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7"/>
  </p:notesMasterIdLst>
  <p:handoutMasterIdLst>
    <p:handoutMasterId r:id="rId8"/>
  </p:handoutMasterIdLst>
  <p:sldIdLst>
    <p:sldId id="610" r:id="rId2"/>
    <p:sldId id="725" r:id="rId3"/>
    <p:sldId id="749" r:id="rId4"/>
    <p:sldId id="750" r:id="rId5"/>
    <p:sldId id="701" r:id="rId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28159" autoAdjust="0"/>
    <p:restoredTop sz="88099" autoAdjust="0"/>
  </p:normalViewPr>
  <p:slideViewPr>
    <p:cSldViewPr>
      <p:cViewPr>
        <p:scale>
          <a:sx n="60" d="100"/>
          <a:sy n="60" d="100"/>
        </p:scale>
        <p:origin x="-2280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91975-EADD-46E7-9A93-E0EEEFCB9872}" type="doc">
      <dgm:prSet loTypeId="urn:microsoft.com/office/officeart/2005/8/layout/arrow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0F56635-FA18-4159-9BD8-F7F357E9A115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3200" b="1" dirty="0" smtClean="0">
              <a:solidFill>
                <a:schemeClr val="accent2"/>
              </a:solidFill>
            </a:rPr>
            <a:t>2017</a:t>
          </a:r>
          <a:endParaRPr lang="en-US" sz="3200" b="1" dirty="0">
            <a:solidFill>
              <a:schemeClr val="accent2"/>
            </a:solidFill>
          </a:endParaRPr>
        </a:p>
      </dgm:t>
    </dgm:pt>
    <dgm:pt modelId="{18F73EE9-113C-49D4-82B8-54526F25DE48}" type="parTrans" cxnId="{7A6E30D9-4BF3-4C99-BBFF-FAAEB7951FF4}">
      <dgm:prSet/>
      <dgm:spPr/>
      <dgm:t>
        <a:bodyPr/>
        <a:lstStyle/>
        <a:p>
          <a:endParaRPr lang="en-US"/>
        </a:p>
      </dgm:t>
    </dgm:pt>
    <dgm:pt modelId="{3B5A06EC-D521-4A1D-BFBE-AD0A9CB3C9C3}" type="sibTrans" cxnId="{7A6E30D9-4BF3-4C99-BBFF-FAAEB7951FF4}">
      <dgm:prSet/>
      <dgm:spPr/>
      <dgm:t>
        <a:bodyPr/>
        <a:lstStyle/>
        <a:p>
          <a:endParaRPr lang="en-US"/>
        </a:p>
      </dgm:t>
    </dgm:pt>
    <dgm:pt modelId="{7A2E4360-F679-425C-AE1C-2D8C27A83B10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3600" b="1" dirty="0" smtClean="0">
              <a:solidFill>
                <a:schemeClr val="accent2"/>
              </a:solidFill>
            </a:rPr>
            <a:t>2025</a:t>
          </a:r>
          <a:endParaRPr lang="en-US" sz="3600" b="1" dirty="0">
            <a:solidFill>
              <a:schemeClr val="accent2"/>
            </a:solidFill>
          </a:endParaRPr>
        </a:p>
      </dgm:t>
    </dgm:pt>
    <dgm:pt modelId="{7BE4F341-3C39-4407-81F3-DCC26E4B3C69}" type="parTrans" cxnId="{F75CC7E4-8E19-441F-AD79-3EC2DC4A6804}">
      <dgm:prSet/>
      <dgm:spPr/>
      <dgm:t>
        <a:bodyPr/>
        <a:lstStyle/>
        <a:p>
          <a:endParaRPr lang="en-US"/>
        </a:p>
      </dgm:t>
    </dgm:pt>
    <dgm:pt modelId="{B97D0322-6D36-4CC7-82A1-E23820D0C7A4}" type="sibTrans" cxnId="{F75CC7E4-8E19-441F-AD79-3EC2DC4A6804}">
      <dgm:prSet/>
      <dgm:spPr/>
      <dgm:t>
        <a:bodyPr/>
        <a:lstStyle/>
        <a:p>
          <a:endParaRPr lang="en-US"/>
        </a:p>
      </dgm:t>
    </dgm:pt>
    <dgm:pt modelId="{4F50E9D8-CDA3-4C56-B4C0-CD5F7FBED471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fi-FI" sz="2400" b="1" dirty="0" smtClean="0">
              <a:solidFill>
                <a:schemeClr val="bg1"/>
              </a:solidFill>
            </a:rPr>
            <a:t>Jawa Barat maju dan sejahtera untuk semua Umat</a:t>
          </a:r>
          <a:endParaRPr lang="en-US" sz="2400" b="1" dirty="0">
            <a:solidFill>
              <a:schemeClr val="bg1"/>
            </a:solidFill>
          </a:endParaRPr>
        </a:p>
      </dgm:t>
    </dgm:pt>
    <dgm:pt modelId="{D95C6BBC-4655-4B29-83BF-9BDBEB36BF02}" type="sibTrans" cxnId="{6EF50FE8-1E0E-40E5-BCD6-D630C78ABA1E}">
      <dgm:prSet/>
      <dgm:spPr/>
      <dgm:t>
        <a:bodyPr/>
        <a:lstStyle/>
        <a:p>
          <a:endParaRPr lang="en-US"/>
        </a:p>
      </dgm:t>
    </dgm:pt>
    <dgm:pt modelId="{EEAEA4D4-5BCD-47D2-98E8-B5F020AD4990}" type="parTrans" cxnId="{6EF50FE8-1E0E-40E5-BCD6-D630C78ABA1E}">
      <dgm:prSet/>
      <dgm:spPr/>
      <dgm:t>
        <a:bodyPr/>
        <a:lstStyle/>
        <a:p>
          <a:endParaRPr lang="en-US"/>
        </a:p>
      </dgm:t>
    </dgm:pt>
    <dgm:pt modelId="{4AC635AA-1B61-4A36-A189-E08EB4C897C1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1" dirty="0" smtClean="0">
              <a:solidFill>
                <a:schemeClr val="accent2"/>
              </a:solidFill>
            </a:rPr>
            <a:t>Mission &amp; Value</a:t>
          </a:r>
          <a:endParaRPr lang="en-US" sz="2400" b="1" dirty="0">
            <a:solidFill>
              <a:schemeClr val="accent2"/>
            </a:solidFill>
          </a:endParaRPr>
        </a:p>
      </dgm:t>
    </dgm:pt>
    <dgm:pt modelId="{9DA9C9E6-21F8-4638-9301-4D2BC82598AD}" type="parTrans" cxnId="{946B26B2-871D-469B-BD59-4D489BBE6FB0}">
      <dgm:prSet/>
      <dgm:spPr/>
      <dgm:t>
        <a:bodyPr/>
        <a:lstStyle/>
        <a:p>
          <a:endParaRPr lang="en-US"/>
        </a:p>
      </dgm:t>
    </dgm:pt>
    <dgm:pt modelId="{ED56AB24-0199-4AFC-BF1D-1E96C91F9D8D}" type="sibTrans" cxnId="{946B26B2-871D-469B-BD59-4D489BBE6FB0}">
      <dgm:prSet/>
      <dgm:spPr/>
      <dgm:t>
        <a:bodyPr/>
        <a:lstStyle/>
        <a:p>
          <a:endParaRPr lang="en-US"/>
        </a:p>
      </dgm:t>
    </dgm:pt>
    <dgm:pt modelId="{E7DD0401-57CE-490A-9128-44359324B1AC}" type="pres">
      <dgm:prSet presAssocID="{E7491975-EADD-46E7-9A93-E0EEEFCB987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9AF3FD-04A0-43E3-A3D1-789DC20A5760}" type="pres">
      <dgm:prSet presAssocID="{E7491975-EADD-46E7-9A93-E0EEEFCB9872}" presName="arrow" presStyleLbl="bgShp" presStyleIdx="0" presStyleCnt="1" custScaleY="112089" custLinFactNeighborX="-3890" custLinFactNeighborY="1455"/>
      <dgm:spPr>
        <a:solidFill>
          <a:schemeClr val="accent6"/>
        </a:solidFill>
        <a:ln>
          <a:solidFill>
            <a:schemeClr val="accent2"/>
          </a:solidFill>
        </a:ln>
      </dgm:spPr>
    </dgm:pt>
    <dgm:pt modelId="{BFC4EF29-217C-4B66-90DD-491895FC6903}" type="pres">
      <dgm:prSet presAssocID="{E7491975-EADD-46E7-9A93-E0EEEFCB9872}" presName="arrowDiagram4" presStyleCnt="0"/>
      <dgm:spPr/>
    </dgm:pt>
    <dgm:pt modelId="{B18C9832-F97F-42EF-B34F-1128CC87A30A}" type="pres">
      <dgm:prSet presAssocID="{4F50E9D8-CDA3-4C56-B4C0-CD5F7FBED471}" presName="bullet4a" presStyleLbl="node1" presStyleIdx="0" presStyleCnt="4" custScaleX="207753" custScaleY="179050" custLinFactX="-100000" custLinFactY="133416" custLinFactNeighborX="-122166" custLinFactNeighborY="200000"/>
      <dgm:spPr/>
    </dgm:pt>
    <dgm:pt modelId="{0CC9683D-8731-4E83-8260-156462E54CB0}" type="pres">
      <dgm:prSet presAssocID="{4F50E9D8-CDA3-4C56-B4C0-CD5F7FBED471}" presName="textBox4a" presStyleLbl="revTx" presStyleIdx="0" presStyleCnt="4" custScaleX="365067" custScaleY="43861" custLinFactY="-171015" custLinFactNeighborX="7987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04535-E6CB-4F92-B7A0-5367D74AC69E}" type="pres">
      <dgm:prSet presAssocID="{A0F56635-FA18-4159-9BD8-F7F357E9A115}" presName="bullet4b" presStyleLbl="node1" presStyleIdx="1" presStyleCnt="4" custLinFactX="-200000" custLinFactY="200000" custLinFactNeighborX="-278018" custLinFactNeighborY="201990"/>
      <dgm:spPr/>
    </dgm:pt>
    <dgm:pt modelId="{CA3CF724-AA57-4105-B6FE-62F254224C4F}" type="pres">
      <dgm:prSet presAssocID="{A0F56635-FA18-4159-9BD8-F7F357E9A115}" presName="textBox4b" presStyleLbl="revTx" presStyleIdx="1" presStyleCnt="4" custScaleY="13913" custLinFactY="-11492" custLinFactNeighborX="8228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6B0C3-3098-4DD7-A40B-F8B3BB498104}" type="pres">
      <dgm:prSet presAssocID="{7A2E4360-F679-425C-AE1C-2D8C27A83B10}" presName="bullet4c" presStyleLbl="node1" presStyleIdx="2" presStyleCnt="4" custScaleX="100000" custScaleY="87490" custLinFactX="-300000" custLinFactY="175637" custLinFactNeighborX="-363598" custLinFactNeighborY="200000"/>
      <dgm:spPr/>
    </dgm:pt>
    <dgm:pt modelId="{86264399-7B8C-437F-8512-D221FF47E509}" type="pres">
      <dgm:prSet presAssocID="{7A2E4360-F679-425C-AE1C-2D8C27A83B10}" presName="textBox4c" presStyleLbl="revTx" presStyleIdx="2" presStyleCnt="4" custScaleY="15478" custLinFactX="11599" custLinFactNeighborX="100000" custLinFactNeighborY="-83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40A016-7C73-490D-ABF0-447B28E9FD8C}" type="pres">
      <dgm:prSet presAssocID="{4AC635AA-1B61-4A36-A189-E08EB4C897C1}" presName="bullet4d" presStyleLbl="node1" presStyleIdx="3" presStyleCnt="4" custScaleX="71463" custScaleY="58357" custLinFactX="-273684" custLinFactY="26820" custLinFactNeighborX="-300000" custLinFactNeighborY="100000"/>
      <dgm:spPr/>
    </dgm:pt>
    <dgm:pt modelId="{E941504F-C129-4268-A212-F379EFF46C74}" type="pres">
      <dgm:prSet presAssocID="{4AC635AA-1B61-4A36-A189-E08EB4C897C1}" presName="textBox4d" presStyleLbl="revTx" presStyleIdx="3" presStyleCnt="4" custScaleX="156888" custScaleY="9168" custLinFactX="-100000" custLinFactNeighborX="-169218" custLinFactNeighborY="24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F50FE8-1E0E-40E5-BCD6-D630C78ABA1E}" srcId="{E7491975-EADD-46E7-9A93-E0EEEFCB9872}" destId="{4F50E9D8-CDA3-4C56-B4C0-CD5F7FBED471}" srcOrd="0" destOrd="0" parTransId="{EEAEA4D4-5BCD-47D2-98E8-B5F020AD4990}" sibTransId="{D95C6BBC-4655-4B29-83BF-9BDBEB36BF02}"/>
    <dgm:cxn modelId="{7A6E30D9-4BF3-4C99-BBFF-FAAEB7951FF4}" srcId="{E7491975-EADD-46E7-9A93-E0EEEFCB9872}" destId="{A0F56635-FA18-4159-9BD8-F7F357E9A115}" srcOrd="1" destOrd="0" parTransId="{18F73EE9-113C-49D4-82B8-54526F25DE48}" sibTransId="{3B5A06EC-D521-4A1D-BFBE-AD0A9CB3C9C3}"/>
    <dgm:cxn modelId="{D3172866-7EB7-4440-9F8C-3202891737C2}" type="presOf" srcId="{4AC635AA-1B61-4A36-A189-E08EB4C897C1}" destId="{E941504F-C129-4268-A212-F379EFF46C74}" srcOrd="0" destOrd="0" presId="urn:microsoft.com/office/officeart/2005/8/layout/arrow2"/>
    <dgm:cxn modelId="{6A450022-67CD-4185-8DC3-6519F8F7A88D}" type="presOf" srcId="{7A2E4360-F679-425C-AE1C-2D8C27A83B10}" destId="{86264399-7B8C-437F-8512-D221FF47E509}" srcOrd="0" destOrd="0" presId="urn:microsoft.com/office/officeart/2005/8/layout/arrow2"/>
    <dgm:cxn modelId="{3A6E99B6-72D4-471B-90BA-3E10E216C499}" type="presOf" srcId="{4F50E9D8-CDA3-4C56-B4C0-CD5F7FBED471}" destId="{0CC9683D-8731-4E83-8260-156462E54CB0}" srcOrd="0" destOrd="0" presId="urn:microsoft.com/office/officeart/2005/8/layout/arrow2"/>
    <dgm:cxn modelId="{9A9E3225-661E-4B29-8F38-DFA1E0C41D21}" type="presOf" srcId="{A0F56635-FA18-4159-9BD8-F7F357E9A115}" destId="{CA3CF724-AA57-4105-B6FE-62F254224C4F}" srcOrd="0" destOrd="0" presId="urn:microsoft.com/office/officeart/2005/8/layout/arrow2"/>
    <dgm:cxn modelId="{F75CC7E4-8E19-441F-AD79-3EC2DC4A6804}" srcId="{E7491975-EADD-46E7-9A93-E0EEEFCB9872}" destId="{7A2E4360-F679-425C-AE1C-2D8C27A83B10}" srcOrd="2" destOrd="0" parTransId="{7BE4F341-3C39-4407-81F3-DCC26E4B3C69}" sibTransId="{B97D0322-6D36-4CC7-82A1-E23820D0C7A4}"/>
    <dgm:cxn modelId="{CAA90E0A-6E4E-4886-9EAE-9681563007BD}" type="presOf" srcId="{E7491975-EADD-46E7-9A93-E0EEEFCB9872}" destId="{E7DD0401-57CE-490A-9128-44359324B1AC}" srcOrd="0" destOrd="0" presId="urn:microsoft.com/office/officeart/2005/8/layout/arrow2"/>
    <dgm:cxn modelId="{946B26B2-871D-469B-BD59-4D489BBE6FB0}" srcId="{E7491975-EADD-46E7-9A93-E0EEEFCB9872}" destId="{4AC635AA-1B61-4A36-A189-E08EB4C897C1}" srcOrd="3" destOrd="0" parTransId="{9DA9C9E6-21F8-4638-9301-4D2BC82598AD}" sibTransId="{ED56AB24-0199-4AFC-BF1D-1E96C91F9D8D}"/>
    <dgm:cxn modelId="{092CC94B-CCA8-4749-9FB1-61C015DB004D}" type="presParOf" srcId="{E7DD0401-57CE-490A-9128-44359324B1AC}" destId="{459AF3FD-04A0-43E3-A3D1-789DC20A5760}" srcOrd="0" destOrd="0" presId="urn:microsoft.com/office/officeart/2005/8/layout/arrow2"/>
    <dgm:cxn modelId="{F05BA38D-467C-4454-9206-D75169E29912}" type="presParOf" srcId="{E7DD0401-57CE-490A-9128-44359324B1AC}" destId="{BFC4EF29-217C-4B66-90DD-491895FC6903}" srcOrd="1" destOrd="0" presId="urn:microsoft.com/office/officeart/2005/8/layout/arrow2"/>
    <dgm:cxn modelId="{EEDF2F49-0C58-4078-B19D-1387F2898BBA}" type="presParOf" srcId="{BFC4EF29-217C-4B66-90DD-491895FC6903}" destId="{B18C9832-F97F-42EF-B34F-1128CC87A30A}" srcOrd="0" destOrd="0" presId="urn:microsoft.com/office/officeart/2005/8/layout/arrow2"/>
    <dgm:cxn modelId="{364B979F-CB00-4D56-80B8-3CC8563A4268}" type="presParOf" srcId="{BFC4EF29-217C-4B66-90DD-491895FC6903}" destId="{0CC9683D-8731-4E83-8260-156462E54CB0}" srcOrd="1" destOrd="0" presId="urn:microsoft.com/office/officeart/2005/8/layout/arrow2"/>
    <dgm:cxn modelId="{3F4FC01C-D2A6-45E9-AFE0-B0D54BECAF12}" type="presParOf" srcId="{BFC4EF29-217C-4B66-90DD-491895FC6903}" destId="{F2604535-E6CB-4F92-B7A0-5367D74AC69E}" srcOrd="2" destOrd="0" presId="urn:microsoft.com/office/officeart/2005/8/layout/arrow2"/>
    <dgm:cxn modelId="{28340419-CD34-45F4-91EC-091EAEB46CE2}" type="presParOf" srcId="{BFC4EF29-217C-4B66-90DD-491895FC6903}" destId="{CA3CF724-AA57-4105-B6FE-62F254224C4F}" srcOrd="3" destOrd="0" presId="urn:microsoft.com/office/officeart/2005/8/layout/arrow2"/>
    <dgm:cxn modelId="{66FF171F-FE89-404C-9C28-2766A84EE223}" type="presParOf" srcId="{BFC4EF29-217C-4B66-90DD-491895FC6903}" destId="{03E6B0C3-3098-4DD7-A40B-F8B3BB498104}" srcOrd="4" destOrd="0" presId="urn:microsoft.com/office/officeart/2005/8/layout/arrow2"/>
    <dgm:cxn modelId="{38BD35DD-8984-42EA-8DA7-FCFCB4F8926E}" type="presParOf" srcId="{BFC4EF29-217C-4B66-90DD-491895FC6903}" destId="{86264399-7B8C-437F-8512-D221FF47E509}" srcOrd="5" destOrd="0" presId="urn:microsoft.com/office/officeart/2005/8/layout/arrow2"/>
    <dgm:cxn modelId="{F817BD48-D4E5-42C1-862F-F8937F3EDE21}" type="presParOf" srcId="{BFC4EF29-217C-4B66-90DD-491895FC6903}" destId="{4540A016-7C73-490D-ABF0-447B28E9FD8C}" srcOrd="6" destOrd="0" presId="urn:microsoft.com/office/officeart/2005/8/layout/arrow2"/>
    <dgm:cxn modelId="{5CAD9E12-EB53-4B42-A67B-A9B11C210D87}" type="presParOf" srcId="{BFC4EF29-217C-4B66-90DD-491895FC6903}" destId="{E941504F-C129-4268-A212-F379EFF46C74}" srcOrd="7" destOrd="0" presId="urn:microsoft.com/office/officeart/2005/8/layout/arrow2"/>
  </dgm:cxnLst>
  <dgm:bg>
    <a:solidFill>
      <a:srgbClr val="C000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AF3FD-04A0-43E3-A3D1-789DC20A5760}">
      <dsp:nvSpPr>
        <dsp:cNvPr id="0" name=""/>
        <dsp:cNvSpPr/>
      </dsp:nvSpPr>
      <dsp:spPr>
        <a:xfrm>
          <a:off x="170143" y="26"/>
          <a:ext cx="8763000" cy="613897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/>
        </a:solidFill>
        <a:ln>
          <a:solidFill>
            <a:schemeClr val="accent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C9832-F97F-42EF-B34F-1128CC87A30A}">
      <dsp:nvSpPr>
        <dsp:cNvPr id="0" name=""/>
        <dsp:cNvSpPr/>
      </dsp:nvSpPr>
      <dsp:spPr>
        <a:xfrm>
          <a:off x="817818" y="4996001"/>
          <a:ext cx="418724" cy="3608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9683D-8731-4E83-8260-156462E54CB0}">
      <dsp:nvSpPr>
        <dsp:cNvPr id="0" name=""/>
        <dsp:cNvSpPr/>
      </dsp:nvSpPr>
      <dsp:spPr>
        <a:xfrm>
          <a:off x="685806" y="34160"/>
          <a:ext cx="5470430" cy="571726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>
              <a:solidFill>
                <a:schemeClr val="bg1"/>
              </a:solidFill>
            </a:rPr>
            <a:t>Jawa Barat maju dan sejahtera untuk semua Umat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685806" y="34160"/>
        <a:ext cx="5470430" cy="571726"/>
      </dsp:txXfrm>
    </dsp:sp>
    <dsp:sp modelId="{F2604535-E6CB-4F92-B7A0-5367D74AC69E}">
      <dsp:nvSpPr>
        <dsp:cNvPr id="0" name=""/>
        <dsp:cNvSpPr/>
      </dsp:nvSpPr>
      <dsp:spPr>
        <a:xfrm>
          <a:off x="1122618" y="4538801"/>
          <a:ext cx="350520" cy="350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CF724-AA57-4105-B6FE-62F254224C4F}">
      <dsp:nvSpPr>
        <dsp:cNvPr id="0" name=""/>
        <dsp:cNvSpPr/>
      </dsp:nvSpPr>
      <dsp:spPr>
        <a:xfrm>
          <a:off x="4487587" y="1591786"/>
          <a:ext cx="1840230" cy="348232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733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accent2"/>
              </a:solidFill>
            </a:rPr>
            <a:t>2017</a:t>
          </a:r>
          <a:endParaRPr lang="en-US" sz="3200" b="1" kern="1200" dirty="0">
            <a:solidFill>
              <a:schemeClr val="accent2"/>
            </a:solidFill>
          </a:endParaRPr>
        </a:p>
      </dsp:txBody>
      <dsp:txXfrm>
        <a:off x="4487587" y="1591786"/>
        <a:ext cx="1840230" cy="348232"/>
      </dsp:txXfrm>
    </dsp:sp>
    <dsp:sp modelId="{03E6B0C3-3098-4DD7-A40B-F8B3BB498104}">
      <dsp:nvSpPr>
        <dsp:cNvPr id="0" name=""/>
        <dsp:cNvSpPr/>
      </dsp:nvSpPr>
      <dsp:spPr>
        <a:xfrm>
          <a:off x="1534481" y="3964665"/>
          <a:ext cx="464439" cy="4063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64399-7B8C-437F-8512-D221FF47E509}">
      <dsp:nvSpPr>
        <dsp:cNvPr id="0" name=""/>
        <dsp:cNvSpPr/>
      </dsp:nvSpPr>
      <dsp:spPr>
        <a:xfrm>
          <a:off x="6902387" y="1033603"/>
          <a:ext cx="1840230" cy="523885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097" tIns="0" rIns="0" bIns="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accent2"/>
              </a:solidFill>
            </a:rPr>
            <a:t>2025</a:t>
          </a:r>
          <a:endParaRPr lang="en-US" sz="3600" b="1" kern="1200" dirty="0">
            <a:solidFill>
              <a:schemeClr val="accent2"/>
            </a:solidFill>
          </a:endParaRPr>
        </a:p>
      </dsp:txBody>
      <dsp:txXfrm>
        <a:off x="6902387" y="1033603"/>
        <a:ext cx="1840230" cy="523885"/>
      </dsp:txXfrm>
    </dsp:sp>
    <dsp:sp modelId="{4540A016-7C73-490D-ABF0-447B28E9FD8C}">
      <dsp:nvSpPr>
        <dsp:cNvPr id="0" name=""/>
        <dsp:cNvSpPr/>
      </dsp:nvSpPr>
      <dsp:spPr>
        <a:xfrm>
          <a:off x="3116395" y="2488517"/>
          <a:ext cx="444623" cy="3630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1504F-C129-4268-A212-F379EFF46C74}">
      <dsp:nvSpPr>
        <dsp:cNvPr id="0" name=""/>
        <dsp:cNvSpPr/>
      </dsp:nvSpPr>
      <dsp:spPr>
        <a:xfrm>
          <a:off x="1430348" y="4615018"/>
          <a:ext cx="2887100" cy="360019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7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2"/>
              </a:solidFill>
            </a:rPr>
            <a:t>Mission &amp; Value</a:t>
          </a:r>
          <a:endParaRPr lang="en-US" sz="2400" b="1" kern="1200" dirty="0">
            <a:solidFill>
              <a:schemeClr val="accent2"/>
            </a:solidFill>
          </a:endParaRPr>
        </a:p>
      </dsp:txBody>
      <dsp:txXfrm>
        <a:off x="1430348" y="4615018"/>
        <a:ext cx="2887100" cy="360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05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05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fld id="{286CC236-9345-49EF-A2A0-CF7C6C4A4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82" name="Rectangle 1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1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84" name="Rectangle 1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526"/>
            <a:ext cx="5208482" cy="422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5585" name="Rectangle 1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6" name="Rectangle 1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05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5587" name="Rectangle 1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91905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FontTx/>
              <a:buNone/>
              <a:defRPr sz="1200">
                <a:latin typeface="Tahoma" charset="0"/>
              </a:defRPr>
            </a:lvl1pPr>
          </a:lstStyle>
          <a:p>
            <a:pPr>
              <a:defRPr/>
            </a:pPr>
            <a:fld id="{8C36BF23-60D4-4D6B-B091-29C250B30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8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65610" indent="-294465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77862" indent="-235572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49006" indent="-235572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20151" indent="-235572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D85FD86-5FD2-4DEE-ABB6-ECA2831D3633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Prof. Dr. H. Imam Suprayogo</a:t>
            </a:r>
          </a:p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23950" y="700088"/>
            <a:ext cx="4697413" cy="35226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10248" y="4459890"/>
            <a:ext cx="5681980" cy="42247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023092" y="8918160"/>
            <a:ext cx="3077739" cy="46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3381" indent="-293608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4433" indent="-234887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44206" indent="-234887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13979" indent="-234887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83752" indent="-2348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53525" indent="-2348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23298" indent="-2348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93071" indent="-2348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BD68F3-164C-423C-B93E-97FD9A0E80F2}" type="slidenum">
              <a:rPr lang="en-US">
                <a:solidFill>
                  <a:srgbClr val="000000"/>
                </a:solidFill>
                <a:latin typeface="Arial" pitchFamily="34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6456A6-5002-4D4D-B480-2519B168DAFD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6663" y="730250"/>
            <a:ext cx="4687887" cy="35163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938" y="4466046"/>
            <a:ext cx="5210338" cy="4242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kumimoji="1"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kumimoji="1"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en-US" altLang="en-US"/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0653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5317-FC5D-4041-A0EC-86837F709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7D29-E08C-40F2-8FC7-D77419BF67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BF47-AD00-4048-973F-DFEC7F6350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209199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5AD38-C150-486B-8456-FB55046ED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1975-8B44-4B3A-B53B-179C8B957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BCF96-A0EB-4A2D-B53C-BB6C57451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AAF01-5034-4C2C-85F1-F412C0BB3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431B0-E32B-4CE7-8530-3439FA54AE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C50D-F62C-4039-9352-E77618AF1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E6AB-08B9-43F0-B66B-1B80B8077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815C0-1837-4A5B-9BC4-D34D0F9BE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kumimoji="1" lang="en-US"/>
          </a:p>
        </p:txBody>
      </p:sp>
      <p:sp>
        <p:nvSpPr>
          <p:cNvPr id="405507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kumimoji="1" lang="en-US"/>
          </a:p>
        </p:txBody>
      </p:sp>
      <p:sp>
        <p:nvSpPr>
          <p:cNvPr id="405508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 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3"/>
            <a:endParaRPr lang="en-US" altLang="en-US" smtClean="0"/>
          </a:p>
        </p:txBody>
      </p:sp>
      <p:sp>
        <p:nvSpPr>
          <p:cNvPr id="405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5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5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400"/>
            </a:lvl1pPr>
          </a:lstStyle>
          <a:p>
            <a:pPr>
              <a:defRPr/>
            </a:pPr>
            <a:fld id="{256F8FAE-FFC9-476A-BEDF-80BBE00AF2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3" r:id="rId12"/>
  </p:sldLayoutIdLst>
  <p:transition spd="med">
    <p:cover dir="rd"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52400" y="914400"/>
            <a:ext cx="8991599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144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PERAN TOKOH AGAMA DAN TOKOH MASYARAKAT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DALAM MEWUJUDKAN VISI, MISI JAWA BARAT</a:t>
            </a:r>
            <a:endParaRPr lang="en-US" b="1" dirty="0">
              <a:solidFill>
                <a:srgbClr val="FFFF00"/>
              </a:solidFill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</a:endParaRPr>
          </a:p>
          <a:p>
            <a:pPr algn="ctr"/>
            <a:endParaRPr lang="en-US" sz="1800" b="1" dirty="0">
              <a:solidFill>
                <a:srgbClr val="FFFF00"/>
              </a:solidFill>
            </a:endParaRPr>
          </a:p>
          <a:p>
            <a:pPr algn="ctr"/>
            <a:endParaRPr lang="en-US" sz="1800" b="1" dirty="0" smtClean="0">
              <a:solidFill>
                <a:srgbClr val="FFFF00"/>
              </a:solidFill>
            </a:endParaRPr>
          </a:p>
          <a:p>
            <a:pPr algn="ctr"/>
            <a:endParaRPr lang="en-US" sz="1800" b="1" dirty="0">
              <a:solidFill>
                <a:srgbClr val="FFFF00"/>
              </a:solidFill>
            </a:endParaRPr>
          </a:p>
          <a:p>
            <a:pPr algn="ctr"/>
            <a:endParaRPr lang="en-US" sz="12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(</a:t>
            </a:r>
            <a:r>
              <a:rPr lang="en-US" sz="1600" b="1" dirty="0" err="1"/>
              <a:t>Oleh</a:t>
            </a:r>
            <a:r>
              <a:rPr lang="en-US" sz="1600" b="1" dirty="0"/>
              <a:t> : </a:t>
            </a:r>
            <a:r>
              <a:rPr lang="en-US" sz="1600" b="1" dirty="0" smtClean="0"/>
              <a:t>Dr.  </a:t>
            </a:r>
            <a:r>
              <a:rPr lang="en-US" sz="1600" b="1" dirty="0" err="1" smtClean="0"/>
              <a:t>Moch</a:t>
            </a:r>
            <a:r>
              <a:rPr lang="en-US" sz="1600" b="1" dirty="0" smtClean="0"/>
              <a:t>. </a:t>
            </a:r>
            <a:r>
              <a:rPr lang="en-US" sz="1600" b="1" dirty="0" err="1"/>
              <a:t>Surjani</a:t>
            </a:r>
            <a:r>
              <a:rPr lang="en-US" sz="1600" b="1" dirty="0"/>
              <a:t> </a:t>
            </a:r>
            <a:r>
              <a:rPr lang="en-US" sz="1600" b="1" dirty="0" err="1"/>
              <a:t>Ichsan</a:t>
            </a:r>
            <a:r>
              <a:rPr lang="en-US" sz="1600" b="1" dirty="0"/>
              <a:t>  </a:t>
            </a:r>
            <a:r>
              <a:rPr lang="en-US" sz="1600" b="1" dirty="0" smtClean="0"/>
              <a:t>MM. MBA</a:t>
            </a:r>
            <a:r>
              <a:rPr lang="en-US" sz="1600" b="1" dirty="0"/>
              <a:t>)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7125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89741997"/>
              </p:ext>
            </p:extLst>
          </p:nvPr>
        </p:nvGraphicFramePr>
        <p:xfrm>
          <a:off x="228600" y="718999"/>
          <a:ext cx="8763000" cy="613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228600" y="11113"/>
            <a:ext cx="8382000" cy="7078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4000" b="1" dirty="0" err="1" smtClean="0">
                <a:solidFill>
                  <a:srgbClr val="FFFF00"/>
                </a:solidFill>
              </a:rPr>
              <a:t>Organisasi</a:t>
            </a:r>
            <a:r>
              <a:rPr lang="en-US" sz="4000" b="1" dirty="0" smtClean="0">
                <a:solidFill>
                  <a:srgbClr val="FFFF00"/>
                </a:solidFill>
              </a:rPr>
              <a:t> &amp; VISI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6900" y="4726220"/>
            <a:ext cx="31242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Goal &amp; Strategy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866900" y="4062248"/>
            <a:ext cx="457200" cy="457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4100" y="4221999"/>
            <a:ext cx="31242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Objective &amp; Policy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324100" y="3605048"/>
            <a:ext cx="457200" cy="457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1886" y="3637370"/>
            <a:ext cx="44196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Action Plan &amp; </a:t>
            </a:r>
            <a:r>
              <a:rPr lang="en-US" sz="2400" b="1" dirty="0" err="1" smtClean="0">
                <a:solidFill>
                  <a:schemeClr val="accent2"/>
                </a:solidFill>
              </a:rPr>
              <a:t>Metodology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5786" y="3143383"/>
            <a:ext cx="3352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Commitment &amp; Style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8850" y="2680028"/>
            <a:ext cx="11049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2014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6200" y="1272997"/>
            <a:ext cx="11049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Visi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450" y="1549996"/>
            <a:ext cx="3352800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/>
              <a:t>“ </a:t>
            </a:r>
            <a:r>
              <a:rPr lang="en-US" sz="1800" i="1" dirty="0" err="1">
                <a:solidFill>
                  <a:schemeClr val="bg1"/>
                </a:solidFill>
              </a:rPr>
              <a:t>Jawa</a:t>
            </a:r>
            <a:r>
              <a:rPr lang="en-US" sz="1800" i="1" dirty="0">
                <a:solidFill>
                  <a:schemeClr val="bg1"/>
                </a:solidFill>
              </a:rPr>
              <a:t> Barat </a:t>
            </a:r>
            <a:r>
              <a:rPr lang="en-US" sz="1800" i="1" dirty="0" err="1">
                <a:solidFill>
                  <a:schemeClr val="bg1"/>
                </a:solidFill>
              </a:rPr>
              <a:t>dengan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iman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dan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i="1" dirty="0" err="1">
                <a:solidFill>
                  <a:schemeClr val="bg1"/>
                </a:solidFill>
              </a:rPr>
              <a:t>Taqwa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sebagai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Provinsi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Termaju</a:t>
            </a:r>
            <a:r>
              <a:rPr lang="en-US" sz="1800" i="1" dirty="0">
                <a:solidFill>
                  <a:schemeClr val="bg1"/>
                </a:solidFill>
              </a:rPr>
              <a:t> di Indonesia </a:t>
            </a:r>
            <a:r>
              <a:rPr lang="en-US" sz="1800" i="1" dirty="0" smtClean="0">
                <a:solidFill>
                  <a:schemeClr val="bg1"/>
                </a:solidFill>
              </a:rPr>
              <a:t>“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8156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ear"/>
          <p:cNvSpPr>
            <a:spLocks noEditPoints="1" noChangeArrowheads="1"/>
          </p:cNvSpPr>
          <p:nvPr/>
        </p:nvSpPr>
        <p:spPr bwMode="auto">
          <a:xfrm rot="473785">
            <a:off x="6381577" y="3275300"/>
            <a:ext cx="2344666" cy="2100605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000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112" name="Gear"/>
          <p:cNvSpPr>
            <a:spLocks noEditPoints="1" noChangeArrowheads="1"/>
          </p:cNvSpPr>
          <p:nvPr/>
        </p:nvSpPr>
        <p:spPr bwMode="auto">
          <a:xfrm>
            <a:off x="6019800" y="914400"/>
            <a:ext cx="2514600" cy="2362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000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97" name="Gear"/>
          <p:cNvSpPr>
            <a:spLocks noEditPoints="1" noChangeArrowheads="1"/>
          </p:cNvSpPr>
          <p:nvPr/>
        </p:nvSpPr>
        <p:spPr bwMode="auto">
          <a:xfrm>
            <a:off x="4038600" y="1600200"/>
            <a:ext cx="2057400" cy="1981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7030A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4648200" y="2286000"/>
            <a:ext cx="838200" cy="87788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91" name="Gear"/>
          <p:cNvSpPr>
            <a:spLocks noEditPoints="1" noChangeArrowheads="1"/>
          </p:cNvSpPr>
          <p:nvPr/>
        </p:nvSpPr>
        <p:spPr bwMode="auto">
          <a:xfrm>
            <a:off x="2514600" y="2895600"/>
            <a:ext cx="2057400" cy="1869744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000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2819400" y="3352800"/>
            <a:ext cx="1371600" cy="877888"/>
          </a:xfrm>
          <a:prstGeom prst="ellipse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200" b="1" dirty="0" err="1" smtClean="0">
                <a:solidFill>
                  <a:srgbClr val="FFFF00"/>
                </a:solidFill>
              </a:rPr>
              <a:t>Perencanaan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strategik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Jabar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48" name="Gear"/>
          <p:cNvSpPr>
            <a:spLocks noEditPoints="1" noChangeArrowheads="1"/>
          </p:cNvSpPr>
          <p:nvPr/>
        </p:nvSpPr>
        <p:spPr bwMode="auto">
          <a:xfrm>
            <a:off x="685800" y="3352800"/>
            <a:ext cx="2140948" cy="20574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FFC00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811037" name="TextBox 100"/>
          <p:cNvSpPr txBox="1">
            <a:spLocks noChangeArrowheads="1"/>
          </p:cNvSpPr>
          <p:nvPr/>
        </p:nvSpPr>
        <p:spPr bwMode="auto">
          <a:xfrm>
            <a:off x="4533900" y="2133600"/>
            <a:ext cx="1104900" cy="1569660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solidFill>
                  <a:srgbClr val="FFFF00"/>
                </a:solidFill>
              </a:rPr>
              <a:t>(</a:t>
            </a:r>
            <a:r>
              <a:rPr lang="en-US" sz="1200" b="1" dirty="0" err="1" smtClean="0">
                <a:solidFill>
                  <a:srgbClr val="FFFF00"/>
                </a:solidFill>
              </a:rPr>
              <a:t>pengukuran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dan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pengelolaan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pengetahuan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keagamaan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dan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kemasyarakatan</a:t>
            </a:r>
            <a:r>
              <a:rPr lang="en-US" sz="1200" b="1" dirty="0" smtClean="0">
                <a:solidFill>
                  <a:srgbClr val="FFFF00"/>
                </a:solidFill>
              </a:rPr>
              <a:t>)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990600" y="3886200"/>
            <a:ext cx="1600200" cy="879475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 smtClean="0">
                <a:solidFill>
                  <a:srgbClr val="FFFF00"/>
                </a:solidFill>
              </a:rPr>
              <a:t>Leadership</a:t>
            </a:r>
            <a:endParaRPr lang="en-US" sz="1400" b="1" dirty="0" smtClean="0">
              <a:solidFill>
                <a:srgbClr val="FFFF00"/>
              </a:solidFill>
            </a:endParaRPr>
          </a:p>
          <a:p>
            <a:pPr algn="ctr">
              <a:defRPr/>
            </a:pPr>
            <a:r>
              <a:rPr lang="en-US" sz="1400" b="1" dirty="0" smtClean="0">
                <a:solidFill>
                  <a:srgbClr val="FFFF00"/>
                </a:solidFill>
              </a:rPr>
              <a:t>System</a:t>
            </a:r>
            <a:endParaRPr lang="id-ID" sz="1400" b="1" dirty="0">
              <a:solidFill>
                <a:srgbClr val="FFFF00"/>
              </a:solidFill>
            </a:endParaRPr>
          </a:p>
        </p:txBody>
      </p:sp>
      <p:sp>
        <p:nvSpPr>
          <p:cNvPr id="14357" name="TextBox 54"/>
          <p:cNvSpPr txBox="1">
            <a:spLocks noChangeArrowheads="1"/>
          </p:cNvSpPr>
          <p:nvPr/>
        </p:nvSpPr>
        <p:spPr bwMode="auto">
          <a:xfrm>
            <a:off x="914400" y="1905000"/>
            <a:ext cx="152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d-ID" sz="1600" b="1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7.2</a:t>
            </a:r>
          </a:p>
          <a:p>
            <a:pPr eaLnBrk="1" hangingPunct="1"/>
            <a:r>
              <a:rPr lang="id-ID" sz="1600" b="1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Customer Focus Outcomes</a:t>
            </a:r>
            <a:endParaRPr lang="en-US" sz="1600" b="1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4" name="Gear"/>
          <p:cNvSpPr>
            <a:spLocks noEditPoints="1" noChangeArrowheads="1"/>
          </p:cNvSpPr>
          <p:nvPr/>
        </p:nvSpPr>
        <p:spPr bwMode="auto">
          <a:xfrm rot="21417749">
            <a:off x="754070" y="1191741"/>
            <a:ext cx="2294902" cy="24384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00206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994053" y="1828800"/>
            <a:ext cx="1749147" cy="1150938"/>
          </a:xfrm>
          <a:prstGeom prst="ellipse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dirty="0" err="1" smtClean="0">
                <a:solidFill>
                  <a:srgbClr val="FFFF00"/>
                </a:solidFill>
              </a:rPr>
              <a:t>Tokoh</a:t>
            </a:r>
            <a:r>
              <a:rPr lang="en-US" sz="1400" b="1" dirty="0" smtClean="0">
                <a:solidFill>
                  <a:srgbClr val="FFFF00"/>
                </a:solidFill>
              </a:rPr>
              <a:t> Agama &amp; </a:t>
            </a:r>
            <a:r>
              <a:rPr lang="en-US" sz="1400" b="1" dirty="0" err="1" smtClean="0">
                <a:solidFill>
                  <a:srgbClr val="FFFF00"/>
                </a:solidFill>
              </a:rPr>
              <a:t>Tokoh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Masyarakat</a:t>
            </a:r>
            <a:endParaRPr lang="id-ID" sz="1400" b="1" dirty="0">
              <a:solidFill>
                <a:srgbClr val="FFFF00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rot="6253441" flipV="1">
            <a:off x="-355190" y="2114426"/>
            <a:ext cx="2698486" cy="1132771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4" name="Circular Arrow 93"/>
          <p:cNvSpPr/>
          <p:nvPr/>
        </p:nvSpPr>
        <p:spPr>
          <a:xfrm rot="21250652" flipV="1">
            <a:off x="4640720" y="2603628"/>
            <a:ext cx="1828800" cy="1447800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109" name="Circular Arrow 108"/>
          <p:cNvSpPr/>
          <p:nvPr/>
        </p:nvSpPr>
        <p:spPr>
          <a:xfrm rot="3569892">
            <a:off x="7389861" y="2419222"/>
            <a:ext cx="1919746" cy="1270489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381000" y="381000"/>
            <a:ext cx="8305800" cy="560388"/>
          </a:xfrm>
          <a:prstGeom prst="rect">
            <a:avLst/>
          </a:prstGeom>
          <a:solidFill>
            <a:srgbClr val="C00000"/>
          </a:solidFill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id-ID" sz="2800" b="1" dirty="0" smtClean="0">
                <a:solidFill>
                  <a:srgbClr val="FFFF00"/>
                </a:solidFill>
                <a:latin typeface="+mn-lt"/>
              </a:rPr>
              <a:t>PROSES ---</a:t>
            </a:r>
            <a:r>
              <a:rPr lang="id-ID" sz="2800" b="1" dirty="0" smtClean="0">
                <a:solidFill>
                  <a:srgbClr val="FFFF00"/>
                </a:solidFill>
                <a:latin typeface="+mn-lt"/>
                <a:sym typeface="Wingdings" pitchFamily="2" charset="2"/>
              </a:rPr>
              <a:t></a:t>
            </a:r>
            <a:r>
              <a:rPr lang="en-US" sz="2800" b="1" dirty="0" err="1" smtClean="0">
                <a:solidFill>
                  <a:srgbClr val="FFFF00"/>
                </a:solidFill>
                <a:latin typeface="+mn-lt"/>
                <a:sym typeface="Wingdings" pitchFamily="2" charset="2"/>
              </a:rPr>
              <a:t>Hasil</a:t>
            </a: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7" name="Gear"/>
          <p:cNvSpPr>
            <a:spLocks noEditPoints="1" noChangeArrowheads="1"/>
          </p:cNvSpPr>
          <p:nvPr/>
        </p:nvSpPr>
        <p:spPr bwMode="auto">
          <a:xfrm>
            <a:off x="4648200" y="4343400"/>
            <a:ext cx="2209800" cy="2362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374 w 21600"/>
              <a:gd name="T9" fmla="*/ 3964 h 21600"/>
              <a:gd name="T10" fmla="*/ 17841 w 21600"/>
              <a:gd name="T11" fmla="*/ 176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9689" y="1725"/>
                </a:moveTo>
                <a:lnTo>
                  <a:pt x="10304" y="85"/>
                </a:lnTo>
                <a:lnTo>
                  <a:pt x="11637" y="85"/>
                </a:lnTo>
                <a:lnTo>
                  <a:pt x="12303" y="1777"/>
                </a:lnTo>
                <a:lnTo>
                  <a:pt x="13072" y="1931"/>
                </a:lnTo>
                <a:lnTo>
                  <a:pt x="14303" y="598"/>
                </a:lnTo>
                <a:lnTo>
                  <a:pt x="15533" y="1110"/>
                </a:lnTo>
                <a:lnTo>
                  <a:pt x="15584" y="2905"/>
                </a:lnTo>
                <a:lnTo>
                  <a:pt x="16405" y="3520"/>
                </a:lnTo>
                <a:lnTo>
                  <a:pt x="17891" y="2751"/>
                </a:lnTo>
                <a:lnTo>
                  <a:pt x="18917" y="3674"/>
                </a:lnTo>
                <a:lnTo>
                  <a:pt x="18199" y="5314"/>
                </a:lnTo>
                <a:lnTo>
                  <a:pt x="18763" y="6083"/>
                </a:lnTo>
                <a:lnTo>
                  <a:pt x="20403" y="6032"/>
                </a:lnTo>
                <a:lnTo>
                  <a:pt x="20865" y="7211"/>
                </a:lnTo>
                <a:lnTo>
                  <a:pt x="19737" y="8185"/>
                </a:lnTo>
                <a:lnTo>
                  <a:pt x="20096" y="9723"/>
                </a:lnTo>
                <a:lnTo>
                  <a:pt x="21634" y="10287"/>
                </a:lnTo>
                <a:lnTo>
                  <a:pt x="21582" y="11620"/>
                </a:lnTo>
                <a:lnTo>
                  <a:pt x="20147" y="12184"/>
                </a:lnTo>
                <a:lnTo>
                  <a:pt x="19942" y="13158"/>
                </a:lnTo>
                <a:lnTo>
                  <a:pt x="21070" y="14234"/>
                </a:lnTo>
                <a:lnTo>
                  <a:pt x="20608" y="15362"/>
                </a:lnTo>
                <a:lnTo>
                  <a:pt x="19019" y="15465"/>
                </a:lnTo>
                <a:lnTo>
                  <a:pt x="18404" y="16439"/>
                </a:lnTo>
                <a:lnTo>
                  <a:pt x="19122" y="17925"/>
                </a:lnTo>
                <a:lnTo>
                  <a:pt x="18096" y="18797"/>
                </a:lnTo>
                <a:lnTo>
                  <a:pt x="16763" y="18284"/>
                </a:lnTo>
                <a:lnTo>
                  <a:pt x="15431" y="19002"/>
                </a:lnTo>
                <a:lnTo>
                  <a:pt x="15277" y="20848"/>
                </a:lnTo>
                <a:lnTo>
                  <a:pt x="14149" y="21155"/>
                </a:lnTo>
                <a:lnTo>
                  <a:pt x="13021" y="19925"/>
                </a:lnTo>
                <a:lnTo>
                  <a:pt x="12252" y="20181"/>
                </a:lnTo>
                <a:lnTo>
                  <a:pt x="11739" y="21668"/>
                </a:lnTo>
                <a:lnTo>
                  <a:pt x="10201" y="21668"/>
                </a:lnTo>
                <a:lnTo>
                  <a:pt x="9740" y="20130"/>
                </a:lnTo>
                <a:lnTo>
                  <a:pt x="8253" y="19771"/>
                </a:lnTo>
                <a:lnTo>
                  <a:pt x="7125" y="21001"/>
                </a:lnTo>
                <a:lnTo>
                  <a:pt x="5895" y="20489"/>
                </a:lnTo>
                <a:lnTo>
                  <a:pt x="5946" y="18592"/>
                </a:lnTo>
                <a:lnTo>
                  <a:pt x="5177" y="18131"/>
                </a:lnTo>
                <a:lnTo>
                  <a:pt x="3383" y="18848"/>
                </a:lnTo>
                <a:lnTo>
                  <a:pt x="2614" y="17874"/>
                </a:lnTo>
                <a:lnTo>
                  <a:pt x="3383" y="16182"/>
                </a:lnTo>
                <a:lnTo>
                  <a:pt x="2922" y="15465"/>
                </a:lnTo>
                <a:lnTo>
                  <a:pt x="922" y="15516"/>
                </a:lnTo>
                <a:lnTo>
                  <a:pt x="512" y="14234"/>
                </a:lnTo>
                <a:lnTo>
                  <a:pt x="1948" y="12901"/>
                </a:lnTo>
                <a:lnTo>
                  <a:pt x="1896" y="12184"/>
                </a:lnTo>
                <a:lnTo>
                  <a:pt x="0" y="11415"/>
                </a:lnTo>
                <a:lnTo>
                  <a:pt x="51" y="10031"/>
                </a:lnTo>
                <a:lnTo>
                  <a:pt x="1948" y="9313"/>
                </a:lnTo>
                <a:lnTo>
                  <a:pt x="2101" y="8595"/>
                </a:lnTo>
                <a:lnTo>
                  <a:pt x="615" y="7160"/>
                </a:lnTo>
                <a:lnTo>
                  <a:pt x="1127" y="5878"/>
                </a:lnTo>
                <a:lnTo>
                  <a:pt x="3178" y="5981"/>
                </a:lnTo>
                <a:lnTo>
                  <a:pt x="3588" y="5417"/>
                </a:lnTo>
                <a:lnTo>
                  <a:pt x="2819" y="3520"/>
                </a:lnTo>
                <a:lnTo>
                  <a:pt x="3742" y="2597"/>
                </a:lnTo>
                <a:lnTo>
                  <a:pt x="5536" y="3417"/>
                </a:lnTo>
                <a:lnTo>
                  <a:pt x="6049" y="3058"/>
                </a:lnTo>
                <a:lnTo>
                  <a:pt x="6100" y="1264"/>
                </a:lnTo>
                <a:lnTo>
                  <a:pt x="7228" y="700"/>
                </a:lnTo>
                <a:lnTo>
                  <a:pt x="8510" y="2033"/>
                </a:lnTo>
                <a:lnTo>
                  <a:pt x="9689" y="1725"/>
                </a:lnTo>
                <a:close/>
                <a:moveTo>
                  <a:pt x="10817" y="14422"/>
                </a:moveTo>
                <a:lnTo>
                  <a:pt x="11175" y="14388"/>
                </a:lnTo>
                <a:lnTo>
                  <a:pt x="11534" y="14354"/>
                </a:lnTo>
                <a:lnTo>
                  <a:pt x="11893" y="14268"/>
                </a:lnTo>
                <a:lnTo>
                  <a:pt x="12218" y="14166"/>
                </a:lnTo>
                <a:lnTo>
                  <a:pt x="12508" y="13995"/>
                </a:lnTo>
                <a:lnTo>
                  <a:pt x="12816" y="13807"/>
                </a:lnTo>
                <a:lnTo>
                  <a:pt x="13106" y="13602"/>
                </a:lnTo>
                <a:lnTo>
                  <a:pt x="13329" y="13380"/>
                </a:lnTo>
                <a:lnTo>
                  <a:pt x="13568" y="13106"/>
                </a:lnTo>
                <a:lnTo>
                  <a:pt x="13790" y="12850"/>
                </a:lnTo>
                <a:lnTo>
                  <a:pt x="13961" y="12560"/>
                </a:lnTo>
                <a:lnTo>
                  <a:pt x="14115" y="12269"/>
                </a:lnTo>
                <a:lnTo>
                  <a:pt x="14217" y="11927"/>
                </a:lnTo>
                <a:lnTo>
                  <a:pt x="14320" y="11568"/>
                </a:lnTo>
                <a:lnTo>
                  <a:pt x="14388" y="11210"/>
                </a:lnTo>
                <a:lnTo>
                  <a:pt x="14388" y="10851"/>
                </a:lnTo>
                <a:lnTo>
                  <a:pt x="14388" y="10492"/>
                </a:lnTo>
                <a:lnTo>
                  <a:pt x="14320" y="10133"/>
                </a:lnTo>
                <a:lnTo>
                  <a:pt x="14217" y="9808"/>
                </a:lnTo>
                <a:lnTo>
                  <a:pt x="14115" y="9467"/>
                </a:lnTo>
                <a:lnTo>
                  <a:pt x="13961" y="9142"/>
                </a:lnTo>
                <a:lnTo>
                  <a:pt x="13790" y="8851"/>
                </a:lnTo>
                <a:lnTo>
                  <a:pt x="13568" y="8595"/>
                </a:lnTo>
                <a:lnTo>
                  <a:pt x="13329" y="8322"/>
                </a:lnTo>
                <a:lnTo>
                  <a:pt x="13106" y="8100"/>
                </a:lnTo>
                <a:lnTo>
                  <a:pt x="12816" y="7894"/>
                </a:lnTo>
                <a:lnTo>
                  <a:pt x="12508" y="7741"/>
                </a:lnTo>
                <a:lnTo>
                  <a:pt x="12218" y="7570"/>
                </a:lnTo>
                <a:lnTo>
                  <a:pt x="11893" y="7433"/>
                </a:lnTo>
                <a:lnTo>
                  <a:pt x="11534" y="7382"/>
                </a:lnTo>
                <a:lnTo>
                  <a:pt x="11175" y="7313"/>
                </a:lnTo>
                <a:lnTo>
                  <a:pt x="10817" y="7313"/>
                </a:lnTo>
                <a:lnTo>
                  <a:pt x="10441" y="7313"/>
                </a:lnTo>
                <a:lnTo>
                  <a:pt x="10082" y="7382"/>
                </a:lnTo>
                <a:lnTo>
                  <a:pt x="9757" y="7433"/>
                </a:lnTo>
                <a:lnTo>
                  <a:pt x="9432" y="7570"/>
                </a:lnTo>
                <a:lnTo>
                  <a:pt x="9142" y="7741"/>
                </a:lnTo>
                <a:lnTo>
                  <a:pt x="8834" y="7894"/>
                </a:lnTo>
                <a:lnTo>
                  <a:pt x="8544" y="8100"/>
                </a:lnTo>
                <a:lnTo>
                  <a:pt x="8287" y="8322"/>
                </a:lnTo>
                <a:lnTo>
                  <a:pt x="8048" y="8595"/>
                </a:lnTo>
                <a:lnTo>
                  <a:pt x="7860" y="8851"/>
                </a:lnTo>
                <a:lnTo>
                  <a:pt x="7689" y="9142"/>
                </a:lnTo>
                <a:lnTo>
                  <a:pt x="7536" y="9467"/>
                </a:lnTo>
                <a:lnTo>
                  <a:pt x="7399" y="9808"/>
                </a:lnTo>
                <a:lnTo>
                  <a:pt x="7331" y="10133"/>
                </a:lnTo>
                <a:lnTo>
                  <a:pt x="7262" y="10492"/>
                </a:lnTo>
                <a:lnTo>
                  <a:pt x="7262" y="10851"/>
                </a:lnTo>
                <a:lnTo>
                  <a:pt x="7262" y="11210"/>
                </a:lnTo>
                <a:lnTo>
                  <a:pt x="7331" y="11568"/>
                </a:lnTo>
                <a:lnTo>
                  <a:pt x="7399" y="11927"/>
                </a:lnTo>
                <a:lnTo>
                  <a:pt x="7536" y="12269"/>
                </a:lnTo>
                <a:lnTo>
                  <a:pt x="7689" y="12560"/>
                </a:lnTo>
                <a:lnTo>
                  <a:pt x="7860" y="12850"/>
                </a:lnTo>
                <a:lnTo>
                  <a:pt x="8048" y="13106"/>
                </a:lnTo>
                <a:lnTo>
                  <a:pt x="8287" y="13380"/>
                </a:lnTo>
                <a:lnTo>
                  <a:pt x="8544" y="13602"/>
                </a:lnTo>
                <a:lnTo>
                  <a:pt x="8834" y="13807"/>
                </a:lnTo>
                <a:lnTo>
                  <a:pt x="9142" y="13995"/>
                </a:lnTo>
                <a:lnTo>
                  <a:pt x="9432" y="14166"/>
                </a:lnTo>
                <a:lnTo>
                  <a:pt x="9757" y="14268"/>
                </a:lnTo>
                <a:lnTo>
                  <a:pt x="10082" y="14354"/>
                </a:lnTo>
                <a:lnTo>
                  <a:pt x="10441" y="14388"/>
                </a:lnTo>
                <a:lnTo>
                  <a:pt x="10817" y="14422"/>
                </a:lnTo>
                <a:close/>
              </a:path>
            </a:pathLst>
          </a:custGeom>
          <a:solidFill>
            <a:srgbClr val="C00000"/>
          </a:solidFill>
          <a:ln>
            <a:noFill/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>
              <a:defRPr/>
            </a:pPr>
            <a:endParaRPr lang="id-ID" sz="1600">
              <a:solidFill>
                <a:prstClr val="white"/>
              </a:solidFill>
            </a:endParaRPr>
          </a:p>
        </p:txBody>
      </p:sp>
      <p:sp>
        <p:nvSpPr>
          <p:cNvPr id="55" name="Circular Arrow 54"/>
          <p:cNvSpPr/>
          <p:nvPr/>
        </p:nvSpPr>
        <p:spPr>
          <a:xfrm rot="21375992" flipV="1">
            <a:off x="1184409" y="4558885"/>
            <a:ext cx="1981200" cy="1336431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6781800" y="3657600"/>
            <a:ext cx="1600200" cy="13716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200" b="1" dirty="0" err="1" smtClean="0">
                <a:solidFill>
                  <a:schemeClr val="bg1"/>
                </a:solidFill>
              </a:rPr>
              <a:t>Fokus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</a:rPr>
              <a:t>pada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</a:rPr>
              <a:t>Aktiivitas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</a:rPr>
              <a:t>kegiatan</a:t>
            </a:r>
            <a:r>
              <a:rPr lang="en-US" sz="1200" b="1" dirty="0" smtClean="0">
                <a:solidFill>
                  <a:schemeClr val="bg1"/>
                </a:solidFill>
              </a:rPr>
              <a:t> agama </a:t>
            </a:r>
            <a:r>
              <a:rPr lang="en-US" sz="1200" b="1" dirty="0" err="1" smtClean="0">
                <a:solidFill>
                  <a:schemeClr val="bg1"/>
                </a:solidFill>
              </a:rPr>
              <a:t>dan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</a:rPr>
              <a:t>masyarakat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5029200" y="4953000"/>
            <a:ext cx="1371600" cy="118268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id-ID" sz="1200" b="1" dirty="0">
                <a:solidFill>
                  <a:schemeClr val="tx1"/>
                </a:solidFill>
              </a:rPr>
              <a:t/>
            </a:r>
            <a:br>
              <a:rPr lang="id-ID" sz="1200" b="1" dirty="0">
                <a:solidFill>
                  <a:schemeClr val="tx1"/>
                </a:solidFill>
              </a:rPr>
            </a:br>
            <a:r>
              <a:rPr lang="en-US" sz="1200" b="1" dirty="0" smtClean="0">
                <a:solidFill>
                  <a:schemeClr val="bg1"/>
                </a:solidFill>
              </a:rPr>
              <a:t>HASIL-HASIL </a:t>
            </a:r>
            <a:r>
              <a:rPr lang="en-US" sz="1200" b="1" dirty="0" err="1" smtClean="0">
                <a:solidFill>
                  <a:schemeClr val="bg1"/>
                </a:solidFill>
              </a:rPr>
              <a:t>aktivitas</a:t>
            </a:r>
            <a:r>
              <a:rPr lang="en-US" sz="1200" b="1" dirty="0" smtClean="0">
                <a:solidFill>
                  <a:schemeClr val="bg1"/>
                </a:solidFill>
              </a:rPr>
              <a:t> di </a:t>
            </a:r>
            <a:r>
              <a:rPr lang="en-US" sz="1200" b="1" dirty="0" err="1" smtClean="0">
                <a:solidFill>
                  <a:schemeClr val="bg1"/>
                </a:solidFill>
              </a:rPr>
              <a:t>Masyarakat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Circular Arrow 59"/>
          <p:cNvSpPr/>
          <p:nvPr/>
        </p:nvSpPr>
        <p:spPr>
          <a:xfrm rot="8526296">
            <a:off x="6588577" y="5131890"/>
            <a:ext cx="1919746" cy="1270489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62" name="Circular Arrow 61"/>
          <p:cNvSpPr/>
          <p:nvPr/>
        </p:nvSpPr>
        <p:spPr>
          <a:xfrm rot="19799207" flipV="1">
            <a:off x="2944612" y="3911096"/>
            <a:ext cx="1981200" cy="1336431"/>
          </a:xfrm>
          <a:prstGeom prst="circularArrow">
            <a:avLst>
              <a:gd name="adj1" fmla="val 11769"/>
              <a:gd name="adj2" fmla="val 1335529"/>
              <a:gd name="adj3" fmla="val 20058051"/>
              <a:gd name="adj4" fmla="val 13913481"/>
              <a:gd name="adj5" fmla="val 12861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553200" y="1600200"/>
            <a:ext cx="1371600" cy="103028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200" b="1" dirty="0" err="1" smtClean="0">
                <a:solidFill>
                  <a:schemeClr val="bg1"/>
                </a:solidFill>
              </a:rPr>
              <a:t>Fokus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</a:rPr>
              <a:t>pada</a:t>
            </a:r>
            <a:r>
              <a:rPr lang="en-US" sz="1200" b="1" dirty="0" smtClean="0">
                <a:solidFill>
                  <a:schemeClr val="bg1"/>
                </a:solidFill>
              </a:rPr>
              <a:t> Para </a:t>
            </a:r>
            <a:r>
              <a:rPr lang="en-US" sz="1200" b="1" dirty="0" err="1" smtClean="0">
                <a:solidFill>
                  <a:schemeClr val="bg1"/>
                </a:solidFill>
              </a:rPr>
              <a:t>Tokoh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118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3" dur="3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9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2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3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3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3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9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4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97000"/>
          </a:xfrm>
          <a:solidFill>
            <a:schemeClr val="bg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SISTEM   ZAKAT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17B1B469-AC31-457E-A27A-B96E253EF1E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172" name="Oval 2"/>
          <p:cNvSpPr>
            <a:spLocks noChangeArrowheads="1"/>
          </p:cNvSpPr>
          <p:nvPr/>
        </p:nvSpPr>
        <p:spPr bwMode="auto">
          <a:xfrm>
            <a:off x="152400" y="1450181"/>
            <a:ext cx="1676400" cy="1519238"/>
          </a:xfrm>
          <a:prstGeom prst="ellipse">
            <a:avLst/>
          </a:prstGeom>
          <a:gradFill rotWithShape="0">
            <a:gsLst>
              <a:gs pos="0">
                <a:srgbClr val="FFCCFF"/>
              </a:gs>
              <a:gs pos="100000">
                <a:srgbClr val="A987A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Oval 4"/>
          <p:cNvSpPr>
            <a:spLocks noChangeArrowheads="1"/>
          </p:cNvSpPr>
          <p:nvPr/>
        </p:nvSpPr>
        <p:spPr bwMode="auto">
          <a:xfrm>
            <a:off x="6949966" y="1524000"/>
            <a:ext cx="1828800" cy="1524000"/>
          </a:xfrm>
          <a:prstGeom prst="ellipse">
            <a:avLst/>
          </a:prstGeom>
          <a:gradFill rotWithShape="0">
            <a:gsLst>
              <a:gs pos="0">
                <a:srgbClr val="CCFFFF"/>
              </a:gs>
              <a:gs pos="100000">
                <a:srgbClr val="9BC2C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81000" y="1828800"/>
            <a:ext cx="116681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2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Muzaki</a:t>
            </a:r>
            <a:endParaRPr lang="en-US" sz="24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19900" y="1905000"/>
            <a:ext cx="1808188" cy="53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Mustahik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2133600" y="1922463"/>
            <a:ext cx="1295400" cy="145573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Pengelln</a:t>
            </a:r>
            <a:endParaRPr lang="en-US" sz="1800" b="1" u="sng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r>
              <a:rPr lang="en-US" sz="18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Harta</a:t>
            </a:r>
            <a:r>
              <a:rPr lang="en-US" sz="1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</a:t>
            </a:r>
            <a:r>
              <a:rPr lang="en-US" sz="18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Aset</a:t>
            </a:r>
            <a:endParaRPr lang="en-US" sz="1800" b="1" u="sng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Maal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Fitrah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52825" y="1922463"/>
            <a:ext cx="1323975" cy="1177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Organisasi</a:t>
            </a: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Pengelola</a:t>
            </a: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  <a:p>
            <a:pPr algn="ctr" defTabSz="514350" eaLnBrk="0" hangingPunct="0">
              <a:defRPr/>
            </a:pP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Zakat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4953000" y="1905000"/>
            <a:ext cx="1371600" cy="1177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Harta</a:t>
            </a:r>
            <a:r>
              <a:rPr lang="en-US" sz="1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</a:t>
            </a:r>
            <a:r>
              <a:rPr lang="en-US" sz="1800" b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Aset</a:t>
            </a:r>
            <a:r>
              <a:rPr lang="en-US" sz="1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Konsumtif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Produktif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914400" y="3124200"/>
            <a:ext cx="1285875" cy="11779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Nishab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-Haul</a:t>
            </a:r>
          </a:p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Dll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3352800" y="4038600"/>
            <a:ext cx="17526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Support Management</a:t>
            </a:r>
          </a:p>
          <a:p>
            <a:pPr algn="ctr" defTabSz="514350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SDM</a:t>
            </a:r>
          </a:p>
          <a:p>
            <a:pPr algn="ctr" defTabSz="514350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IT</a:t>
            </a:r>
          </a:p>
          <a:p>
            <a:pPr algn="ctr" defTabSz="514350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Keuangan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Aset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Quality </a:t>
            </a: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324600" y="3124200"/>
            <a:ext cx="1179513" cy="11779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Delapan</a:t>
            </a: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Asnaf</a:t>
            </a: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defTabSz="514350" eaLnBrk="0" hangingPunct="0">
              <a:defRPr/>
            </a:pPr>
            <a:endParaRPr lang="en-US" sz="1800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" name="Right Arrow 35"/>
          <p:cNvSpPr/>
          <p:nvPr/>
        </p:nvSpPr>
        <p:spPr>
          <a:xfrm flipV="1">
            <a:off x="1828800" y="2057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ight Arrow 38"/>
          <p:cNvSpPr/>
          <p:nvPr/>
        </p:nvSpPr>
        <p:spPr>
          <a:xfrm flipV="1">
            <a:off x="2133600" y="1752600"/>
            <a:ext cx="411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ight Arrow 40"/>
          <p:cNvSpPr/>
          <p:nvPr/>
        </p:nvSpPr>
        <p:spPr>
          <a:xfrm flipV="1">
            <a:off x="6324600" y="2057400"/>
            <a:ext cx="609600" cy="211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ight Arrow 32"/>
          <p:cNvSpPr/>
          <p:nvPr/>
        </p:nvSpPr>
        <p:spPr>
          <a:xfrm flipH="1" flipV="1">
            <a:off x="1885950" y="1590675"/>
            <a:ext cx="4351338" cy="84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6200000">
            <a:off x="1547019" y="2720181"/>
            <a:ext cx="7620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6200000" flipV="1">
            <a:off x="3829843" y="3485357"/>
            <a:ext cx="849313" cy="12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ight Arrow 36"/>
          <p:cNvSpPr/>
          <p:nvPr/>
        </p:nvSpPr>
        <p:spPr>
          <a:xfrm rot="16200000" flipV="1">
            <a:off x="6286500" y="26289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914400" y="4800600"/>
            <a:ext cx="2438400" cy="623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Fund Rising Management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5105400" y="4800600"/>
            <a:ext cx="2362200" cy="623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69850" tIns="34925" rIns="69850" bIns="34925">
            <a:spAutoFit/>
          </a:bodyPr>
          <a:lstStyle/>
          <a:p>
            <a:pPr algn="ctr" defTabSz="514350" eaLnBrk="0" hangingPunct="0">
              <a:defRPr/>
            </a:pPr>
            <a:r>
              <a:rPr lang="en-US" sz="1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Distribution Management</a:t>
            </a:r>
          </a:p>
        </p:txBody>
      </p:sp>
      <p:sp>
        <p:nvSpPr>
          <p:cNvPr id="30" name="Right Arrow 29"/>
          <p:cNvSpPr/>
          <p:nvPr/>
        </p:nvSpPr>
        <p:spPr>
          <a:xfrm rot="16200000">
            <a:off x="1928019" y="3939381"/>
            <a:ext cx="16764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6200000">
            <a:off x="4747419" y="3939381"/>
            <a:ext cx="16764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2819400"/>
            <a:ext cx="3962400" cy="1143000"/>
          </a:xfrm>
        </p:spPr>
        <p:txBody>
          <a:bodyPr/>
          <a:lstStyle/>
          <a:p>
            <a:pPr eaLnBrk="1" hangingPunct="1"/>
            <a:r>
              <a:rPr lang="en-US" smtClean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01942897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Your Ideas">
  <a:themeElements>
    <a:clrScheme name="Selling Your Ideas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Selling Your Ide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lling Your Ideas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2286</TotalTime>
  <Words>164</Words>
  <Application>Microsoft Office PowerPoint</Application>
  <PresentationFormat>On-screen Show (4:3)</PresentationFormat>
  <Paragraphs>64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Selling Your Ideas</vt:lpstr>
      <vt:lpstr>PowerPoint Presentation</vt:lpstr>
      <vt:lpstr>  </vt:lpstr>
      <vt:lpstr>PowerPoint Presentation</vt:lpstr>
      <vt:lpstr> SISTEM   ZAKAT</vt:lpstr>
      <vt:lpstr>Terima kasih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Indonedia Mandiri 2020</dc:title>
  <dc:creator>Nightmare</dc:creator>
  <cp:lastModifiedBy>Toshiba</cp:lastModifiedBy>
  <cp:revision>171</cp:revision>
  <cp:lastPrinted>2014-05-29T03:52:14Z</cp:lastPrinted>
  <dcterms:created xsi:type="dcterms:W3CDTF">2009-10-15T15:01:34Z</dcterms:created>
  <dcterms:modified xsi:type="dcterms:W3CDTF">2014-07-04T07:59:39Z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1033</vt:i4>
  </property>
</Properties>
</file>