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8"/>
  </p:notesMasterIdLst>
  <p:handoutMasterIdLst>
    <p:handoutMasterId r:id="rId29"/>
  </p:handoutMasterIdLst>
  <p:sldIdLst>
    <p:sldId id="320" r:id="rId2"/>
    <p:sldId id="394" r:id="rId3"/>
    <p:sldId id="343" r:id="rId4"/>
    <p:sldId id="407" r:id="rId5"/>
    <p:sldId id="405" r:id="rId6"/>
    <p:sldId id="391" r:id="rId7"/>
    <p:sldId id="379" r:id="rId8"/>
    <p:sldId id="380" r:id="rId9"/>
    <p:sldId id="381" r:id="rId10"/>
    <p:sldId id="382" r:id="rId11"/>
    <p:sldId id="397" r:id="rId12"/>
    <p:sldId id="416" r:id="rId13"/>
    <p:sldId id="414" r:id="rId14"/>
    <p:sldId id="415" r:id="rId15"/>
    <p:sldId id="395" r:id="rId16"/>
    <p:sldId id="393" r:id="rId17"/>
    <p:sldId id="408" r:id="rId18"/>
    <p:sldId id="350" r:id="rId19"/>
    <p:sldId id="409" r:id="rId20"/>
    <p:sldId id="410" r:id="rId21"/>
    <p:sldId id="412" r:id="rId22"/>
    <p:sldId id="411" r:id="rId23"/>
    <p:sldId id="413" r:id="rId24"/>
    <p:sldId id="389" r:id="rId25"/>
    <p:sldId id="417" r:id="rId26"/>
    <p:sldId id="340" r:id="rId27"/>
  </p:sldIdLst>
  <p:sldSz cx="9144000" cy="6858000" type="screen4x3"/>
  <p:notesSz cx="67802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62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576" autoAdjust="0"/>
  </p:normalViewPr>
  <p:slideViewPr>
    <p:cSldViewPr>
      <p:cViewPr>
        <p:scale>
          <a:sx n="80" d="100"/>
          <a:sy n="8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77A83-4203-4A80-B58E-42D4CA6AED22}" type="doc">
      <dgm:prSet loTypeId="urn:microsoft.com/office/officeart/2005/8/layout/chevron1" loCatId="process" qsTypeId="urn:microsoft.com/office/officeart/2005/8/quickstyle/3d1" qsCatId="3D" csTypeId="urn:microsoft.com/office/officeart/2005/8/colors/colorful1#1" csCatId="colorful" phldr="1"/>
      <dgm:spPr/>
    </dgm:pt>
    <dgm:pt modelId="{EDFC33B9-6AD1-4291-AF7C-57224F75F10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Januari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E1F8C3F-141A-4236-B1A4-9C0A1F781BE1}" type="parTrans" cxnId="{5041D0B0-F732-4753-9CEF-1CFBF11B0197}">
      <dgm:prSet/>
      <dgm:spPr/>
      <dgm:t>
        <a:bodyPr/>
        <a:lstStyle/>
        <a:p>
          <a:endParaRPr lang="en-US"/>
        </a:p>
      </dgm:t>
    </dgm:pt>
    <dgm:pt modelId="{F3F40EB4-064E-4DDF-B266-B10AFB9A6B6A}" type="sibTrans" cxnId="{5041D0B0-F732-4753-9CEF-1CFBF11B0197}">
      <dgm:prSet/>
      <dgm:spPr/>
      <dgm:t>
        <a:bodyPr/>
        <a:lstStyle/>
        <a:p>
          <a:endParaRPr lang="en-US"/>
        </a:p>
      </dgm:t>
    </dgm:pt>
    <dgm:pt modelId="{2653EFD5-FAAE-444F-B149-A3738692EAD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Pebruari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8927BE-F871-40B1-9D44-D765B2765E4D}" type="parTrans" cxnId="{7B9A51A0-9CF0-400A-BE71-03BF25AECCFA}">
      <dgm:prSet/>
      <dgm:spPr/>
      <dgm:t>
        <a:bodyPr/>
        <a:lstStyle/>
        <a:p>
          <a:endParaRPr lang="en-US"/>
        </a:p>
      </dgm:t>
    </dgm:pt>
    <dgm:pt modelId="{6EA546F6-474B-49C6-BACC-EBB02194C1E6}" type="sibTrans" cxnId="{7B9A51A0-9CF0-400A-BE71-03BF25AECCFA}">
      <dgm:prSet/>
      <dgm:spPr/>
      <dgm:t>
        <a:bodyPr/>
        <a:lstStyle/>
        <a:p>
          <a:endParaRPr lang="en-US"/>
        </a:p>
      </dgm:t>
    </dgm:pt>
    <dgm:pt modelId="{22CB7233-6895-4AB0-AA46-934FCDC8290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April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3443489-CD64-40D1-9208-DAF1FEED2012}" type="parTrans" cxnId="{E945D23D-0504-4B28-962B-83EBC4F3F560}">
      <dgm:prSet/>
      <dgm:spPr/>
      <dgm:t>
        <a:bodyPr/>
        <a:lstStyle/>
        <a:p>
          <a:endParaRPr lang="en-US"/>
        </a:p>
      </dgm:t>
    </dgm:pt>
    <dgm:pt modelId="{27D98FB2-64CB-4921-8E64-6776B2486F94}" type="sibTrans" cxnId="{E945D23D-0504-4B28-962B-83EBC4F3F560}">
      <dgm:prSet/>
      <dgm:spPr/>
      <dgm:t>
        <a:bodyPr/>
        <a:lstStyle/>
        <a:p>
          <a:endParaRPr lang="en-US"/>
        </a:p>
      </dgm:t>
    </dgm:pt>
    <dgm:pt modelId="{D9FAEB92-27DA-428D-AB34-0BF4A68AA7CD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Maret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2FF2E0A-595E-49E0-839A-5FDC4484665A}" type="parTrans" cxnId="{7FA0A65D-992D-479C-B7E9-D665E792D40A}">
      <dgm:prSet/>
      <dgm:spPr/>
      <dgm:t>
        <a:bodyPr/>
        <a:lstStyle/>
        <a:p>
          <a:endParaRPr lang="en-US"/>
        </a:p>
      </dgm:t>
    </dgm:pt>
    <dgm:pt modelId="{25807B18-6D5A-41DC-8965-95C3E96F0713}" type="sibTrans" cxnId="{7FA0A65D-992D-479C-B7E9-D665E792D40A}">
      <dgm:prSet/>
      <dgm:spPr/>
      <dgm:t>
        <a:bodyPr/>
        <a:lstStyle/>
        <a:p>
          <a:endParaRPr lang="en-US"/>
        </a:p>
      </dgm:t>
    </dgm:pt>
    <dgm:pt modelId="{214A2B29-BDF5-4EDB-851A-3FF7F707C4DD}">
      <dgm:prSet/>
      <dgm:spPr>
        <a:solidFill>
          <a:schemeClr val="accent6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Mei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DBB8B57-3BC6-4293-90AF-D5B247921AE8}" type="parTrans" cxnId="{51556A94-3147-4D64-A45C-E301F0EA4A1E}">
      <dgm:prSet/>
      <dgm:spPr/>
      <dgm:t>
        <a:bodyPr/>
        <a:lstStyle/>
        <a:p>
          <a:endParaRPr lang="en-US"/>
        </a:p>
      </dgm:t>
    </dgm:pt>
    <dgm:pt modelId="{B55F5B4F-9634-4FA2-96FD-D92788EDFEF7}" type="sibTrans" cxnId="{51556A94-3147-4D64-A45C-E301F0EA4A1E}">
      <dgm:prSet/>
      <dgm:spPr/>
      <dgm:t>
        <a:bodyPr/>
        <a:lstStyle/>
        <a:p>
          <a:endParaRPr lang="en-US"/>
        </a:p>
      </dgm:t>
    </dgm:pt>
    <dgm:pt modelId="{3CE9253F-067B-4AAA-962B-A7669C075A93}" type="pres">
      <dgm:prSet presAssocID="{08A77A83-4203-4A80-B58E-42D4CA6AED22}" presName="Name0" presStyleCnt="0">
        <dgm:presLayoutVars>
          <dgm:dir/>
          <dgm:animLvl val="lvl"/>
          <dgm:resizeHandles val="exact"/>
        </dgm:presLayoutVars>
      </dgm:prSet>
      <dgm:spPr/>
    </dgm:pt>
    <dgm:pt modelId="{ABE72985-6BEE-4C3D-B19E-41C5EB1D7B92}" type="pres">
      <dgm:prSet presAssocID="{EDFC33B9-6AD1-4291-AF7C-57224F75F10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DF202-3A9F-4F90-BDBF-6A5386D81CCF}" type="pres">
      <dgm:prSet presAssocID="{F3F40EB4-064E-4DDF-B266-B10AFB9A6B6A}" presName="parTxOnlySpace" presStyleCnt="0"/>
      <dgm:spPr/>
    </dgm:pt>
    <dgm:pt modelId="{4267689D-BB8C-4975-80DB-903E7F1DFABF}" type="pres">
      <dgm:prSet presAssocID="{2653EFD5-FAAE-444F-B149-A3738692EAD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21E67-C1D8-4E16-A036-2A017E263E23}" type="pres">
      <dgm:prSet presAssocID="{6EA546F6-474B-49C6-BACC-EBB02194C1E6}" presName="parTxOnlySpace" presStyleCnt="0"/>
      <dgm:spPr/>
    </dgm:pt>
    <dgm:pt modelId="{E722C1A5-9E98-481E-8C0A-C9824A93B5E9}" type="pres">
      <dgm:prSet presAssocID="{D9FAEB92-27DA-428D-AB34-0BF4A68AA7C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A0866-F6D6-4A3D-B14F-83F7C8312988}" type="pres">
      <dgm:prSet presAssocID="{25807B18-6D5A-41DC-8965-95C3E96F0713}" presName="parTxOnlySpace" presStyleCnt="0"/>
      <dgm:spPr/>
    </dgm:pt>
    <dgm:pt modelId="{834B1A60-E7A8-4B62-9786-B443C1F2419C}" type="pres">
      <dgm:prSet presAssocID="{22CB7233-6895-4AB0-AA46-934FCDC829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13FBC-2DCD-4968-B18F-977FA54C0BB8}" type="pres">
      <dgm:prSet presAssocID="{27D98FB2-64CB-4921-8E64-6776B2486F94}" presName="parTxOnlySpace" presStyleCnt="0"/>
      <dgm:spPr/>
    </dgm:pt>
    <dgm:pt modelId="{EC03DF44-6F8B-433A-A500-CEF293DC08A8}" type="pres">
      <dgm:prSet presAssocID="{214A2B29-BDF5-4EDB-851A-3FF7F707C4D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C456E-E6CD-42F1-BC63-AE652BF543D6}" type="presOf" srcId="{08A77A83-4203-4A80-B58E-42D4CA6AED22}" destId="{3CE9253F-067B-4AAA-962B-A7669C075A93}" srcOrd="0" destOrd="0" presId="urn:microsoft.com/office/officeart/2005/8/layout/chevron1"/>
    <dgm:cxn modelId="{E945D23D-0504-4B28-962B-83EBC4F3F560}" srcId="{08A77A83-4203-4A80-B58E-42D4CA6AED22}" destId="{22CB7233-6895-4AB0-AA46-934FCDC82903}" srcOrd="3" destOrd="0" parTransId="{33443489-CD64-40D1-9208-DAF1FEED2012}" sibTransId="{27D98FB2-64CB-4921-8E64-6776B2486F94}"/>
    <dgm:cxn modelId="{7FA0A65D-992D-479C-B7E9-D665E792D40A}" srcId="{08A77A83-4203-4A80-B58E-42D4CA6AED22}" destId="{D9FAEB92-27DA-428D-AB34-0BF4A68AA7CD}" srcOrd="2" destOrd="0" parTransId="{E2FF2E0A-595E-49E0-839A-5FDC4484665A}" sibTransId="{25807B18-6D5A-41DC-8965-95C3E96F0713}"/>
    <dgm:cxn modelId="{7B9A51A0-9CF0-400A-BE71-03BF25AECCFA}" srcId="{08A77A83-4203-4A80-B58E-42D4CA6AED22}" destId="{2653EFD5-FAAE-444F-B149-A3738692EADF}" srcOrd="1" destOrd="0" parTransId="{FB8927BE-F871-40B1-9D44-D765B2765E4D}" sibTransId="{6EA546F6-474B-49C6-BACC-EBB02194C1E6}"/>
    <dgm:cxn modelId="{5BB259F7-C500-4723-AFA2-280130D6207A}" type="presOf" srcId="{22CB7233-6895-4AB0-AA46-934FCDC82903}" destId="{834B1A60-E7A8-4B62-9786-B443C1F2419C}" srcOrd="0" destOrd="0" presId="urn:microsoft.com/office/officeart/2005/8/layout/chevron1"/>
    <dgm:cxn modelId="{5041D0B0-F732-4753-9CEF-1CFBF11B0197}" srcId="{08A77A83-4203-4A80-B58E-42D4CA6AED22}" destId="{EDFC33B9-6AD1-4291-AF7C-57224F75F105}" srcOrd="0" destOrd="0" parTransId="{2E1F8C3F-141A-4236-B1A4-9C0A1F781BE1}" sibTransId="{F3F40EB4-064E-4DDF-B266-B10AFB9A6B6A}"/>
    <dgm:cxn modelId="{7A1C1601-ABAB-455C-BFC2-650805E103F5}" type="presOf" srcId="{214A2B29-BDF5-4EDB-851A-3FF7F707C4DD}" destId="{EC03DF44-6F8B-433A-A500-CEF293DC08A8}" srcOrd="0" destOrd="0" presId="urn:microsoft.com/office/officeart/2005/8/layout/chevron1"/>
    <dgm:cxn modelId="{9670CC34-AD0E-4BAD-B28C-32AA7B119A69}" type="presOf" srcId="{2653EFD5-FAAE-444F-B149-A3738692EADF}" destId="{4267689D-BB8C-4975-80DB-903E7F1DFABF}" srcOrd="0" destOrd="0" presId="urn:microsoft.com/office/officeart/2005/8/layout/chevron1"/>
    <dgm:cxn modelId="{4E98FA1C-BAF2-4D2B-BA74-D4234815CB84}" type="presOf" srcId="{D9FAEB92-27DA-428D-AB34-0BF4A68AA7CD}" destId="{E722C1A5-9E98-481E-8C0A-C9824A93B5E9}" srcOrd="0" destOrd="0" presId="urn:microsoft.com/office/officeart/2005/8/layout/chevron1"/>
    <dgm:cxn modelId="{40C8CF53-B444-48D7-850D-455C50EFFCD3}" type="presOf" srcId="{EDFC33B9-6AD1-4291-AF7C-57224F75F105}" destId="{ABE72985-6BEE-4C3D-B19E-41C5EB1D7B92}" srcOrd="0" destOrd="0" presId="urn:microsoft.com/office/officeart/2005/8/layout/chevron1"/>
    <dgm:cxn modelId="{51556A94-3147-4D64-A45C-E301F0EA4A1E}" srcId="{08A77A83-4203-4A80-B58E-42D4CA6AED22}" destId="{214A2B29-BDF5-4EDB-851A-3FF7F707C4DD}" srcOrd="4" destOrd="0" parTransId="{ADBB8B57-3BC6-4293-90AF-D5B247921AE8}" sibTransId="{B55F5B4F-9634-4FA2-96FD-D92788EDFEF7}"/>
    <dgm:cxn modelId="{C14CA54C-B8C3-402F-870B-EDEA13E82502}" type="presParOf" srcId="{3CE9253F-067B-4AAA-962B-A7669C075A93}" destId="{ABE72985-6BEE-4C3D-B19E-41C5EB1D7B92}" srcOrd="0" destOrd="0" presId="urn:microsoft.com/office/officeart/2005/8/layout/chevron1"/>
    <dgm:cxn modelId="{D39CF929-D2DE-4CE2-B7FC-B789B1FCE4B6}" type="presParOf" srcId="{3CE9253F-067B-4AAA-962B-A7669C075A93}" destId="{FF0DF202-3A9F-4F90-BDBF-6A5386D81CCF}" srcOrd="1" destOrd="0" presId="urn:microsoft.com/office/officeart/2005/8/layout/chevron1"/>
    <dgm:cxn modelId="{E730C695-E4CD-411B-A3AD-D976F7949285}" type="presParOf" srcId="{3CE9253F-067B-4AAA-962B-A7669C075A93}" destId="{4267689D-BB8C-4975-80DB-903E7F1DFABF}" srcOrd="2" destOrd="0" presId="urn:microsoft.com/office/officeart/2005/8/layout/chevron1"/>
    <dgm:cxn modelId="{97DA6E07-E572-42BF-BCCD-E60844C79797}" type="presParOf" srcId="{3CE9253F-067B-4AAA-962B-A7669C075A93}" destId="{35521E67-C1D8-4E16-A036-2A017E263E23}" srcOrd="3" destOrd="0" presId="urn:microsoft.com/office/officeart/2005/8/layout/chevron1"/>
    <dgm:cxn modelId="{28FC74E7-9D64-4FE7-99A9-66384E6FE06A}" type="presParOf" srcId="{3CE9253F-067B-4AAA-962B-A7669C075A93}" destId="{E722C1A5-9E98-481E-8C0A-C9824A93B5E9}" srcOrd="4" destOrd="0" presId="urn:microsoft.com/office/officeart/2005/8/layout/chevron1"/>
    <dgm:cxn modelId="{41BC4D10-A5A8-46C4-85A1-CF69B3BD05ED}" type="presParOf" srcId="{3CE9253F-067B-4AAA-962B-A7669C075A93}" destId="{88DA0866-F6D6-4A3D-B14F-83F7C8312988}" srcOrd="5" destOrd="0" presId="urn:microsoft.com/office/officeart/2005/8/layout/chevron1"/>
    <dgm:cxn modelId="{AA99610C-8A79-4B0D-91E1-C72FBBB6C562}" type="presParOf" srcId="{3CE9253F-067B-4AAA-962B-A7669C075A93}" destId="{834B1A60-E7A8-4B62-9786-B443C1F2419C}" srcOrd="6" destOrd="0" presId="urn:microsoft.com/office/officeart/2005/8/layout/chevron1"/>
    <dgm:cxn modelId="{65EAD635-2B83-42B1-9DF0-AC04937F3A43}" type="presParOf" srcId="{3CE9253F-067B-4AAA-962B-A7669C075A93}" destId="{54513FBC-2DCD-4968-B18F-977FA54C0BB8}" srcOrd="7" destOrd="0" presId="urn:microsoft.com/office/officeart/2005/8/layout/chevron1"/>
    <dgm:cxn modelId="{C3D2C859-F59B-4E46-9C9B-332BFE5BC185}" type="presParOf" srcId="{3CE9253F-067B-4AAA-962B-A7669C075A93}" destId="{EC03DF44-6F8B-433A-A500-CEF293DC08A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72985-6BEE-4C3D-B19E-41C5EB1D7B92}">
      <dsp:nvSpPr>
        <dsp:cNvPr id="0" name=""/>
        <dsp:cNvSpPr/>
      </dsp:nvSpPr>
      <dsp:spPr>
        <a:xfrm>
          <a:off x="1990" y="2312677"/>
          <a:ext cx="1771612" cy="7086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Januari</a:t>
          </a:r>
          <a:endParaRPr lang="en-US" sz="2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56313" y="2312677"/>
        <a:ext cx="1062967" cy="708645"/>
      </dsp:txXfrm>
    </dsp:sp>
    <dsp:sp modelId="{4267689D-BB8C-4975-80DB-903E7F1DFABF}">
      <dsp:nvSpPr>
        <dsp:cNvPr id="0" name=""/>
        <dsp:cNvSpPr/>
      </dsp:nvSpPr>
      <dsp:spPr>
        <a:xfrm>
          <a:off x="1596442" y="2312677"/>
          <a:ext cx="1771612" cy="70864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Pebruari</a:t>
          </a:r>
          <a:endParaRPr lang="en-US" sz="2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950765" y="2312677"/>
        <a:ext cx="1062967" cy="708645"/>
      </dsp:txXfrm>
    </dsp:sp>
    <dsp:sp modelId="{E722C1A5-9E98-481E-8C0A-C9824A93B5E9}">
      <dsp:nvSpPr>
        <dsp:cNvPr id="0" name=""/>
        <dsp:cNvSpPr/>
      </dsp:nvSpPr>
      <dsp:spPr>
        <a:xfrm>
          <a:off x="3190893" y="2312677"/>
          <a:ext cx="1771612" cy="70864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Maret</a:t>
          </a:r>
          <a:endParaRPr lang="en-US" sz="2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545216" y="2312677"/>
        <a:ext cx="1062967" cy="708645"/>
      </dsp:txXfrm>
    </dsp:sp>
    <dsp:sp modelId="{834B1A60-E7A8-4B62-9786-B443C1F2419C}">
      <dsp:nvSpPr>
        <dsp:cNvPr id="0" name=""/>
        <dsp:cNvSpPr/>
      </dsp:nvSpPr>
      <dsp:spPr>
        <a:xfrm>
          <a:off x="4785345" y="2312677"/>
          <a:ext cx="1771612" cy="70864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April</a:t>
          </a:r>
          <a:endParaRPr lang="en-US" sz="2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139668" y="2312677"/>
        <a:ext cx="1062967" cy="708645"/>
      </dsp:txXfrm>
    </dsp:sp>
    <dsp:sp modelId="{EC03DF44-6F8B-433A-A500-CEF293DC08A8}">
      <dsp:nvSpPr>
        <dsp:cNvPr id="0" name=""/>
        <dsp:cNvSpPr/>
      </dsp:nvSpPr>
      <dsp:spPr>
        <a:xfrm>
          <a:off x="6379796" y="2312677"/>
          <a:ext cx="1771612" cy="708645"/>
        </a:xfrm>
        <a:prstGeom prst="chevron">
          <a:avLst/>
        </a:prstGeom>
        <a:solidFill>
          <a:schemeClr val="accent6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Mei</a:t>
          </a:r>
          <a:endParaRPr lang="en-US" sz="2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734119" y="2312677"/>
        <a:ext cx="1062967" cy="70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7727" cy="494258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0923" y="1"/>
            <a:ext cx="2937727" cy="494258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r">
              <a:defRPr sz="1100"/>
            </a:lvl1pPr>
          </a:lstStyle>
          <a:p>
            <a:fld id="{854CDDB6-2562-4BAB-975E-CC7F4DFB894E}" type="datetimeFigureOut">
              <a:rPr lang="id-ID" smtClean="0"/>
              <a:t>14/06/2012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842"/>
            <a:ext cx="2937727" cy="494258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0923" y="9376842"/>
            <a:ext cx="2937727" cy="494258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r">
              <a:defRPr sz="1100"/>
            </a:lvl1pPr>
          </a:lstStyle>
          <a:p>
            <a:fld id="{07D045D6-302A-403F-8805-B4023BE46B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05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38678" cy="493872"/>
          </a:xfrm>
          <a:prstGeom prst="rect">
            <a:avLst/>
          </a:prstGeom>
        </p:spPr>
        <p:txBody>
          <a:bodyPr vert="horz" lIns="91625" tIns="45814" rIns="91625" bIns="4581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942" y="3"/>
            <a:ext cx="2938677" cy="493872"/>
          </a:xfrm>
          <a:prstGeom prst="rect">
            <a:avLst/>
          </a:prstGeom>
        </p:spPr>
        <p:txBody>
          <a:bodyPr vert="horz" lIns="91625" tIns="45814" rIns="91625" bIns="45814" rtlCol="0"/>
          <a:lstStyle>
            <a:lvl1pPr algn="r">
              <a:defRPr sz="1100"/>
            </a:lvl1pPr>
          </a:lstStyle>
          <a:p>
            <a:fld id="{204C06BB-91BE-461D-AC9E-C8D8C19C4F2C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5" tIns="45814" rIns="91625" bIns="458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4" y="4689401"/>
            <a:ext cx="5425129" cy="4443254"/>
          </a:xfrm>
          <a:prstGeom prst="rect">
            <a:avLst/>
          </a:prstGeom>
        </p:spPr>
        <p:txBody>
          <a:bodyPr vert="horz" lIns="91625" tIns="45814" rIns="91625" bIns="458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207"/>
            <a:ext cx="2938678" cy="493870"/>
          </a:xfrm>
          <a:prstGeom prst="rect">
            <a:avLst/>
          </a:prstGeom>
        </p:spPr>
        <p:txBody>
          <a:bodyPr vert="horz" lIns="91625" tIns="45814" rIns="91625" bIns="4581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942" y="9377207"/>
            <a:ext cx="2938677" cy="493870"/>
          </a:xfrm>
          <a:prstGeom prst="rect">
            <a:avLst/>
          </a:prstGeom>
        </p:spPr>
        <p:txBody>
          <a:bodyPr vert="horz" lIns="91625" tIns="45814" rIns="91625" bIns="45814" rtlCol="0" anchor="b"/>
          <a:lstStyle>
            <a:lvl1pPr algn="r">
              <a:defRPr sz="1100"/>
            </a:lvl1pPr>
          </a:lstStyle>
          <a:p>
            <a:fld id="{B0EA7EC1-8285-4D4F-926D-2988F4240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9775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C7DEF-BF68-4541-9C36-95CC3E36205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35013"/>
            <a:ext cx="4938712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108160" tIns="54083" rIns="108160" bIns="540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40925" y="9376842"/>
            <a:ext cx="2937727" cy="4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160" tIns="54083" rIns="108160" bIns="54083" anchor="b"/>
          <a:lstStyle/>
          <a:p>
            <a:pPr algn="r" defTabSz="1018677"/>
            <a:fld id="{2062ACFE-EF2F-4E24-9983-01365E90438D}" type="slidenum">
              <a:rPr lang="id-ID" sz="1400">
                <a:latin typeface="Calibri" pitchFamily="34" charset="0"/>
              </a:rPr>
              <a:pPr algn="r" defTabSz="1018677"/>
              <a:t>8</a:t>
            </a:fld>
            <a:endParaRPr lang="id-ID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7EC1-8285-4D4F-926D-2988F42406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7EC1-8285-4D4F-926D-2988F42406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92538"/>
            <a:ext cx="9144000" cy="244475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3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FFFFC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6288" y="6286500"/>
            <a:ext cx="7477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E61F7D2-72A8-4E6F-AD30-77578243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A4FF16-AD31-4332-9CB3-52B3FCC5E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34DCE1-6B5A-4575-80F0-78915634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0" y="6477000"/>
            <a:ext cx="3429000" cy="381000"/>
          </a:xfrm>
        </p:spPr>
        <p:txBody>
          <a:bodyPr/>
          <a:lstStyle/>
          <a:p>
            <a:r>
              <a:rPr lang="en-US" dirty="0" smtClean="0"/>
              <a:t>tapd@jabarprov.go.id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7842-7479-44E9-8CE7-35B6195DD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0" y="-1588"/>
            <a:ext cx="9144000" cy="930276"/>
            <a:chOff x="0" y="-1588"/>
            <a:chExt cx="9144000" cy="930276"/>
          </a:xfrm>
        </p:grpSpPr>
        <p:sp>
          <p:nvSpPr>
            <p:cNvPr id="5" name="Rectangle 4"/>
            <p:cNvSpPr/>
            <p:nvPr/>
          </p:nvSpPr>
          <p:spPr>
            <a:xfrm>
              <a:off x="0" y="366713"/>
              <a:ext cx="9144000" cy="8413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311150"/>
            </a:xfrm>
            <a:prstGeom prst="rect">
              <a:avLst/>
            </a:prstGeom>
            <a:solidFill>
              <a:srgbClr val="FFFFCC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07975"/>
              <a:ext cx="9144000" cy="92075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5410200" y="360363"/>
              <a:ext cx="3733800" cy="9048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invGray">
            <a:xfrm>
              <a:off x="9085263" y="-1588"/>
              <a:ext cx="57150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invGray">
            <a:xfrm>
              <a:off x="9043988" y="-1588"/>
              <a:ext cx="28575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invGray">
            <a:xfrm>
              <a:off x="9024938" y="-1588"/>
              <a:ext cx="9525" cy="62071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invGray">
            <a:xfrm>
              <a:off x="8975725" y="-1588"/>
              <a:ext cx="26988" cy="620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invGray">
            <a:xfrm>
              <a:off x="8915400" y="0"/>
              <a:ext cx="55563" cy="5857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invGray">
            <a:xfrm>
              <a:off x="8874125" y="0"/>
              <a:ext cx="7938" cy="58578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pic>
          <p:nvPicPr>
            <p:cNvPr id="15" name="Picture 4" descr="JA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6750" y="69850"/>
              <a:ext cx="714375" cy="85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04FBBC-1976-47F5-AAA0-14EA78D67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7469E1-5312-4B66-8D73-2BA59877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3A4B7D-2D49-4108-A5C2-E4A81317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B76374-23E3-4CD0-8B24-D378F1DD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74F983-E931-4D82-9F59-B2767BF3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-1588"/>
            <a:ext cx="9144000" cy="930276"/>
            <a:chOff x="0" y="-1588"/>
            <a:chExt cx="9144000" cy="930276"/>
          </a:xfrm>
        </p:grpSpPr>
        <p:sp>
          <p:nvSpPr>
            <p:cNvPr id="3" name="Rectangle 2"/>
            <p:cNvSpPr/>
            <p:nvPr/>
          </p:nvSpPr>
          <p:spPr>
            <a:xfrm>
              <a:off x="0" y="366713"/>
              <a:ext cx="9144000" cy="8413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9144000" cy="311150"/>
            </a:xfrm>
            <a:prstGeom prst="rect">
              <a:avLst/>
            </a:prstGeom>
            <a:solidFill>
              <a:srgbClr val="FFFFCC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307975"/>
              <a:ext cx="9144000" cy="92075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5410200" y="360363"/>
              <a:ext cx="3733800" cy="9048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invGray">
            <a:xfrm>
              <a:off x="9085263" y="-1588"/>
              <a:ext cx="57150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invGray">
            <a:xfrm>
              <a:off x="9043988" y="-1588"/>
              <a:ext cx="28575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invGray">
            <a:xfrm>
              <a:off x="9024938" y="-1588"/>
              <a:ext cx="9525" cy="62071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invGray">
            <a:xfrm>
              <a:off x="8975725" y="-1588"/>
              <a:ext cx="26988" cy="620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invGray">
            <a:xfrm>
              <a:off x="8915400" y="0"/>
              <a:ext cx="55563" cy="5857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invGray">
            <a:xfrm>
              <a:off x="8874125" y="0"/>
              <a:ext cx="7938" cy="58578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pic>
          <p:nvPicPr>
            <p:cNvPr id="13" name="Picture 4" descr="JAB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6750" y="69850"/>
              <a:ext cx="714375" cy="85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2AEA2-E7FB-4D30-BC15-E40CC612F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E6F0E2-B2E6-4298-9E34-0C8CD7C8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E473E3-34DB-456D-9784-1236628A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438086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solidFill>
                  <a:srgbClr val="438086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6286500"/>
            <a:ext cx="762000" cy="366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DE2B36E-CD22-45E7-A170-67056BD9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-1588"/>
            <a:ext cx="9144000" cy="930276"/>
            <a:chOff x="0" y="-1588"/>
            <a:chExt cx="9144000" cy="930276"/>
          </a:xfrm>
        </p:grpSpPr>
        <p:sp>
          <p:nvSpPr>
            <p:cNvPr id="28" name="Rectangle 27"/>
            <p:cNvSpPr/>
            <p:nvPr/>
          </p:nvSpPr>
          <p:spPr>
            <a:xfrm>
              <a:off x="0" y="366713"/>
              <a:ext cx="9144000" cy="8413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0"/>
              <a:ext cx="9144000" cy="311150"/>
            </a:xfrm>
            <a:prstGeom prst="rect">
              <a:avLst/>
            </a:prstGeom>
            <a:solidFill>
              <a:srgbClr val="FFFFCC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307975"/>
              <a:ext cx="9144000" cy="92075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410200" y="360363"/>
              <a:ext cx="3733800" cy="90487"/>
            </a:xfrm>
            <a:prstGeom prst="rect">
              <a:avLst/>
            </a:prstGeom>
            <a:solidFill>
              <a:srgbClr val="92D050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invGray">
            <a:xfrm>
              <a:off x="9085263" y="-1588"/>
              <a:ext cx="57150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invGray">
            <a:xfrm>
              <a:off x="9043988" y="-1588"/>
              <a:ext cx="28575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invGray">
            <a:xfrm>
              <a:off x="9024938" y="-1588"/>
              <a:ext cx="9525" cy="62071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invGray">
            <a:xfrm>
              <a:off x="8975725" y="-1588"/>
              <a:ext cx="26988" cy="620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invGray">
            <a:xfrm>
              <a:off x="8915400" y="0"/>
              <a:ext cx="55563" cy="5857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invGray">
            <a:xfrm>
              <a:off x="8874125" y="0"/>
              <a:ext cx="7938" cy="58578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b="1">
                <a:solidFill>
                  <a:srgbClr val="FFFFFF"/>
                </a:solidFill>
              </a:endParaRPr>
            </a:p>
          </p:txBody>
        </p:sp>
        <p:pic>
          <p:nvPicPr>
            <p:cNvPr id="1042" name="Picture 4" descr="JABA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286750" y="69850"/>
              <a:ext cx="714375" cy="85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dung-sate.jpg"/>
          <p:cNvPicPr>
            <a:picLocks noChangeAspect="1"/>
          </p:cNvPicPr>
          <p:nvPr/>
        </p:nvPicPr>
        <p:blipFill>
          <a:blip r:embed="rId3" cstate="print"/>
          <a:srcRect l="17513" t="8889" b="35556"/>
          <a:stretch>
            <a:fillRect/>
          </a:stretch>
        </p:blipFill>
        <p:spPr>
          <a:xfrm>
            <a:off x="28588" y="1"/>
            <a:ext cx="2714612" cy="37337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252788" y="3398838"/>
            <a:ext cx="5605462" cy="178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algn="r"/>
            <a:endParaRPr lang="en-US" dirty="0">
              <a:latin typeface="Georgia" pitchFamily="18" charset="0"/>
            </a:endParaRPr>
          </a:p>
          <a:p>
            <a:pPr algn="r" eaLnBrk="0" hangingPunct="0"/>
            <a:r>
              <a:rPr lang="en-US" b="1" dirty="0" err="1">
                <a:solidFill>
                  <a:srgbClr val="000000"/>
                </a:solidFill>
                <a:latin typeface="Tahoma" pitchFamily="34" charset="0"/>
              </a:rPr>
              <a:t>Disampaikan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</a:rPr>
              <a:t>oleh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:</a:t>
            </a:r>
          </a:p>
          <a:p>
            <a:pPr algn="r" eaLnBrk="0" hangingPunct="0"/>
            <a:endParaRPr lang="en-US" b="1" dirty="0">
              <a:solidFill>
                <a:srgbClr val="000000"/>
              </a:solidFill>
              <a:latin typeface="Tahoma" pitchFamily="34" charset="0"/>
            </a:endParaRPr>
          </a:p>
          <a:p>
            <a:pPr algn="r" eaLnBrk="0" hangingPunct="0"/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Prof. DR. Ir. Deny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</a:rPr>
              <a:t>Juanda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</a:rPr>
              <a:t>Puradimaja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, DEA</a:t>
            </a:r>
          </a:p>
          <a:p>
            <a:pPr algn="r" eaLnBrk="0" hangingPunct="0"/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Kepala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Bappeda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Provinsi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Jawa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Barat</a:t>
            </a:r>
          </a:p>
          <a:p>
            <a:pPr algn="r" eaLnBrk="0" hangingPunct="0"/>
            <a:endParaRPr lang="en-US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" name="Picture 4" descr="JA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532438"/>
            <a:ext cx="1143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653" name="Subtitle 2"/>
          <p:cNvSpPr>
            <a:spLocks noGrp="1"/>
          </p:cNvSpPr>
          <p:nvPr>
            <p:ph type="subTitle" idx="1"/>
          </p:nvPr>
        </p:nvSpPr>
        <p:spPr>
          <a:xfrm>
            <a:off x="1143000" y="6010275"/>
            <a:ext cx="6029325" cy="561975"/>
          </a:xfrm>
        </p:spPr>
        <p:txBody>
          <a:bodyPr/>
          <a:lstStyle/>
          <a:p>
            <a:pPr marL="63500" algn="ctr">
              <a:spcBef>
                <a:spcPct val="0"/>
              </a:spcBef>
            </a:pPr>
            <a:r>
              <a:rPr lang="en-US" sz="2000" b="1" smtClean="0"/>
              <a:t>PEMERINTAH </a:t>
            </a:r>
            <a:r>
              <a:rPr lang="id-ID" sz="2000" b="1" smtClean="0"/>
              <a:t>PROVINSI JAWA BARAT</a:t>
            </a:r>
          </a:p>
          <a:p>
            <a:pPr marL="63500" algn="ctr">
              <a:spcBef>
                <a:spcPct val="0"/>
              </a:spcBef>
            </a:pPr>
            <a:endParaRPr lang="id-ID" sz="2000" b="1" smtClean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457200"/>
            <a:ext cx="9001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  <a:cs typeface="Arial" charset="0"/>
              </a:rPr>
              <a:t>PERSIAPAN PENYUSUNAN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  <a:cs typeface="Arial" charset="0"/>
              </a:rPr>
              <a:t> RENCANA KERJA PEMERINTAH DAERAH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  <a:cs typeface="Arial" charset="0"/>
              </a:rPr>
              <a:t>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  <a:cs typeface="Arial" charset="0"/>
              </a:rPr>
              <a:t>(RKPD)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  <a:cs typeface="Arial" charset="0"/>
              </a:rPr>
              <a:t>  </a:t>
            </a:r>
            <a:endParaRPr lang="id-ID" sz="2400" b="1" dirty="0" smtClean="0">
              <a:solidFill>
                <a:prstClr val="black"/>
              </a:solidFill>
              <a:latin typeface="Berlin Sans FB Demi" pitchFamily="34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Berlin Sans FB Demi" pitchFamily="34" charset="0"/>
                <a:cs typeface="Arial" charset="0"/>
              </a:rPr>
              <a:t>TAHUN 2013</a:t>
            </a:r>
            <a:endParaRPr lang="id-ID" sz="4400" b="1" dirty="0" smtClean="0">
              <a:solidFill>
                <a:srgbClr val="FF0000"/>
              </a:solidFill>
              <a:latin typeface="Berlin Sans FB Demi" pitchFamily="34" charset="0"/>
              <a:cs typeface="Arial" charset="0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 cstate="print"/>
          <a:srcRect l="22917" t="72993" r="66406" b="20447"/>
          <a:stretch>
            <a:fillRect/>
          </a:stretch>
        </p:blipFill>
        <p:spPr bwMode="auto">
          <a:xfrm>
            <a:off x="7286625" y="5857875"/>
            <a:ext cx="1546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642938"/>
            <a:ext cx="8458200" cy="1371600"/>
          </a:xfrm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TEMA PEMBANGUNAN </a:t>
            </a:r>
          </a:p>
          <a:p>
            <a:pPr marL="0" indent="0" algn="ctr" eaLnBrk="1" hangingPunct="1"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rial" pitchFamily="34" charset="0"/>
              </a:rPr>
              <a:t>PROVINSI JAWA BARAT TAHUN 2013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625" y="2500313"/>
            <a:ext cx="8305800" cy="342900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Mengintegrasikan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Peran</a:t>
            </a:r>
            <a:r>
              <a:rPr lang="en-US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Dunia Usaha, Perguruan Tinggi dan Komunitas </a:t>
            </a:r>
            <a:r>
              <a:rPr lang="en-US" sz="2800" b="1" i="1">
                <a:solidFill>
                  <a:srgbClr val="0000FF"/>
                </a:solidFill>
                <a:latin typeface="+mj-lt"/>
              </a:rPr>
              <a:t>dalam mewujudkan </a:t>
            </a:r>
            <a:r>
              <a:rPr lang="en-US" sz="2800" b="1" i="1" dirty="0">
                <a:solidFill>
                  <a:srgbClr val="0000FF"/>
                </a:solidFill>
                <a:latin typeface="+mj-lt"/>
              </a:rPr>
              <a:t>Pembangunan </a:t>
            </a:r>
            <a:r>
              <a:rPr lang="en-US" sz="2800" b="1" i="1" err="1">
                <a:solidFill>
                  <a:srgbClr val="0000FF"/>
                </a:solidFill>
                <a:latin typeface="+mj-lt"/>
              </a:rPr>
              <a:t>Sektoral</a:t>
            </a:r>
            <a:r>
              <a:rPr lang="en-US" sz="2800" b="1" i="1">
                <a:solidFill>
                  <a:srgbClr val="0000FF"/>
                </a:solidFill>
                <a:latin typeface="+mj-lt"/>
              </a:rPr>
              <a:t> dan Perkuatan Pembangunan Kewilayahan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tx1"/>
                </a:solidFill>
                <a:latin typeface="+mj-lt"/>
              </a:rPr>
              <a:t>untuk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Mempercepat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Terwujudnya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Jawa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Barat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tx1"/>
                </a:solidFill>
                <a:latin typeface="+mj-lt"/>
              </a:rPr>
              <a:t>yang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Mandiri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i="1" err="1">
                <a:solidFill>
                  <a:schemeClr val="tx1"/>
                </a:solidFill>
                <a:latin typeface="+mj-lt"/>
              </a:rPr>
              <a:t>Dinamis</a:t>
            </a:r>
            <a:r>
              <a:rPr lang="en-US" sz="2800" b="1" i="1">
                <a:solidFill>
                  <a:schemeClr val="tx1"/>
                </a:solidFill>
                <a:latin typeface="+mj-lt"/>
              </a:rPr>
              <a:t> dan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Sejahtera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8802" y="6581745"/>
            <a:ext cx="237566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8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dung-sat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602736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8718802" y="6581745"/>
            <a:ext cx="237566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9</a:t>
            </a:r>
            <a:endParaRPr lang="id-ID" sz="700" b="1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89496"/>
              </p:ext>
            </p:extLst>
          </p:nvPr>
        </p:nvGraphicFramePr>
        <p:xfrm>
          <a:off x="450927" y="836712"/>
          <a:ext cx="8375084" cy="582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8172"/>
                <a:gridCol w="2313456"/>
                <a:gridCol w="2313456"/>
              </a:tblGrid>
              <a:tr h="3273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URAIAN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Realisasi 2008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Target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Tahun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</a:t>
                      </a:r>
                    </a:p>
                  </a:txBody>
                  <a:tcPr marL="84406" marR="8440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IPM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71,12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74,85 – 75,03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Indeks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Pendidikan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80,35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84,70 - 8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5,26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  Rata-Rata Lama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Sekolah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tahun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7,50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8,75 - 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9,00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b. 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Angka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Melek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Huruf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95,53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97,89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87338" indent="-287338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Indeks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71,33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7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,</a:t>
                      </a:r>
                      <a:r>
                        <a:rPr lang="id-ID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31775" indent="-231775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  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Angka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Harapan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Hidup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Tahun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67,80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70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,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00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Indeks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Beli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61,66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64,83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31775" indent="-231775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a.  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Beli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626.810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algn="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640.550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Pertumbuhan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Ekonomi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5,83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– 6,5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Kemiskinan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12,61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5,39 - 9,07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marL="287338" indent="-287338"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Pengangguran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12,08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Angka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Kematian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Bayi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(/1000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Kelahiran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Hidup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26 -30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 anchor="ctr"/>
                </a:tc>
              </a:tr>
              <a:tr h="370840">
                <a:tc>
                  <a:txBody>
                    <a:bodyPr/>
                    <a:lstStyle/>
                    <a:p>
                      <a:pPr marL="287338" indent="-287338"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Angka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Harapan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Hidup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tahun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67,80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70,00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Angka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Pendapatan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Perkapita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Ribu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7.106 – 7.500</a:t>
                      </a:r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7396" y="141343"/>
            <a:ext cx="835824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TARGET IPM BESERTA TURUNANNYA</a:t>
            </a:r>
            <a:r>
              <a:rPr lang="id-ID" sz="2000" b="1" dirty="0" smtClean="0">
                <a:solidFill>
                  <a:prstClr val="white"/>
                </a:solidFill>
              </a:rPr>
              <a:t> TAHUN </a:t>
            </a:r>
            <a:r>
              <a:rPr lang="en-US" sz="2000" b="1" dirty="0" smtClean="0">
                <a:solidFill>
                  <a:prstClr val="white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036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91511"/>
              </p:ext>
            </p:extLst>
          </p:nvPr>
        </p:nvGraphicFramePr>
        <p:xfrm>
          <a:off x="54590" y="787143"/>
          <a:ext cx="8991602" cy="6001772"/>
        </p:xfrm>
        <a:graphic>
          <a:graphicData uri="http://schemas.openxmlformats.org/drawingml/2006/table">
            <a:tbl>
              <a:tblPr/>
              <a:tblGrid>
                <a:gridCol w="317856"/>
                <a:gridCol w="105952"/>
                <a:gridCol w="2656995"/>
                <a:gridCol w="983238"/>
                <a:gridCol w="589941"/>
                <a:gridCol w="721039"/>
                <a:gridCol w="589941"/>
                <a:gridCol w="655491"/>
                <a:gridCol w="852139"/>
                <a:gridCol w="759505"/>
                <a:gridCol w="759505"/>
              </a:tblGrid>
              <a:tr h="4162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No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Indikator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Kinerja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Satuan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&amp;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Midterm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Tahun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2011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19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endParaRPr lang="id-ID" sz="90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2009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</a:t>
                      </a:r>
                      <a:endParaRPr lang="id-ID" sz="900" b="1" i="0" u="none" strike="noStrike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2009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endParaRPr lang="id-ID" sz="90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2010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MISI PERTAMA : Mewujudkan Sumberdaya Manusia Jawa Barat Yang Produktif dan Berdaya </a:t>
                      </a:r>
                      <a:r>
                        <a:rPr lang="sv-SE" sz="105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Saing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Rata-rata Lama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Sekolah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Tahun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8,16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7,72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7,98 – 8,06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8,02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8,23 - 8,40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8,49 – 8,74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8,75 – 9,00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Angka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Melek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Huruf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96,88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95,98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96,46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96,18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96,93 - 96,94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97,41 – 97,42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97,89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3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Angka Kematian Bayi (Kelahiran Hidup/KH)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per 1.000 KH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37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35 - 36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30 – 35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26</a:t>
                      </a:r>
                      <a:r>
                        <a:rPr lang="id-ID" sz="10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– 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5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Angka Kematian Ibu (Kelahiran Hidup/KH)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per 100.000 KH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262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215 - 220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205 – 210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205 – 210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Indeks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Pembangunan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Gender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 (IPG)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Poin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61,81</a:t>
                      </a:r>
                      <a:r>
                        <a:rPr lang="id-ID" sz="1000" b="0" i="0" u="none" strike="noStrike" baseline="30000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*)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63 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- 64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65,00 – 66,00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65,00 – 66,00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Indeks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Pemberdayaan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Gender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 (IDG)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Poin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55,51</a:t>
                      </a:r>
                      <a:r>
                        <a:rPr lang="id-ID" sz="1000" b="0" i="0" u="none" strike="noStrike" baseline="30000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*)</a:t>
                      </a:r>
                      <a:endParaRPr lang="en-US" sz="1000" b="0" i="0" u="none" strike="noStrike" baseline="30000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61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– 63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63,00 – 64,00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64,00 – 65,00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6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MISI KEDUA :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Meningkatkan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Pembangunan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Ekonomi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Regional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Berbasis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Potensi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Lokal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Laju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Pertumbuhan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Ekonomi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Persen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per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Tahun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5,5 - 5,8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4,</a:t>
                      </a:r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5,0 - 5,7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6,09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– 6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6,0 – 6,5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6,0 – 6,5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6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Daya Beli </a:t>
                      </a:r>
                      <a:r>
                        <a:rPr lang="en-US" sz="1000" b="0" i="0" u="none" strike="noStrike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Masyarakat</a:t>
                      </a:r>
                      <a:r>
                        <a:rPr lang="id-ID" sz="1000" b="0" i="0" u="none" strike="noStrike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 (Rp.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Rupiah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628.710,-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631.670 – 631.710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632.220,-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634.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63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0</a:t>
                      </a:r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- 634.710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637590 - 637710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640,55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7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Laju Pertumbuhan Investasi (Pembentukan Modal Tetap Bruto/PMTB) atas dasar harga berlaku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Persen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&gt;14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9,70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12,43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17,38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10 - 12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12,00 – 14,00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12,00 – 14,00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Indeks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Gini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Poin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0,36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0,19 - 0,20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0,18 – 0,19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0,18 – 0,19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5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Tingkat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Partisipasi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Angkatan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Kerja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Persen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62,89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62,38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55 - 56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64,92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64,70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INDIKATOR KINERJA PEMBANGUNAN DAERAH PROVINSI JAWA BARAT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(RPJMD PERUBAHAN PROVINSI JAWA BARAT 2008-2013)</a:t>
            </a:r>
            <a:endParaRPr lang="id-ID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40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33351"/>
              </p:ext>
            </p:extLst>
          </p:nvPr>
        </p:nvGraphicFramePr>
        <p:xfrm>
          <a:off x="54592" y="845762"/>
          <a:ext cx="8991600" cy="5936038"/>
        </p:xfrm>
        <a:graphic>
          <a:graphicData uri="http://schemas.openxmlformats.org/drawingml/2006/table">
            <a:tbl>
              <a:tblPr/>
              <a:tblGrid>
                <a:gridCol w="317857"/>
                <a:gridCol w="105952"/>
                <a:gridCol w="2656994"/>
                <a:gridCol w="983237"/>
                <a:gridCol w="589941"/>
                <a:gridCol w="721039"/>
                <a:gridCol w="589941"/>
                <a:gridCol w="655491"/>
                <a:gridCol w="852140"/>
                <a:gridCol w="759504"/>
                <a:gridCol w="759504"/>
              </a:tblGrid>
              <a:tr h="309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No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Indikator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Kinerja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Satuan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&amp;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Midterm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Tahun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2011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endParaRPr lang="id-ID" sz="1050" b="1" i="0" u="none" strike="noStrike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2009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</a:t>
                      </a:r>
                      <a:endParaRPr lang="id-ID" sz="1050" b="1" i="0" u="none" strike="noStrike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050" b="1" i="0" u="none" strike="noStrike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2009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endParaRPr lang="id-ID" sz="105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2010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endParaRPr lang="id-ID" sz="105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MISI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KETIGA :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Meningkatkan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Ketersediaan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Dan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Kualitas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Infrastruktur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Wilayah</a:t>
                      </a:r>
                      <a:endParaRPr lang="id-ID" sz="105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l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Tingkat Kemantapan Jalan (kondisi baik &amp; sedang)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89,50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89,5</a:t>
                      </a:r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92,00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92,08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91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 – 92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93,00 – 94,00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93,00 – 94,00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Intensitas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Tanam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Padi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194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194 - 198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196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194 - 198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194 - 198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 typeface="Wingdings"/>
                        <a:buNone/>
                      </a:pP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&gt;200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7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3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Rasio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Elektrifikasi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Perdesaan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100,00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100,00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100,00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100,00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100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100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Rasio Elektrifikasi Rumah Tangga 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66,5</a:t>
                      </a: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66,91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70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69,89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67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 – 69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71,00 – 73,00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71,00 – 73,00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5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Cakupan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Pelayanan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Franklin Gothic Book"/>
                        </a:rPr>
                        <a:t>Persampahan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Perkotaan</a:t>
                      </a:r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57,00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54,00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59,00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56,00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57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 – 62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62,00 – 65,00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65,00 – 70,00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6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Cakupan Pelayanan Air 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Minum </a:t>
                      </a:r>
                      <a:r>
                        <a:rPr lang="fi-FI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(Perkotaan</a:t>
                      </a:r>
                      <a:r>
                        <a:rPr lang="fi-FI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)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30,00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30,00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34,00</a:t>
                      </a: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35,05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50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 – 55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60,00 – 65,00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60,00 – 65,00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7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Cakupan Pelayanan Air Limbah (Domestik Perkotaan)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55,00</a:t>
                      </a: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51,00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57,00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52,00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Franklin Gothic Book"/>
                        </a:rPr>
                        <a:t>56 - 61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61,00 – 67,00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bg1"/>
                          </a:solidFill>
                          <a:latin typeface="Franklin Gothic Book"/>
                        </a:rPr>
                        <a:t>67,00 – 72,00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00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MIS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I KEEMPAT :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Meningkatkan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Daya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Dukung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dan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Daya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Tampung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Lingkungan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untuk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Pembangunan Yang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Berkelanjutan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Laju Pertumbuhan Penduduk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Persen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1,99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1,89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1,6 – 1,7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1,89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1,7 – 1,8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1,7 –</a:t>
                      </a:r>
                      <a:r>
                        <a:rPr lang="id-ID" sz="10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1,8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1,6 – 1,8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Tingkat Status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Sungai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Utama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dan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Waduk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Besar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Berat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Berat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Sedang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Berat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Sedang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Sedang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Status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Mutu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Cemar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Ringan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Hari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dengan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Kualitas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Udara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Perkotaan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Kategori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Baik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Hari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Baik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Tahun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27 - 30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endParaRPr lang="id-ID" sz="8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Pengukuran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terhadap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 kota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27 - 30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27 - 30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32 – 35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4.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Capaian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Luas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Kawasan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Lindung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terhadap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Luas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Wilayah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Persen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29,00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35,20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30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– 31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31,00 – 34,00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34,00 – 35,00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15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Penerapan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Energi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Alternatif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MH=29;</a:t>
                      </a:r>
                      <a:r>
                        <a:rPr lang="id-ID" sz="8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PLTS=1.479</a:t>
                      </a:r>
                    </a:p>
                    <a:p>
                      <a:pPr algn="ctr" fontAlgn="ctr"/>
                      <a:r>
                        <a:rPr lang="id-ID" sz="8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PLTP = lelang    3 WKP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MH=20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;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PLTS=1.589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; Biofuel= - 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&amp; PLTP=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lelang    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wkp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MH = 39; PLTS= 1.880;</a:t>
                      </a:r>
                    </a:p>
                    <a:p>
                      <a:pPr algn="ctr" fontAlgn="ctr"/>
                      <a:r>
                        <a:rPr lang="id-ID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PLTP = lelang    5 WKP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MH=23; PLTS=2.457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&amp;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Biogas=1.461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&amp; PLTP=3 </a:t>
                      </a:r>
                      <a:r>
                        <a:rPr lang="en-US" sz="800" b="0" i="0" u="none" strike="noStrike" baseline="0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wkp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Meningkatnya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diversifikasi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energi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dari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mikro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hidro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,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biofuel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(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biokerosin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serta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bio gas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Meningkatnya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diversifikasi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energi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dari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mikro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hidro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 biofuel (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biokerosin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)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serta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bio gas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Meningkatnya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diversifikasi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energi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dari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mikro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hidro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 biofuel (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biokerosin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) </a:t>
                      </a: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serta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bio gas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INDIKATOR KINERJA PEMBANGUNAN DAERAH PROVINSI JAWA BARAT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(RPJMD PERUBAHAN PROVINSI JAWA BARAT 2008-2013)</a:t>
            </a:r>
            <a:endParaRPr lang="id-ID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171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86418"/>
              </p:ext>
            </p:extLst>
          </p:nvPr>
        </p:nvGraphicFramePr>
        <p:xfrm>
          <a:off x="129199" y="851377"/>
          <a:ext cx="8853617" cy="5549422"/>
        </p:xfrm>
        <a:graphic>
          <a:graphicData uri="http://schemas.openxmlformats.org/drawingml/2006/table">
            <a:tbl>
              <a:tblPr/>
              <a:tblGrid>
                <a:gridCol w="364884"/>
                <a:gridCol w="145954"/>
                <a:gridCol w="239351"/>
                <a:gridCol w="45930"/>
                <a:gridCol w="2112683"/>
                <a:gridCol w="304380"/>
                <a:gridCol w="293539"/>
                <a:gridCol w="317572"/>
                <a:gridCol w="245979"/>
                <a:gridCol w="506125"/>
                <a:gridCol w="224665"/>
                <a:gridCol w="527436"/>
                <a:gridCol w="203354"/>
                <a:gridCol w="548749"/>
                <a:gridCol w="182040"/>
                <a:gridCol w="570062"/>
                <a:gridCol w="293596"/>
                <a:gridCol w="863659"/>
                <a:gridCol w="863659"/>
              </a:tblGrid>
              <a:tr h="26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No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Indikator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Kinerja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Satuan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&amp;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Midterm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Tahun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2011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2009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2009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Target </a:t>
                      </a:r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2010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Realisasi 2010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16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endParaRPr lang="id-ID" sz="105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MISI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KELIMA :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Meningkatkan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Efektifitas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Pemerintahan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Daerah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dan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Kualitas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latin typeface="Berlin Sans FB Demi" pitchFamily="34" charset="0"/>
                        </a:rPr>
                        <a:t>Demokrasi</a:t>
                      </a:r>
                      <a:endParaRPr lang="id-ID" sz="1050" b="1" i="0" u="none" strike="noStrike" dirty="0" smtClean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  <a:p>
                      <a:pPr algn="l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Berlin Sans FB Demi" pitchFamily="34" charset="0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Skala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Kepuasan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Masyarakat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Skala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1 - 4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5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Indeks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Kepuasan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Masyarakat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terhadap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Pelayanan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Perijinan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74,11 (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dalam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koridor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“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Baik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”)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76,27 (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dalam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koridor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“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Baik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”)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Skala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Komunikasi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Organisasi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Skala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1 - 7 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N/A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38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Jumlah Angka Kriminalitas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27.725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tindak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pidana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28.366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tindak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pidana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Menurunnya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angka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kriminalitas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Menurunnya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angka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kriminalitas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Menurunnya angka kriminalitas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28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4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Kasus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Korupsi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95 kasus di tingkat penuntutan (Sumber : Profil Daerah Prov. Jabar ; </a:t>
                      </a:r>
                      <a:r>
                        <a:rPr lang="nn-NO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Keja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ti</a:t>
                      </a:r>
                      <a:r>
                        <a:rPr lang="nn-NO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Jabar</a:t>
                      </a:r>
                      <a:r>
                        <a:rPr lang="nn-NO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n-NO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61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kasus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di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tingkat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penuntutan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(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Kejati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Jabar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Menurunnya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kasus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korupsi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Menurunnya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kasus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korupsi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Menurunnya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jumlah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kasus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korupsi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6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5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Tingkat Partisipasi Pemilih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Franklin Gothic Book"/>
                        </a:rPr>
                        <a:t>Persen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68,32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(Pilgub)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67,31 (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Pilkada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Gubernur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 ;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72,62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Pilkada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Kab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/Kota)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 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68,06 (Pemilukada)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62,96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Kab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Sukabumi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 ;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61,44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Kab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Bandung) ;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64,22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Kab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Indramayu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 ;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63,61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(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Kab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Karawang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dan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54,13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(Kota </a:t>
                      </a: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Franklin Gothic Book"/>
                        </a:rPr>
                        <a:t>Depok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Franklin Gothic Book"/>
                        </a:rPr>
                        <a:t>)</a:t>
                      </a: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75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- 78</a:t>
                      </a:r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,00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1F497D"/>
                        </a:solidFill>
                        <a:latin typeface="Franklin Gothic Book"/>
                      </a:endParaRPr>
                    </a:p>
                  </a:txBody>
                  <a:tcPr marL="5122" marR="5122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75,00 – 78,00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Meningkatnya partisipasi</a:t>
                      </a:r>
                      <a:r>
                        <a:rPr lang="id-ID" sz="900" b="0" i="0" u="none" strike="noStrike" baseline="0" dirty="0" smtClean="0">
                          <a:solidFill>
                            <a:schemeClr val="tx1"/>
                          </a:solidFill>
                          <a:latin typeface="Franklin Gothic Book"/>
                        </a:rPr>
                        <a:t> pemilih Pilkada 2013 &gt;78%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5337">
                <a:tc gridSpan="17"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1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5337">
                <a:tc gridSpan="3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>
                          <a:solidFill>
                            <a:srgbClr val="FF0000"/>
                          </a:solidFill>
                          <a:latin typeface="Franklin Gothic Book"/>
                        </a:rPr>
                        <a:t>N/A = Data Tidak Tersedia</a:t>
                      </a: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4728" marR="4728" marT="5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INDIKATOR KINERJA PEMBANGUNAN DAERAH PROVINSI JAWA BARAT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Berlin Sans FB Demi" pitchFamily="34" charset="0"/>
              </a:rPr>
              <a:t>(RPJMD PERUBAHAN PROVINSI JAWA BARAT 2008-2013)</a:t>
            </a:r>
            <a:endParaRPr lang="id-ID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12</a:t>
            </a:r>
            <a:endParaRPr lang="id-ID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8746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6182" y="2286000"/>
            <a:ext cx="6139218" cy="1470025"/>
          </a:xfrm>
        </p:spPr>
        <p:txBody>
          <a:bodyPr/>
          <a:lstStyle/>
          <a:p>
            <a:r>
              <a:rPr lang="id-ID" sz="3600" dirty="0" smtClean="0">
                <a:solidFill>
                  <a:srgbClr val="00B050"/>
                </a:solidFill>
                <a:latin typeface="Berlin Sans FB Demi" pitchFamily="34" charset="0"/>
              </a:rPr>
              <a:t>Mekanisme Penyusunan RKPD 2013</a:t>
            </a:r>
            <a:endParaRPr lang="id-ID" sz="36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6" name="Picture 5" descr="Gedung-sate.jpg"/>
          <p:cNvPicPr>
            <a:picLocks noChangeAspect="1"/>
          </p:cNvPicPr>
          <p:nvPr/>
        </p:nvPicPr>
        <p:blipFill>
          <a:blip r:embed="rId2" cstate="print"/>
          <a:srcRect l="17513" t="8889" b="35556"/>
          <a:stretch>
            <a:fillRect/>
          </a:stretch>
        </p:blipFill>
        <p:spPr>
          <a:xfrm>
            <a:off x="61570" y="1848133"/>
            <a:ext cx="2714612" cy="37337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222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val 282"/>
          <p:cNvSpPr/>
          <p:nvPr/>
        </p:nvSpPr>
        <p:spPr>
          <a:xfrm>
            <a:off x="6049108" y="533400"/>
            <a:ext cx="562708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</a:p>
        </p:txBody>
      </p:sp>
      <p:sp>
        <p:nvSpPr>
          <p:cNvPr id="291" name="Oval 290"/>
          <p:cNvSpPr/>
          <p:nvPr/>
        </p:nvSpPr>
        <p:spPr>
          <a:xfrm>
            <a:off x="6311412" y="2787341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419600" y="3657600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III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295292" y="1687286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II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963508" y="60960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29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963508" y="54102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6963508" y="48006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28 - 31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6963508" y="42672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21 - 25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6963508" y="37338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 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April  - 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963508" y="32004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23  – 30 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963508" y="26670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  – 20 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828692" y="990600"/>
            <a:ext cx="154158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Febr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18  Maret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9" name="TextBox 133"/>
          <p:cNvSpPr txBox="1">
            <a:spLocks noChangeArrowheads="1"/>
          </p:cNvSpPr>
          <p:nvPr/>
        </p:nvSpPr>
        <p:spPr bwMode="auto">
          <a:xfrm>
            <a:off x="76200" y="1"/>
            <a:ext cx="6394938" cy="3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4" tIns="32648" rIns="65294" bIns="32648">
            <a:spAutoFit/>
          </a:bodyPr>
          <a:lstStyle/>
          <a:p>
            <a:pPr algn="ctr"/>
            <a:r>
              <a:rPr lang="id-ID" sz="1600" b="1" dirty="0">
                <a:latin typeface="Berlin Sans FB Demi" pitchFamily="34" charset="0"/>
              </a:rPr>
              <a:t>PENYUSUNAN RKPD PROVINSI JAWA BARAT TAHUN 201</a:t>
            </a:r>
            <a:r>
              <a:rPr lang="en-US" sz="1600" b="1" dirty="0">
                <a:latin typeface="Berlin Sans FB Demi" pitchFamily="34" charset="0"/>
              </a:rPr>
              <a:t>3</a:t>
            </a:r>
            <a:endParaRPr lang="id-ID" sz="1600" b="1" dirty="0">
              <a:latin typeface="Berlin Sans FB Demi" pitchFamily="34" charset="0"/>
            </a:endParaRPr>
          </a:p>
        </p:txBody>
      </p:sp>
      <p:grpSp>
        <p:nvGrpSpPr>
          <p:cNvPr id="2069" name="Group 94"/>
          <p:cNvGrpSpPr>
            <a:grpSpLocks/>
          </p:cNvGrpSpPr>
          <p:nvPr/>
        </p:nvGrpSpPr>
        <p:grpSpPr bwMode="auto">
          <a:xfrm>
            <a:off x="140677" y="2"/>
            <a:ext cx="8927123" cy="6408737"/>
            <a:chOff x="140677" y="-7937"/>
            <a:chExt cx="8927123" cy="6408737"/>
          </a:xfrm>
        </p:grpSpPr>
        <p:sp>
          <p:nvSpPr>
            <p:cNvPr id="190" name="Rectangle 189"/>
            <p:cNvSpPr/>
            <p:nvPr/>
          </p:nvSpPr>
          <p:spPr>
            <a:xfrm>
              <a:off x="7033846" y="1592262"/>
              <a:ext cx="10668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19 – </a:t>
              </a:r>
              <a:r>
                <a:rPr lang="en-US" sz="7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id-ID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9</a:t>
              </a:r>
              <a:r>
                <a:rPr lang="en-US" sz="7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7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Maret</a:t>
              </a: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2012</a:t>
              </a:r>
              <a:endParaRPr lang="id-ID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8600" y="3421062"/>
              <a:ext cx="1088781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10 – 11 April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1802" y="304800"/>
              <a:ext cx="1698380" cy="144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10 </a:t>
              </a:r>
              <a:r>
                <a:rPr lang="en-US" sz="7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Februari</a:t>
              </a: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2012</a:t>
              </a:r>
              <a:endParaRPr lang="id-ID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963508" y="2125662"/>
              <a:ext cx="1295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7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30 Maret  - 2</a:t>
              </a:r>
              <a:r>
                <a:rPr lang="en-US" sz="7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April 2012</a:t>
              </a:r>
              <a:endParaRPr lang="id-ID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130"/>
            <p:cNvSpPr/>
            <p:nvPr/>
          </p:nvSpPr>
          <p:spPr>
            <a:xfrm>
              <a:off x="6781800" y="1173162"/>
              <a:ext cx="1658815" cy="3429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Penyusunan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OPD/Biro  2013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2400" y="4368116"/>
              <a:ext cx="1219200" cy="4572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Akhir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RKPD 2013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064369" y="3518859"/>
              <a:ext cx="1085223" cy="6429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Penyampaian</a:t>
              </a: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Hasil</a:t>
              </a: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Musrenbang</a:t>
              </a: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Kabupaten</a:t>
              </a: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/Kota 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600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Formulir</a:t>
              </a:r>
              <a:r>
                <a:rPr lang="en-US" sz="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C-4</a:t>
              </a:r>
              <a:r>
                <a:rPr lang="en-US" sz="6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id-ID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6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(melalui sistem perencanaan OnLine/RKPD ONLINE)**</a:t>
              </a:r>
              <a:endParaRPr lang="id-ID" sz="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81800" y="1744662"/>
              <a:ext cx="1658815" cy="304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Forum OPD/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Gabungan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OPD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" y="1524000"/>
              <a:ext cx="1295400" cy="685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Evaluasi</a:t>
              </a:r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Kinerja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  Pembangunan </a:t>
              </a: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Tahun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2010-2011</a:t>
              </a:r>
              <a:endParaRPr lang="id-ID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00200" y="1524000"/>
              <a:ext cx="1219200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Penyusunan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RKPD 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2013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(Draft </a:t>
              </a: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971800" y="1524000"/>
              <a:ext cx="1447800" cy="685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Pembahasan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RKPD 2013/Forum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Komunikasi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Publik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1512887"/>
              <a:ext cx="1143000" cy="69691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RKPD 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2013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(Draft </a:t>
              </a: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Akhir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0677" y="3611562"/>
              <a:ext cx="1219200" cy="381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Musrenbang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Provinsi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106"/>
            <p:cNvSpPr/>
            <p:nvPr/>
          </p:nvSpPr>
          <p:spPr>
            <a:xfrm>
              <a:off x="140677" y="2506662"/>
              <a:ext cx="1266092" cy="76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RKPD 2013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Rectangle 130"/>
            <p:cNvSpPr/>
            <p:nvPr/>
          </p:nvSpPr>
          <p:spPr>
            <a:xfrm>
              <a:off x="6781800" y="457200"/>
              <a:ext cx="1658815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   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Penyampaian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Surat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Edaran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Gubernur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tentang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RKPD 2013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4215" y="2514600"/>
              <a:ext cx="1477108" cy="76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Pra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Musrenbang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Kewilayahan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94339" y="2514600"/>
              <a:ext cx="1219200" cy="76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Finalisasi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RKPD 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2013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2400" y="6019800"/>
              <a:ext cx="1219200" cy="3810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Pergub</a:t>
              </a: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RKPD</a:t>
              </a:r>
              <a:endParaRPr lang="id-ID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81800" y="2278062"/>
              <a:ext cx="1658815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Penyampaian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Awal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Bappeda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800" y="2811462"/>
              <a:ext cx="1658815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Verifikasi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OPD</a:t>
              </a:r>
              <a:r>
                <a:rPr lang="id-ID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oleh Bidang Bappeda</a:t>
              </a:r>
              <a:endParaRPr lang="id-ID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81800" y="3344862"/>
              <a:ext cx="1658815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Penyempurnaan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OPD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Hasil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Verifikasi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81800" y="3878262"/>
              <a:ext cx="1658815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Akhir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OPD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81800" y="4437062"/>
              <a:ext cx="1658815" cy="279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Verifikasi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OPD</a:t>
              </a:r>
              <a:r>
                <a:rPr lang="id-ID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oleh Bidang Bappeda</a:t>
              </a:r>
              <a:endParaRPr lang="id-ID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81800" y="4945062"/>
              <a:ext cx="165881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Penyempurnaan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Rancangan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Akhir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9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OPD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0677" y="1361538"/>
              <a:ext cx="1266091" cy="120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 Desember 2011 - </a:t>
              </a:r>
              <a:r>
                <a:rPr lang="en-US" sz="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31 </a:t>
              </a:r>
              <a:r>
                <a:rPr lang="en-US" sz="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Januari</a:t>
              </a: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28799" y="1338530"/>
              <a:ext cx="942535" cy="236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5 - 31 </a:t>
              </a:r>
              <a:r>
                <a:rPr lang="en-US" sz="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Januari</a:t>
              </a: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00400" y="1363662"/>
              <a:ext cx="1099624" cy="163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6-8 Feb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71999" y="1363662"/>
              <a:ext cx="1178169" cy="163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11 – 12 Feb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58462" y="2354261"/>
              <a:ext cx="914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 – 5 April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54214" y="2386440"/>
              <a:ext cx="1511439" cy="170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26 </a:t>
              </a:r>
              <a:r>
                <a:rPr lang="en-US" sz="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Maret</a:t>
              </a: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– 1 April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83649" y="2395693"/>
              <a:ext cx="1024098" cy="138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 – 16 </a:t>
              </a:r>
              <a:r>
                <a:rPr lang="en-US" sz="6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Maret</a:t>
              </a: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06620" y="2354261"/>
              <a:ext cx="108878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5 April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2400" y="4204418"/>
              <a:ext cx="1219199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16 April – 9 Mei 2012</a:t>
              </a:r>
              <a:endPara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6620" y="5859462"/>
              <a:ext cx="108878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15 Mei 2012</a:t>
              </a:r>
              <a:endParaRPr lang="id-ID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30" name="Elbow Connector 229"/>
            <p:cNvCxnSpPr>
              <a:endCxn id="120" idx="1"/>
            </p:cNvCxnSpPr>
            <p:nvPr/>
          </p:nvCxnSpPr>
          <p:spPr>
            <a:xfrm rot="16200000" flipH="1">
              <a:off x="4715149" y="3491107"/>
              <a:ext cx="516730" cy="181709"/>
            </a:xfrm>
            <a:prstGeom prst="bentConnector2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Elbow Connector 260"/>
            <p:cNvCxnSpPr>
              <a:stCxn id="60" idx="3"/>
              <a:endCxn id="65" idx="1"/>
            </p:cNvCxnSpPr>
            <p:nvPr/>
          </p:nvCxnSpPr>
          <p:spPr>
            <a:xfrm flipV="1">
              <a:off x="1371600" y="4576762"/>
              <a:ext cx="5410200" cy="1633538"/>
            </a:xfrm>
            <a:prstGeom prst="bentConnector3">
              <a:avLst>
                <a:gd name="adj1" fmla="val 96491"/>
              </a:avLst>
            </a:prstGeom>
            <a:ln w="25400"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4572000" y="2506662"/>
              <a:ext cx="1164775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Musrenbang</a:t>
              </a:r>
              <a:endPara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9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Kabupaten</a:t>
              </a:r>
              <a:r>
                <a:rPr lang="en-US" sz="9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/Kota</a:t>
              </a:r>
              <a:endParaRPr lang="id-ID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60" name="TextBox 133"/>
            <p:cNvSpPr txBox="1">
              <a:spLocks noChangeArrowheads="1"/>
            </p:cNvSpPr>
            <p:nvPr/>
          </p:nvSpPr>
          <p:spPr bwMode="auto">
            <a:xfrm>
              <a:off x="6471138" y="-7937"/>
              <a:ext cx="2596662" cy="2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294" tIns="32648" rIns="65294" bIns="32648">
              <a:spAutoFit/>
            </a:bodyPr>
            <a:lstStyle/>
            <a:p>
              <a:pPr algn="ctr"/>
              <a:r>
                <a:rPr lang="en-US" sz="1400" b="1" dirty="0">
                  <a:latin typeface="Berlin Sans FB Demi" pitchFamily="34" charset="0"/>
                </a:rPr>
                <a:t>PENYUSUNAN RENJA 2013</a:t>
              </a:r>
              <a:endParaRPr lang="id-ID" sz="1400" b="1" dirty="0">
                <a:latin typeface="Berlin Sans FB Dem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81800" y="5554662"/>
              <a:ext cx="1658815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94" tIns="32648" rIns="65294" bIns="32648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Pengesahan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8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Renja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OPD</a:t>
              </a:r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/</a:t>
              </a: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Biro </a:t>
              </a:r>
              <a:r>
                <a:rPr lang="en-US" sz="8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Tahun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2013 </a:t>
              </a:r>
              <a:r>
                <a:rPr lang="en-US" sz="8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melalui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Peraturan</a:t>
              </a:r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800" b="1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Gubernur</a:t>
              </a:r>
              <a:endParaRPr lang="id-ID" sz="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40" name="Straight Connector 139"/>
          <p:cNvCxnSpPr/>
          <p:nvPr/>
        </p:nvCxnSpPr>
        <p:spPr>
          <a:xfrm rot="5400000">
            <a:off x="3200400" y="3581400"/>
            <a:ext cx="6400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600200" y="609600"/>
            <a:ext cx="13716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Penyampaian</a:t>
            </a:r>
            <a:r>
              <a:rPr lang="en-US" sz="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Usulan</a:t>
            </a:r>
            <a:r>
              <a:rPr lang="en-US" sz="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OPD/Biro </a:t>
            </a:r>
            <a:r>
              <a:rPr lang="en-US" sz="7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2013 </a:t>
            </a:r>
            <a:r>
              <a:rPr lang="id-ID" sz="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(melalui sistem perencanaan OnLine /“RKPD ONLINE)*</a:t>
            </a:r>
            <a:endParaRPr lang="id-ID" sz="7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4" name="Elbow Connector 143"/>
          <p:cNvCxnSpPr>
            <a:stCxn id="126" idx="3"/>
          </p:cNvCxnSpPr>
          <p:nvPr/>
        </p:nvCxnSpPr>
        <p:spPr>
          <a:xfrm flipV="1">
            <a:off x="5715000" y="731839"/>
            <a:ext cx="1066800" cy="1138237"/>
          </a:xfrm>
          <a:prstGeom prst="bentConnector3">
            <a:avLst>
              <a:gd name="adj1" fmla="val 16092"/>
            </a:avLst>
          </a:prstGeom>
          <a:ln w="25400">
            <a:solidFill>
              <a:srgbClr val="FF000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752600" y="457200"/>
            <a:ext cx="1066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smtClean="0">
                <a:solidFill>
                  <a:schemeClr val="tx1"/>
                </a:solidFill>
              </a:rPr>
              <a:t>19 </a:t>
            </a:r>
            <a:r>
              <a:rPr lang="en-US" sz="700" b="1">
                <a:solidFill>
                  <a:schemeClr val="tx1"/>
                </a:solidFill>
              </a:rPr>
              <a:t>- </a:t>
            </a:r>
            <a:r>
              <a:rPr lang="en-US" sz="700" b="1" smtClean="0">
                <a:solidFill>
                  <a:schemeClr val="tx1"/>
                </a:solidFill>
              </a:rPr>
              <a:t>23 </a:t>
            </a:r>
            <a:r>
              <a:rPr lang="en-US" sz="700" b="1" dirty="0" err="1">
                <a:solidFill>
                  <a:schemeClr val="tx1"/>
                </a:solidFill>
              </a:rPr>
              <a:t>Januari</a:t>
            </a:r>
            <a:r>
              <a:rPr lang="en-US" sz="700" b="1" dirty="0">
                <a:solidFill>
                  <a:schemeClr val="tx1"/>
                </a:solidFill>
              </a:rPr>
              <a:t> 2012</a:t>
            </a:r>
            <a:endParaRPr lang="id-ID" sz="700" b="1" dirty="0">
              <a:solidFill>
                <a:schemeClr val="tx1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143000" y="2489656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12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117459" y="3577319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13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108565" y="4332516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16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110342" y="6005286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id-ID" sz="700" dirty="0" smtClean="0">
                <a:solidFill>
                  <a:schemeClr val="bg1"/>
                </a:solidFill>
                <a:latin typeface="+mn-lt"/>
              </a:rPr>
              <a:t>9</a:t>
            </a:r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81800" y="6291262"/>
            <a:ext cx="1658815" cy="490538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/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contourClr>
              <a:schemeClr val="accent2">
                <a:satMod val="115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Penetapan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OPD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Biro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2013 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Peraturan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Kepala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OPD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1" name="Down Arrow 240"/>
          <p:cNvSpPr/>
          <p:nvPr/>
        </p:nvSpPr>
        <p:spPr>
          <a:xfrm>
            <a:off x="7596554" y="9906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Down Arrow 241"/>
          <p:cNvSpPr/>
          <p:nvPr/>
        </p:nvSpPr>
        <p:spPr>
          <a:xfrm>
            <a:off x="7596554" y="15240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Down Arrow 242"/>
          <p:cNvSpPr/>
          <p:nvPr/>
        </p:nvSpPr>
        <p:spPr>
          <a:xfrm>
            <a:off x="7596554" y="20574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4" name="Down Arrow 243"/>
          <p:cNvSpPr/>
          <p:nvPr/>
        </p:nvSpPr>
        <p:spPr>
          <a:xfrm>
            <a:off x="7596554" y="31242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Down Arrow 244"/>
          <p:cNvSpPr/>
          <p:nvPr/>
        </p:nvSpPr>
        <p:spPr>
          <a:xfrm>
            <a:off x="7596554" y="25908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" name="Down Arrow 245"/>
          <p:cNvSpPr/>
          <p:nvPr/>
        </p:nvSpPr>
        <p:spPr>
          <a:xfrm>
            <a:off x="7596554" y="36576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7" name="Down Arrow 246"/>
          <p:cNvSpPr/>
          <p:nvPr/>
        </p:nvSpPr>
        <p:spPr>
          <a:xfrm>
            <a:off x="7596554" y="41910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8" name="Down Arrow 247"/>
          <p:cNvSpPr/>
          <p:nvPr/>
        </p:nvSpPr>
        <p:spPr>
          <a:xfrm>
            <a:off x="7596554" y="47244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9" name="Down Arrow 248"/>
          <p:cNvSpPr/>
          <p:nvPr/>
        </p:nvSpPr>
        <p:spPr>
          <a:xfrm>
            <a:off x="7596554" y="53340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Down Arrow 251"/>
          <p:cNvSpPr/>
          <p:nvPr/>
        </p:nvSpPr>
        <p:spPr>
          <a:xfrm>
            <a:off x="7596554" y="6019800"/>
            <a:ext cx="76200" cy="7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Left Arrow 138"/>
          <p:cNvSpPr/>
          <p:nvPr/>
        </p:nvSpPr>
        <p:spPr>
          <a:xfrm>
            <a:off x="2813538" y="2819400"/>
            <a:ext cx="140677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Left Arrow 140"/>
          <p:cNvSpPr/>
          <p:nvPr/>
        </p:nvSpPr>
        <p:spPr>
          <a:xfrm>
            <a:off x="4431323" y="2819400"/>
            <a:ext cx="140677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Down Arrow 141"/>
          <p:cNvSpPr/>
          <p:nvPr/>
        </p:nvSpPr>
        <p:spPr>
          <a:xfrm>
            <a:off x="703385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Down Arrow 142"/>
          <p:cNvSpPr/>
          <p:nvPr/>
        </p:nvSpPr>
        <p:spPr>
          <a:xfrm>
            <a:off x="685800" y="3352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Down Arrow 144"/>
          <p:cNvSpPr/>
          <p:nvPr/>
        </p:nvSpPr>
        <p:spPr>
          <a:xfrm>
            <a:off x="685800" y="4052233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Down Arrow 145"/>
          <p:cNvSpPr/>
          <p:nvPr/>
        </p:nvSpPr>
        <p:spPr>
          <a:xfrm>
            <a:off x="685800" y="5758544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ight Arrow 146"/>
          <p:cNvSpPr/>
          <p:nvPr/>
        </p:nvSpPr>
        <p:spPr>
          <a:xfrm>
            <a:off x="1487994" y="18288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Down Arrow 147"/>
          <p:cNvSpPr/>
          <p:nvPr/>
        </p:nvSpPr>
        <p:spPr>
          <a:xfrm>
            <a:off x="2188865" y="1208316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ight Arrow 148"/>
          <p:cNvSpPr/>
          <p:nvPr/>
        </p:nvSpPr>
        <p:spPr>
          <a:xfrm>
            <a:off x="2878015" y="18288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ight Arrow 149"/>
          <p:cNvSpPr/>
          <p:nvPr/>
        </p:nvSpPr>
        <p:spPr>
          <a:xfrm>
            <a:off x="4465654" y="18288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2579077" y="251460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11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376245" y="3548064"/>
            <a:ext cx="1125415" cy="64293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Penyampaian</a:t>
            </a: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Musrenbang</a:t>
            </a: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Kabupaten</a:t>
            </a: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/Kota </a:t>
            </a:r>
            <a:endParaRPr lang="en-US" sz="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Formulir</a:t>
            </a:r>
            <a:r>
              <a:rPr lang="en-US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C-4)</a:t>
            </a:r>
            <a:endParaRPr lang="id-ID" sz="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(melalui sistem perencanaan OnLine/RKPD ONLINE)**</a:t>
            </a:r>
            <a:endParaRPr lang="id-ID" sz="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4" name="Shape 193"/>
          <p:cNvCxnSpPr>
            <a:endCxn id="178" idx="3"/>
          </p:cNvCxnSpPr>
          <p:nvPr/>
        </p:nvCxnSpPr>
        <p:spPr>
          <a:xfrm rot="5400000">
            <a:off x="4355766" y="3451070"/>
            <a:ext cx="564357" cy="272567"/>
          </a:xfrm>
          <a:prstGeom prst="bentConnector2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 bwMode="auto">
          <a:xfrm>
            <a:off x="3294185" y="3378678"/>
            <a:ext cx="1125415" cy="18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17 </a:t>
            </a:r>
            <a:r>
              <a:rPr lang="en-US" sz="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20 </a:t>
            </a:r>
            <a:r>
              <a:rPr lang="en-US" sz="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0" name="Shape 209"/>
          <p:cNvCxnSpPr>
            <a:stCxn id="178" idx="1"/>
          </p:cNvCxnSpPr>
          <p:nvPr/>
        </p:nvCxnSpPr>
        <p:spPr>
          <a:xfrm rot="10800000">
            <a:off x="3235573" y="3319466"/>
            <a:ext cx="140673" cy="550066"/>
          </a:xfrm>
          <a:prstGeom prst="bentConnector2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>
            <a:off x="1422259" y="3050670"/>
            <a:ext cx="4853354" cy="1381873"/>
          </a:xfrm>
          <a:prstGeom prst="bentConnector3">
            <a:avLst>
              <a:gd name="adj1" fmla="val 1299"/>
            </a:avLst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hape 264"/>
          <p:cNvCxnSpPr/>
          <p:nvPr/>
        </p:nvCxnSpPr>
        <p:spPr>
          <a:xfrm rot="5400000" flipH="1" flipV="1">
            <a:off x="6090244" y="3717615"/>
            <a:ext cx="946501" cy="521675"/>
          </a:xfrm>
          <a:prstGeom prst="bentConnector2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4267200" y="3507922"/>
            <a:ext cx="3048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" dirty="0" smtClean="0">
                <a:latin typeface="+mn-lt"/>
              </a:rPr>
              <a:t>7.b</a:t>
            </a:r>
            <a:endParaRPr lang="en-US" sz="600" dirty="0">
              <a:latin typeface="+mn-lt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922334" y="3518356"/>
            <a:ext cx="304800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 smtClean="0">
                <a:latin typeface="+mn-lt"/>
              </a:rPr>
              <a:t>7.a</a:t>
            </a:r>
            <a:endParaRPr lang="en-US" sz="600" dirty="0">
              <a:latin typeface="+mn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533292" y="251460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FF0000"/>
                </a:solidFill>
                <a:latin typeface="+mn-lt"/>
              </a:rPr>
              <a:t>7</a:t>
            </a:r>
            <a:endParaRPr lang="en-US" sz="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196862" y="251460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9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266094" y="1491342"/>
            <a:ext cx="3048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590800" y="1491344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227007" y="1502228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 smtClean="0">
                <a:solidFill>
                  <a:srgbClr val="FF0000"/>
                </a:solidFill>
                <a:latin typeface="+mn-lt"/>
              </a:rPr>
              <a:t>3</a:t>
            </a:r>
            <a:endParaRPr lang="en-US" sz="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518117" y="1489754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302" name="Oval 301"/>
          <p:cNvSpPr/>
          <p:nvPr/>
        </p:nvSpPr>
        <p:spPr>
          <a:xfrm>
            <a:off x="4267200" y="4642449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4290646" y="6019800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8201025" y="43815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5</a:t>
            </a:r>
            <a:endParaRPr lang="en-US" sz="7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8210550" y="1141412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6</a:t>
            </a:r>
            <a:endParaRPr lang="en-US" sz="7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8229600" y="1709058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700" b="1" dirty="0" smtClean="0">
                <a:solidFill>
                  <a:srgbClr val="FF0000"/>
                </a:solidFill>
                <a:latin typeface="+mn-lt"/>
              </a:rPr>
              <a:t>8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8206154" y="2125207"/>
            <a:ext cx="304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10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8199456" y="2657475"/>
            <a:ext cx="304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14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8189407" y="3305175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15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8206154" y="3830182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17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8199456" y="4311876"/>
            <a:ext cx="304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id-ID" sz="700" b="1" dirty="0" smtClean="0">
                <a:solidFill>
                  <a:srgbClr val="00B0F0"/>
                </a:solidFill>
                <a:latin typeface="+mn-lt"/>
              </a:rPr>
              <a:t>20</a:t>
            </a:r>
            <a:endParaRPr lang="en-US" sz="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8199456" y="4940526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2</a:t>
            </a:r>
            <a:r>
              <a:rPr lang="id-ID" sz="700" b="1" dirty="0" smtClean="0">
                <a:solidFill>
                  <a:srgbClr val="00B0F0"/>
                </a:solidFill>
                <a:latin typeface="+mn-lt"/>
              </a:rPr>
              <a:t>1</a:t>
            </a:r>
            <a:endParaRPr lang="en-US" sz="7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8219553" y="5517468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B0F0"/>
                </a:solidFill>
                <a:latin typeface="+mn-lt"/>
              </a:rPr>
              <a:t>2</a:t>
            </a:r>
            <a:r>
              <a:rPr lang="id-ID" sz="700" b="1" dirty="0" smtClean="0">
                <a:solidFill>
                  <a:srgbClr val="00B0F0"/>
                </a:solidFill>
                <a:latin typeface="+mn-lt"/>
              </a:rPr>
              <a:t>2</a:t>
            </a:r>
            <a:endParaRPr lang="en-US" sz="7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8159262" y="624840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id-ID" sz="7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8581292" y="1219200"/>
            <a:ext cx="562708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Renstra</a:t>
            </a:r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OPD/Biro</a:t>
            </a:r>
            <a:endParaRPr lang="id-ID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1" name="Left Arrow 320"/>
          <p:cNvSpPr/>
          <p:nvPr/>
        </p:nvSpPr>
        <p:spPr>
          <a:xfrm>
            <a:off x="8440615" y="1295400"/>
            <a:ext cx="82062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" name="Down Arrow 327"/>
          <p:cNvSpPr/>
          <p:nvPr/>
        </p:nvSpPr>
        <p:spPr>
          <a:xfrm>
            <a:off x="5122985" y="2209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9" name="Left Arrow 328"/>
          <p:cNvSpPr/>
          <p:nvPr/>
        </p:nvSpPr>
        <p:spPr>
          <a:xfrm>
            <a:off x="1406769" y="2819400"/>
            <a:ext cx="152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3" name="Rectangle 352"/>
          <p:cNvSpPr/>
          <p:nvPr/>
        </p:nvSpPr>
        <p:spPr bwMode="auto">
          <a:xfrm>
            <a:off x="4983144" y="3378678"/>
            <a:ext cx="1236785" cy="1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 </a:t>
            </a:r>
            <a:r>
              <a:rPr lang="en-US" sz="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20 </a:t>
            </a:r>
            <a:r>
              <a:rPr lang="en-US" sz="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0" name="Rectangle 359"/>
          <p:cNvSpPr/>
          <p:nvPr/>
        </p:nvSpPr>
        <p:spPr bwMode="auto">
          <a:xfrm>
            <a:off x="140677" y="5109803"/>
            <a:ext cx="1219200" cy="58342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7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Kosultasi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RKPD 2013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Gubernur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wakil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Gubernur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9" name="Rectangle 368"/>
          <p:cNvSpPr/>
          <p:nvPr/>
        </p:nvSpPr>
        <p:spPr bwMode="auto">
          <a:xfrm>
            <a:off x="211016" y="4953000"/>
            <a:ext cx="108878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0" name="Elbow Connector 379"/>
          <p:cNvCxnSpPr>
            <a:stCxn id="268" idx="0"/>
            <a:endCxn id="132" idx="1"/>
          </p:cNvCxnSpPr>
          <p:nvPr/>
        </p:nvCxnSpPr>
        <p:spPr>
          <a:xfrm rot="5400000" flipH="1" flipV="1">
            <a:off x="5621590" y="2358146"/>
            <a:ext cx="1613355" cy="707066"/>
          </a:xfrm>
          <a:prstGeom prst="bentConnector2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Elbow Connector 390"/>
          <p:cNvCxnSpPr>
            <a:stCxn id="47" idx="3"/>
            <a:endCxn id="64" idx="1"/>
          </p:cNvCxnSpPr>
          <p:nvPr/>
        </p:nvCxnSpPr>
        <p:spPr>
          <a:xfrm flipV="1">
            <a:off x="1371600" y="4038600"/>
            <a:ext cx="5410200" cy="566054"/>
          </a:xfrm>
          <a:prstGeom prst="bentConnector3">
            <a:avLst>
              <a:gd name="adj1" fmla="val 94809"/>
            </a:avLst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Elbow Connector 398"/>
          <p:cNvCxnSpPr/>
          <p:nvPr/>
        </p:nvCxnSpPr>
        <p:spPr>
          <a:xfrm flipV="1">
            <a:off x="6302655" y="2971800"/>
            <a:ext cx="521677" cy="533400"/>
          </a:xfrm>
          <a:prstGeom prst="bentConnector3">
            <a:avLst>
              <a:gd name="adj1" fmla="val -80"/>
            </a:avLst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23950" y="5105400"/>
            <a:ext cx="304800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id-ID" sz="700" dirty="0" smtClean="0">
                <a:solidFill>
                  <a:schemeClr val="bg1"/>
                </a:solidFill>
                <a:latin typeface="+mn-lt"/>
              </a:rPr>
              <a:t>8</a:t>
            </a:r>
            <a:endParaRPr lang="en-US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13</a:t>
            </a:r>
            <a:endParaRPr lang="id-ID" sz="700" b="1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11816" y="4267200"/>
            <a:ext cx="1998784" cy="566055"/>
          </a:xfrm>
          <a:prstGeom prst="ellipse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8" name="Oval 127"/>
          <p:cNvSpPr/>
          <p:nvPr/>
        </p:nvSpPr>
        <p:spPr>
          <a:xfrm>
            <a:off x="6629400" y="2657475"/>
            <a:ext cx="1998784" cy="564533"/>
          </a:xfrm>
          <a:prstGeom prst="ellipse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9" name="Oval 128"/>
          <p:cNvSpPr/>
          <p:nvPr/>
        </p:nvSpPr>
        <p:spPr>
          <a:xfrm>
            <a:off x="1295400" y="438150"/>
            <a:ext cx="1998784" cy="903317"/>
          </a:xfrm>
          <a:prstGeom prst="ellipse">
            <a:avLst/>
          </a:prstGeom>
          <a:noFill/>
          <a:ln w="3175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2214573" y="2438401"/>
            <a:ext cx="4577861" cy="846138"/>
          </a:xfrm>
          <a:prstGeom prst="bentConnector4">
            <a:avLst>
              <a:gd name="adj1" fmla="val 12815"/>
              <a:gd name="adj2" fmla="val 216733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6265984" y="2209800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21166" y="6574808"/>
            <a:ext cx="3955534" cy="28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Sumber : Permendagri  Nomor 54 Tahun 2010</a:t>
            </a:r>
          </a:p>
          <a:p>
            <a:pPr marL="171450" indent="-171450" defTabSz="91429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: Usulan OPD/Biro Setda Provinsi dilengkapi dengan surat pengantar yang ditanda tangani oleh Kepala OPD/Biro</a:t>
            </a:r>
          </a:p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**      : Usulan Kabupaten/Kota dilengkapi dengan surat pengantar yang ditandatangani oleh Bupati/Walikota</a:t>
            </a:r>
            <a:endParaRPr lang="id-ID" sz="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324600" y="3352800"/>
            <a:ext cx="562708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endParaRPr lang="en-US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/>
          <p:nvPr/>
        </p:nvSpPr>
        <p:spPr bwMode="auto">
          <a:xfrm>
            <a:off x="152400" y="609600"/>
            <a:ext cx="1658815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Penyampaian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Surat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Edaran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Gubernur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Awal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RKPD 2013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52874" y="8001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0"/>
          <p:cNvSpPr/>
          <p:nvPr/>
        </p:nvSpPr>
        <p:spPr bwMode="auto">
          <a:xfrm>
            <a:off x="1970210" y="609600"/>
            <a:ext cx="171198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Penyusunan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OPD/Biro  2013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98785" y="1290073"/>
            <a:ext cx="1683405" cy="41966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Forum OPD/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Gabungan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OPD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271326" y="3581400"/>
            <a:ext cx="6400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724400" y="3581400"/>
            <a:ext cx="6400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" y="1167804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3"/>
          <p:cNvSpPr txBox="1">
            <a:spLocks noChangeArrowheads="1"/>
          </p:cNvSpPr>
          <p:nvPr/>
        </p:nvSpPr>
        <p:spPr bwMode="auto">
          <a:xfrm>
            <a:off x="0" y="-35256"/>
            <a:ext cx="9144000" cy="3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4" tIns="32648" rIns="65294" bIns="32648">
            <a:spAutoFit/>
          </a:bodyPr>
          <a:lstStyle/>
          <a:p>
            <a:pPr algn="ctr"/>
            <a:r>
              <a:rPr lang="id-ID" b="1" dirty="0">
                <a:latin typeface="Berlin Sans FB Demi" pitchFamily="34" charset="0"/>
              </a:rPr>
              <a:t> </a:t>
            </a:r>
            <a:r>
              <a:rPr lang="id-ID" b="1" dirty="0" smtClean="0">
                <a:latin typeface="Berlin Sans FB Demi" pitchFamily="34" charset="0"/>
              </a:rPr>
              <a:t>MEKANISME </a:t>
            </a:r>
            <a:r>
              <a:rPr lang="en-US" b="1" dirty="0" smtClean="0">
                <a:latin typeface="Berlin Sans FB Demi" pitchFamily="34" charset="0"/>
              </a:rPr>
              <a:t>PENYUSUNAN </a:t>
            </a:r>
            <a:r>
              <a:rPr lang="en-US" b="1" dirty="0">
                <a:latin typeface="Berlin Sans FB Demi" pitchFamily="34" charset="0"/>
              </a:rPr>
              <a:t>RENJA </a:t>
            </a:r>
            <a:r>
              <a:rPr lang="id-ID" b="1" dirty="0" smtClean="0">
                <a:latin typeface="Berlin Sans FB Demi" pitchFamily="34" charset="0"/>
              </a:rPr>
              <a:t>TAHUN </a:t>
            </a:r>
            <a:r>
              <a:rPr lang="en-US" sz="2000" b="1" dirty="0" smtClean="0">
                <a:latin typeface="Berlin Sans FB Demi" pitchFamily="34" charset="0"/>
              </a:rPr>
              <a:t>2013</a:t>
            </a:r>
            <a:endParaRPr lang="id-ID" sz="2000" b="1" dirty="0">
              <a:latin typeface="Berlin Sans FB Dem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751992" y="106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92078" y="697468"/>
            <a:ext cx="94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Rancangan Awal Renja OPD/Biro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Berlin Sans FB Demi" pitchFamily="34" charset="0"/>
                <a:cs typeface="Calibri" pitchFamily="34" charset="0"/>
              </a:rPr>
              <a:t>INPUT</a:t>
            </a:r>
            <a:endParaRPr lang="id-ID" b="1" dirty="0">
              <a:solidFill>
                <a:srgbClr val="FF0000"/>
              </a:solidFill>
              <a:latin typeface="Berlin Sans FB Dem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6504" y="240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Berlin Sans FB Demi" pitchFamily="34" charset="0"/>
                <a:cs typeface="Calibri" pitchFamily="34" charset="0"/>
              </a:rPr>
              <a:t>PROSES</a:t>
            </a:r>
            <a:endParaRPr lang="id-ID" b="1" dirty="0">
              <a:solidFill>
                <a:srgbClr val="FF0000"/>
              </a:solidFill>
              <a:latin typeface="Berlin Sans FB Dem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3192" y="240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Berlin Sans FB Demi" pitchFamily="34" charset="0"/>
                <a:cs typeface="Calibri" pitchFamily="34" charset="0"/>
              </a:rPr>
              <a:t>OUTPUT</a:t>
            </a:r>
            <a:endParaRPr lang="id-ID" b="1" dirty="0">
              <a:solidFill>
                <a:srgbClr val="FF0000"/>
              </a:solidFill>
              <a:latin typeface="Berlin Sans FB Dem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2399" y="1219200"/>
            <a:ext cx="1658815" cy="49053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Musrenbang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Kabupaten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/Kota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Formulir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C-4)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850066" y="1339701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10206" y="1143000"/>
            <a:ext cx="1006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00" dirty="0" smtClean="0">
                <a:latin typeface="Calibri" pitchFamily="34" charset="0"/>
                <a:cs typeface="Calibri" pitchFamily="34" charset="0"/>
              </a:rPr>
              <a:t>Usulan Program dan Kegiatan Prioritas Hasil Forum OPD/Gabungan OPD (Formulir  C-5.1)</a:t>
            </a:r>
            <a:endParaRPr lang="id-ID" sz="7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" y="1786268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>
            <a:off x="2743200" y="17526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1970211" y="1926266"/>
            <a:ext cx="1711980" cy="359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Penyampaian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Awal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Bappeda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2400" y="2514600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10207" y="1752600"/>
            <a:ext cx="1159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id-ID" sz="700" dirty="0" smtClean="0">
                <a:latin typeface="Calibri" pitchFamily="34" charset="0"/>
                <a:cs typeface="Calibri" pitchFamily="34" charset="0"/>
              </a:rPr>
              <a:t>Rancangan Awal Renja OPD/Biro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d-ID" sz="700" dirty="0">
                <a:latin typeface="Calibri" pitchFamily="34" charset="0"/>
                <a:cs typeface="Calibri" pitchFamily="34" charset="0"/>
              </a:rPr>
              <a:t>Formulir Pengendalian dan Evaluasi Terhadap Kebijakan Renja </a:t>
            </a:r>
            <a:r>
              <a:rPr lang="id-ID" sz="700" dirty="0" smtClean="0">
                <a:latin typeface="Calibri" pitchFamily="34" charset="0"/>
                <a:cs typeface="Calibri" pitchFamily="34" charset="0"/>
              </a:rPr>
              <a:t>OPD</a:t>
            </a:r>
            <a:endParaRPr lang="id-ID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743200" y="2317899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>
            <a:off x="1991476" y="2514600"/>
            <a:ext cx="1658815" cy="762000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Calibri" pitchFamily="34" charset="0"/>
                <a:cs typeface="Calibri" pitchFamily="34" charset="0"/>
              </a:rPr>
              <a:t>Verifikasi Awal Renja OPD/Biro</a:t>
            </a:r>
            <a:endParaRPr lang="id-ID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6" name="Elbow Connector 45"/>
          <p:cNvCxnSpPr>
            <a:stCxn id="32" idx="3"/>
          </p:cNvCxnSpPr>
          <p:nvPr/>
        </p:nvCxnSpPr>
        <p:spPr>
          <a:xfrm flipV="1">
            <a:off x="3650291" y="2106133"/>
            <a:ext cx="921709" cy="789467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4568200" y="1830568"/>
            <a:ext cx="1908800" cy="56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marL="171450" indent="-171450" algn="just" defTabSz="9142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Perbaikan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Awal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Hasil Verifikasi</a:t>
            </a:r>
          </a:p>
          <a:p>
            <a:pPr marL="171450" indent="-171450" algn="just" defTabSz="91429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Penandatangan Formulir Pengendalian dan Evaluasi Terhadap Kebijakan Renja OPD oleh Kepala OPD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52400" y="3352800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/>
          <p:cNvSpPr/>
          <p:nvPr/>
        </p:nvSpPr>
        <p:spPr>
          <a:xfrm>
            <a:off x="2743200" y="3320901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38600" y="25146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Tidak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8200" y="52555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Ya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009418" y="3487478"/>
            <a:ext cx="1658815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Penyempurnaan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OPD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Verifikasi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7" name="Elbow Connector 56"/>
          <p:cNvCxnSpPr>
            <a:stCxn id="47" idx="2"/>
            <a:endCxn id="53" idx="3"/>
          </p:cNvCxnSpPr>
          <p:nvPr/>
        </p:nvCxnSpPr>
        <p:spPr>
          <a:xfrm rot="5400000">
            <a:off x="3973412" y="2090690"/>
            <a:ext cx="1244010" cy="185436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41767" y="3886200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 bwMode="auto">
          <a:xfrm>
            <a:off x="152401" y="3962400"/>
            <a:ext cx="1626913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Musrenbang</a:t>
            </a:r>
            <a:r>
              <a:rPr lang="en-US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Provinsi</a:t>
            </a:r>
            <a:endParaRPr lang="id-ID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52400" y="4495800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wn Arrow 60"/>
          <p:cNvSpPr/>
          <p:nvPr/>
        </p:nvSpPr>
        <p:spPr>
          <a:xfrm>
            <a:off x="2743200" y="3841899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106"/>
          <p:cNvSpPr/>
          <p:nvPr/>
        </p:nvSpPr>
        <p:spPr bwMode="auto">
          <a:xfrm>
            <a:off x="152401" y="3429000"/>
            <a:ext cx="1626914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RKPD 2013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1839433" y="35814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924800" y="3352800"/>
            <a:ext cx="832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Rancangan Renja OPD/Biro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1828800" y="4081132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 bwMode="auto">
          <a:xfrm>
            <a:off x="1970210" y="4027967"/>
            <a:ext cx="1687389" cy="33846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RKPD 2013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3700132" y="4114800"/>
            <a:ext cx="76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3838217" y="3918099"/>
            <a:ext cx="2112245" cy="448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endParaRPr lang="en-US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OPD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dan Penyampaian Rancangan Akhir Renja ke Bappeda (10 – 16 Mei 2012)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69866" y="3886200"/>
            <a:ext cx="104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id-ID" sz="500" dirty="0" smtClean="0">
                <a:latin typeface="Calibri" pitchFamily="34" charset="0"/>
                <a:cs typeface="Calibri" pitchFamily="34" charset="0"/>
              </a:rPr>
              <a:t>Rancangan Akhir Renja OPD/Biro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id-ID" sz="500" dirty="0" smtClean="0">
                <a:latin typeface="Calibri" pitchFamily="34" charset="0"/>
                <a:cs typeface="Calibri" pitchFamily="34" charset="0"/>
              </a:rPr>
              <a:t>Formulir Kesimpulan </a:t>
            </a:r>
            <a:r>
              <a:rPr lang="id-ID" sz="500" b="1" dirty="0">
                <a:latin typeface="Calibri" pitchFamily="34" charset="0"/>
                <a:cs typeface="Calibri" pitchFamily="34" charset="0"/>
              </a:rPr>
              <a:t>Pengendalian dan Evaluasi Terhadap kebijakan Renja OPD oleh Kepala </a:t>
            </a:r>
            <a:r>
              <a:rPr lang="id-ID" sz="500" b="1" dirty="0" smtClean="0">
                <a:latin typeface="Calibri" pitchFamily="34" charset="0"/>
                <a:cs typeface="Calibri" pitchFamily="34" charset="0"/>
              </a:rPr>
              <a:t>Bappeda</a:t>
            </a:r>
          </a:p>
          <a:p>
            <a:r>
              <a:rPr lang="id-ID" sz="5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4572000" y="4364666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lowchart: Decision 70"/>
          <p:cNvSpPr/>
          <p:nvPr/>
        </p:nvSpPr>
        <p:spPr>
          <a:xfrm>
            <a:off x="3810000" y="4544704"/>
            <a:ext cx="1658815" cy="762000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Calibri" pitchFamily="34" charset="0"/>
                <a:cs typeface="Calibri" pitchFamily="34" charset="0"/>
              </a:rPr>
              <a:t>Verifikasi Akhir Renja OPD/Biro</a:t>
            </a:r>
            <a:endParaRPr lang="id-ID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2" name="Elbow Connector 71"/>
          <p:cNvCxnSpPr/>
          <p:nvPr/>
        </p:nvCxnSpPr>
        <p:spPr>
          <a:xfrm flipV="1">
            <a:off x="5415219" y="4151784"/>
            <a:ext cx="811796" cy="801217"/>
          </a:xfrm>
          <a:prstGeom prst="bentConnector3">
            <a:avLst>
              <a:gd name="adj1" fmla="val 7486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 bwMode="auto">
          <a:xfrm>
            <a:off x="6227015" y="3869134"/>
            <a:ext cx="1571230" cy="56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marL="171450" indent="-171450" algn="just" defTabSz="9142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Perbaikan</a:t>
            </a:r>
            <a:r>
              <a:rPr lang="en-US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en-US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Hasil Verifikasi</a:t>
            </a:r>
          </a:p>
          <a:p>
            <a:pPr marL="171450" indent="-171450" algn="just" defTabSz="91429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Penandatangan Kesimpulan Pengendalian dan Evaluasi Terhadap kebijakan Renja OPD oleh Kepala Bappeda</a:t>
            </a:r>
            <a:endParaRPr lang="id-ID" sz="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52400" y="5369256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own Arrow 80"/>
          <p:cNvSpPr/>
          <p:nvPr/>
        </p:nvSpPr>
        <p:spPr>
          <a:xfrm>
            <a:off x="4561367" y="5331327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 bwMode="auto">
          <a:xfrm>
            <a:off x="3861253" y="5525013"/>
            <a:ext cx="1658815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Penyempurnaan 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OPD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52400" y="5894696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952096" y="5421868"/>
            <a:ext cx="104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Rancangan Akhir Renja OPD/Biro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9" name="Elbow Connector 88"/>
          <p:cNvCxnSpPr>
            <a:stCxn id="78" idx="2"/>
            <a:endCxn id="82" idx="3"/>
          </p:cNvCxnSpPr>
          <p:nvPr/>
        </p:nvCxnSpPr>
        <p:spPr>
          <a:xfrm rot="5400000">
            <a:off x="5644860" y="4309642"/>
            <a:ext cx="1242979" cy="149256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own Arrow 89"/>
          <p:cNvSpPr/>
          <p:nvPr/>
        </p:nvSpPr>
        <p:spPr>
          <a:xfrm>
            <a:off x="4550392" y="5853752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 bwMode="auto">
          <a:xfrm>
            <a:off x="3804312" y="6035720"/>
            <a:ext cx="1658815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Pengesahan R</a:t>
            </a:r>
            <a:r>
              <a:rPr lang="en-US" sz="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ancangan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id-ID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OPD</a:t>
            </a:r>
            <a:endParaRPr lang="id-ID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152400" y="6441744"/>
            <a:ext cx="868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Down Arrow 92"/>
          <p:cNvSpPr/>
          <p:nvPr/>
        </p:nvSpPr>
        <p:spPr>
          <a:xfrm>
            <a:off x="4550392" y="6373504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>
            <a:off x="3810000" y="6539552"/>
            <a:ext cx="1658815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Pengesahan R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ancangan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Akhir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Renja</a:t>
            </a:r>
            <a:r>
              <a:rPr lang="id-ID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OPD</a:t>
            </a:r>
            <a:endParaRPr lang="id-ID" sz="9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938448" y="5867400"/>
            <a:ext cx="1040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Peraturan Gubernur Tentang Renja OPD/Biro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24800" y="6399073"/>
            <a:ext cx="1040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Peraturan Kepala OPD Tentang Renja OPD/Biro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10200" y="46459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Tidak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19400" y="31981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 smtClean="0">
                <a:latin typeface="Calibri" pitchFamily="34" charset="0"/>
                <a:cs typeface="Calibri" pitchFamily="34" charset="0"/>
              </a:rPr>
              <a:t>Ya</a:t>
            </a:r>
            <a:endParaRPr lang="id-ID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1400" y="723900"/>
            <a:ext cx="154158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Febr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18  Maret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75160" y="1423704"/>
            <a:ext cx="1066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 – 22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895375" y="17526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26  </a:t>
            </a:r>
            <a:r>
              <a:rPr lang="en-US" sz="7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36273" y="2500866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  – 20 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66349" y="2045732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21 - 29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90900" y="346710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21 - 29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April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660593" y="3833013"/>
            <a:ext cx="121919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 April – 9 Mei 2012</a:t>
            </a:r>
            <a:endParaRPr lang="id-ID" sz="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19925" y="3770647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30 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April  - 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</a:t>
            </a: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55062" y="4552392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21 - 25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364931" y="3716734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28 - 31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327073" y="5475212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28 - 31</a:t>
            </a: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Mei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81600" y="6111920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02762" y="6615752"/>
            <a:ext cx="1295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4" tIns="32648" rIns="65294" bIns="32648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29 </a:t>
            </a:r>
            <a:r>
              <a:rPr lang="en-US" sz="7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</a:t>
            </a:r>
            <a:r>
              <a:rPr lang="en-US" sz="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id-ID" sz="7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410200" y="4572000"/>
            <a:ext cx="3505200" cy="228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14800" y="1219200"/>
            <a:ext cx="3352800" cy="175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PROSES DAN JADWAL MUSRENBANG 2012 UNTUK PERENCANAAN 2013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20288"/>
              </p:ext>
            </p:extLst>
          </p:nvPr>
        </p:nvGraphicFramePr>
        <p:xfrm>
          <a:off x="457200" y="12192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1905000"/>
            <a:ext cx="1676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 DESA/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KELURAHAN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800600"/>
            <a:ext cx="14478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KECAMATAN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Elbow Connector 7"/>
          <p:cNvCxnSpPr>
            <a:stCxn id="5" idx="2"/>
          </p:cNvCxnSpPr>
          <p:nvPr/>
        </p:nvCxnSpPr>
        <p:spPr>
          <a:xfrm rot="5400000">
            <a:off x="838200" y="3200400"/>
            <a:ext cx="6096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514600" y="1905000"/>
            <a:ext cx="1524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FORUM OPD PROVINSI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33800" y="4842167"/>
            <a:ext cx="1524000" cy="8728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 KABUPATEN/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KOTA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5400000">
            <a:off x="4127861" y="4543496"/>
            <a:ext cx="6096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91000" y="1918855"/>
            <a:ext cx="1524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 MUSRENBANG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7400" y="1905000"/>
            <a:ext cx="15240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PROVINSI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6286500" y="2933700"/>
            <a:ext cx="685800" cy="4572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5400000">
            <a:off x="4419600" y="2895600"/>
            <a:ext cx="685800" cy="5334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3238501" y="2857500"/>
            <a:ext cx="685801" cy="6096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38600" y="12192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RANGKAIAN MUSRENBANG PROVINSI</a:t>
            </a:r>
            <a:endParaRPr lang="en-US" sz="12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5562600" y="4953001"/>
            <a:ext cx="1524000" cy="762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 MUSRENBANG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NASIONAL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15200" y="4953000"/>
            <a:ext cx="1524000" cy="76397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 NASIONAL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05400" y="65532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RANGKAIAN MUSRENBANG NASIONAL</a:t>
            </a:r>
            <a:endParaRPr lang="en-US" sz="1200" b="1" dirty="0"/>
          </a:p>
        </p:txBody>
      </p:sp>
      <p:cxnSp>
        <p:nvCxnSpPr>
          <p:cNvPr id="86" name="Elbow Connector 85"/>
          <p:cNvCxnSpPr>
            <a:endCxn id="53" idx="0"/>
          </p:cNvCxnSpPr>
          <p:nvPr/>
        </p:nvCxnSpPr>
        <p:spPr>
          <a:xfrm rot="16200000" flipH="1">
            <a:off x="5867399" y="4495800"/>
            <a:ext cx="685802" cy="22859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7620000" y="1905000"/>
            <a:ext cx="13716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PENETAPAN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PERATURAN GUBERNUR TENTANG RKPD 2012</a:t>
            </a:r>
            <a:endParaRPr lang="en-US" sz="11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9" name="Elbow Connector 88"/>
          <p:cNvCxnSpPr/>
          <p:nvPr/>
        </p:nvCxnSpPr>
        <p:spPr>
          <a:xfrm rot="5400000">
            <a:off x="7658100" y="2933700"/>
            <a:ext cx="685800" cy="4572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28600" y="16002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2 – 31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Januari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" y="5715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1 – 29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Pebruari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90800" y="16002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19 - 22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Maret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14800" y="1676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26  - 30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Maret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43600" y="16764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10 – 11 April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20000" y="16764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15 Mei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000" y="5715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1 – 16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Maret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86400" y="47067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Minggu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ke-3 April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4706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Minggu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ke-4 April2012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5" descr="Gedung-sate.jp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6600" y="1"/>
            <a:ext cx="2057400" cy="12191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cxnSp>
        <p:nvCxnSpPr>
          <p:cNvPr id="45" name="Elbow Connector 44"/>
          <p:cNvCxnSpPr/>
          <p:nvPr/>
        </p:nvCxnSpPr>
        <p:spPr>
          <a:xfrm rot="16200000" flipH="1">
            <a:off x="7543800" y="4419600"/>
            <a:ext cx="685800" cy="2286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400800" y="5791200"/>
            <a:ext cx="1524000" cy="7527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PASCA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MUSRENBANG NASIONAL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5943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Minggu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ke-1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 Mei 2012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86428" y="4844142"/>
            <a:ext cx="1524000" cy="8728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FOCUS GROUP DISCUSSION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114800" y="4191000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895600" y="4495800"/>
            <a:ext cx="1219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95600" y="44958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38400" y="4205514"/>
            <a:ext cx="0" cy="30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19200" y="4510314"/>
            <a:ext cx="1219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19200" y="4510314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10500" y="6603275"/>
            <a:ext cx="301571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+mj-lt"/>
              </a:rPr>
              <a:t>1</a:t>
            </a:r>
            <a:r>
              <a:rPr lang="id-ID" sz="700" b="1" dirty="0" smtClean="0">
                <a:latin typeface="+mj-lt"/>
              </a:rPr>
              <a:t>5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077200" cy="1143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Struktur Organisasi Tim Penyusun RKPD Tahun 2013</a:t>
            </a:r>
          </a:p>
          <a:p>
            <a:pPr algn="ctr"/>
            <a:r>
              <a:rPr lang="id-ID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(Keputusan Gubernur No : 120.05/Kep.1752.Bapp/2011, 29 Desember 2011)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 smtClean="0">
                <a:latin typeface="+mj-lt"/>
              </a:rPr>
              <a:t>1</a:t>
            </a:r>
            <a:r>
              <a:rPr lang="id-ID" sz="700" b="1" dirty="0" smtClean="0">
                <a:latin typeface="+mj-lt"/>
              </a:rPr>
              <a:t>6</a:t>
            </a:r>
            <a:endParaRPr lang="id-ID" sz="700" b="1" dirty="0"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95600" y="12954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1400" dirty="0" smtClean="0">
                <a:solidFill>
                  <a:schemeClr val="bg1"/>
                </a:solidFill>
                <a:latin typeface="Berlin Sans FB Demi" pitchFamily="34" charset="0"/>
              </a:rPr>
              <a:t>PENGARAH</a:t>
            </a:r>
          </a:p>
          <a:p>
            <a:pPr algn="ctr"/>
            <a:endParaRPr lang="id-ID" sz="105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Gubernur Jawa Barat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Wakil Gubernur Jawa Barat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Sekretaris Daerah Provinsi Jawa Barat</a:t>
            </a:r>
          </a:p>
          <a:p>
            <a:pPr algn="ctr"/>
            <a:endParaRPr lang="id-ID" sz="105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47" name="Straight Connector 46"/>
          <p:cNvCxnSpPr>
            <a:stCxn id="45" idx="1"/>
            <a:endCxn id="45" idx="3"/>
          </p:cNvCxnSpPr>
          <p:nvPr/>
        </p:nvCxnSpPr>
        <p:spPr>
          <a:xfrm>
            <a:off x="2895600" y="2857500"/>
            <a:ext cx="2362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0" y="25146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KETUA</a:t>
            </a: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KEPALA BAPPEDA </a:t>
            </a: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PROVINSI JAWA BARAT</a:t>
            </a:r>
            <a:endParaRPr lang="id-ID" sz="9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95600" y="2793702"/>
            <a:ext cx="236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0"/>
            <a:endCxn id="2" idx="2"/>
          </p:cNvCxnSpPr>
          <p:nvPr/>
        </p:nvCxnSpPr>
        <p:spPr>
          <a:xfrm flipV="1">
            <a:off x="4076700" y="2286000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70499" y="3200400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893831" y="34290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WAKIL KETUA</a:t>
            </a:r>
          </a:p>
          <a:p>
            <a:pPr algn="ctr"/>
            <a:endParaRPr lang="id-ID" sz="10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KEPALA BIRO KEUANGAN SETDA</a:t>
            </a:r>
          </a:p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PROVINSI JAWA BARAT</a:t>
            </a:r>
            <a:endParaRPr lang="id-ID" sz="1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895600" y="3700132"/>
            <a:ext cx="236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070499" y="4114800"/>
            <a:ext cx="10633" cy="1143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486400" y="44196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SEKRETARIS</a:t>
            </a:r>
          </a:p>
          <a:p>
            <a:pPr algn="ctr"/>
            <a:endParaRPr lang="id-ID" sz="10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SEKRETARIS BAPPEDA</a:t>
            </a:r>
          </a:p>
          <a:p>
            <a:pPr algn="ctr"/>
            <a:r>
              <a:rPr lang="id-ID" sz="1000" dirty="0" smtClean="0">
                <a:solidFill>
                  <a:schemeClr val="bg1"/>
                </a:solidFill>
                <a:latin typeface="Berlin Sans FB Demi" pitchFamily="34" charset="0"/>
              </a:rPr>
              <a:t>PROVINSI JAWA BARAT</a:t>
            </a:r>
            <a:endParaRPr lang="id-ID" sz="1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2901" y="5515302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Berlin Sans FB Demi" pitchFamily="34" charset="0"/>
              </a:rPr>
              <a:t>KELOMPOK KERJA I</a:t>
            </a: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OPD/BIRO LINGKUP BIDANG PEMERINTAHAN</a:t>
            </a:r>
            <a:endParaRPr lang="id-ID" sz="9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72901" y="5869169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286000" y="5527704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Berlin Sans FB Demi" pitchFamily="34" charset="0"/>
              </a:rPr>
              <a:t>KELOMPOK KERJA II</a:t>
            </a: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OPD/BIRO LINGKUP BIDANG EKONOMI</a:t>
            </a:r>
            <a:endParaRPr lang="id-ID" sz="9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343400" y="5527704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Berlin Sans FB Demi" pitchFamily="34" charset="0"/>
              </a:rPr>
              <a:t>KELOMPOK KERJA III</a:t>
            </a: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OPD/BIRO LINGKUP BIDANG FISIK</a:t>
            </a:r>
            <a:endParaRPr lang="id-ID" sz="9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400800" y="5515302"/>
            <a:ext cx="1828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Berlin Sans FB Demi" pitchFamily="34" charset="0"/>
              </a:rPr>
              <a:t>KELOMPOK KERJA IV</a:t>
            </a:r>
          </a:p>
          <a:p>
            <a:pPr algn="ctr"/>
            <a:endParaRPr lang="id-ID" sz="9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id-ID" sz="900" dirty="0" smtClean="0">
                <a:solidFill>
                  <a:schemeClr val="bg1"/>
                </a:solidFill>
                <a:latin typeface="Berlin Sans FB Demi" pitchFamily="34" charset="0"/>
              </a:rPr>
              <a:t>OPD/BIRO LINGKUP BIDANG SOSIAL BUDAYA</a:t>
            </a:r>
            <a:endParaRPr lang="id-ID" sz="9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286000" y="5892204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330998" y="5888666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00800" y="5879802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95600" y="1586029"/>
            <a:ext cx="236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486400" y="4703134"/>
            <a:ext cx="236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143000" y="5257800"/>
            <a:ext cx="60198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0" idx="1"/>
          </p:cNvCxnSpPr>
          <p:nvPr/>
        </p:nvCxnSpPr>
        <p:spPr>
          <a:xfrm flipH="1">
            <a:off x="4081132" y="4724400"/>
            <a:ext cx="14052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143000" y="5268433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211033" y="5257800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257800" y="5268433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162800" y="5257800"/>
            <a:ext cx="0" cy="2286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6182" y="2286000"/>
            <a:ext cx="6139218" cy="1470025"/>
          </a:xfrm>
        </p:spPr>
        <p:txBody>
          <a:bodyPr/>
          <a:lstStyle/>
          <a:p>
            <a:r>
              <a:rPr lang="id-ID" sz="3600" dirty="0" smtClean="0">
                <a:solidFill>
                  <a:srgbClr val="00B050"/>
                </a:solidFill>
                <a:latin typeface="Berlin Sans FB Demi" pitchFamily="34" charset="0"/>
              </a:rPr>
              <a:t>Substansi Rancangan Awal RKPD 2013</a:t>
            </a:r>
            <a:endParaRPr lang="id-ID" sz="36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6" name="Picture 5" descr="Gedung-sate.jpg"/>
          <p:cNvPicPr>
            <a:picLocks noChangeAspect="1"/>
          </p:cNvPicPr>
          <p:nvPr/>
        </p:nvPicPr>
        <p:blipFill>
          <a:blip r:embed="rId2" cstate="print"/>
          <a:srcRect l="17513" t="8889" b="35556"/>
          <a:stretch>
            <a:fillRect/>
          </a:stretch>
        </p:blipFill>
        <p:spPr>
          <a:xfrm>
            <a:off x="61570" y="1848133"/>
            <a:ext cx="2714612" cy="37337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339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685800"/>
          </a:xfrm>
        </p:spPr>
        <p:txBody>
          <a:bodyPr/>
          <a:lstStyle/>
          <a:p>
            <a:r>
              <a:rPr lang="id-ID" dirty="0" smtClean="0">
                <a:latin typeface="Berlin Sans FB Demi" pitchFamily="34" charset="0"/>
              </a:rPr>
              <a:t>KELOMPOK KERJA I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78438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1400" dirty="0" err="1"/>
              <a:t>Asisten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,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HAM </a:t>
            </a:r>
            <a:r>
              <a:rPr lang="en-US" sz="1400" dirty="0" err="1"/>
              <a:t>Sekretaris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r>
              <a:rPr lang="id-ID" sz="1400" dirty="0"/>
              <a:t>;</a:t>
            </a:r>
          </a:p>
          <a:p>
            <a:pPr marL="623887" indent="-514350">
              <a:buFont typeface="+mj-lt"/>
              <a:buAutoNum type="arabicPeriod"/>
            </a:pPr>
            <a:r>
              <a:rPr lang="id-ID" sz="1400" dirty="0" smtClean="0"/>
              <a:t>Sekretaris </a:t>
            </a:r>
            <a:r>
              <a:rPr lang="id-ID" sz="1400" dirty="0"/>
              <a:t>DPRD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en-US" sz="1400" dirty="0" err="1"/>
              <a:t>Inspektur</a:t>
            </a:r>
            <a:r>
              <a:rPr lang="en-US" sz="1400" dirty="0"/>
              <a:t>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Barat;</a:t>
            </a:r>
            <a:endParaRPr lang="id-ID" sz="1400" dirty="0"/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Kepegawaian Daerah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Pendidikan dan Pelatihan Daerah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Kesatuan Bangsa, Politik dan Perlindungan Masyarakat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Koordinasi Pemerintahan dan Pembangunan Wilayah I;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Koordinasi Pemerintahan dan Pembangunan Wilayah II:;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Koordinasi Pemerintahan dan Pembangunan Wilayah III;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Koordinasi Pemerintahan dan Pembangunan Wilayah IV;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Pemberdayaan Masyarakat dan Pemerintahan Desa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Badan Perpustakaan dan Kearsipan Daerah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Dinas Pendapatan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Dinas Komunikasi dan Informatika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Satuan Polisi Pamong Praja Provinsi Jawa Barat;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Sekretariat Komisi Penyiaran Indonesia Daerah Provinsi Jawa Barat</a:t>
            </a:r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Biro Pemerintahan Umum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623887" indent="-514350">
              <a:buFont typeface="+mj-lt"/>
              <a:buAutoNum type="arabicPeriod"/>
            </a:pPr>
            <a:r>
              <a:rPr lang="id-ID" sz="1400" dirty="0"/>
              <a:t> </a:t>
            </a:r>
            <a:r>
              <a:rPr lang="id-ID" sz="1400" dirty="0" smtClean="0"/>
              <a:t>Kepala</a:t>
            </a:r>
            <a:r>
              <a:rPr lang="fi-FI" sz="1400" dirty="0" smtClean="0"/>
              <a:t> </a:t>
            </a:r>
            <a:r>
              <a:rPr lang="fi-FI" sz="1400" dirty="0"/>
              <a:t>Biro Otonomi Daerah dan Kerjasama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623887" lvl="0" indent="-514350">
              <a:buFont typeface="+mj-lt"/>
              <a:buAutoNum type="arabicPeriod"/>
            </a:pPr>
            <a:r>
              <a:rPr lang="id-ID" sz="1400" dirty="0"/>
              <a:t>Kepala Biro Hukum dan HAM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623887" indent="-514350">
              <a:buFont typeface="+mj-lt"/>
              <a:buAutoNum type="arabicPeriod"/>
            </a:pPr>
            <a:endParaRPr lang="id-ID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17</a:t>
            </a:r>
            <a:endParaRPr lang="id-ID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0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685800"/>
          </a:xfrm>
        </p:spPr>
        <p:txBody>
          <a:bodyPr/>
          <a:lstStyle/>
          <a:p>
            <a:r>
              <a:rPr lang="id-ID" dirty="0" smtClean="0">
                <a:latin typeface="Berlin Sans FB Demi" pitchFamily="34" charset="0"/>
              </a:rPr>
              <a:t>KELOMPOK KERJA II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78438"/>
          </a:xfrm>
        </p:spPr>
        <p:txBody>
          <a:bodyPr/>
          <a:lstStyle/>
          <a:p>
            <a:pPr marL="452437" indent="-342900">
              <a:buFont typeface="+mj-lt"/>
              <a:buAutoNum type="arabicPeriod"/>
            </a:pPr>
            <a:r>
              <a:rPr lang="en-US" sz="1400" dirty="0" err="1"/>
              <a:t>Asisten</a:t>
            </a:r>
            <a:r>
              <a:rPr lang="en-US" sz="1400" dirty="0"/>
              <a:t> </a:t>
            </a:r>
            <a:r>
              <a:rPr lang="en-US" sz="1400" dirty="0" err="1"/>
              <a:t>Perekonomian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Pembangunan </a:t>
            </a:r>
            <a:r>
              <a:rPr lang="en-US" sz="1400" dirty="0" err="1"/>
              <a:t>Sekretaris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Barat.</a:t>
            </a:r>
            <a:endParaRPr lang="id-ID" sz="1400" dirty="0"/>
          </a:p>
          <a:p>
            <a:pPr marL="452437" indent="-342900">
              <a:buFont typeface="+mj-lt"/>
              <a:buAutoNum type="arabicPeriod"/>
            </a:pPr>
            <a:r>
              <a:rPr lang="id-ID" sz="1400" dirty="0" smtClean="0"/>
              <a:t>Kepala </a:t>
            </a:r>
            <a:r>
              <a:rPr lang="id-ID" sz="1400" dirty="0"/>
              <a:t>Badan Ketahanan Pangan Daerah Provinsi Jawa Barat;</a:t>
            </a:r>
          </a:p>
          <a:p>
            <a:pPr marL="452437" indent="-342900">
              <a:buFont typeface="+mj-lt"/>
              <a:buAutoNum type="arabicPeriod"/>
            </a:pPr>
            <a:r>
              <a:rPr lang="id-ID" sz="1400" dirty="0" smtClean="0"/>
              <a:t>Kepala </a:t>
            </a:r>
            <a:r>
              <a:rPr lang="id-ID" sz="1400" dirty="0"/>
              <a:t>Badan Koordinasi Promosi dan Penanaman Modal Daerah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Perhubungan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Pariwisata dan Kebudayaan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Bina Marga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Pengelolaan Sumber Daya Air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Permukiman dan Perumahan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Energi dan Sumber Daya Mineral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Koperasi dan UMKM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Perindustrian dan Perdagangan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Pertanian Tanaman Pangan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Peternakan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Perikanan dan Kelautan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Kehutanan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Dinas Perkebunan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Biro Administrasi Perekonomian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Biro Bina Produksi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452437" lvl="0" indent="-342900">
              <a:buFont typeface="+mj-lt"/>
              <a:buAutoNum type="arabicPeriod"/>
            </a:pPr>
            <a:r>
              <a:rPr lang="id-ID" sz="1400" dirty="0"/>
              <a:t>Kepala Biro Administrasi Pembangunan </a:t>
            </a:r>
            <a:r>
              <a:rPr lang="en-US" sz="1400" dirty="0" err="1"/>
              <a:t>Sekretariat</a:t>
            </a:r>
            <a:r>
              <a:rPr lang="en-US" sz="1400" dirty="0"/>
              <a:t> Daerah </a:t>
            </a:r>
            <a:r>
              <a:rPr lang="en-US" sz="1400" dirty="0" err="1"/>
              <a:t>Provinsi</a:t>
            </a:r>
            <a:r>
              <a:rPr lang="en-US" sz="1400" dirty="0"/>
              <a:t> </a:t>
            </a:r>
            <a:r>
              <a:rPr lang="en-US" sz="1400" dirty="0" err="1"/>
              <a:t>Jawa</a:t>
            </a:r>
            <a:r>
              <a:rPr lang="en-US" sz="1400" dirty="0"/>
              <a:t> Barat</a:t>
            </a:r>
            <a:endParaRPr lang="id-ID" sz="1400" dirty="0"/>
          </a:p>
          <a:p>
            <a:pPr marL="623887" indent="-514350">
              <a:buFont typeface="+mj-lt"/>
              <a:buAutoNum type="arabicPeriod"/>
            </a:pPr>
            <a:endParaRPr lang="id-ID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18</a:t>
            </a:r>
            <a:endParaRPr lang="id-ID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2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685800"/>
          </a:xfrm>
        </p:spPr>
        <p:txBody>
          <a:bodyPr/>
          <a:lstStyle/>
          <a:p>
            <a:r>
              <a:rPr lang="id-ID" dirty="0" smtClean="0">
                <a:latin typeface="Berlin Sans FB Demi" pitchFamily="34" charset="0"/>
              </a:rPr>
              <a:t>KELOMPOK KERJA III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78438"/>
          </a:xfrm>
        </p:spPr>
        <p:txBody>
          <a:bodyPr/>
          <a:lstStyle/>
          <a:p>
            <a:pPr marL="452437" indent="-342900">
              <a:buFont typeface="+mj-lt"/>
              <a:buAutoNum type="arabicPeriod"/>
            </a:pP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Kesejahteraan</a:t>
            </a:r>
            <a:r>
              <a:rPr lang="en-US" sz="1600" dirty="0"/>
              <a:t> Rakyat </a:t>
            </a:r>
            <a:r>
              <a:rPr lang="en-US" sz="1600" dirty="0" err="1"/>
              <a:t>Sekretaris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Barat.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Badan Pengelolaan Lingkungan Hidup Daerah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Badan Pemberdayaan Perempuan dan Keluarga Berencana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Badan Penanggulangan Bencana Daerah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Dinas Pendidikan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Dinas Kesehatan Provinsi Jawa Barat;</a:t>
            </a:r>
          </a:p>
          <a:p>
            <a:pPr marL="452437" indent="-342900">
              <a:buFont typeface="+mj-lt"/>
              <a:buAutoNum type="arabicPeriod"/>
            </a:pPr>
            <a:r>
              <a:rPr lang="id-ID" sz="1600" dirty="0"/>
              <a:t> </a:t>
            </a:r>
            <a:r>
              <a:rPr lang="id-ID" sz="1600" dirty="0" smtClean="0"/>
              <a:t>Kepala </a:t>
            </a:r>
            <a:r>
              <a:rPr lang="id-ID" sz="1600" dirty="0"/>
              <a:t>Dinas Sosial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Dinas Tenaga Kerja dan Transmigrasi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Dinas Olah Raga dan Pemuda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Direktur Rumah Sakit Jiwa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Direktur Rumah Sakit Paru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Direktur Rumah Sakit Umum Daerah Al Ihsan Provinsi Jawa Barat;</a:t>
            </a:r>
          </a:p>
          <a:p>
            <a:pPr marL="623887" indent="-514350">
              <a:buFont typeface="+mj-lt"/>
              <a:buAutoNum type="arabicPeriod"/>
            </a:pPr>
            <a:endParaRPr lang="id-ID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19</a:t>
            </a:r>
            <a:endParaRPr lang="id-ID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9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685800"/>
          </a:xfrm>
        </p:spPr>
        <p:txBody>
          <a:bodyPr/>
          <a:lstStyle/>
          <a:p>
            <a:r>
              <a:rPr lang="id-ID" dirty="0" smtClean="0">
                <a:latin typeface="Berlin Sans FB Demi" pitchFamily="34" charset="0"/>
              </a:rPr>
              <a:t>KELOMPOK KERJA IV</a:t>
            </a:r>
            <a:endParaRPr lang="id-ID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78438"/>
          </a:xfrm>
        </p:spPr>
        <p:txBody>
          <a:bodyPr/>
          <a:lstStyle/>
          <a:p>
            <a:pPr marL="452437" indent="-342900">
              <a:buFont typeface="+mj-lt"/>
              <a:buAutoNum type="arabicPeriod"/>
            </a:pP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Administrasi</a:t>
            </a:r>
            <a:r>
              <a:rPr lang="en-US" sz="1600" dirty="0"/>
              <a:t> </a:t>
            </a:r>
            <a:r>
              <a:rPr lang="en-US" sz="1600" dirty="0" err="1"/>
              <a:t>Sekretaris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Barat.</a:t>
            </a:r>
            <a:endParaRPr lang="id-ID" sz="1600" dirty="0"/>
          </a:p>
          <a:p>
            <a:pPr marL="452437" indent="-342900">
              <a:buFont typeface="+mj-lt"/>
              <a:buAutoNum type="arabicPeriod"/>
            </a:pPr>
            <a:r>
              <a:rPr lang="id-ID" sz="1600" dirty="0" smtClean="0"/>
              <a:t>Kepala </a:t>
            </a:r>
            <a:r>
              <a:rPr lang="id-ID" sz="1600" dirty="0"/>
              <a:t>Badan Pelayanan Perizinan Terpadu Provinsi Jawa Barat;</a:t>
            </a:r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Biro Pelayanan Sosial Dasar </a:t>
            </a:r>
            <a:r>
              <a:rPr lang="en-US" sz="1600" dirty="0" err="1"/>
              <a:t>Sekretariat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Biro Pengembangan Sosial </a:t>
            </a:r>
            <a:r>
              <a:rPr lang="en-US" sz="1600" dirty="0" err="1"/>
              <a:t>Sekretariat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Biro Organisasi </a:t>
            </a:r>
            <a:r>
              <a:rPr lang="en-US" sz="1600" dirty="0" err="1"/>
              <a:t>Sekretariat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Biro Pengelolaan Barang Daerah </a:t>
            </a:r>
            <a:r>
              <a:rPr lang="en-US" sz="1600" dirty="0" err="1"/>
              <a:t>Sekretariat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pt-BR" sz="1600" dirty="0"/>
              <a:t>Kepala Biro Humas, Protokol dan Umum </a:t>
            </a:r>
            <a:r>
              <a:rPr lang="en-US" sz="1600" dirty="0" err="1"/>
              <a:t>Sekretariat</a:t>
            </a:r>
            <a:r>
              <a:rPr lang="en-US" sz="1600" dirty="0"/>
              <a:t> Daerah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Jawa</a:t>
            </a:r>
            <a:r>
              <a:rPr lang="en-US" sz="1600" dirty="0"/>
              <a:t> Barat</a:t>
            </a:r>
            <a:endParaRPr lang="id-ID" sz="1600" dirty="0"/>
          </a:p>
          <a:p>
            <a:pPr marL="452437" lvl="0" indent="-342900">
              <a:buFont typeface="+mj-lt"/>
              <a:buAutoNum type="arabicPeriod"/>
            </a:pPr>
            <a:r>
              <a:rPr lang="id-ID" sz="1600" dirty="0"/>
              <a:t>Kepala Kantor Perwakilan.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2352" y="6400800"/>
            <a:ext cx="299248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20</a:t>
            </a:r>
            <a:endParaRPr lang="id-ID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05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267200" cy="40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5482961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0"/>
            <a:ext cx="9144000" cy="12002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390" tIns="45697" rIns="91390" bIns="45697">
            <a:spAutoFit/>
          </a:bodyPr>
          <a:lstStyle/>
          <a:p>
            <a:pPr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Bradley Hand ITC" pitchFamily="66" charset="0"/>
                <a:cs typeface="+mn-cs"/>
              </a:rPr>
              <a:t>	      PERENCANAAN </a:t>
            </a:r>
            <a:r>
              <a:rPr lang="id-ID" sz="2800" b="1" dirty="0" smtClean="0">
                <a:solidFill>
                  <a:srgbClr val="FF0000"/>
                </a:solidFill>
                <a:latin typeface="Bradley Hand ITC" pitchFamily="66" charset="0"/>
                <a:cs typeface="+mn-cs"/>
              </a:rPr>
              <a:t>ONLINE </a:t>
            </a:r>
            <a:r>
              <a:rPr lang="id-ID" sz="2000" b="1" dirty="0" smtClean="0">
                <a:latin typeface="Bradley Hand ITC" pitchFamily="66" charset="0"/>
                <a:cs typeface="+mn-cs"/>
              </a:rPr>
              <a:t>BAPPEDA PROVINSI JAWA BARAT </a:t>
            </a:r>
            <a:r>
              <a:rPr lang="id-I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+mn-cs"/>
              </a:rPr>
              <a:t>www. bappeda.jabarprov.go.id</a:t>
            </a:r>
            <a:endParaRPr lang="id-ID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29200" y="4495800"/>
            <a:ext cx="0" cy="1981200"/>
          </a:xfrm>
          <a:prstGeom prst="line">
            <a:avLst/>
          </a:prstGeom>
          <a:ln w="635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524702"/>
            <a:ext cx="3733800" cy="0"/>
          </a:xfrm>
          <a:prstGeom prst="line">
            <a:avLst/>
          </a:prstGeom>
          <a:ln w="635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48000" y="1143000"/>
            <a:ext cx="0" cy="1219200"/>
          </a:xfrm>
          <a:prstGeom prst="line">
            <a:avLst/>
          </a:prstGeom>
          <a:ln w="635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4800" y="2364830"/>
            <a:ext cx="2743200" cy="0"/>
          </a:xfrm>
          <a:prstGeom prst="line">
            <a:avLst/>
          </a:prstGeom>
          <a:ln w="635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848600" y="2133600"/>
            <a:ext cx="609600" cy="7620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bevelT prst="angle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92353" y="6400800"/>
            <a:ext cx="290464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21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en-US" b="1" dirty="0" err="1" smtClean="0">
                <a:latin typeface="Berlin Sans FB Demi" pitchFamily="34" charset="0"/>
              </a:rPr>
              <a:t>Kesimpulan</a:t>
            </a:r>
            <a:endParaRPr lang="en-US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7768"/>
            <a:ext cx="83820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err="1" smtClean="0"/>
              <a:t>Penyusunan</a:t>
            </a:r>
            <a:r>
              <a:rPr lang="en-US" sz="2200" dirty="0" smtClean="0"/>
              <a:t> RKPD </a:t>
            </a:r>
            <a:r>
              <a:rPr lang="en-US" sz="2200" dirty="0" err="1" smtClean="0"/>
              <a:t>Provinsi</a:t>
            </a:r>
            <a:r>
              <a:rPr lang="en-US" sz="2200" dirty="0" smtClean="0"/>
              <a:t> </a:t>
            </a:r>
            <a:r>
              <a:rPr lang="en-US" sz="2200" dirty="0" err="1" smtClean="0"/>
              <a:t>Jawa</a:t>
            </a:r>
            <a:r>
              <a:rPr lang="en-US" sz="2200" dirty="0" smtClean="0"/>
              <a:t> Barat </a:t>
            </a:r>
            <a:r>
              <a:rPr lang="en-US" sz="2200" dirty="0" err="1" smtClean="0"/>
              <a:t>Tahun</a:t>
            </a:r>
            <a:r>
              <a:rPr lang="en-US" sz="2200" dirty="0" smtClean="0"/>
              <a:t> 2013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dimulai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1 </a:t>
            </a:r>
            <a:r>
              <a:rPr lang="en-US" sz="2200" dirty="0" err="1" smtClean="0"/>
              <a:t>Desember</a:t>
            </a:r>
            <a:r>
              <a:rPr lang="en-US" sz="2200" dirty="0" smtClean="0"/>
              <a:t> 2011.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demikian</a:t>
            </a:r>
            <a:r>
              <a:rPr lang="en-US" sz="2200" dirty="0" smtClean="0"/>
              <a:t> </a:t>
            </a:r>
            <a:r>
              <a:rPr lang="en-US" sz="2200" dirty="0" err="1" smtClean="0"/>
              <a:t>seluruh</a:t>
            </a:r>
            <a:r>
              <a:rPr lang="en-US" sz="2200" dirty="0" smtClean="0"/>
              <a:t> </a:t>
            </a:r>
            <a:r>
              <a:rPr lang="en-US" sz="2200" dirty="0" err="1" smtClean="0"/>
              <a:t>usulan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disampaikan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1 </a:t>
            </a:r>
            <a:r>
              <a:rPr lang="en-US" sz="2200" dirty="0" err="1" smtClean="0"/>
              <a:t>Desember</a:t>
            </a:r>
            <a:r>
              <a:rPr lang="en-US" sz="2200" dirty="0" smtClean="0"/>
              <a:t> 2011 </a:t>
            </a:r>
            <a:r>
              <a:rPr lang="en-US" sz="2200" dirty="0" err="1" smtClean="0"/>
              <a:t>dinyatakan</a:t>
            </a:r>
            <a:r>
              <a:rPr lang="en-US" sz="2200" dirty="0" smtClean="0"/>
              <a:t> “</a:t>
            </a:r>
            <a:r>
              <a:rPr lang="en-US" sz="2200" b="1" dirty="0" smtClean="0">
                <a:solidFill>
                  <a:srgbClr val="FF0000"/>
                </a:solidFill>
              </a:rPr>
              <a:t>TIDAK BERLAKU</a:t>
            </a:r>
            <a:r>
              <a:rPr lang="en-US" sz="2200" b="1" dirty="0" smtClean="0"/>
              <a:t>”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diusulkan</a:t>
            </a:r>
            <a:r>
              <a:rPr lang="en-US" sz="2200" dirty="0" smtClean="0"/>
              <a:t> </a:t>
            </a:r>
            <a:r>
              <a:rPr lang="en-US" sz="2200" dirty="0" err="1" smtClean="0"/>
              <a:t>kembali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diperbaharui</a:t>
            </a:r>
            <a:r>
              <a:rPr lang="en-US" sz="2200" dirty="0" smtClean="0"/>
              <a:t>.</a:t>
            </a:r>
          </a:p>
          <a:p>
            <a:pPr marL="623887" indent="-514350" algn="just">
              <a:buFont typeface="+mj-lt"/>
              <a:buAutoNum type="arabicPeriod"/>
            </a:pPr>
            <a:r>
              <a:rPr lang="en-US" sz="2200" dirty="0" err="1" smtClean="0"/>
              <a:t>Usulan</a:t>
            </a:r>
            <a:r>
              <a:rPr lang="en-US" sz="2200" dirty="0" smtClean="0"/>
              <a:t> OPD/Biro, </a:t>
            </a:r>
            <a:r>
              <a:rPr lang="en-US" sz="2200" b="1" dirty="0" smtClean="0">
                <a:solidFill>
                  <a:srgbClr val="0000FF"/>
                </a:solidFill>
              </a:rPr>
              <a:t>paling </a:t>
            </a:r>
            <a:r>
              <a:rPr lang="en-US" sz="2200" b="1" dirty="0" err="1" smtClean="0">
                <a:solidFill>
                  <a:srgbClr val="0000FF"/>
                </a:solidFill>
              </a:rPr>
              <a:t>lambat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tanggal</a:t>
            </a:r>
            <a:r>
              <a:rPr lang="en-US" sz="2200" b="1" dirty="0" smtClean="0">
                <a:solidFill>
                  <a:srgbClr val="0000FF"/>
                </a:solidFill>
              </a:rPr>
              <a:t> 23 </a:t>
            </a:r>
            <a:r>
              <a:rPr lang="en-US" sz="2200" b="1" dirty="0" err="1" smtClean="0">
                <a:solidFill>
                  <a:srgbClr val="0000FF"/>
                </a:solidFill>
              </a:rPr>
              <a:t>Januari</a:t>
            </a:r>
            <a:r>
              <a:rPr lang="en-US" sz="2200" b="1" dirty="0" smtClean="0">
                <a:solidFill>
                  <a:srgbClr val="0000FF"/>
                </a:solidFill>
              </a:rPr>
              <a:t> 2012 </a:t>
            </a:r>
            <a:r>
              <a:rPr lang="en-US" sz="2200" dirty="0" smtClean="0"/>
              <a:t>: </a:t>
            </a:r>
            <a:r>
              <a:rPr lang="en-US" sz="2200" dirty="0" err="1" smtClean="0"/>
              <a:t>Urusan</a:t>
            </a:r>
            <a:r>
              <a:rPr lang="en-US" sz="2200" dirty="0" smtClean="0"/>
              <a:t> </a:t>
            </a:r>
            <a:r>
              <a:rPr lang="en-US" sz="2200" dirty="0" err="1" smtClean="0"/>
              <a:t>Provinsi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dukungan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dana</a:t>
            </a:r>
            <a:r>
              <a:rPr lang="en-US" sz="2200" dirty="0" smtClean="0"/>
              <a:t> APBD </a:t>
            </a:r>
            <a:r>
              <a:rPr lang="en-US" sz="2200" dirty="0" err="1" smtClean="0"/>
              <a:t>Provinsi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smtClean="0"/>
              <a:t> sharing APBN </a:t>
            </a:r>
            <a:r>
              <a:rPr lang="en-US" sz="2200" b="1" smtClean="0">
                <a:solidFill>
                  <a:srgbClr val="0000FF"/>
                </a:solidFill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</a:rPr>
              <a:t>sebagai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Bahan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Rancangan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Awal</a:t>
            </a:r>
            <a:r>
              <a:rPr lang="en-US" sz="2200" b="1" dirty="0" smtClean="0">
                <a:solidFill>
                  <a:srgbClr val="0000FF"/>
                </a:solidFill>
              </a:rPr>
              <a:t> RKPD 2013 </a:t>
            </a:r>
            <a:r>
              <a:rPr lang="en-US" sz="2200" b="1" dirty="0" err="1" smtClean="0">
                <a:solidFill>
                  <a:srgbClr val="0000FF"/>
                </a:solidFill>
              </a:rPr>
              <a:t>dan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Rancangan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Awal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Renja</a:t>
            </a:r>
            <a:r>
              <a:rPr lang="en-US" sz="2200" b="1" dirty="0" smtClean="0">
                <a:solidFill>
                  <a:srgbClr val="0000FF"/>
                </a:solidFill>
              </a:rPr>
              <a:t> OPD)</a:t>
            </a:r>
            <a:endParaRPr lang="en-US" sz="2200" dirty="0" smtClean="0"/>
          </a:p>
          <a:p>
            <a:pPr marL="623887" indent="-514350" algn="just">
              <a:buFont typeface="+mj-lt"/>
              <a:buAutoNum type="arabicPeriod"/>
            </a:pPr>
            <a:r>
              <a:rPr lang="en-US" sz="2200" dirty="0" err="1" smtClean="0"/>
              <a:t>Usulan</a:t>
            </a:r>
            <a:r>
              <a:rPr lang="en-US" sz="2200" dirty="0" smtClean="0"/>
              <a:t> </a:t>
            </a:r>
            <a:r>
              <a:rPr lang="en-US" sz="2200" dirty="0" err="1" smtClean="0"/>
              <a:t>Kabupaten</a:t>
            </a:r>
            <a:r>
              <a:rPr lang="en-US" sz="2200" dirty="0" smtClean="0"/>
              <a:t>/Kota, </a:t>
            </a:r>
            <a:r>
              <a:rPr lang="en-US" sz="2200" b="1" dirty="0" smtClean="0">
                <a:solidFill>
                  <a:srgbClr val="0000FF"/>
                </a:solidFill>
              </a:rPr>
              <a:t>paling </a:t>
            </a:r>
            <a:r>
              <a:rPr lang="en-US" sz="2200" b="1" dirty="0" err="1" smtClean="0">
                <a:solidFill>
                  <a:srgbClr val="0000FF"/>
                </a:solidFill>
              </a:rPr>
              <a:t>lambat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tanggal</a:t>
            </a:r>
            <a:r>
              <a:rPr lang="en-US" sz="2200" b="1" dirty="0" smtClean="0">
                <a:solidFill>
                  <a:srgbClr val="0000FF"/>
                </a:solidFill>
              </a:rPr>
              <a:t>               20 </a:t>
            </a:r>
            <a:r>
              <a:rPr lang="en-US" sz="2200" b="1" dirty="0" err="1" smtClean="0">
                <a:solidFill>
                  <a:srgbClr val="0000FF"/>
                </a:solidFill>
              </a:rPr>
              <a:t>Maret</a:t>
            </a:r>
            <a:r>
              <a:rPr lang="en-US" sz="2200" b="1" dirty="0" smtClean="0">
                <a:solidFill>
                  <a:srgbClr val="0000FF"/>
                </a:solidFill>
              </a:rPr>
              <a:t> 2012 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</a:p>
          <a:p>
            <a:pPr marL="968375" indent="-341313" algn="just">
              <a:buAutoNum type="alphaLcPeriod"/>
            </a:pPr>
            <a:r>
              <a:rPr lang="en-US" sz="2200" dirty="0" err="1" smtClean="0"/>
              <a:t>Urusan</a:t>
            </a:r>
            <a:r>
              <a:rPr lang="en-US" sz="2200" dirty="0" smtClean="0"/>
              <a:t> </a:t>
            </a:r>
            <a:r>
              <a:rPr lang="en-US" sz="2200" dirty="0" err="1" smtClean="0"/>
              <a:t>Kab</a:t>
            </a:r>
            <a:r>
              <a:rPr lang="en-US" sz="2200" dirty="0" smtClean="0"/>
              <a:t>/Kota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memperkuat</a:t>
            </a:r>
            <a:r>
              <a:rPr lang="en-US" sz="2200" dirty="0" smtClean="0"/>
              <a:t> RKPD </a:t>
            </a:r>
            <a:r>
              <a:rPr lang="en-US" sz="2200" dirty="0" err="1" smtClean="0"/>
              <a:t>Provinsi</a:t>
            </a:r>
            <a:r>
              <a:rPr lang="en-US" sz="2200" dirty="0" smtClean="0"/>
              <a:t> (</a:t>
            </a:r>
            <a:r>
              <a:rPr lang="en-US" sz="2200" dirty="0" err="1" smtClean="0"/>
              <a:t>sektoral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kewilayahan</a:t>
            </a:r>
            <a:r>
              <a:rPr lang="en-US" sz="2200" dirty="0" smtClean="0"/>
              <a:t>) yang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dukungan</a:t>
            </a:r>
            <a:r>
              <a:rPr lang="en-US" sz="2200" dirty="0" smtClean="0"/>
              <a:t> sharing </a:t>
            </a:r>
            <a:r>
              <a:rPr lang="en-US" sz="2200" dirty="0" err="1" smtClean="0"/>
              <a:t>dana</a:t>
            </a:r>
            <a:r>
              <a:rPr lang="en-US" sz="2200" dirty="0" smtClean="0"/>
              <a:t> APBD </a:t>
            </a:r>
            <a:r>
              <a:rPr lang="en-US" sz="2200" dirty="0" err="1" smtClean="0"/>
              <a:t>Provinsi</a:t>
            </a:r>
            <a:endParaRPr lang="en-US" sz="2200" b="1" dirty="0" smtClean="0"/>
          </a:p>
          <a:p>
            <a:pPr marL="968375" indent="-341313" algn="just">
              <a:buAutoNum type="alphaLcPeriod"/>
            </a:pPr>
            <a:r>
              <a:rPr lang="en-US" sz="2200" dirty="0" err="1" smtClean="0"/>
              <a:t>Urusan</a:t>
            </a:r>
            <a:r>
              <a:rPr lang="en-US" sz="2200" dirty="0" smtClean="0"/>
              <a:t> </a:t>
            </a:r>
            <a:r>
              <a:rPr lang="en-US" sz="2200" dirty="0" err="1" smtClean="0"/>
              <a:t>Kab</a:t>
            </a:r>
            <a:r>
              <a:rPr lang="en-US" sz="2200" dirty="0" smtClean="0"/>
              <a:t>/Kota yang </a:t>
            </a:r>
            <a:r>
              <a:rPr lang="en-US" sz="2200" dirty="0" err="1" smtClean="0"/>
              <a:t>membutuhkan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dukungan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dana</a:t>
            </a:r>
            <a:r>
              <a:rPr lang="en-US" sz="2200" dirty="0" smtClean="0"/>
              <a:t> APBN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 marL="623887" indent="-514350" algn="just">
              <a:buAutoNum type="alphaLcPeriod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43400" y="3505200"/>
            <a:ext cx="4267200" cy="685800"/>
          </a:xfrm>
          <a:prstGeom prst="rect">
            <a:avLst/>
          </a:prstGeom>
        </p:spPr>
        <p:txBody>
          <a:bodyPr lIns="91407" tIns="45705" rIns="91407" bIns="45705"/>
          <a:lstStyle/>
          <a:p>
            <a:pPr marL="342777" indent="-342777" algn="ctr" defTabSz="914070" fontAlgn="auto">
              <a:spcAft>
                <a:spcPts val="0"/>
              </a:spcAft>
              <a:defRPr/>
            </a:pPr>
            <a:r>
              <a:rPr lang="en-US" sz="4800">
                <a:solidFill>
                  <a:schemeClr val="accent3">
                    <a:lumMod val="50000"/>
                  </a:schemeClr>
                </a:solidFill>
                <a:latin typeface="Mistral" pitchFamily="66" charset="0"/>
                <a:cs typeface="+mn-cs"/>
              </a:rPr>
              <a:t>TERIMA KASIH</a:t>
            </a:r>
          </a:p>
        </p:txBody>
      </p:sp>
      <p:pic>
        <p:nvPicPr>
          <p:cNvPr id="5" name="Picture 2" descr="D:\Abaa Tabee\Gambar\Gedung-sat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29554"/>
            <a:ext cx="2514600" cy="2918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2708" name="Picture 4" descr="JA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1828800"/>
            <a:ext cx="1333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6600" y="4425950"/>
            <a:ext cx="57912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JABAR</a:t>
            </a:r>
            <a:r>
              <a:rPr lang="id-I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MEMBANGUN</a:t>
            </a:r>
          </a:p>
          <a:p>
            <a:pPr algn="ctr" defTabSz="91396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0811 200 5500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227888" cy="1446213"/>
          </a:xfrm>
          <a:prstGeom prst="rect">
            <a:avLst/>
          </a:prstGeom>
          <a:noFill/>
        </p:spPr>
        <p:txBody>
          <a:bodyPr lIns="91390" tIns="45697" rIns="91390" bIns="45697">
            <a:spAutoFit/>
          </a:bodyPr>
          <a:lstStyle/>
          <a:p>
            <a:pPr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latin typeface="Bradley Hand ITC" pitchFamily="66" charset="0"/>
                <a:cs typeface="+mn-cs"/>
              </a:rPr>
              <a:t>MARI KITA WUJUDKAN</a:t>
            </a:r>
          </a:p>
          <a:p>
            <a:pPr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+mn-cs"/>
              </a:rPr>
              <a:t>SATU DATA </a:t>
            </a:r>
          </a:p>
          <a:p>
            <a:pPr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latin typeface="Microsoft PhagsPa" pitchFamily="34" charset="0"/>
                <a:cs typeface="+mn-cs"/>
              </a:rPr>
              <a:t>UNTUK PEMBANGUNAN JAWA BARAT </a:t>
            </a:r>
          </a:p>
        </p:txBody>
      </p:sp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76200" y="5072063"/>
            <a:ext cx="52101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 anchor="ctr"/>
          <a:lstStyle/>
          <a:p>
            <a:pPr>
              <a:lnSpc>
                <a:spcPct val="80000"/>
              </a:lnSpc>
              <a:defRPr/>
            </a:pPr>
            <a:r>
              <a:rPr lang="en-US" sz="200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</a:rPr>
              <a:t>Informasi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</a:rPr>
              <a:t>lebih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</a:rPr>
              <a:t>lanjut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</a:rPr>
              <a:t> :</a:t>
            </a:r>
          </a:p>
          <a:p>
            <a:pPr marL="111125" indent="-111125">
              <a:buFont typeface="Wingdings" pitchFamily="2" charset="2"/>
              <a:buChar char="§"/>
              <a:defRPr/>
            </a:pPr>
            <a:r>
              <a:rPr lang="en-US" sz="1400" dirty="0" err="1">
                <a:latin typeface="Calibri" pitchFamily="34" charset="0"/>
              </a:rPr>
              <a:t>Sekretariat</a:t>
            </a:r>
            <a:r>
              <a:rPr lang="en-US" sz="1400" dirty="0">
                <a:latin typeface="Calibri" pitchFamily="34" charset="0"/>
              </a:rPr>
              <a:t> Daerah </a:t>
            </a:r>
            <a:r>
              <a:rPr lang="en-US" sz="1400" dirty="0" err="1">
                <a:latin typeface="Calibri" pitchFamily="34" charset="0"/>
              </a:rPr>
              <a:t>Provinsi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Jawa</a:t>
            </a:r>
            <a:r>
              <a:rPr lang="en-US" sz="1400" dirty="0">
                <a:latin typeface="Calibri" pitchFamily="34" charset="0"/>
              </a:rPr>
              <a:t> Barat</a:t>
            </a:r>
          </a:p>
          <a:p>
            <a:pPr marL="111125" indent="-111125">
              <a:lnSpc>
                <a:spcPct val="90000"/>
              </a:lnSpc>
              <a:defRPr/>
            </a:pPr>
            <a:r>
              <a:rPr lang="en-US" sz="1400" dirty="0">
                <a:latin typeface="Calibri" pitchFamily="34" charset="0"/>
              </a:rPr>
              <a:t>   </a:t>
            </a:r>
            <a:r>
              <a:rPr lang="en-US" sz="1400" dirty="0" err="1">
                <a:latin typeface="Calibri" pitchFamily="34" charset="0"/>
              </a:rPr>
              <a:t>Jalan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Diponegoro</a:t>
            </a:r>
            <a:r>
              <a:rPr lang="en-US" sz="1400" dirty="0">
                <a:latin typeface="Calibri" pitchFamily="34" charset="0"/>
              </a:rPr>
              <a:t> No.22 Bandung</a:t>
            </a:r>
            <a:endParaRPr lang="id-ID" sz="1400" dirty="0">
              <a:latin typeface="Calibri" pitchFamily="34" charset="0"/>
            </a:endParaRPr>
          </a:p>
          <a:p>
            <a:pPr marL="111125" indent="-111125">
              <a:lnSpc>
                <a:spcPct val="90000"/>
              </a:lnSpc>
              <a:defRPr/>
            </a:pPr>
            <a:r>
              <a:rPr lang="en-US" sz="1400" dirty="0">
                <a:latin typeface="Calibri" pitchFamily="34" charset="0"/>
              </a:rPr>
              <a:t>   </a:t>
            </a:r>
            <a:r>
              <a:rPr lang="en-US" sz="1400" dirty="0" err="1">
                <a:latin typeface="Calibri" pitchFamily="34" charset="0"/>
              </a:rPr>
              <a:t>Telp</a:t>
            </a:r>
            <a:r>
              <a:rPr lang="en-US" sz="1400" dirty="0">
                <a:latin typeface="Calibri" pitchFamily="34" charset="0"/>
              </a:rPr>
              <a:t>. (022) 4204483 </a:t>
            </a:r>
          </a:p>
          <a:p>
            <a:pPr marL="111125" indent="-111125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400" dirty="0" err="1">
                <a:latin typeface="Calibri" pitchFamily="34" charset="0"/>
              </a:rPr>
              <a:t>Bappeda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Provinsi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Jawa</a:t>
            </a:r>
            <a:r>
              <a:rPr lang="en-US" sz="1400" dirty="0">
                <a:latin typeface="Calibri" pitchFamily="34" charset="0"/>
              </a:rPr>
              <a:t> Barat 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Calibri" pitchFamily="34" charset="0"/>
              </a:rPr>
              <a:t>   </a:t>
            </a:r>
            <a:r>
              <a:rPr lang="en-US" sz="1400" dirty="0" err="1">
                <a:latin typeface="Calibri" pitchFamily="34" charset="0"/>
              </a:rPr>
              <a:t>Jalan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dirty="0" err="1">
                <a:latin typeface="Calibri" pitchFamily="34" charset="0"/>
              </a:rPr>
              <a:t>Ir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H.Juanda</a:t>
            </a:r>
            <a:r>
              <a:rPr lang="en-US" sz="1400" dirty="0">
                <a:latin typeface="Calibri" pitchFamily="34" charset="0"/>
              </a:rPr>
              <a:t> No. 287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Calibri" pitchFamily="34" charset="0"/>
              </a:rPr>
              <a:t>   </a:t>
            </a:r>
            <a:r>
              <a:rPr lang="en-US" sz="1400" dirty="0" err="1">
                <a:latin typeface="Calibri" pitchFamily="34" charset="0"/>
              </a:rPr>
              <a:t>Telp</a:t>
            </a:r>
            <a:r>
              <a:rPr lang="en-US" sz="1400" dirty="0">
                <a:latin typeface="Calibri" pitchFamily="34" charset="0"/>
              </a:rPr>
              <a:t>. (022) 251 6061, Fax, (022) 2510731</a:t>
            </a:r>
            <a:endParaRPr lang="id-ID" sz="1400" dirty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dirty="0">
                <a:latin typeface="Calibri" pitchFamily="34" charset="0"/>
              </a:rPr>
              <a:t>   Website : </a:t>
            </a:r>
            <a:r>
              <a:rPr lang="en-US" sz="1400" dirty="0" err="1">
                <a:latin typeface="Calibri" pitchFamily="34" charset="0"/>
              </a:rPr>
              <a:t>ttp</a:t>
            </a:r>
            <a:r>
              <a:rPr lang="en-US" sz="1400" dirty="0">
                <a:latin typeface="Calibri" pitchFamily="34" charset="0"/>
              </a:rPr>
              <a:t>//www.jabarprov.go.id, www.bappeda.jabarprov.go.id</a:t>
            </a:r>
            <a:endParaRPr lang="id-ID" sz="1400" dirty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 advTm="97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Gedung-sat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13" t="8889" b="35556"/>
          <a:stretch>
            <a:fillRect/>
          </a:stretch>
        </p:blipFill>
        <p:spPr>
          <a:xfrm>
            <a:off x="-20434" y="142876"/>
            <a:ext cx="4841216" cy="64293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0" name="Rectangle 49"/>
          <p:cNvSpPr/>
          <p:nvPr/>
        </p:nvSpPr>
        <p:spPr>
          <a:xfrm rot="19885758">
            <a:off x="28081" y="1538239"/>
            <a:ext cx="7194334" cy="173899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1" y="31242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2">
                    <a:lumMod val="50000"/>
                  </a:schemeClr>
                </a:solidFill>
              </a:rPr>
              <a:t>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1" y="23622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1" y="1752605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1" y="10668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1" y="457250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1219200" cy="4572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TAHAP PERSIAPAN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2971800"/>
            <a:ext cx="1143000" cy="5334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/>
              <a:t>TAHAP UPAYA  MENUMBUH KEMBANGKAN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2286000"/>
            <a:ext cx="1143000" cy="5334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/>
              <a:t>TAHAP PEMANTAPAN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1600200"/>
            <a:ext cx="1143000" cy="60960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/>
              <a:t>TAHAP PENGEMBANGAN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0" y="914400"/>
            <a:ext cx="1143000" cy="609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/>
              <a:t>TAHAP DIVERSIFIKASI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845658" y="1869342"/>
            <a:ext cx="692150" cy="1466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" y="838200"/>
            <a:ext cx="6096000" cy="2749550"/>
            <a:chOff x="685800" y="304800"/>
            <a:chExt cx="6096000" cy="274876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5800" y="3047216"/>
              <a:ext cx="1219200" cy="1588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559757" y="2706855"/>
              <a:ext cx="691952" cy="1466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05000" y="2360025"/>
              <a:ext cx="1219200" cy="1587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34458" y="1690292"/>
              <a:ext cx="1219200" cy="1587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990404"/>
              <a:ext cx="1219200" cy="1588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62600" y="304800"/>
              <a:ext cx="1219200" cy="1588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2777492" y="2021251"/>
              <a:ext cx="691952" cy="1465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217357" y="650043"/>
              <a:ext cx="691952" cy="1466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2667000" y="5638800"/>
            <a:ext cx="1219200" cy="1588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540858" y="5298342"/>
            <a:ext cx="692150" cy="1466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86200" y="4951501"/>
            <a:ext cx="1219200" cy="1587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15658" y="4279900"/>
            <a:ext cx="1219200" cy="1588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3581400"/>
            <a:ext cx="1219200" cy="1588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43800" y="2895600"/>
            <a:ext cx="1219200" cy="1588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758593" y="4612630"/>
            <a:ext cx="692150" cy="1465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198458" y="3240942"/>
            <a:ext cx="692150" cy="1466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5979258" y="3926742"/>
            <a:ext cx="692150" cy="1466"/>
          </a:xfrm>
          <a:prstGeom prst="line">
            <a:avLst/>
          </a:prstGeom>
          <a:ln w="254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743200" y="5715000"/>
            <a:ext cx="1143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>
              <a:defRPr/>
            </a:pPr>
            <a:r>
              <a:rPr lang="id-ID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Penataan dan persiapan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pranata</a:t>
            </a:r>
            <a:r>
              <a:rPr lang="en-US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pendukung</a:t>
            </a:r>
            <a:r>
              <a:rPr lang="en-US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id-ID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melalui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kualitas</a:t>
            </a:r>
            <a:r>
              <a:rPr lang="en-US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sumber</a:t>
            </a:r>
            <a:r>
              <a:rPr lang="en-US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daya</a:t>
            </a:r>
            <a:r>
              <a:rPr lang="en-US" sz="900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manusia</a:t>
            </a:r>
            <a:endParaRPr lang="id-ID" sz="9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62400" y="5029200"/>
            <a:ext cx="1143000" cy="1066800"/>
          </a:xfrm>
          <a:prstGeom prst="rect">
            <a:avLst/>
          </a:prstGeom>
          <a:solidFill>
            <a:srgbClr val="4F81BD">
              <a:alpha val="47059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d-ID" sz="1100" b="1" dirty="0">
                <a:solidFill>
                  <a:schemeClr val="tx1"/>
                </a:solidFill>
                <a:latin typeface="Trebuchet MS" pitchFamily="34" charset="0"/>
                <a:ea typeface="Times New Roman" pitchFamily="18" charset="0"/>
                <a:cs typeface="Tahoma" pitchFamily="34" charset="0"/>
              </a:rPr>
              <a:t>PENYIAPAN </a:t>
            </a:r>
            <a:r>
              <a:rPr lang="en-US" sz="1100" b="1" dirty="0">
                <a:solidFill>
                  <a:schemeClr val="tx1"/>
                </a:solidFill>
                <a:latin typeface="Trebuchet MS" pitchFamily="34" charset="0"/>
                <a:ea typeface="Times New Roman" pitchFamily="18" charset="0"/>
                <a:cs typeface="Tahoma" pitchFamily="34" charset="0"/>
              </a:rPr>
              <a:t>KEMANDIRIAN MASYARAKAT JAWA BARAT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81600" y="4343400"/>
            <a:ext cx="1143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r>
              <a:rPr lang="id-ID" sz="105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EMANTAPKAN PEMBANGUNAN SECARA MENYELURUH</a:t>
            </a:r>
            <a:endParaRPr lang="id-ID" sz="105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id-ID" sz="10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00800" y="3657600"/>
            <a:ext cx="1143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r>
              <a:rPr lang="id-ID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MENCAPAI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KEMANDIRIAN MASYARAKAT JAWA BARAT </a:t>
            </a:r>
            <a:endParaRPr lang="id-ID" sz="1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2971800"/>
            <a:ext cx="1143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r>
              <a:rPr lang="id-ID" sz="105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05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ENCAPAI </a:t>
            </a:r>
            <a:r>
              <a:rPr lang="id-ID" sz="105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KEUNGGULAN MASYARAKAT JAWA BARAT DISEGALA BIDANG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15660" y="3810006"/>
            <a:ext cx="1285142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50000"/>
                  </a:schemeClr>
                </a:solidFill>
              </a:rPr>
              <a:t>2013-2018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96460" y="4419688"/>
            <a:ext cx="1285142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50000"/>
                  </a:schemeClr>
                </a:solidFill>
              </a:rPr>
              <a:t>2008-2013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43201" y="52578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50000"/>
                  </a:schemeClr>
                </a:solidFill>
              </a:rPr>
              <a:t>2005-2008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24601" y="31242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50000"/>
                  </a:schemeClr>
                </a:solidFill>
              </a:rPr>
              <a:t>2018-2023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1" y="2362288"/>
            <a:ext cx="128660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50000"/>
                  </a:schemeClr>
                </a:solidFill>
              </a:rPr>
              <a:t>2023-2025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103935" y="5562600"/>
            <a:ext cx="3582865" cy="533400"/>
          </a:xfrm>
          <a:prstGeom prst="rect">
            <a:avLst/>
          </a:prstGeom>
          <a:ln>
            <a:noFill/>
          </a:ln>
        </p:spPr>
        <p:txBody>
          <a:bodyPr lIns="91423" tIns="45712" rIns="91423" bIns="45712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id-ID" sz="1400" b="1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Tahapan Pembangunan Jangka Panjang</a:t>
            </a:r>
            <a:endParaRPr lang="id-ID" sz="1400" b="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10400" y="685800"/>
            <a:ext cx="2133600" cy="533400"/>
          </a:xfrm>
          <a:prstGeom prst="rect">
            <a:avLst/>
          </a:prstGeom>
          <a:ln>
            <a:noFill/>
          </a:ln>
        </p:spPr>
        <p:txBody>
          <a:bodyPr lIns="91423" tIns="45712" rIns="91423" bIns="45712" anchor="ctr"/>
          <a:lstStyle/>
          <a:p>
            <a:pPr lvl="0"/>
            <a:r>
              <a:rPr lang="id-ID" sz="1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Tahapan Pembangunan 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0"/>
            <a:r>
              <a:rPr lang="id-ID" sz="1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Jangka Menengah</a:t>
            </a:r>
            <a:endParaRPr lang="en-US" sz="1400" dirty="0">
              <a:latin typeface="+mj-l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10200" y="228600"/>
            <a:ext cx="1371600" cy="1600200"/>
          </a:xfrm>
          <a:prstGeom prst="ellipse">
            <a:avLst/>
          </a:prstGeom>
          <a:noFill/>
          <a:ln w="5715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810000" y="4724400"/>
            <a:ext cx="1447800" cy="1536700"/>
          </a:xfrm>
          <a:prstGeom prst="ellipse">
            <a:avLst/>
          </a:prstGeom>
          <a:noFill/>
          <a:ln w="5715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/>
          <p:nvPr/>
        </p:nvCxnSpPr>
        <p:spPr>
          <a:xfrm rot="5400000">
            <a:off x="4191000" y="2286000"/>
            <a:ext cx="2362200" cy="17526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0" y="0"/>
            <a:ext cx="3810000" cy="1219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 Demi" pitchFamily="34" charset="0"/>
              </a:rPr>
              <a:t>POSISI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</a:rPr>
              <a:t>PERENCANAAN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</a:rPr>
              <a:t> 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 Demi" pitchFamily="34" charset="0"/>
              </a:rPr>
              <a:t>TAHUN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</a:rPr>
              <a:t>201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</a:rPr>
              <a:t>3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</a:rPr>
              <a:t> </a:t>
            </a: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rlin Sans FB Demi" pitchFamily="34" charset="0"/>
              </a:rPr>
              <a:t>DALAM RPJMD DAN RPJPD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23575" y="6394324"/>
            <a:ext cx="237565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1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Implementasi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INPRES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Nomor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2010</a:t>
            </a:r>
            <a:r>
              <a:rPr lang="id-ID" sz="2000" b="1" dirty="0" smtClean="0">
                <a:solidFill>
                  <a:schemeClr val="tx1"/>
                </a:solidFill>
                <a:latin typeface="Berlin Sans FB Demi" pitchFamily="34" charset="0"/>
              </a:rPr>
              <a:t/>
            </a:r>
            <a:br>
              <a:rPr lang="id-ID" sz="2000" b="1" dirty="0" smtClean="0">
                <a:solidFill>
                  <a:schemeClr val="tx1"/>
                </a:solidFill>
                <a:latin typeface="Berlin Sans FB Demi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tentang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Percepatan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Pelaksanaan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Prioritas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Pembangunan </a:t>
            </a:r>
            <a:r>
              <a:rPr lang="en-US" sz="2000" b="1" dirty="0" err="1" smtClean="0">
                <a:solidFill>
                  <a:schemeClr val="tx1"/>
                </a:solidFill>
                <a:latin typeface="Berlin Sans FB Demi" pitchFamily="34" charset="0"/>
              </a:rPr>
              <a:t>Nasional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3810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5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PEMERINTAH (2009 – 2014)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Reformasi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Birokrasi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Tata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Kelola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Pendidikan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Kesehatan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4,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Penanggulangan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Kemiskinan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5,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Ketahanan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Pangan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6,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Infrastruktur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7,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Iklim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Investasi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Iklim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Usaha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8,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Energi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9,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Lingkungan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Hidup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Pengelolaan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Bencana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10, Daerah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Tertinggal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Terdepan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Terluar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Pasca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Konflik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11,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Kebudayaan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Kreativitas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12,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Politik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Hukum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Keamanan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13,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Perekonomian</a:t>
            </a:r>
            <a:endParaRPr lang="en-US" sz="15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Prioritas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14,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Kesejahteraan</a:t>
            </a:r>
            <a:r>
              <a:rPr lang="en-US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Rakyat</a:t>
            </a:r>
          </a:p>
          <a:p>
            <a:endParaRPr lang="en-US" sz="15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914400"/>
            <a:ext cx="3505200" cy="571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PEMPROV JAWA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BARAT DALAM RPJM Daerah 2008 - 2013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Peningkatan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Kualitas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Pendidikan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(P2)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Peningkatan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Kualitas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Kesehatan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Peningkatan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Daya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Beli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Masyarakat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(P4,P7, P10 &amp; P13)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Kemandirian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(P5 &amp; PL14)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Peningkatan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Kinerja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Manajemen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Pemerintahan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Aparatur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(P1, P7, PL12, PL13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PL14)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Penanganan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Bencana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Pengendalian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Lingkungan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Hidup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(P9)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Pengembangan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Infrastruktur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Wilayah (P6, P6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&amp; PL13)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Kemandirian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Energi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(P8)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Pembangunan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Perdesaan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(P10 &amp; PL14)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Pemberdayaan</a:t>
            </a:r>
            <a:r>
              <a:rPr lang="en-US" sz="20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Budaya</a:t>
            </a:r>
            <a:r>
              <a:rPr lang="en-US" sz="20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Lokal</a:t>
            </a:r>
            <a:r>
              <a:rPr lang="en-US" sz="20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Destinasi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Wisata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(P10, P11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PL14)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237704" y="3352800"/>
            <a:ext cx="1066800" cy="609600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23576" y="6394324"/>
            <a:ext cx="237565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769154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838200"/>
            <a:ext cx="8915400" cy="4893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3" tIns="45712" rIns="91423" bIns="45712">
            <a:spAutoFit/>
          </a:bodyPr>
          <a:lstStyle/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C00000"/>
                </a:solidFill>
                <a:cs typeface="Calibri" pitchFamily="34" charset="0"/>
              </a:rPr>
              <a:t>COMMON GOALS : </a:t>
            </a: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PENINGKATAN  KUALITAS PENDIDIKAN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PENINGKATAN KUALITAS KESEHATAN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PENINGKATAN DAYA BELI MASYARAKAT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KEMANDIRIAN PANGAN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PENINGKATAN KINERJA APARATUR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PENGEMBANGAN INFRASTRUKTUR WILAYAH</a:t>
            </a:r>
            <a:endParaRPr lang="id-ID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KEMANDIRIAN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ENERGI </a:t>
            </a: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DAN KECUKUPAN AIR BAKU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PENANGANAN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BENCANA</a:t>
            </a: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DAN PENGENDALIAN </a:t>
            </a: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LINGKUNGA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HIDUP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PEMBANGUNAN PERDESAAN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117" lvl="2" indent="-45711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PENGEMBANGAN BUDAYA LOKAL</a:t>
            </a: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DAN DESTINASI WISATA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9144000" cy="9233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3" tIns="45712" rIns="91423" bIns="45712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  <a:latin typeface="+mj-lt"/>
              </a:rPr>
              <a:t>NON COMMON GOALS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(DIFFERENT GOALS)</a:t>
            </a:r>
            <a:r>
              <a:rPr lang="id-ID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id-ID" dirty="0">
                <a:solidFill>
                  <a:schemeClr val="tx1"/>
                </a:solidFill>
                <a:latin typeface="+mj-lt"/>
              </a:rPr>
              <a:t>dukungan mendasar untuk pelaksanaan tugas pokok dan fungsi; pemenuhan belanja tetap dan mengikat OPD, serta kegiatan yang bersifat sektoral atau rintisan. </a:t>
            </a:r>
            <a:endParaRPr lang="id-ID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1"/>
            <a:ext cx="9144035" cy="40009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23" tIns="45712" rIns="91423" bIns="4571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Berlin Sans FB Demi" pitchFamily="34" charset="0"/>
              </a:rPr>
              <a:t>PRIORITAS PEMBANGUNAN </a:t>
            </a:r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DAERAH TAHUN 2008-2013</a:t>
            </a:r>
            <a:endParaRPr lang="en-US" sz="2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0234" y="6505545"/>
            <a:ext cx="237566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08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2AEA2-E7FB-4D30-BC15-E40CC612F4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33610"/>
              </p:ext>
            </p:extLst>
          </p:nvPr>
        </p:nvGraphicFramePr>
        <p:xfrm>
          <a:off x="193344" y="1167997"/>
          <a:ext cx="8686798" cy="5573948"/>
        </p:xfrm>
        <a:graphic>
          <a:graphicData uri="http://schemas.openxmlformats.org/drawingml/2006/table">
            <a:tbl>
              <a:tblPr/>
              <a:tblGrid>
                <a:gridCol w="420440"/>
                <a:gridCol w="2359335"/>
                <a:gridCol w="436075"/>
                <a:gridCol w="2519172"/>
                <a:gridCol w="432604"/>
                <a:gridCol w="2519172"/>
              </a:tblGrid>
              <a:tr h="2078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5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RPJMD PERUBAHAN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RKPD 2011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05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RKPD 2012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091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Aksesibilitas dan pelayanan pendidikan bagi masyarakat.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Aksesibilitas  dan Pelayanan Pendidikan</a:t>
                      </a: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Pemuda dan Olahraga;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1.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Aksesibilitas dan mutu dan p</a:t>
                      </a:r>
                      <a:r>
                        <a:rPr lang="es-ES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endidikan</a:t>
                      </a: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peran  pemuda dan  prestasi olahraga;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34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</a:t>
                      </a:r>
                      <a:endParaRPr lang="en-US" sz="105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Aksesibilitas dan pelayanan kesehatan bagi masyarakat.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Aksesibilitas dan Pelayanan  Kesehatan Masyarakat;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Aksesibilitas dan mutu pelayanan  Kesehatan serta Peningkatan Perilaku Hidup Bersih dan Sehat (PHBS);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2298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Apresiasi dan pengembangan budaya daerah.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Apresiasi dan Pengembangan Budaya daerah dan menggali potensi wisata lokal;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3.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Pengembangan budaya Daerah dan Destinasi Wisata; 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9982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 dirty="0">
                          <a:latin typeface="Calibri"/>
                          <a:ea typeface="Calibri"/>
                          <a:cs typeface="Times New Roman"/>
                        </a:rPr>
                        <a:t>Penanganan kemiskinan, pengangguran dan ketenagakerjaan.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Kemiskinan, Pengangguran dan Ketenagakerjaan;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4.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Penanggulangan Kemiskinan dan Pengendalian Penduduk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727">
                <a:tc>
                  <a:txBody>
                    <a:bodyPr/>
                    <a:lstStyle/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Ketahanan Pangan Masyarakat;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Peningkatan Ketahanan Pangan Masyarakat;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3455">
                <a:tc>
                  <a:txBody>
                    <a:bodyPr/>
                    <a:lstStyle/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Iklim Usaha dan Jaminan Investasi;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6.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Perbaikan Iklim usaha yang kompetitif dan peningkatan investasi serta pelibatan dunia usaha;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5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5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Permodalan dan Daya  Saing Usaha Mikro, Kecil dan Menengah (UMKM);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7.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Aksesibilitas Permodalan dan Daya Saing Usaha Mikro, Kecil dsan Menengah (UMKM);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5091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Ketersediaan dan kualitas infrastruktur wilayah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Ketersediaan dan Kualitas  Infrastruktur Wilayah;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8.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Ketersediaan dan Kualitas  Infrastruktur Wilayah secara merata</a:t>
                      </a: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97641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Kesiagaan penanganan bencana alam dan pengendalian 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Peningkatan Kualitas Lingkungan dan Penanganan Bencana;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9.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Pengelolaan Bencana, Pengendalian Lingkungan dan Antisipasi perubahan iklim;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6727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7.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Peningkatan kualitas lingkungan hidup.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Pemenuhan Kebutuhan Energi Berkelanjutan;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10.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Ketahanan Energi dan Diversifikasi Sumber Energi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1817">
                <a:tc>
                  <a:txBody>
                    <a:bodyPr/>
                    <a:lstStyle/>
                    <a:p>
                      <a:r>
                        <a:rPr lang="id-ID" sz="1050" dirty="0" smtClean="0"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  <a:endParaRPr lang="id-ID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latin typeface="Calibri"/>
                          <a:ea typeface="Calibri"/>
                          <a:cs typeface="Times New Roman"/>
                        </a:rPr>
                        <a:t>Pemerintahan daerah belum efektif, yang dipengaruhi oleh kondisi politik yang belum mantap, menyebabkan pelayanan publik belum optimal dan adanya peningkatan tuntutan pem-bentukan daerah otonom.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Peningkatan Kualitas Pelayanan Publik dan Keterbukaan Informasi;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11.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Pelayanan Publik bermutu dan akuntabel, kinerja aparatur dan keterbukaan informasi serta menggali karya inovasi masyarakat;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50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5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3520" algn="l"/>
                        </a:tabLst>
                      </a:pPr>
                      <a:r>
                        <a:rPr lang="id-ID" sz="10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Peran Masyarakat dalam Pembangunan Perdesaan.;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050" dirty="0" smtClean="0"/>
                        <a:t>12.</a:t>
                      </a:r>
                      <a:endParaRPr lang="id-ID" sz="1050" dirty="0"/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945" algn="l"/>
                        </a:tabLst>
                      </a:pPr>
                      <a:r>
                        <a:rPr lang="id-ID" sz="10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Kinerja pemerintahan desa dan peran masyarakat dalam pembagunan kewilayahan. 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ISU STRATEGIS PROVINSI JAWA BARAT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505545"/>
            <a:ext cx="304800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4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KEGIATAN TEMATIK SEKTORAL PEMBANGUNAN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JAWA BARAT 2008-2013</a:t>
            </a:r>
          </a:p>
        </p:txBody>
      </p:sp>
      <p:pic>
        <p:nvPicPr>
          <p:cNvPr id="5" name="Picture 4" descr="Gedung-sat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6600" y="1"/>
            <a:ext cx="2057400" cy="2133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9700" y="1152525"/>
            <a:ext cx="2865438" cy="1276350"/>
            <a:chOff x="1642700" y="816293"/>
            <a:chExt cx="2315305" cy="1498827"/>
          </a:xfrm>
        </p:grpSpPr>
        <p:sp>
          <p:nvSpPr>
            <p:cNvPr id="40" name="Rectangle 39"/>
            <p:cNvSpPr/>
            <p:nvPr/>
          </p:nvSpPr>
          <p:spPr>
            <a:xfrm>
              <a:off x="1642700" y="1328955"/>
              <a:ext cx="2315305" cy="98616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n-US" sz="570" b="1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570" b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Jabar </a:t>
              </a:r>
              <a:r>
                <a:rPr lang="id-ID" sz="570" b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bebas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putus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jenjang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sekolah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pendidikan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fokus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pendidikan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9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tahun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di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kabupaten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12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tahun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untuk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kota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(11)</a:t>
              </a:r>
              <a:endParaRPr lang="id-ID" sz="57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Peningkatan pelayanan pendidikan non formal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lus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ewirausahaan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dengan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sasaran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usia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15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tahun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atas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pendidikan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berbasis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masyarakat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(12)</a:t>
              </a:r>
              <a:endParaRPr lang="id-ID" sz="57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Pengembangan pendidikan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kejuruan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 pendidikan bertaraf internasional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(13)</a:t>
              </a:r>
              <a:endParaRPr lang="id-ID" sz="57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Pendidikan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berkebutuhan khusus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(14)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Peningkatan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relevansi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kualitas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pendidikan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57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tinggi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(15).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Pengembangan Fasilitas Pendidikan Olahraga dan Kepemudaan</a:t>
              </a:r>
              <a:r>
                <a:rPr lang="en-US" sz="57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(16)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n-US" sz="6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642700" y="816293"/>
              <a:ext cx="2314963" cy="490837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00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CG 1</a:t>
              </a:r>
            </a:p>
            <a:p>
              <a:pPr algn="ctr">
                <a:defRPr/>
              </a:pPr>
              <a:r>
                <a:rPr lang="id-ID" sz="100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PENINGKATAN KUALITAS PENDIDIKAN</a:t>
              </a:r>
            </a:p>
          </p:txBody>
        </p:sp>
      </p:grpSp>
      <p:sp>
        <p:nvSpPr>
          <p:cNvPr id="38" name="Rounded Rectangle 37"/>
          <p:cNvSpPr/>
          <p:nvPr/>
        </p:nvSpPr>
        <p:spPr bwMode="auto">
          <a:xfrm>
            <a:off x="3071803" y="1143000"/>
            <a:ext cx="2928957" cy="487495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5290" tIns="32645" rIns="65290" bIns="32645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latin typeface="+mj-lt"/>
                <a:cs typeface="Calibri" pitchFamily="34" charset="0"/>
              </a:rPr>
              <a:t>CG 2</a:t>
            </a:r>
          </a:p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latin typeface="+mj-lt"/>
                <a:cs typeface="Calibri" pitchFamily="34" charset="0"/>
              </a:rPr>
              <a:t>PENINGKATAN KUALITAS KESEHATAN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071802" y="1651694"/>
            <a:ext cx="2928958" cy="14201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5290" tIns="32645" rIns="65290" bIns="32645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Peningkatan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elayanan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esehatan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 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asar di 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Puskesmas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, Puskesmas PONED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dan 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pemenuhan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sumber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daya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s-E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kesehatan</a:t>
            </a:r>
            <a:r>
              <a:rPr lang="es-E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. (21)</a:t>
            </a:r>
          </a:p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Peningkatan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 Program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Keluarga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Berencana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(22)</a:t>
            </a:r>
          </a:p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Pemenuhan pelayanan kesehatan dasar ibu dan anak (GERAKAN PENYELAMATAN MASA DEPAN/GEMAMAPAN : gizi buruk, posyandu, jamkesnas provinsi dan penyediaan fasilitas Rawat Gakin pada rumah sakit di 5 wilayah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(23)</a:t>
            </a:r>
            <a:endParaRPr lang="id-ID" sz="65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Peningkatan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Layanan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Rumah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Sakit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Rujukan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 HIV/AIDS , TBC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, 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Flu </a:t>
            </a:r>
            <a:r>
              <a:rPr lang="en-US" sz="65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Burung</a:t>
            </a:r>
            <a:r>
              <a:rPr lang="id-ID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dan Narkoba</a:t>
            </a:r>
            <a:r>
              <a:rPr lang="en-US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(24)</a:t>
            </a:r>
          </a:p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65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Pemberantasan penyakit menular dan penyakit  tidak menular serta peningkatan perilaku hidup bersih dan sehat (25)</a:t>
            </a:r>
            <a:endParaRPr lang="id-ID" sz="65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6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Pengembangan  jaminan pembiayaan kesehatan masyarakat  </a:t>
            </a:r>
            <a:r>
              <a:rPr lang="id-ID" sz="6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Provinsi Jawa  Barat</a:t>
            </a:r>
            <a:r>
              <a:rPr lang="en-US" sz="65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(26)</a:t>
            </a:r>
            <a:endParaRPr lang="sv-SE" sz="650" b="1" dirty="0" smtClean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072188" y="1143000"/>
            <a:ext cx="2873375" cy="1349375"/>
            <a:chOff x="6210890" y="1151750"/>
            <a:chExt cx="2280998" cy="1350396"/>
          </a:xfrm>
        </p:grpSpPr>
        <p:sp>
          <p:nvSpPr>
            <p:cNvPr id="13" name="Rounded Rectangle 12"/>
            <p:cNvSpPr/>
            <p:nvPr/>
          </p:nvSpPr>
          <p:spPr>
            <a:xfrm>
              <a:off x="6212910" y="1151750"/>
              <a:ext cx="2278978" cy="418289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48850" tIns="24425" rIns="48850" bIns="2442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05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CG 3</a:t>
              </a:r>
            </a:p>
            <a:p>
              <a:pPr algn="ctr">
                <a:defRPr/>
              </a:pPr>
              <a:r>
                <a:rPr lang="id-ID" sz="105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PENINGKATAN DAYA BELI MASYARAKAT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10890" y="1580699"/>
              <a:ext cx="2279320" cy="9214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8850" tIns="24425" rIns="48850" bIns="2442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Peningkatan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budaya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masyarakat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bekerja,perluasan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lapangan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kerja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kesempatan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berusaha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UMKM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Pengentasan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Kemiskinan</a:t>
              </a:r>
              <a:r>
                <a:rPr lang="en-US" sz="65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 (31)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Jawa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Barat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sebagai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daerah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tujuan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investasi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(32)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Pengembangan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skema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pembiayaan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alternatif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(33)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Pengembangan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agribisnis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50" b="1" i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forest </a:t>
              </a:r>
              <a:r>
                <a:rPr lang="en-US" sz="650" b="1" i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bisnis</a:t>
              </a:r>
              <a:r>
                <a:rPr lang="en-US" sz="650" b="1" i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, marine </a:t>
              </a:r>
              <a:r>
                <a:rPr lang="en-US" sz="650" b="1" i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bisnis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agroindustri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industri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manufaktur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(34)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Pengembangan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Industri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Kreatif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wirausahawan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muda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50" b="1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kreatif</a:t>
              </a:r>
              <a:r>
                <a:rPr lang="en-US" sz="650" b="1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(35)</a:t>
              </a:r>
              <a:endParaRPr lang="en-US" sz="650" b="1" dirty="0">
                <a:solidFill>
                  <a:prstClr val="black"/>
                </a:solidFill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62663" y="2482850"/>
            <a:ext cx="2908300" cy="1276350"/>
            <a:chOff x="1642699" y="2318406"/>
            <a:chExt cx="2304673" cy="1498278"/>
          </a:xfrm>
        </p:grpSpPr>
        <p:sp>
          <p:nvSpPr>
            <p:cNvPr id="36" name="Rectangle 35"/>
            <p:cNvSpPr/>
            <p:nvPr/>
          </p:nvSpPr>
          <p:spPr>
            <a:xfrm>
              <a:off x="1642699" y="2819696"/>
              <a:ext cx="2304673" cy="9969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Jabar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ebagai Sentra Produksi Benih/Bibit Nasional tahun 2013 (4.1)</a:t>
              </a:r>
              <a:endParaRPr lang="id-ID" sz="70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Tercapainya 13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uta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on GKG dan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wasembada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rotein hewani tahun 2013 (4.2)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sv-SE" sz="700" b="1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Jawa Barat bebas rawan pangan (Ketahanan Pangan) (4.3)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Meningkatnya dukungan infrastruktur (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alan,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embatan &amp; </a:t>
              </a:r>
              <a:r>
                <a:rPr lang="id-ID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</a:t>
              </a:r>
              <a:r>
                <a:rPr lang="sv-SE" sz="7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rigasi) di sentra produksi pangan (4.4)</a:t>
              </a:r>
              <a:endParaRPr lang="en-US" sz="7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642699" y="2318406"/>
              <a:ext cx="2304330" cy="490837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100" b="1" dirty="0">
                  <a:solidFill>
                    <a:prstClr val="white"/>
                  </a:solidFill>
                  <a:latin typeface="+mj-lt"/>
                </a:rPr>
                <a:t>CG 4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prstClr val="white"/>
                  </a:solidFill>
                  <a:latin typeface="+mj-lt"/>
                </a:rPr>
                <a:t>KEMANDIRIAN PANGAN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075363" y="3854450"/>
            <a:ext cx="2854325" cy="1360488"/>
            <a:chOff x="4190244" y="2318406"/>
            <a:chExt cx="2263284" cy="1595094"/>
          </a:xfrm>
        </p:grpSpPr>
        <p:sp>
          <p:nvSpPr>
            <p:cNvPr id="34" name="Rounded Rectangle 33"/>
            <p:cNvSpPr/>
            <p:nvPr/>
          </p:nvSpPr>
          <p:spPr>
            <a:xfrm>
              <a:off x="4190244" y="2318406"/>
              <a:ext cx="2263283" cy="490837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100" b="1" dirty="0">
                  <a:solidFill>
                    <a:prstClr val="white"/>
                  </a:solidFill>
                  <a:latin typeface="+mj-lt"/>
                </a:rPr>
                <a:t>CG 5</a:t>
              </a:r>
            </a:p>
            <a:p>
              <a:pPr algn="ctr">
                <a:defRPr/>
              </a:pPr>
              <a:r>
                <a:rPr lang="id-ID" sz="1100" b="1" dirty="0">
                  <a:solidFill>
                    <a:prstClr val="white"/>
                  </a:solidFill>
                  <a:latin typeface="+mj-lt"/>
                </a:rPr>
                <a:t>PENINGKATAN KINERJA APARATUR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90244" y="2819073"/>
              <a:ext cx="2263284" cy="109442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Profesionalisme aparatur untuk mewujudkan pemerintah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daerah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yang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bersih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akuntabel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(51)</a:t>
              </a:r>
              <a:endParaRPr lang="id-ID" sz="60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71039" indent="-171039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Peningkatan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kualitas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komunikasi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</a:rPr>
                <a:t>organisasi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dan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</a:rPr>
                <a:t>komunikasi p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ublik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</a:rPr>
                <a:t>yang berkualitas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berbasis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IT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</a:rPr>
                <a:t>melalui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</a:rPr>
                <a:t>Jabar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600" b="1" i="1" dirty="0" smtClean="0">
                  <a:solidFill>
                    <a:schemeClr val="tx1"/>
                  </a:solidFill>
                  <a:latin typeface="+mj-lt"/>
                </a:rPr>
                <a:t>Cyber Province (52)</a:t>
              </a:r>
              <a:endParaRPr lang="id-ID" sz="600" b="1" i="1" dirty="0" smtClean="0">
                <a:solidFill>
                  <a:schemeClr val="tx1"/>
                </a:solidFill>
                <a:latin typeface="+mj-lt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Penataan Sistem Hukum di Daerah &amp;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Penegakan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hukum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Pengawalan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Implementasi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Produk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Hukum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p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eningkatan peran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masyarakat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dalam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penyusunan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penerapan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kebijakan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(53)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Kerjasama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Pembangunan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antar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wilayah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wilayah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p</a:t>
              </a:r>
              <a:r>
                <a:rPr lang="id-ID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erbatasan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(54)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Peningkatan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kualitas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perencanaan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pengendalian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akuntabilitas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pembangunan</a:t>
              </a:r>
              <a:r>
                <a:rPr lang="en-US" sz="6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(55)</a:t>
              </a:r>
              <a:endParaRPr lang="en-US" sz="6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064250" y="5281613"/>
            <a:ext cx="2884488" cy="1576387"/>
            <a:chOff x="6204531" y="5291629"/>
            <a:chExt cx="2287755" cy="1576421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204531" y="5737721"/>
              <a:ext cx="2287755" cy="113032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399" tIns="34200" rIns="68399" bIns="3420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Peningkatan Kemantapan Jalan dan </a:t>
              </a:r>
              <a:r>
                <a:rPr lang="fi-FI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Penanganan </a:t>
              </a: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</a:t>
              </a:r>
              <a:r>
                <a:rPr lang="fi-FI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emacetan </a:t>
              </a: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</a:t>
              </a:r>
              <a:r>
                <a:rPr lang="fi-FI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alu </a:t>
              </a: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</a:t>
              </a:r>
              <a:r>
                <a:rPr lang="fi-FI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intas di Pusat Kegiatan Ekonomi di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Tanjung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sari,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Nagreg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Padalarang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Cicurug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Cisarua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–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Puncak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Kota Bandung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sekitarnya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(61)</a:t>
              </a:r>
              <a:endParaRPr lang="fi-FI" sz="600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Pembangunan </a:t>
              </a: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Infrastruktur Strategis di Koridor Bandung-Cirebon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Cianjur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–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Sukabumi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- Bogor, Jakarta – Cirebon, </a:t>
              </a: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Bandung –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Tasikmalaya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Jabar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Selatan (62)</a:t>
              </a:r>
              <a:endParaRPr lang="id-ID" sz="600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Peningkatan kondisi infrastruktur jalan dan perhubungan di wilayah perbatasan antar provinsi dan antar K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ab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/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kota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penciptaan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pusat-pusat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pertumbuhan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baru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(63)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Pembangunan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infrastruktur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sumber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daya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air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irigasi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strategis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di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Jawa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Barat. (64)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204531" y="5291629"/>
              <a:ext cx="2287405" cy="418285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8399" tIns="34200" rIns="68399" bIns="3420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05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CG6</a:t>
              </a:r>
            </a:p>
            <a:p>
              <a:pPr algn="ctr">
                <a:defRPr/>
              </a:pPr>
              <a:r>
                <a:rPr lang="id-ID" sz="105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PENGEMBANGAN  </a:t>
              </a:r>
              <a:r>
                <a:rPr lang="id-ID" sz="1050" b="1" dirty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INFRASTRUKTUR WILAYAH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42875" y="2470150"/>
            <a:ext cx="2857500" cy="1316038"/>
            <a:chOff x="6572264" y="5365449"/>
            <a:chExt cx="2307977" cy="1542802"/>
          </a:xfrm>
        </p:grpSpPr>
        <p:sp>
          <p:nvSpPr>
            <p:cNvPr id="32" name="Rectangle 31"/>
            <p:cNvSpPr/>
            <p:nvPr/>
          </p:nvSpPr>
          <p:spPr>
            <a:xfrm>
              <a:off x="6572264" y="5888401"/>
              <a:ext cx="2307977" cy="10198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Pelestarian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seni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budaya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tradisional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benda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ca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g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ar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budaya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kearifan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lokal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sebagai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jati 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iri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masyarakat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Jawa Barat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(101)</a:t>
              </a:r>
              <a:endParaRPr lang="id-ID" sz="720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G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elar Karya dan Kreativitas Seni Budaya Jawa Barat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(102)</a:t>
              </a:r>
              <a:endParaRPr lang="id-ID" sz="720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Pengembangan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Destinasi wisata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dengan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fokus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ekowisata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wisata budaya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heritage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wisata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IPTEK </a:t>
              </a:r>
              <a:r>
                <a:rPr lang="id-ID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yang terintegrasi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dalam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rangka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destinasi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wisata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720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Jawa</a:t>
              </a:r>
              <a:r>
                <a:rPr lang="en-US" sz="720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-Bali  (103)</a:t>
              </a:r>
              <a:endParaRPr lang="id-ID" sz="720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2264" y="5365449"/>
              <a:ext cx="2307635" cy="490837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65290" tIns="32645" rIns="65290" bIns="32645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90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CG 10</a:t>
              </a:r>
            </a:p>
            <a:p>
              <a:pPr algn="ctr">
                <a:defRPr/>
              </a:pPr>
              <a:r>
                <a:rPr lang="id-ID" sz="900" b="1" dirty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PENGEMBANGAN BUDAYA LOKAL DAN DESTINASI WISATA</a:t>
              </a: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3071611" y="5509781"/>
            <a:ext cx="2929398" cy="490987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415" tIns="34208" rIns="68415" bIns="34208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1000" b="1" dirty="0">
                <a:solidFill>
                  <a:prstClr val="white"/>
                </a:solidFill>
                <a:latin typeface="+mj-lt"/>
                <a:cs typeface="Calibri" pitchFamily="34" charset="0"/>
              </a:rPr>
              <a:t>CG 7</a:t>
            </a:r>
          </a:p>
          <a:p>
            <a:pPr algn="ctr">
              <a:defRPr/>
            </a:pPr>
            <a:r>
              <a:rPr lang="id-ID" sz="1000" b="1" dirty="0">
                <a:solidFill>
                  <a:prstClr val="white"/>
                </a:solidFill>
                <a:latin typeface="+mj-lt"/>
                <a:cs typeface="Calibri" pitchFamily="34" charset="0"/>
              </a:rPr>
              <a:t>KEMANDIRIAN ENERGI DAN KECUKUPAN AIR BAKU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071802" y="6000768"/>
            <a:ext cx="2928957" cy="857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399" tIns="34200" rIns="68399" bIns="3420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898" indent="-18089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Jabar mandiri energi perdesaan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untuk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listrik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bahan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bakar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kebutuhan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Calibri" pitchFamily="34" charset="0"/>
              </a:rPr>
              <a:t>domestik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(71)</a:t>
            </a:r>
            <a:endParaRPr lang="id-ID" sz="10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Infrastruktur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Air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Bersih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Perkotaan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Perdesaan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di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Jawa</a:t>
            </a:r>
            <a:r>
              <a:rPr lang="en-US" sz="1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Barat (72)</a:t>
            </a:r>
            <a:endParaRPr lang="id-ID" sz="10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57163" y="5276850"/>
            <a:ext cx="2771775" cy="1581150"/>
            <a:chOff x="857225" y="5127746"/>
            <a:chExt cx="2239402" cy="1854841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857225" y="5127746"/>
              <a:ext cx="2239402" cy="490832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0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CG 8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 PENANGANAN BENCANA DAN PENGENDALIAN</a:t>
              </a:r>
              <a:r>
                <a:rPr lang="id-ID" sz="10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10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LINGKUNGAN HIDU</a:t>
              </a:r>
              <a:r>
                <a:rPr lang="id-ID" sz="1000" b="1" dirty="0" smtClean="0">
                  <a:solidFill>
                    <a:schemeClr val="bg1"/>
                  </a:solidFill>
                  <a:latin typeface="+mj-lt"/>
                  <a:cs typeface="Calibri" pitchFamily="34" charset="0"/>
                </a:rPr>
                <a:t>P</a:t>
              </a:r>
              <a:endParaRPr lang="id-ID" sz="1000" b="1" dirty="0">
                <a:solidFill>
                  <a:schemeClr val="bg1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73092" y="5652912"/>
              <a:ext cx="2212027" cy="13296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18" tIns="45710" rIns="91418" bIns="4571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Penanganan banjir 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lintas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wilayah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di Cekungan Bandung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Pantura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Bodebek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(81)</a:t>
              </a:r>
              <a:endParaRPr lang="id-ID" sz="800" b="1" dirty="0" smtClean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id-ID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Konservasi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rehabilitasi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id-ID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kawasan hulu DAS prioritas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(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Citarum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Cimanuk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Ciliwung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Citanduy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) 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Kawasan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Pesisir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serta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pulau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kecil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melalui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Jabar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i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Green Province (82)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Pengendalian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pencemaran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limbah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industri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,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limbah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domestik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dan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pengelolaan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n-US" sz="800" b="1" dirty="0" err="1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sampah</a:t>
              </a:r>
              <a:r>
                <a:rPr lang="en-US" sz="800" b="1" dirty="0" smtClean="0">
                  <a:solidFill>
                    <a:schemeClr val="tx1"/>
                  </a:solidFill>
                  <a:latin typeface="+mj-lt"/>
                  <a:cs typeface="Calibri" pitchFamily="34" charset="0"/>
                </a:rPr>
                <a:t> regional (83)</a:t>
              </a:r>
              <a:endParaRPr lang="en-US" sz="800" b="1" dirty="0">
                <a:solidFill>
                  <a:schemeClr val="tx1"/>
                </a:solidFill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141288" y="3876675"/>
            <a:ext cx="2855912" cy="1282700"/>
            <a:chOff x="857224" y="5127746"/>
            <a:chExt cx="2307236" cy="1505561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857224" y="5127746"/>
              <a:ext cx="2307236" cy="490832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id-ID" sz="1000" b="1" dirty="0" smtClean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CG 9</a:t>
              </a:r>
            </a:p>
            <a:p>
              <a:pPr algn="ctr">
                <a:defRPr/>
              </a:pPr>
              <a:r>
                <a:rPr lang="id-ID" sz="1000" b="1" dirty="0" smtClean="0">
                  <a:solidFill>
                    <a:prstClr val="white"/>
                  </a:solidFill>
                  <a:latin typeface="+mj-lt"/>
                  <a:cs typeface="Calibri" pitchFamily="34" charset="0"/>
                </a:rPr>
                <a:t>PEMBANGUNAN PERDESAAN</a:t>
              </a:r>
              <a:endParaRPr lang="id-ID" sz="1000" b="1" dirty="0">
                <a:solidFill>
                  <a:prstClr val="white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73092" y="5653202"/>
              <a:ext cx="2286608" cy="9801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18" tIns="45710" rIns="91418" bIns="4571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Pembangunan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perdesaan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dengan</a:t>
              </a:r>
              <a:r>
                <a:rPr lang="id-ID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menerapkan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prinsip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desa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mandiri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(91)</a:t>
              </a:r>
            </a:p>
            <a:p>
              <a:pPr marL="180898" indent="-180898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Peningkatan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kualitas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tata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kelola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pemerintahan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</a:t>
              </a:r>
              <a:r>
                <a:rPr lang="es-ES" sz="1100" dirty="0" err="1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desa</a:t>
              </a:r>
              <a:r>
                <a:rPr lang="es-ES" sz="1100" dirty="0" smtClean="0">
                  <a:solidFill>
                    <a:prstClr val="black"/>
                  </a:solidFill>
                  <a:latin typeface="+mj-lt"/>
                  <a:cs typeface="Calibri" pitchFamily="34" charset="0"/>
                </a:rPr>
                <a:t> (92)</a:t>
              </a:r>
              <a:endParaRPr lang="es-ES" sz="1100" dirty="0">
                <a:solidFill>
                  <a:srgbClr val="FF0000"/>
                </a:solidFill>
                <a:latin typeface="+mj-lt"/>
                <a:cs typeface="Calibri" pitchFamily="34" charset="0"/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3152775" y="3143250"/>
            <a:ext cx="2716213" cy="2260600"/>
            <a:chOff x="3286116" y="2142909"/>
            <a:chExt cx="2714644" cy="2786082"/>
          </a:xfrm>
        </p:grpSpPr>
        <p:sp>
          <p:nvSpPr>
            <p:cNvPr id="25" name="Oval 24"/>
            <p:cNvSpPr/>
            <p:nvPr/>
          </p:nvSpPr>
          <p:spPr>
            <a:xfrm>
              <a:off x="3286116" y="2142909"/>
              <a:ext cx="2714644" cy="278608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100" b="1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38337" y="2142909"/>
              <a:ext cx="2072077" cy="927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40</a:t>
              </a:r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id-ID" sz="16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smtClean="0">
                  <a:solidFill>
                    <a:schemeClr val="tx1"/>
                  </a:solidFill>
                  <a:latin typeface="+mj-lt"/>
                </a:rPr>
                <a:t>KEGIATAN TEMATIK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9199" y="3447907"/>
              <a:ext cx="2368769" cy="862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 smtClean="0">
                  <a:solidFill>
                    <a:schemeClr val="tx1"/>
                  </a:solidFill>
                  <a:latin typeface="+mj-lt"/>
                </a:rPr>
                <a:t>Kegiatan</a:t>
              </a: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untuk</a:t>
              </a: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menangani</a:t>
              </a: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masalah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kronis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dan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meningkatkan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latin typeface="+mj-lt"/>
                </a:rPr>
                <a:t>performance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pembangunan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 smtClean="0">
                  <a:solidFill>
                    <a:schemeClr val="tx1"/>
                  </a:solidFill>
                  <a:latin typeface="+mj-lt"/>
                </a:rPr>
                <a:t>di</a:t>
              </a: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+mj-lt"/>
                </a:rPr>
                <a:t>Jawa</a:t>
              </a:r>
              <a:r>
                <a:rPr lang="en-US" sz="1400" b="1" dirty="0" smtClean="0">
                  <a:solidFill>
                    <a:schemeClr val="tx1"/>
                  </a:solidFill>
                  <a:latin typeface="+mj-lt"/>
                </a:rPr>
                <a:t> Barat</a:t>
              </a:r>
              <a:endParaRPr lang="en-US" sz="1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808686" y="6581745"/>
            <a:ext cx="237565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5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85750"/>
            <a:ext cx="89233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0" y="642918"/>
            <a:ext cx="4299045" cy="23154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7" tIns="45682" rIns="91357" bIns="45682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WKPP II (purwakarta)</a:t>
            </a: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Kawasan Ekonomi Khusus Industri Karawang-Bekasi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(21)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industri manufaktur 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(22)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industri perberasan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(23)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perikanan budidaya ikan air tawar dan air payau serta mangrove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(24)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wisata sejarah dan wisata </a:t>
            </a:r>
            <a:r>
              <a:rPr lang="id-ID" sz="14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pilgrimage </a:t>
            </a: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(ziarah)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(25)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417407" y="613491"/>
            <a:ext cx="4712740" cy="231544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57" tIns="45682" rIns="91357" bIns="45682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WKPP III (cirebon)</a:t>
            </a:r>
            <a:endParaRPr lang="id-ID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agribisnis mangga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(31)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sistem perdagangan komoditi  beras dan palawija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(32)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destinasi wisata </a:t>
            </a:r>
            <a:r>
              <a:rPr lang="id-ID" sz="1400" b="1" i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pilgrimage </a:t>
            </a: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(ziarah) dan cagar budaya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(33)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Taman Hutan Raya Ciremai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(34)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272805" indent="-272805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batik, </a:t>
            </a: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industri makanan dan minuman olahan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(35)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429150" y="2928934"/>
            <a:ext cx="4714850" cy="41712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57" tIns="45682" rIns="91357" bIns="45682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WKPP IV (priangan)</a:t>
            </a: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Pengembangan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Kawasan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Pendidikan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dan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Riset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Terpadu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di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+mj-lt"/>
                <a:cs typeface="Calibri" pitchFamily="34" charset="0"/>
              </a:rPr>
              <a:t>Jatinangor</a:t>
            </a:r>
            <a:r>
              <a:rPr lang="en-US" sz="13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 (4.1)</a:t>
            </a:r>
            <a:endParaRPr lang="id-ID" sz="13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Integrasi pengembangan agribisnis jagung dan ternak unggas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,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budidaya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ikan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air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tawar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</a:t>
            </a: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di Kab. Ciamis dan Tasikmalaya serta ternak sapi perah di Kab. Bandung,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Kab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. Bandung Barat, </a:t>
            </a: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Sumedang dan Garut, domba Garut di Garut dan jejaringnya serta pengembangan sentra produksi pakan ternak di  Kab. Garut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(42)</a:t>
            </a:r>
            <a:endParaRPr lang="id-ID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produksi sayuran dan tanaman hias di Kab. Bandung dan Bandung Barat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(43)</a:t>
            </a:r>
            <a:endParaRPr lang="id-ID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jasa perdagangan dan industri kreatif di Kota Bandung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, Kota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Cimahi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,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Kab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. Bandung Barat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dan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Kota </a:t>
            </a:r>
            <a:r>
              <a:rPr lang="en-US" sz="1300" b="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Tasikmalaya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(44)</a:t>
            </a:r>
            <a:endParaRPr lang="id-ID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aktivitas ekonomi melalui destinasi wisata internasional, agribisnis dan bisnis kelautan dalam rangka perintisan PKN Pangandaran </a:t>
            </a:r>
            <a:r>
              <a:rPr lang="en-US" sz="13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(45)</a:t>
            </a:r>
            <a:endParaRPr lang="id-ID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" y="3000396"/>
            <a:ext cx="4353636" cy="3779673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7" tIns="45682" rIns="91357" bIns="45682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WKPP I (BOGOR ) </a:t>
            </a:r>
            <a:endParaRPr lang="id-ID" sz="2000" b="1" dirty="0"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Integrasi sentra penggembalaan ternak sapi potong dan domba di Kab. Cianjur dan Kab./Kota Sukabumi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(11)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destinasi wisata Bogor, Puncak, Sukabumi dan Cianjur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(12)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aktivitas ekonomi berbasis agribisnis, bisnis kelautan dan pertambangan dalam rangka perintisan PKN Pelabuanratu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(13)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Pusat Pengembangan benih ikan air tawar dan ikan hias untuk memenuhi pasar regional dan internasional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(14)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7641" indent="-177641" defTabSz="91429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Pengembangan sistem agribisnis beras berkualitas (varietas pandan wangi)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 (15)</a:t>
            </a:r>
            <a:endParaRPr lang="id-ID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"/>
            <a:ext cx="9144000" cy="646254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7" tIns="45682" rIns="91357" bIns="45682">
            <a:sp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PRIORITAS </a:t>
            </a:r>
            <a:r>
              <a:rPr lang="id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PEMBANGUNAN BERBASIS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TEMATIK </a:t>
            </a:r>
            <a:r>
              <a:rPr lang="id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KEWILAYAHAN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Kesepakatan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antara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Gubernur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Bupati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Walikota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Nomor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912/05/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Bapp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8685" y="6581745"/>
            <a:ext cx="237566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6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TEMA PEMBANGUNAN PROVINSI JAWA BARAT</a:t>
            </a:r>
          </a:p>
        </p:txBody>
      </p:sp>
      <p:pic>
        <p:nvPicPr>
          <p:cNvPr id="5" name="Picture 4" descr="Gedung-sat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6600" y="1"/>
            <a:ext cx="2057400" cy="2133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14929"/>
              </p:ext>
            </p:extLst>
          </p:nvPr>
        </p:nvGraphicFramePr>
        <p:xfrm>
          <a:off x="228600" y="1227667"/>
          <a:ext cx="8763000" cy="537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359"/>
                <a:gridCol w="7564641"/>
              </a:tblGrid>
              <a:tr h="595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TAHUN</a:t>
                      </a:r>
                      <a:endParaRPr 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TEMA PEMBANGUNAN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84406" marR="84406" anchor="ctr"/>
                </a:tc>
              </a:tr>
              <a:tr h="5717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Peningkatan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Kinerja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Akuntabilitas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Menuju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Provinsi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Termaju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Indonesia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Terdepan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Ibu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Kota Negara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Tahun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2010.</a:t>
                      </a:r>
                    </a:p>
                  </a:txBody>
                  <a:tcPr marL="84406" marR="84406"/>
                </a:tc>
              </a:tr>
              <a:tr h="538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Peningkatan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Mutu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Akuntabilitas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Menuju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Provinsi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Termaju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Indonesia.</a:t>
                      </a:r>
                    </a:p>
                  </a:txBody>
                  <a:tcPr marL="84406" marR="84406"/>
                </a:tc>
              </a:tr>
              <a:tr h="7650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Mewujudkan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Satu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Kesatuan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yang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Bermutu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Akuntabel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Rangka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Pencapaian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yang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Mandiri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Dinamis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Sejahtera. </a:t>
                      </a:r>
                    </a:p>
                  </a:txBody>
                  <a:tcPr marL="84406" marR="84406"/>
                </a:tc>
              </a:tr>
              <a:tr h="853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Memantapkan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Sinergi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yang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Bermutu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Akuntabel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Bersama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Pemerintah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Pusat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Kabupaten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/Kota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Menuju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Masyarakat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yang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Mandiri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Dinamis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Sejahtera.</a:t>
                      </a:r>
                    </a:p>
                  </a:txBody>
                  <a:tcPr marL="84406" marR="84406"/>
                </a:tc>
              </a:tr>
              <a:tr h="74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Mengintegrasikan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Peran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Investasi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Dunia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Usaha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Menghela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Sektoral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Kewilayahan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Bersifat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Monumental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Mempercepat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Terwujudnya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Masyarakat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Yang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Mandiri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Dinamis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Sejahtera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</a:tr>
              <a:tr h="11832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</a:t>
                      </a:r>
                      <a:r>
                        <a:rPr lang="id-ID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integrasikan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Peran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Dunia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Usaha,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Perguruan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Tinggi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Komunitas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dalam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Mewujudkan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Sektoral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Perkuatan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Pembangunan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Kewilayahan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Mempercepat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Terwujudnya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Masyarakat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Jawa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Barat Yang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Mandiri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Dinamis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Sejahtera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18802" y="6505545"/>
            <a:ext cx="237566" cy="200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sz="700" b="1" dirty="0" smtClean="0">
                <a:latin typeface="+mj-lt"/>
              </a:rPr>
              <a:t>7</a:t>
            </a:r>
            <a:endParaRPr lang="id-ID" sz="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4507</Words>
  <Application>Microsoft Office PowerPoint</Application>
  <PresentationFormat>On-screen Show (4:3)</PresentationFormat>
  <Paragraphs>1039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2_Urban</vt:lpstr>
      <vt:lpstr>PowerPoint Presentation</vt:lpstr>
      <vt:lpstr>Substansi Rancangan Awal RKPD 2013</vt:lpstr>
      <vt:lpstr>PowerPoint Presentation</vt:lpstr>
      <vt:lpstr>Implementasi INPRES Nomor 1 Tahun 2010  tentang Percepatan Pelaksanaan Prioritas Pembangunan Nasional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 Penyusunan RKPD 2013</vt:lpstr>
      <vt:lpstr>PowerPoint Presentation</vt:lpstr>
      <vt:lpstr>PowerPoint Presentation</vt:lpstr>
      <vt:lpstr>PROSES DAN JADWAL MUSRENBANG 2012 UNTUK PERENCANAAN 2013</vt:lpstr>
      <vt:lpstr>PowerPoint Presentation</vt:lpstr>
      <vt:lpstr>KELOMPOK KERJA I</vt:lpstr>
      <vt:lpstr>KELOMPOK KERJA II</vt:lpstr>
      <vt:lpstr>KELOMPOK KERJA III</vt:lpstr>
      <vt:lpstr>KELOMPOK KERJA IV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PAPARAN PERSIAPAN PENYUSUNAN RENCANA KERJA PEMERINTAH DAERAH(RKPD) TAHUN 2013</dc:title>
  <dc:subject>Deny Juanda</dc:subject>
  <dc:creator>BAPPEDA JABAR; Deny Juanda</dc:creator>
  <cp:keywords>RKPD 2014; BAPPEDA; JABAR; paparan</cp:keywords>
  <cp:lastModifiedBy>ismail - [2010]</cp:lastModifiedBy>
  <cp:revision>176</cp:revision>
  <cp:lastPrinted>2012-02-03T00:32:36Z</cp:lastPrinted>
  <dcterms:created xsi:type="dcterms:W3CDTF">2011-02-05T01:30:35Z</dcterms:created>
  <dcterms:modified xsi:type="dcterms:W3CDTF">2012-06-14T04:28:19Z</dcterms:modified>
  <cp:category>PPT; dokumen; paparan</cp:category>
</cp:coreProperties>
</file>