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57" r:id="rId3"/>
    <p:sldId id="259" r:id="rId4"/>
    <p:sldId id="258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889898-39A2-4876-9189-8ACBB47E6CC6}" type="doc">
      <dgm:prSet loTypeId="urn:microsoft.com/office/officeart/2005/8/layout/radial3" loCatId="cycle" qsTypeId="urn:microsoft.com/office/officeart/2005/8/quickstyle/3d6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70C0E8A1-B5E1-473C-9128-1B21A8DB2D7F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3200" b="1" dirty="0" smtClean="0">
              <a:solidFill>
                <a:schemeClr val="bg1"/>
              </a:solidFill>
            </a:rPr>
            <a:t>10</a:t>
          </a:r>
        </a:p>
        <a:p>
          <a:r>
            <a:rPr lang="en-US" sz="3200" b="1" i="1" dirty="0" smtClean="0">
              <a:solidFill>
                <a:schemeClr val="bg1"/>
              </a:solidFill>
            </a:rPr>
            <a:t>Common </a:t>
          </a:r>
        </a:p>
        <a:p>
          <a:r>
            <a:rPr lang="en-US" sz="3200" b="1" i="1" dirty="0" smtClean="0">
              <a:solidFill>
                <a:schemeClr val="bg1"/>
              </a:solidFill>
            </a:rPr>
            <a:t>Goals</a:t>
          </a:r>
          <a:endParaRPr lang="en-US" sz="3200" b="1" i="1" dirty="0">
            <a:solidFill>
              <a:schemeClr val="bg1"/>
            </a:solidFill>
          </a:endParaRPr>
        </a:p>
      </dgm:t>
    </dgm:pt>
    <dgm:pt modelId="{3282789A-DCF4-40F2-BF34-CF8C84445A28}" type="parTrans" cxnId="{18AE9196-A54D-4C58-AC35-264362863710}">
      <dgm:prSet/>
      <dgm:spPr/>
      <dgm:t>
        <a:bodyPr/>
        <a:lstStyle/>
        <a:p>
          <a:endParaRPr lang="en-US" sz="2800"/>
        </a:p>
      </dgm:t>
    </dgm:pt>
    <dgm:pt modelId="{1B35FBAA-6B90-461C-A4B3-0A0022D53BE6}" type="sibTrans" cxnId="{18AE9196-A54D-4C58-AC35-264362863710}">
      <dgm:prSet/>
      <dgm:spPr/>
      <dgm:t>
        <a:bodyPr/>
        <a:lstStyle/>
        <a:p>
          <a:endParaRPr lang="en-US" sz="2800"/>
        </a:p>
      </dgm:t>
    </dgm:pt>
    <dgm:pt modelId="{6732C7DC-219B-4E38-B7DA-F399BB1B9B2D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  <a:alpha val="56000"/>
          </a:schemeClr>
        </a:solidFill>
      </dgm:spPr>
      <dgm:t>
        <a:bodyPr/>
        <a:lstStyle/>
        <a:p>
          <a:pPr rtl="0"/>
          <a:r>
            <a:rPr lang="en-US" sz="2000" b="1" dirty="0" smtClean="0">
              <a:solidFill>
                <a:srgbClr val="0000FF"/>
              </a:solidFill>
              <a:latin typeface="+mn-lt"/>
              <a:ea typeface="+mn-ea"/>
              <a:cs typeface="+mn-cs"/>
            </a:rPr>
            <a:t>1</a:t>
          </a:r>
          <a:endParaRPr lang="id-ID" sz="2000" b="1" dirty="0" smtClean="0">
            <a:solidFill>
              <a:srgbClr val="0000FF"/>
            </a:solidFill>
            <a:latin typeface="+mn-lt"/>
            <a:ea typeface="+mn-ea"/>
            <a:cs typeface="+mn-cs"/>
          </a:endParaRPr>
        </a:p>
        <a:p>
          <a:pPr rtl="0"/>
          <a:r>
            <a:rPr lang="en-US" sz="1400" b="0" dirty="0" smtClean="0">
              <a:solidFill>
                <a:srgbClr val="0000FF"/>
              </a:solidFill>
              <a:latin typeface="+mn-lt"/>
              <a:ea typeface="+mn-ea"/>
              <a:cs typeface="+mn-cs"/>
            </a:rPr>
            <a:t> </a:t>
          </a:r>
          <a:r>
            <a:rPr lang="id-ID" sz="1400" b="0" dirty="0" smtClean="0">
              <a:solidFill>
                <a:srgbClr val="0000FF"/>
              </a:solidFill>
              <a:latin typeface="+mn-lt"/>
              <a:ea typeface="+mn-ea"/>
              <a:cs typeface="+mn-cs"/>
            </a:rPr>
            <a:t>PENINGKATAN</a:t>
          </a:r>
          <a:r>
            <a:rPr lang="en-US" sz="1400" b="0" dirty="0" smtClean="0">
              <a:solidFill>
                <a:srgbClr val="0000FF"/>
              </a:solidFill>
              <a:latin typeface="+mn-lt"/>
              <a:ea typeface="+mn-ea"/>
              <a:cs typeface="+mn-cs"/>
            </a:rPr>
            <a:t> AKSESIBILITAS DAN</a:t>
          </a:r>
          <a:r>
            <a:rPr lang="id-ID" sz="1400" b="0" dirty="0" smtClean="0">
              <a:solidFill>
                <a:srgbClr val="0000FF"/>
              </a:solidFill>
              <a:latin typeface="+mn-lt"/>
              <a:ea typeface="+mn-ea"/>
              <a:cs typeface="+mn-cs"/>
            </a:rPr>
            <a:t>  </a:t>
          </a:r>
          <a:r>
            <a:rPr lang="en-US" sz="1400" b="0" dirty="0" smtClean="0">
              <a:solidFill>
                <a:srgbClr val="0000FF"/>
              </a:solidFill>
              <a:latin typeface="+mn-lt"/>
              <a:ea typeface="+mn-ea"/>
              <a:cs typeface="+mn-cs"/>
            </a:rPr>
            <a:t>MUTU </a:t>
          </a:r>
          <a:r>
            <a:rPr lang="id-ID" sz="1400" b="0" dirty="0" smtClean="0">
              <a:solidFill>
                <a:srgbClr val="0000FF"/>
              </a:solidFill>
              <a:latin typeface="+mn-lt"/>
              <a:ea typeface="+mn-ea"/>
              <a:cs typeface="+mn-cs"/>
            </a:rPr>
            <a:t>PENDIDIKAN</a:t>
          </a:r>
          <a:endParaRPr lang="en-US" sz="1400" dirty="0">
            <a:solidFill>
              <a:srgbClr val="0000FF"/>
            </a:solidFill>
          </a:endParaRPr>
        </a:p>
      </dgm:t>
    </dgm:pt>
    <dgm:pt modelId="{EA68E741-FB90-44B6-93A3-DA689F1B0D83}" type="parTrans" cxnId="{4B493B2A-9E4D-45EE-BEF0-79C65AD63B7F}">
      <dgm:prSet/>
      <dgm:spPr/>
      <dgm:t>
        <a:bodyPr/>
        <a:lstStyle/>
        <a:p>
          <a:endParaRPr lang="en-US" sz="2800"/>
        </a:p>
      </dgm:t>
    </dgm:pt>
    <dgm:pt modelId="{35CEAD47-BAFD-4AF0-AF9A-032881BE6314}" type="sibTrans" cxnId="{4B493B2A-9E4D-45EE-BEF0-79C65AD63B7F}">
      <dgm:prSet/>
      <dgm:spPr/>
      <dgm:t>
        <a:bodyPr/>
        <a:lstStyle/>
        <a:p>
          <a:endParaRPr lang="en-US" sz="2800"/>
        </a:p>
      </dgm:t>
    </dgm:pt>
    <dgm:pt modelId="{59AC3AA5-4C0D-4325-83A4-20E96FD470E2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  <a:alpha val="56000"/>
          </a:schemeClr>
        </a:solidFill>
      </dgm:spPr>
      <dgm:t>
        <a:bodyPr/>
        <a:lstStyle/>
        <a:p>
          <a:pPr rtl="0"/>
          <a:r>
            <a:rPr lang="en-US" sz="2000" b="1" dirty="0" smtClean="0">
              <a:solidFill>
                <a:srgbClr val="0000FF"/>
              </a:solidFill>
              <a:latin typeface="+mn-lt"/>
              <a:ea typeface="+mn-ea"/>
              <a:cs typeface="+mn-cs"/>
            </a:rPr>
            <a:t>2</a:t>
          </a:r>
          <a:endParaRPr lang="id-ID" sz="2000" b="1" dirty="0" smtClean="0">
            <a:solidFill>
              <a:srgbClr val="0000FF"/>
            </a:solidFill>
            <a:latin typeface="+mn-lt"/>
            <a:ea typeface="+mn-ea"/>
            <a:cs typeface="+mn-cs"/>
          </a:endParaRPr>
        </a:p>
        <a:p>
          <a:pPr rtl="0"/>
          <a:r>
            <a:rPr lang="en-US" sz="1400" b="0" dirty="0" smtClean="0">
              <a:solidFill>
                <a:srgbClr val="0000FF"/>
              </a:solidFill>
              <a:latin typeface="+mn-lt"/>
              <a:ea typeface="+mn-ea"/>
              <a:cs typeface="+mn-cs"/>
            </a:rPr>
            <a:t> </a:t>
          </a:r>
          <a:r>
            <a:rPr lang="id-ID" sz="1400" b="0" dirty="0" smtClean="0">
              <a:solidFill>
                <a:srgbClr val="0000FF"/>
              </a:solidFill>
              <a:latin typeface="+mn-lt"/>
              <a:ea typeface="+mn-ea"/>
              <a:cs typeface="+mn-cs"/>
            </a:rPr>
            <a:t>PENINGKATAN </a:t>
          </a:r>
          <a:r>
            <a:rPr lang="en-US" sz="1400" b="0" dirty="0" smtClean="0">
              <a:solidFill>
                <a:srgbClr val="0000FF"/>
              </a:solidFill>
              <a:latin typeface="+mn-lt"/>
              <a:ea typeface="+mn-ea"/>
              <a:cs typeface="+mn-cs"/>
            </a:rPr>
            <a:t>AKSESIBILITAS DAN KUALITAS LAYANAN KESEHATAN</a:t>
          </a:r>
          <a:endParaRPr lang="en-US" sz="1400" dirty="0">
            <a:solidFill>
              <a:srgbClr val="0000FF"/>
            </a:solidFill>
          </a:endParaRPr>
        </a:p>
      </dgm:t>
    </dgm:pt>
    <dgm:pt modelId="{BBA61FBB-2595-4A3A-A49C-81E42381F121}" type="parTrans" cxnId="{3C4E10F2-ADEA-47C4-845C-EBAE9395BAC0}">
      <dgm:prSet/>
      <dgm:spPr/>
      <dgm:t>
        <a:bodyPr/>
        <a:lstStyle/>
        <a:p>
          <a:endParaRPr lang="en-US" sz="2800"/>
        </a:p>
      </dgm:t>
    </dgm:pt>
    <dgm:pt modelId="{D04788FC-74A6-421C-BBBD-C5A933ACD010}" type="sibTrans" cxnId="{3C4E10F2-ADEA-47C4-845C-EBAE9395BAC0}">
      <dgm:prSet/>
      <dgm:spPr/>
      <dgm:t>
        <a:bodyPr/>
        <a:lstStyle/>
        <a:p>
          <a:endParaRPr lang="en-US" sz="2800"/>
        </a:p>
      </dgm:t>
    </dgm:pt>
    <dgm:pt modelId="{83F6D1BB-9067-46FF-9C5B-CD72F45EC1D1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alpha val="76000"/>
          </a:schemeClr>
        </a:solidFill>
      </dgm:spPr>
      <dgm:t>
        <a:bodyPr/>
        <a:lstStyle/>
        <a:p>
          <a:pPr rtl="0"/>
          <a:r>
            <a:rPr lang="en-US" sz="2000" b="1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3</a:t>
          </a:r>
          <a:r>
            <a:rPr lang="en-US" sz="1200" b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r>
            <a:rPr lang="id-ID" sz="1200" b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INFRASTRUKTUR WILAYAH, ENERGI DAN AIR BAKU</a:t>
          </a:r>
          <a:endParaRPr lang="en-US" sz="1200" dirty="0">
            <a:solidFill>
              <a:schemeClr val="tx1"/>
            </a:solidFill>
          </a:endParaRPr>
        </a:p>
      </dgm:t>
    </dgm:pt>
    <dgm:pt modelId="{DD034C79-5859-4F0C-B8E5-43D0E21E0EC6}" type="parTrans" cxnId="{0804F85D-9C7B-42B2-8BA5-155A0746EB7B}">
      <dgm:prSet/>
      <dgm:spPr/>
      <dgm:t>
        <a:bodyPr/>
        <a:lstStyle/>
        <a:p>
          <a:endParaRPr lang="en-US" sz="2800"/>
        </a:p>
      </dgm:t>
    </dgm:pt>
    <dgm:pt modelId="{F8573404-9BBE-42D6-9420-9A54541453DB}" type="sibTrans" cxnId="{0804F85D-9C7B-42B2-8BA5-155A0746EB7B}">
      <dgm:prSet/>
      <dgm:spPr/>
      <dgm:t>
        <a:bodyPr/>
        <a:lstStyle/>
        <a:p>
          <a:endParaRPr lang="en-US" sz="2800"/>
        </a:p>
      </dgm:t>
    </dgm:pt>
    <dgm:pt modelId="{9B8786BC-1801-4AEC-A1B3-BCCF0195196B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alpha val="76000"/>
          </a:schemeClr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4</a:t>
          </a:r>
          <a:endParaRPr lang="id-ID" sz="2000" b="1" dirty="0" smtClean="0">
            <a:solidFill>
              <a:schemeClr val="tx1"/>
            </a:solidFill>
          </a:endParaRPr>
        </a:p>
        <a:p>
          <a:r>
            <a:rPr lang="id-ID" sz="1400" b="0" dirty="0" smtClean="0">
              <a:solidFill>
                <a:schemeClr val="tx1"/>
              </a:solidFill>
            </a:rPr>
            <a:t>EKONOMI PERTANIAN</a:t>
          </a:r>
        </a:p>
        <a:p>
          <a:endParaRPr lang="en-US" sz="1200" dirty="0">
            <a:solidFill>
              <a:schemeClr val="tx1"/>
            </a:solidFill>
          </a:endParaRPr>
        </a:p>
      </dgm:t>
    </dgm:pt>
    <dgm:pt modelId="{2C636B15-3152-4FC1-AF21-2B6FEDD9DC39}" type="parTrans" cxnId="{7E10F301-2D06-4994-89D3-6E2C5D811F65}">
      <dgm:prSet/>
      <dgm:spPr/>
      <dgm:t>
        <a:bodyPr/>
        <a:lstStyle/>
        <a:p>
          <a:endParaRPr lang="en-US" sz="2800"/>
        </a:p>
      </dgm:t>
    </dgm:pt>
    <dgm:pt modelId="{C489AE0D-4389-4CDD-B116-732B13733EF2}" type="sibTrans" cxnId="{7E10F301-2D06-4994-89D3-6E2C5D811F65}">
      <dgm:prSet/>
      <dgm:spPr/>
      <dgm:t>
        <a:bodyPr/>
        <a:lstStyle/>
        <a:p>
          <a:endParaRPr lang="en-US" sz="2800"/>
        </a:p>
      </dgm:t>
    </dgm:pt>
    <dgm:pt modelId="{EE63E507-C538-4AEC-BA53-EF399309CB39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alpha val="76000"/>
          </a:schemeClr>
        </a:solidFill>
      </dgm:spPr>
      <dgm:t>
        <a:bodyPr/>
        <a:lstStyle/>
        <a:p>
          <a:pPr rtl="0"/>
          <a:r>
            <a:rPr lang="en-US" sz="2000" b="1" dirty="0" smtClean="0">
              <a:solidFill>
                <a:schemeClr val="tx1"/>
              </a:solidFill>
            </a:rPr>
            <a:t>5</a:t>
          </a:r>
        </a:p>
        <a:p>
          <a:pPr rtl="0"/>
          <a:r>
            <a:rPr lang="id-ID" sz="1300" b="0" dirty="0" smtClean="0">
              <a:solidFill>
                <a:schemeClr val="tx1"/>
              </a:solidFill>
            </a:rPr>
            <a:t>EKONOMI NON PERTANIAN</a:t>
          </a:r>
          <a:endParaRPr lang="en-US" sz="1300" dirty="0">
            <a:solidFill>
              <a:schemeClr val="tx1"/>
            </a:solidFill>
          </a:endParaRPr>
        </a:p>
      </dgm:t>
    </dgm:pt>
    <dgm:pt modelId="{17EB7B71-0585-4D83-AE1C-11A742981CA0}" type="parTrans" cxnId="{991949AB-BEA5-4498-A9F6-B42C7BD4EB2F}">
      <dgm:prSet/>
      <dgm:spPr/>
      <dgm:t>
        <a:bodyPr/>
        <a:lstStyle/>
        <a:p>
          <a:endParaRPr lang="en-US" sz="2800"/>
        </a:p>
      </dgm:t>
    </dgm:pt>
    <dgm:pt modelId="{28D64DAE-1267-4AE9-BDF9-F6BCB507CA73}" type="sibTrans" cxnId="{991949AB-BEA5-4498-A9F6-B42C7BD4EB2F}">
      <dgm:prSet/>
      <dgm:spPr/>
      <dgm:t>
        <a:bodyPr/>
        <a:lstStyle/>
        <a:p>
          <a:endParaRPr lang="en-US" sz="2800"/>
        </a:p>
      </dgm:t>
    </dgm:pt>
    <dgm:pt modelId="{0488919A-1E5F-436C-874E-A2E8B2CED1C8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alpha val="76000"/>
          </a:schemeClr>
        </a:solidFill>
      </dgm:spPr>
      <dgm:t>
        <a:bodyPr/>
        <a:lstStyle/>
        <a:p>
          <a:pPr rtl="0"/>
          <a:r>
            <a:rPr lang="en-US" sz="2000" b="1" dirty="0" smtClean="0">
              <a:solidFill>
                <a:schemeClr val="tx1"/>
              </a:solidFill>
            </a:rPr>
            <a:t>6</a:t>
          </a:r>
        </a:p>
        <a:p>
          <a:pPr rtl="0"/>
          <a:r>
            <a:rPr lang="id-ID" sz="1400" b="0" dirty="0" smtClean="0">
              <a:solidFill>
                <a:schemeClr val="tx1"/>
              </a:solidFill>
            </a:rPr>
            <a:t>PENGELOLAAN HIDUP DAN KEBENCANAAN</a:t>
          </a:r>
          <a:endParaRPr lang="en-US" sz="1400" dirty="0">
            <a:solidFill>
              <a:schemeClr val="tx1"/>
            </a:solidFill>
          </a:endParaRPr>
        </a:p>
      </dgm:t>
    </dgm:pt>
    <dgm:pt modelId="{05B44F04-168F-4C94-82FF-63333B8780C3}" type="parTrans" cxnId="{841CE249-8BB0-4B26-84FF-2A64B7DAF0A0}">
      <dgm:prSet/>
      <dgm:spPr/>
      <dgm:t>
        <a:bodyPr/>
        <a:lstStyle/>
        <a:p>
          <a:endParaRPr lang="en-US" sz="2800"/>
        </a:p>
      </dgm:t>
    </dgm:pt>
    <dgm:pt modelId="{7BCDED6E-0F99-4764-BCA6-AA6583A502F5}" type="sibTrans" cxnId="{841CE249-8BB0-4B26-84FF-2A64B7DAF0A0}">
      <dgm:prSet/>
      <dgm:spPr/>
      <dgm:t>
        <a:bodyPr/>
        <a:lstStyle/>
        <a:p>
          <a:endParaRPr lang="en-US" sz="2800"/>
        </a:p>
      </dgm:t>
    </dgm:pt>
    <dgm:pt modelId="{A0DD7DB3-5134-44A0-92C1-69F28C286101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  <a:alpha val="56000"/>
          </a:schemeClr>
        </a:solidFill>
      </dgm:spPr>
      <dgm:t>
        <a:bodyPr/>
        <a:lstStyle/>
        <a:p>
          <a:pPr rtl="0"/>
          <a:r>
            <a:rPr lang="en-US" sz="2000" b="1" dirty="0" smtClean="0">
              <a:solidFill>
                <a:srgbClr val="0000FF"/>
              </a:solidFill>
            </a:rPr>
            <a:t>7</a:t>
          </a:r>
        </a:p>
        <a:p>
          <a:pPr rtl="0"/>
          <a:r>
            <a:rPr lang="id-ID" sz="1300" b="0" dirty="0" smtClean="0">
              <a:solidFill>
                <a:srgbClr val="0000FF"/>
              </a:solidFill>
            </a:rPr>
            <a:t>PENGELOLAAN SENI, BUDAYA, WISATA SERTA KEPEMUDAAN</a:t>
          </a:r>
          <a:endParaRPr lang="en-US" sz="1300" dirty="0"/>
        </a:p>
      </dgm:t>
    </dgm:pt>
    <dgm:pt modelId="{C373F40A-8FBD-4EE2-9366-1DC9C1DFD355}" type="parTrans" cxnId="{B599E5E9-7042-4E31-9293-23AE928B2732}">
      <dgm:prSet/>
      <dgm:spPr/>
      <dgm:t>
        <a:bodyPr/>
        <a:lstStyle/>
        <a:p>
          <a:endParaRPr lang="en-US" sz="2800"/>
        </a:p>
      </dgm:t>
    </dgm:pt>
    <dgm:pt modelId="{20460C51-FF1E-4CB1-94A7-4291DAA8F06C}" type="sibTrans" cxnId="{B599E5E9-7042-4E31-9293-23AE928B2732}">
      <dgm:prSet/>
      <dgm:spPr/>
      <dgm:t>
        <a:bodyPr/>
        <a:lstStyle/>
        <a:p>
          <a:endParaRPr lang="en-US" sz="2800"/>
        </a:p>
      </dgm:t>
    </dgm:pt>
    <dgm:pt modelId="{3856EF89-6346-4047-80A0-06A90B8FA3C7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  <a:alpha val="56000"/>
          </a:schemeClr>
        </a:solidFill>
      </dgm:spPr>
      <dgm:t>
        <a:bodyPr/>
        <a:lstStyle/>
        <a:p>
          <a:r>
            <a:rPr lang="en-US" sz="2000" b="1" dirty="0" smtClean="0">
              <a:solidFill>
                <a:srgbClr val="0000FF"/>
              </a:solidFill>
            </a:rPr>
            <a:t>8</a:t>
          </a:r>
        </a:p>
        <a:p>
          <a:r>
            <a:rPr lang="id-ID" sz="1200" b="0" dirty="0" smtClean="0">
              <a:solidFill>
                <a:srgbClr val="0000FF"/>
              </a:solidFill>
            </a:rPr>
            <a:t>KETAHANAN KELUARGA DAN KEPENDUDUKAN</a:t>
          </a:r>
          <a:endParaRPr lang="en-US" sz="1200" dirty="0"/>
        </a:p>
      </dgm:t>
    </dgm:pt>
    <dgm:pt modelId="{3417FA50-7FD9-4E5C-AB74-93F59BF6D48E}" type="parTrans" cxnId="{1920BA29-841D-4F81-A9D2-B207945BA48A}">
      <dgm:prSet/>
      <dgm:spPr/>
      <dgm:t>
        <a:bodyPr/>
        <a:lstStyle/>
        <a:p>
          <a:endParaRPr lang="en-US" sz="2800"/>
        </a:p>
      </dgm:t>
    </dgm:pt>
    <dgm:pt modelId="{D8C9D042-688D-49BF-9185-4A3650468D3A}" type="sibTrans" cxnId="{1920BA29-841D-4F81-A9D2-B207945BA48A}">
      <dgm:prSet/>
      <dgm:spPr/>
      <dgm:t>
        <a:bodyPr/>
        <a:lstStyle/>
        <a:p>
          <a:endParaRPr lang="en-US" sz="2800"/>
        </a:p>
      </dgm:t>
    </dgm:pt>
    <dgm:pt modelId="{ECB949CB-15CD-47EA-8AC3-9990DD9F2291}">
      <dgm:prSet custT="1"/>
      <dgm:spPr>
        <a:solidFill>
          <a:srgbClr val="FFFF00">
            <a:alpha val="50000"/>
          </a:srgbClr>
        </a:solidFill>
      </dgm:spPr>
      <dgm:t>
        <a:bodyPr/>
        <a:lstStyle/>
        <a:p>
          <a:pPr rtl="0"/>
          <a:r>
            <a:rPr lang="en-US" sz="2000" b="1" dirty="0" smtClean="0">
              <a:solidFill>
                <a:srgbClr val="0000FF"/>
              </a:solidFill>
            </a:rPr>
            <a:t>9</a:t>
          </a:r>
        </a:p>
        <a:p>
          <a:pPr rtl="0"/>
          <a:r>
            <a:rPr lang="en-US" sz="1400" b="0" dirty="0" smtClean="0">
              <a:solidFill>
                <a:srgbClr val="0000FF"/>
              </a:solidFill>
            </a:rPr>
            <a:t>KEMISKINAN,    </a:t>
          </a:r>
          <a:r>
            <a:rPr lang="id-ID" sz="1400" b="0" dirty="0" smtClean="0">
              <a:solidFill>
                <a:srgbClr val="0000FF"/>
              </a:solidFill>
            </a:rPr>
            <a:t>PMKS </a:t>
          </a:r>
          <a:r>
            <a:rPr lang="en-US" sz="1400" b="0" dirty="0" smtClean="0">
              <a:solidFill>
                <a:srgbClr val="0000FF"/>
              </a:solidFill>
            </a:rPr>
            <a:t>DAN </a:t>
          </a:r>
          <a:r>
            <a:rPr lang="id-ID" sz="1400" b="0" dirty="0" smtClean="0">
              <a:solidFill>
                <a:srgbClr val="0000FF"/>
              </a:solidFill>
            </a:rPr>
            <a:t>KEAMANAN</a:t>
          </a:r>
          <a:endParaRPr lang="en-US" sz="1400" dirty="0"/>
        </a:p>
      </dgm:t>
    </dgm:pt>
    <dgm:pt modelId="{5CF7B601-5EE0-4FEB-8E99-707EEF57E744}" type="parTrans" cxnId="{300AC899-FECE-4C08-A3B6-E4E8C04B97FD}">
      <dgm:prSet/>
      <dgm:spPr/>
      <dgm:t>
        <a:bodyPr/>
        <a:lstStyle/>
        <a:p>
          <a:endParaRPr lang="en-US" sz="2800"/>
        </a:p>
      </dgm:t>
    </dgm:pt>
    <dgm:pt modelId="{7E3C6AD9-60A8-4F54-9398-1E3202B751F5}" type="sibTrans" cxnId="{300AC899-FECE-4C08-A3B6-E4E8C04B97FD}">
      <dgm:prSet/>
      <dgm:spPr/>
      <dgm:t>
        <a:bodyPr/>
        <a:lstStyle/>
        <a:p>
          <a:endParaRPr lang="en-US" sz="2800"/>
        </a:p>
      </dgm:t>
    </dgm:pt>
    <dgm:pt modelId="{3B28E425-55E0-456C-9D23-167EE6DB8460}">
      <dgm:prSet custT="1"/>
      <dgm:spPr>
        <a:solidFill>
          <a:srgbClr val="00B0F0">
            <a:alpha val="45000"/>
          </a:srgbClr>
        </a:solidFill>
      </dgm:spPr>
      <dgm:t>
        <a:bodyPr/>
        <a:lstStyle/>
        <a:p>
          <a:pPr rtl="0"/>
          <a:r>
            <a:rPr lang="en-US" sz="2000" b="1" baseline="0" dirty="0" smtClean="0">
              <a:solidFill>
                <a:schemeClr val="tx1"/>
              </a:solidFill>
            </a:rPr>
            <a:t>10</a:t>
          </a:r>
          <a:endParaRPr lang="en-US" sz="2000" b="0" baseline="0" dirty="0" smtClean="0">
            <a:solidFill>
              <a:schemeClr val="tx1"/>
            </a:solidFill>
          </a:endParaRPr>
        </a:p>
        <a:p>
          <a:pPr rtl="0"/>
          <a:r>
            <a:rPr lang="en-US" sz="1200" b="0" baseline="0" dirty="0" smtClean="0">
              <a:solidFill>
                <a:schemeClr val="tx1"/>
              </a:solidFill>
            </a:rPr>
            <a:t>PEMERINTAHAN</a:t>
          </a:r>
          <a:endParaRPr lang="en-US" sz="1200" baseline="0" dirty="0">
            <a:solidFill>
              <a:schemeClr val="tx1"/>
            </a:solidFill>
          </a:endParaRPr>
        </a:p>
      </dgm:t>
    </dgm:pt>
    <dgm:pt modelId="{564C6381-3CDA-4FBE-9221-F5763ED273FE}" type="parTrans" cxnId="{0752FDAD-B5F3-44E2-90B2-93ACAAF7585D}">
      <dgm:prSet/>
      <dgm:spPr/>
      <dgm:t>
        <a:bodyPr/>
        <a:lstStyle/>
        <a:p>
          <a:endParaRPr lang="en-US" sz="2800"/>
        </a:p>
      </dgm:t>
    </dgm:pt>
    <dgm:pt modelId="{A4DA1307-3EF7-4FEC-8CC1-F9D8EFFAFEB0}" type="sibTrans" cxnId="{0752FDAD-B5F3-44E2-90B2-93ACAAF7585D}">
      <dgm:prSet/>
      <dgm:spPr/>
      <dgm:t>
        <a:bodyPr/>
        <a:lstStyle/>
        <a:p>
          <a:endParaRPr lang="en-US" sz="2800"/>
        </a:p>
      </dgm:t>
    </dgm:pt>
    <dgm:pt modelId="{C5A26997-206A-4D9E-A84E-E16B856CAD46}" type="pres">
      <dgm:prSet presAssocID="{34889898-39A2-4876-9189-8ACBB47E6CC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46F9F717-7B53-4C6C-A694-D403EDEBEA9B}" type="pres">
      <dgm:prSet presAssocID="{34889898-39A2-4876-9189-8ACBB47E6CC6}" presName="radial" presStyleCnt="0">
        <dgm:presLayoutVars>
          <dgm:animLvl val="ctr"/>
        </dgm:presLayoutVars>
      </dgm:prSet>
      <dgm:spPr/>
    </dgm:pt>
    <dgm:pt modelId="{FBA4F829-CB9E-4E9F-BDEE-C261BBFA44FA}" type="pres">
      <dgm:prSet presAssocID="{70C0E8A1-B5E1-473C-9128-1B21A8DB2D7F}" presName="centerShape" presStyleLbl="vennNode1" presStyleIdx="0" presStyleCnt="11"/>
      <dgm:spPr/>
      <dgm:t>
        <a:bodyPr/>
        <a:lstStyle/>
        <a:p>
          <a:endParaRPr lang="en-US"/>
        </a:p>
      </dgm:t>
    </dgm:pt>
    <dgm:pt modelId="{C109A24F-C7D1-4B83-96E8-213CA1778EC6}" type="pres">
      <dgm:prSet presAssocID="{6732C7DC-219B-4E38-B7DA-F399BB1B9B2D}" presName="node" presStyleLbl="venn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DF8EE3-2992-46DF-8BD0-ADCB0B248D16}" type="pres">
      <dgm:prSet presAssocID="{59AC3AA5-4C0D-4325-83A4-20E96FD470E2}" presName="node" presStyleLbl="venn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85AC6B-2A3B-4B5E-BFB7-F2293AEFC5AA}" type="pres">
      <dgm:prSet presAssocID="{83F6D1BB-9067-46FF-9C5B-CD72F45EC1D1}" presName="node" presStyleLbl="venn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4A485E-90B7-42C1-AE5B-9F41BF11E889}" type="pres">
      <dgm:prSet presAssocID="{9B8786BC-1801-4AEC-A1B3-BCCF0195196B}" presName="node" presStyleLbl="venn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280BC5-9279-47AD-B46B-CF3BC8E58A18}" type="pres">
      <dgm:prSet presAssocID="{EE63E507-C538-4AEC-BA53-EF399309CB39}" presName="node" presStyleLbl="vennNode1" presStyleIdx="5" presStyleCnt="11" custRadScaleRad="106396" custRadScaleInc="-51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650441-E796-47BA-BE43-2C7B5C55917A}" type="pres">
      <dgm:prSet presAssocID="{0488919A-1E5F-436C-874E-A2E8B2CED1C8}" presName="node" presStyleLbl="vennNode1" presStyleIdx="6" presStyleCnt="11" custRadScaleRad="99509" custRadScaleInc="-19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1A5553-D596-4988-B710-DD4D51A56C76}" type="pres">
      <dgm:prSet presAssocID="{A0DD7DB3-5134-44A0-92C1-69F28C286101}" presName="node" presStyleLbl="vennNode1" presStyleIdx="7" presStyleCnt="11" custRadScaleRad="105420" custRadScaleInc="62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41AB44-190A-4F2A-886D-0EDFFD9FD4A0}" type="pres">
      <dgm:prSet presAssocID="{3856EF89-6346-4047-80A0-06A90B8FA3C7}" presName="node" presStyleLbl="vennNode1" presStyleIdx="8" presStyleCnt="11" custRadScaleRad="99947" custRadScaleInc="-15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636C79-1DC0-4350-A3AC-90E2B5C6E88A}" type="pres">
      <dgm:prSet presAssocID="{ECB949CB-15CD-47EA-8AC3-9990DD9F2291}" presName="node" presStyleLbl="venn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C93B77-94C8-4687-843F-6BBE7EA21531}" type="pres">
      <dgm:prSet presAssocID="{3B28E425-55E0-456C-9D23-167EE6DB8460}" presName="node" presStyleLbl="venn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DAB2D7-2B82-4F6B-AB8E-C633FD286868}" type="presOf" srcId="{3856EF89-6346-4047-80A0-06A90B8FA3C7}" destId="{7E41AB44-190A-4F2A-886D-0EDFFD9FD4A0}" srcOrd="0" destOrd="0" presId="urn:microsoft.com/office/officeart/2005/8/layout/radial3"/>
    <dgm:cxn modelId="{CFCE492D-CA61-4E8E-B93C-F5C5E7F3ACD0}" type="presOf" srcId="{0488919A-1E5F-436C-874E-A2E8B2CED1C8}" destId="{C6650441-E796-47BA-BE43-2C7B5C55917A}" srcOrd="0" destOrd="0" presId="urn:microsoft.com/office/officeart/2005/8/layout/radial3"/>
    <dgm:cxn modelId="{76918270-30D4-4052-B043-DA1420AA9E82}" type="presOf" srcId="{59AC3AA5-4C0D-4325-83A4-20E96FD470E2}" destId="{24DF8EE3-2992-46DF-8BD0-ADCB0B248D16}" srcOrd="0" destOrd="0" presId="urn:microsoft.com/office/officeart/2005/8/layout/radial3"/>
    <dgm:cxn modelId="{1920BA29-841D-4F81-A9D2-B207945BA48A}" srcId="{70C0E8A1-B5E1-473C-9128-1B21A8DB2D7F}" destId="{3856EF89-6346-4047-80A0-06A90B8FA3C7}" srcOrd="7" destOrd="0" parTransId="{3417FA50-7FD9-4E5C-AB74-93F59BF6D48E}" sibTransId="{D8C9D042-688D-49BF-9185-4A3650468D3A}"/>
    <dgm:cxn modelId="{B3344027-757B-4E0F-B2B1-91B8BA676A82}" type="presOf" srcId="{70C0E8A1-B5E1-473C-9128-1B21A8DB2D7F}" destId="{FBA4F829-CB9E-4E9F-BDEE-C261BBFA44FA}" srcOrd="0" destOrd="0" presId="urn:microsoft.com/office/officeart/2005/8/layout/radial3"/>
    <dgm:cxn modelId="{B3B4A982-0FBD-4169-9AE3-B59D8F76073B}" type="presOf" srcId="{3B28E425-55E0-456C-9D23-167EE6DB8460}" destId="{38C93B77-94C8-4687-843F-6BBE7EA21531}" srcOrd="0" destOrd="0" presId="urn:microsoft.com/office/officeart/2005/8/layout/radial3"/>
    <dgm:cxn modelId="{B599E5E9-7042-4E31-9293-23AE928B2732}" srcId="{70C0E8A1-B5E1-473C-9128-1B21A8DB2D7F}" destId="{A0DD7DB3-5134-44A0-92C1-69F28C286101}" srcOrd="6" destOrd="0" parTransId="{C373F40A-8FBD-4EE2-9366-1DC9C1DFD355}" sibTransId="{20460C51-FF1E-4CB1-94A7-4291DAA8F06C}"/>
    <dgm:cxn modelId="{3C4E10F2-ADEA-47C4-845C-EBAE9395BAC0}" srcId="{70C0E8A1-B5E1-473C-9128-1B21A8DB2D7F}" destId="{59AC3AA5-4C0D-4325-83A4-20E96FD470E2}" srcOrd="1" destOrd="0" parTransId="{BBA61FBB-2595-4A3A-A49C-81E42381F121}" sibTransId="{D04788FC-74A6-421C-BBBD-C5A933ACD010}"/>
    <dgm:cxn modelId="{7E10F301-2D06-4994-89D3-6E2C5D811F65}" srcId="{70C0E8A1-B5E1-473C-9128-1B21A8DB2D7F}" destId="{9B8786BC-1801-4AEC-A1B3-BCCF0195196B}" srcOrd="3" destOrd="0" parTransId="{2C636B15-3152-4FC1-AF21-2B6FEDD9DC39}" sibTransId="{C489AE0D-4389-4CDD-B116-732B13733EF2}"/>
    <dgm:cxn modelId="{1A41EDF7-ACDB-4EA5-9880-901ED5EE107B}" type="presOf" srcId="{A0DD7DB3-5134-44A0-92C1-69F28C286101}" destId="{F41A5553-D596-4988-B710-DD4D51A56C76}" srcOrd="0" destOrd="0" presId="urn:microsoft.com/office/officeart/2005/8/layout/radial3"/>
    <dgm:cxn modelId="{CEC402E5-1922-47DC-9397-4F1E6DAA7C84}" type="presOf" srcId="{9B8786BC-1801-4AEC-A1B3-BCCF0195196B}" destId="{9E4A485E-90B7-42C1-AE5B-9F41BF11E889}" srcOrd="0" destOrd="0" presId="urn:microsoft.com/office/officeart/2005/8/layout/radial3"/>
    <dgm:cxn modelId="{FC483E65-7F2B-4279-B329-2F0BEC74DBF2}" type="presOf" srcId="{6732C7DC-219B-4E38-B7DA-F399BB1B9B2D}" destId="{C109A24F-C7D1-4B83-96E8-213CA1778EC6}" srcOrd="0" destOrd="0" presId="urn:microsoft.com/office/officeart/2005/8/layout/radial3"/>
    <dgm:cxn modelId="{AF9E2BB4-3C6F-446D-80C3-3FB2BA30E897}" type="presOf" srcId="{34889898-39A2-4876-9189-8ACBB47E6CC6}" destId="{C5A26997-206A-4D9E-A84E-E16B856CAD46}" srcOrd="0" destOrd="0" presId="urn:microsoft.com/office/officeart/2005/8/layout/radial3"/>
    <dgm:cxn modelId="{300AC899-FECE-4C08-A3B6-E4E8C04B97FD}" srcId="{70C0E8A1-B5E1-473C-9128-1B21A8DB2D7F}" destId="{ECB949CB-15CD-47EA-8AC3-9990DD9F2291}" srcOrd="8" destOrd="0" parTransId="{5CF7B601-5EE0-4FEB-8E99-707EEF57E744}" sibTransId="{7E3C6AD9-60A8-4F54-9398-1E3202B751F5}"/>
    <dgm:cxn modelId="{8FF6DA6D-F595-452D-8DB8-A0D0E1B8E59E}" type="presOf" srcId="{ECB949CB-15CD-47EA-8AC3-9990DD9F2291}" destId="{4A636C79-1DC0-4350-A3AC-90E2B5C6E88A}" srcOrd="0" destOrd="0" presId="urn:microsoft.com/office/officeart/2005/8/layout/radial3"/>
    <dgm:cxn modelId="{0804F85D-9C7B-42B2-8BA5-155A0746EB7B}" srcId="{70C0E8A1-B5E1-473C-9128-1B21A8DB2D7F}" destId="{83F6D1BB-9067-46FF-9C5B-CD72F45EC1D1}" srcOrd="2" destOrd="0" parTransId="{DD034C79-5859-4F0C-B8E5-43D0E21E0EC6}" sibTransId="{F8573404-9BBE-42D6-9420-9A54541453DB}"/>
    <dgm:cxn modelId="{991949AB-BEA5-4498-A9F6-B42C7BD4EB2F}" srcId="{70C0E8A1-B5E1-473C-9128-1B21A8DB2D7F}" destId="{EE63E507-C538-4AEC-BA53-EF399309CB39}" srcOrd="4" destOrd="0" parTransId="{17EB7B71-0585-4D83-AE1C-11A742981CA0}" sibTransId="{28D64DAE-1267-4AE9-BDF9-F6BCB507CA73}"/>
    <dgm:cxn modelId="{0752FDAD-B5F3-44E2-90B2-93ACAAF7585D}" srcId="{70C0E8A1-B5E1-473C-9128-1B21A8DB2D7F}" destId="{3B28E425-55E0-456C-9D23-167EE6DB8460}" srcOrd="9" destOrd="0" parTransId="{564C6381-3CDA-4FBE-9221-F5763ED273FE}" sibTransId="{A4DA1307-3EF7-4FEC-8CC1-F9D8EFFAFEB0}"/>
    <dgm:cxn modelId="{A5BAD28C-735C-4568-8A7E-D1FBEFDE29B9}" type="presOf" srcId="{EE63E507-C538-4AEC-BA53-EF399309CB39}" destId="{DA280BC5-9279-47AD-B46B-CF3BC8E58A18}" srcOrd="0" destOrd="0" presId="urn:microsoft.com/office/officeart/2005/8/layout/radial3"/>
    <dgm:cxn modelId="{841CE249-8BB0-4B26-84FF-2A64B7DAF0A0}" srcId="{70C0E8A1-B5E1-473C-9128-1B21A8DB2D7F}" destId="{0488919A-1E5F-436C-874E-A2E8B2CED1C8}" srcOrd="5" destOrd="0" parTransId="{05B44F04-168F-4C94-82FF-63333B8780C3}" sibTransId="{7BCDED6E-0F99-4764-BCA6-AA6583A502F5}"/>
    <dgm:cxn modelId="{4B493B2A-9E4D-45EE-BEF0-79C65AD63B7F}" srcId="{70C0E8A1-B5E1-473C-9128-1B21A8DB2D7F}" destId="{6732C7DC-219B-4E38-B7DA-F399BB1B9B2D}" srcOrd="0" destOrd="0" parTransId="{EA68E741-FB90-44B6-93A3-DA689F1B0D83}" sibTransId="{35CEAD47-BAFD-4AF0-AF9A-032881BE6314}"/>
    <dgm:cxn modelId="{18AE9196-A54D-4C58-AC35-264362863710}" srcId="{34889898-39A2-4876-9189-8ACBB47E6CC6}" destId="{70C0E8A1-B5E1-473C-9128-1B21A8DB2D7F}" srcOrd="0" destOrd="0" parTransId="{3282789A-DCF4-40F2-BF34-CF8C84445A28}" sibTransId="{1B35FBAA-6B90-461C-A4B3-0A0022D53BE6}"/>
    <dgm:cxn modelId="{56471C3A-A772-4C5F-8FB3-6171D608825A}" type="presOf" srcId="{83F6D1BB-9067-46FF-9C5B-CD72F45EC1D1}" destId="{DE85AC6B-2A3B-4B5E-BFB7-F2293AEFC5AA}" srcOrd="0" destOrd="0" presId="urn:microsoft.com/office/officeart/2005/8/layout/radial3"/>
    <dgm:cxn modelId="{05E2948B-260C-4257-BB48-C8A6890C9D50}" type="presParOf" srcId="{C5A26997-206A-4D9E-A84E-E16B856CAD46}" destId="{46F9F717-7B53-4C6C-A694-D403EDEBEA9B}" srcOrd="0" destOrd="0" presId="urn:microsoft.com/office/officeart/2005/8/layout/radial3"/>
    <dgm:cxn modelId="{6B226A0E-4DA1-4469-8D20-DA634546198E}" type="presParOf" srcId="{46F9F717-7B53-4C6C-A694-D403EDEBEA9B}" destId="{FBA4F829-CB9E-4E9F-BDEE-C261BBFA44FA}" srcOrd="0" destOrd="0" presId="urn:microsoft.com/office/officeart/2005/8/layout/radial3"/>
    <dgm:cxn modelId="{8B6BA8FC-7DEB-44D5-BA68-D12FD45C10D4}" type="presParOf" srcId="{46F9F717-7B53-4C6C-A694-D403EDEBEA9B}" destId="{C109A24F-C7D1-4B83-96E8-213CA1778EC6}" srcOrd="1" destOrd="0" presId="urn:microsoft.com/office/officeart/2005/8/layout/radial3"/>
    <dgm:cxn modelId="{4D311922-1B20-4C79-9097-7F0FDA54B28C}" type="presParOf" srcId="{46F9F717-7B53-4C6C-A694-D403EDEBEA9B}" destId="{24DF8EE3-2992-46DF-8BD0-ADCB0B248D16}" srcOrd="2" destOrd="0" presId="urn:microsoft.com/office/officeart/2005/8/layout/radial3"/>
    <dgm:cxn modelId="{EE82CE9F-B8F9-4DDD-829E-D22339FBEFA4}" type="presParOf" srcId="{46F9F717-7B53-4C6C-A694-D403EDEBEA9B}" destId="{DE85AC6B-2A3B-4B5E-BFB7-F2293AEFC5AA}" srcOrd="3" destOrd="0" presId="urn:microsoft.com/office/officeart/2005/8/layout/radial3"/>
    <dgm:cxn modelId="{D6CB1354-94AE-4D45-9FF5-901C1AB002CC}" type="presParOf" srcId="{46F9F717-7B53-4C6C-A694-D403EDEBEA9B}" destId="{9E4A485E-90B7-42C1-AE5B-9F41BF11E889}" srcOrd="4" destOrd="0" presId="urn:microsoft.com/office/officeart/2005/8/layout/radial3"/>
    <dgm:cxn modelId="{E434E976-9C8A-4553-9498-7944A91A8135}" type="presParOf" srcId="{46F9F717-7B53-4C6C-A694-D403EDEBEA9B}" destId="{DA280BC5-9279-47AD-B46B-CF3BC8E58A18}" srcOrd="5" destOrd="0" presId="urn:microsoft.com/office/officeart/2005/8/layout/radial3"/>
    <dgm:cxn modelId="{FF12A37C-881F-4663-9505-CEE6A6A8DFF6}" type="presParOf" srcId="{46F9F717-7B53-4C6C-A694-D403EDEBEA9B}" destId="{C6650441-E796-47BA-BE43-2C7B5C55917A}" srcOrd="6" destOrd="0" presId="urn:microsoft.com/office/officeart/2005/8/layout/radial3"/>
    <dgm:cxn modelId="{2017D003-DD61-4181-834F-9B4BBFC2FF33}" type="presParOf" srcId="{46F9F717-7B53-4C6C-A694-D403EDEBEA9B}" destId="{F41A5553-D596-4988-B710-DD4D51A56C76}" srcOrd="7" destOrd="0" presId="urn:microsoft.com/office/officeart/2005/8/layout/radial3"/>
    <dgm:cxn modelId="{1EEDACAD-9727-40E9-8977-0C121C54A743}" type="presParOf" srcId="{46F9F717-7B53-4C6C-A694-D403EDEBEA9B}" destId="{7E41AB44-190A-4F2A-886D-0EDFFD9FD4A0}" srcOrd="8" destOrd="0" presId="urn:microsoft.com/office/officeart/2005/8/layout/radial3"/>
    <dgm:cxn modelId="{555EB351-92BB-4FFA-BA62-A1D62F52CC48}" type="presParOf" srcId="{46F9F717-7B53-4C6C-A694-D403EDEBEA9B}" destId="{4A636C79-1DC0-4350-A3AC-90E2B5C6E88A}" srcOrd="9" destOrd="0" presId="urn:microsoft.com/office/officeart/2005/8/layout/radial3"/>
    <dgm:cxn modelId="{34CA9E18-A836-4B9D-914B-F03AACED3295}" type="presParOf" srcId="{46F9F717-7B53-4C6C-A694-D403EDEBEA9B}" destId="{38C93B77-94C8-4687-843F-6BBE7EA21531}" srcOrd="10" destOrd="0" presId="urn:microsoft.com/office/officeart/2005/8/layout/radial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74F26-530E-4094-AD9D-CBAEBC59A105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CF41F-49D0-4E4E-BB11-E81FBBB631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250146" y="682798"/>
            <a:ext cx="2357709" cy="34287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BC7DEF-BF68-4541-9C36-95CC3E36205E}" type="slidenum">
              <a:rPr lang="en-US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A7EC1-8285-4D4F-926D-2988F42406C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251232" y="676476"/>
            <a:ext cx="2360969" cy="3435059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108343" tIns="54174" rIns="108343" bIns="5417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8372" name="Slide Number Placeholder 3"/>
          <p:cNvSpPr txBox="1">
            <a:spLocks noGrp="1"/>
          </p:cNvSpPr>
          <p:nvPr/>
        </p:nvSpPr>
        <p:spPr bwMode="auto">
          <a:xfrm>
            <a:off x="3884725" y="8686522"/>
            <a:ext cx="2971693" cy="45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343" tIns="54174" rIns="108343" bIns="54174" anchor="b"/>
          <a:lstStyle/>
          <a:p>
            <a:pPr algn="r" defTabSz="962660"/>
            <a:fld id="{5310D54C-90FA-4077-93CF-318249DDB1ED}" type="slidenum">
              <a:rPr lang="id-ID" sz="1600">
                <a:solidFill>
                  <a:prstClr val="black"/>
                </a:solidFill>
              </a:rPr>
              <a:pPr algn="r" defTabSz="962660"/>
              <a:t>4</a:t>
            </a:fld>
            <a:endParaRPr lang="id-ID" sz="16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1943-1A6D-42CD-B62A-68684914A7FA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3D13-4B9B-4F7C-8592-16082831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1943-1A6D-42CD-B62A-68684914A7FA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3D13-4B9B-4F7C-8592-16082831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1943-1A6D-42CD-B62A-68684914A7FA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3D13-4B9B-4F7C-8592-16082831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010894974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1943-1A6D-42CD-B62A-68684914A7FA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3D13-4B9B-4F7C-8592-16082831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1943-1A6D-42CD-B62A-68684914A7FA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3D13-4B9B-4F7C-8592-16082831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1943-1A6D-42CD-B62A-68684914A7FA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3D13-4B9B-4F7C-8592-16082831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1943-1A6D-42CD-B62A-68684914A7FA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3D13-4B9B-4F7C-8592-16082831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1943-1A6D-42CD-B62A-68684914A7FA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3D13-4B9B-4F7C-8592-16082831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1943-1A6D-42CD-B62A-68684914A7FA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3D13-4B9B-4F7C-8592-16082831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1943-1A6D-42CD-B62A-68684914A7FA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3D13-4B9B-4F7C-8592-16082831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1943-1A6D-42CD-B62A-68684914A7FA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3D13-4B9B-4F7C-8592-160828310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F1943-1A6D-42CD-B62A-68684914A7FA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E3D13-4B9B-4F7C-8592-16082831031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edung-sate.jpg"/>
          <p:cNvPicPr>
            <a:picLocks noChangeAspect="1"/>
          </p:cNvPicPr>
          <p:nvPr/>
        </p:nvPicPr>
        <p:blipFill>
          <a:blip r:embed="rId3" cstate="print"/>
          <a:srcRect l="17513" t="8889" b="35556"/>
          <a:stretch>
            <a:fillRect/>
          </a:stretch>
        </p:blipFill>
        <p:spPr>
          <a:xfrm>
            <a:off x="0" y="0"/>
            <a:ext cx="2714612" cy="3733799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7653" name="Subtitle 2"/>
          <p:cNvSpPr>
            <a:spLocks noGrp="1"/>
          </p:cNvSpPr>
          <p:nvPr>
            <p:ph type="subTitle" idx="1"/>
          </p:nvPr>
        </p:nvSpPr>
        <p:spPr>
          <a:xfrm>
            <a:off x="1219201" y="6067427"/>
            <a:ext cx="6029325" cy="561975"/>
          </a:xfrm>
        </p:spPr>
        <p:txBody>
          <a:bodyPr/>
          <a:lstStyle/>
          <a:p>
            <a:pPr marL="63500" algn="ctr">
              <a:spcBef>
                <a:spcPct val="0"/>
              </a:spcBef>
            </a:pPr>
            <a:r>
              <a:rPr lang="en-US" sz="2000" b="1" dirty="0" smtClean="0"/>
              <a:t>PEMERINTAH </a:t>
            </a:r>
            <a:r>
              <a:rPr lang="id-ID" sz="2000" b="1" dirty="0" smtClean="0"/>
              <a:t>PROVINSI JAWA BARAT</a:t>
            </a:r>
          </a:p>
          <a:p>
            <a:pPr marL="63500" algn="ctr">
              <a:spcBef>
                <a:spcPct val="0"/>
              </a:spcBef>
            </a:pPr>
            <a:endParaRPr lang="id-ID" sz="2000" b="1" dirty="0" smtClean="0"/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1" y="859208"/>
            <a:ext cx="90011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d-ID" sz="3200" b="1" dirty="0" smtClean="0">
                <a:solidFill>
                  <a:srgbClr val="0000FF"/>
                </a:solidFill>
                <a:latin typeface="Berlin Sans FB Demi" pitchFamily="34" charset="0"/>
                <a:cs typeface="Arial" charset="0"/>
              </a:rPr>
              <a:t>RANCANGAN</a:t>
            </a:r>
            <a:r>
              <a:rPr lang="en-US" sz="3200" b="1" dirty="0" smtClean="0">
                <a:solidFill>
                  <a:srgbClr val="0000FF"/>
                </a:solidFill>
                <a:latin typeface="Berlin Sans FB Demi" pitchFamily="34" charset="0"/>
                <a:cs typeface="Arial" charset="0"/>
              </a:rPr>
              <a:t> </a:t>
            </a:r>
            <a:r>
              <a:rPr lang="id-ID" sz="3200" b="1" dirty="0" smtClean="0">
                <a:solidFill>
                  <a:srgbClr val="0000FF"/>
                </a:solidFill>
                <a:latin typeface="Berlin Sans FB Demi" pitchFamily="34" charset="0"/>
                <a:cs typeface="Arial" charset="0"/>
              </a:rPr>
              <a:t> </a:t>
            </a:r>
            <a:endParaRPr lang="id-ID" sz="3200" b="1" dirty="0">
              <a:solidFill>
                <a:srgbClr val="0000FF"/>
              </a:solidFill>
              <a:latin typeface="Berlin Sans FB Demi" pitchFamily="34" charset="0"/>
              <a:cs typeface="Arial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d-ID" sz="3200" b="1" dirty="0">
                <a:solidFill>
                  <a:srgbClr val="FF0000"/>
                </a:solidFill>
                <a:latin typeface="Berlin Sans FB Demi" pitchFamily="34" charset="0"/>
                <a:cs typeface="Arial" charset="0"/>
              </a:rPr>
              <a:t>RPJMD</a:t>
            </a:r>
            <a:r>
              <a:rPr lang="id-ID" sz="3200" b="1" dirty="0">
                <a:solidFill>
                  <a:srgbClr val="0000FF"/>
                </a:solidFill>
                <a:latin typeface="Berlin Sans FB Demi" pitchFamily="34" charset="0"/>
                <a:cs typeface="Arial" charset="0"/>
              </a:rPr>
              <a:t> PROVINSI JAWA BARAT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d-ID" sz="3200" b="1" dirty="0">
                <a:solidFill>
                  <a:srgbClr val="0000FF"/>
                </a:solidFill>
                <a:latin typeface="Berlin Sans FB Demi" pitchFamily="34" charset="0"/>
                <a:cs typeface="Arial" charset="0"/>
              </a:rPr>
              <a:t> TAHUN 2013-2018</a:t>
            </a:r>
          </a:p>
        </p:txBody>
      </p:sp>
      <p:pic>
        <p:nvPicPr>
          <p:cNvPr id="10" name="Picture 9" descr="C:\Users\vaio\Desktop\logo jabar is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929" y="5835937"/>
            <a:ext cx="1500187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 descr="C:\Users\TAPD's PC\Pictures\100px-West_Java_co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0301" y="5397228"/>
            <a:ext cx="1094868" cy="1353980"/>
          </a:xfrm>
          <a:prstGeom prst="rect">
            <a:avLst/>
          </a:prstGeom>
          <a:noFill/>
        </p:spPr>
      </p:pic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2857488" y="2940268"/>
            <a:ext cx="6100774" cy="2800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2" tIns="45702" rIns="91402" bIns="45702">
            <a:spAutoFit/>
          </a:bodyPr>
          <a:lstStyle/>
          <a:p>
            <a:pPr algn="r"/>
            <a:endParaRPr lang="en-US" sz="1600" dirty="0">
              <a:solidFill>
                <a:prstClr val="black"/>
              </a:solidFill>
            </a:endParaRPr>
          </a:p>
          <a:p>
            <a:pPr algn="r" eaLnBrk="0" hangingPunct="0"/>
            <a:r>
              <a:rPr lang="en-US" sz="1600" b="1" dirty="0" err="1">
                <a:solidFill>
                  <a:srgbClr val="000000"/>
                </a:solidFill>
                <a:latin typeface="Tahoma" pitchFamily="34" charset="0"/>
              </a:rPr>
              <a:t>Disampaikan</a:t>
            </a:r>
            <a:r>
              <a:rPr lang="en-US" sz="1600" b="1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Tahoma" pitchFamily="34" charset="0"/>
              </a:rPr>
              <a:t>oleh</a:t>
            </a:r>
            <a:r>
              <a:rPr lang="en-US" sz="1600" b="1" dirty="0">
                <a:solidFill>
                  <a:srgbClr val="000000"/>
                </a:solidFill>
                <a:latin typeface="Tahoma" pitchFamily="34" charset="0"/>
              </a:rPr>
              <a:t> :</a:t>
            </a:r>
          </a:p>
          <a:p>
            <a:pPr algn="r" eaLnBrk="0" hangingPunct="0"/>
            <a:endParaRPr lang="en-US" sz="1600" dirty="0">
              <a:solidFill>
                <a:srgbClr val="000000"/>
              </a:solidFill>
              <a:latin typeface="Tahoma" pitchFamily="34" charset="0"/>
            </a:endParaRPr>
          </a:p>
          <a:p>
            <a:pPr algn="r" eaLnBrk="0" hangingPunct="0"/>
            <a:r>
              <a:rPr lang="id-ID" b="1" dirty="0" smtClean="0">
                <a:solidFill>
                  <a:srgbClr val="000000"/>
                </a:solidFill>
                <a:latin typeface="Tahoma" pitchFamily="34" charset="0"/>
              </a:rPr>
              <a:t>Kepala B</a:t>
            </a:r>
            <a:r>
              <a:rPr lang="en-US" b="1" dirty="0" err="1">
                <a:solidFill>
                  <a:srgbClr val="000000"/>
                </a:solidFill>
                <a:latin typeface="Tahoma" pitchFamily="34" charset="0"/>
              </a:rPr>
              <a:t>appeda</a:t>
            </a:r>
            <a:r>
              <a:rPr lang="en-US" b="1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ahoma" pitchFamily="34" charset="0"/>
              </a:rPr>
              <a:t>Provinsi</a:t>
            </a:r>
            <a:r>
              <a:rPr lang="en-US" b="1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ahoma" pitchFamily="34" charset="0"/>
              </a:rPr>
              <a:t>Jawa</a:t>
            </a:r>
            <a:r>
              <a:rPr lang="en-US" b="1" dirty="0">
                <a:solidFill>
                  <a:srgbClr val="000000"/>
                </a:solidFill>
                <a:latin typeface="Tahoma" pitchFamily="34" charset="0"/>
              </a:rPr>
              <a:t> Barat</a:t>
            </a:r>
            <a:endParaRPr lang="id-ID" b="1" dirty="0">
              <a:solidFill>
                <a:srgbClr val="000000"/>
              </a:solidFill>
              <a:latin typeface="Tahoma" pitchFamily="34" charset="0"/>
            </a:endParaRPr>
          </a:p>
          <a:p>
            <a:pPr algn="r" eaLnBrk="0" hangingPunct="0"/>
            <a:endParaRPr lang="en-US" b="1" dirty="0">
              <a:solidFill>
                <a:srgbClr val="000000"/>
              </a:solidFill>
              <a:latin typeface="Tahoma" pitchFamily="34" charset="0"/>
            </a:endParaRPr>
          </a:p>
          <a:p>
            <a:pPr algn="r" eaLnBrk="0" hangingPunct="0"/>
            <a:r>
              <a:rPr lang="id-ID" sz="1600" b="1" dirty="0">
                <a:solidFill>
                  <a:srgbClr val="000000"/>
                </a:solidFill>
                <a:latin typeface="Tahoma" pitchFamily="34" charset="0"/>
              </a:rPr>
              <a:t>Disampaikan pada Acara</a:t>
            </a:r>
            <a:endParaRPr lang="id-ID" sz="1400" b="1" dirty="0">
              <a:solidFill>
                <a:srgbClr val="000000"/>
              </a:solidFill>
              <a:latin typeface="Tahoma" pitchFamily="34" charset="0"/>
            </a:endParaRPr>
          </a:p>
          <a:p>
            <a:pPr algn="r" eaLnBrk="0" hangingPunct="0"/>
            <a:r>
              <a:rPr lang="id-ID" sz="1600" dirty="0" smtClean="0">
                <a:solidFill>
                  <a:srgbClr val="000000"/>
                </a:solidFill>
                <a:latin typeface="Tahoma" pitchFamily="34" charset="0"/>
              </a:rPr>
              <a:t>Musrenbang RPJMD </a:t>
            </a:r>
            <a:r>
              <a:rPr lang="en-US" sz="1600" dirty="0" err="1" smtClean="0">
                <a:solidFill>
                  <a:srgbClr val="000000"/>
                </a:solidFill>
                <a:latin typeface="Tahoma" pitchFamily="34" charset="0"/>
              </a:rPr>
              <a:t>Provinsi</a:t>
            </a:r>
            <a:r>
              <a:rPr lang="en-US" sz="16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ahoma" pitchFamily="34" charset="0"/>
              </a:rPr>
              <a:t>Jawa</a:t>
            </a:r>
            <a:r>
              <a:rPr lang="en-US" sz="1600" dirty="0" smtClean="0">
                <a:solidFill>
                  <a:srgbClr val="000000"/>
                </a:solidFill>
                <a:latin typeface="Tahoma" pitchFamily="34" charset="0"/>
              </a:rPr>
              <a:t> Barat </a:t>
            </a:r>
          </a:p>
          <a:p>
            <a:pPr algn="r" eaLnBrk="0" hangingPunct="0"/>
            <a:r>
              <a:rPr lang="en-US" sz="1600" dirty="0" err="1" smtClean="0">
                <a:solidFill>
                  <a:srgbClr val="000000"/>
                </a:solidFill>
                <a:latin typeface="Tahoma" pitchFamily="34" charset="0"/>
              </a:rPr>
              <a:t>Tahun</a:t>
            </a:r>
            <a:r>
              <a:rPr lang="en-US" sz="16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id-ID" sz="1600" dirty="0" smtClean="0">
                <a:solidFill>
                  <a:srgbClr val="000000"/>
                </a:solidFill>
                <a:latin typeface="Tahoma" pitchFamily="34" charset="0"/>
              </a:rPr>
              <a:t>2013-2018</a:t>
            </a:r>
            <a:endParaRPr lang="en-US" sz="1600" dirty="0" smtClean="0">
              <a:solidFill>
                <a:srgbClr val="000000"/>
              </a:solidFill>
              <a:latin typeface="Tahoma" pitchFamily="34" charset="0"/>
            </a:endParaRPr>
          </a:p>
          <a:p>
            <a:pPr algn="r" eaLnBrk="0" hangingPunct="0"/>
            <a:r>
              <a:rPr lang="en-US" sz="1600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</a:p>
          <a:p>
            <a:pPr algn="r" eaLnBrk="0" hangingPunct="0"/>
            <a:r>
              <a:rPr lang="en-US" sz="1400" b="1" dirty="0" smtClean="0">
                <a:solidFill>
                  <a:srgbClr val="007E39"/>
                </a:solidFill>
                <a:latin typeface="Tahoma" pitchFamily="34" charset="0"/>
              </a:rPr>
              <a:t>Bandung, </a:t>
            </a:r>
            <a:r>
              <a:rPr lang="id-ID" sz="1400" b="1" dirty="0" smtClean="0">
                <a:solidFill>
                  <a:srgbClr val="007E39"/>
                </a:solidFill>
                <a:latin typeface="Tahoma" pitchFamily="34" charset="0"/>
              </a:rPr>
              <a:t>10-11 September </a:t>
            </a:r>
            <a:r>
              <a:rPr lang="en-US" sz="1400" b="1" dirty="0" smtClean="0">
                <a:solidFill>
                  <a:srgbClr val="007E39"/>
                </a:solidFill>
                <a:latin typeface="Tahoma" pitchFamily="34" charset="0"/>
              </a:rPr>
              <a:t>2013</a:t>
            </a:r>
            <a:endParaRPr lang="id-ID" sz="1400" b="1" dirty="0" smtClean="0">
              <a:solidFill>
                <a:srgbClr val="007E39"/>
              </a:solidFill>
              <a:latin typeface="Tahoma" pitchFamily="34" charset="0"/>
            </a:endParaRPr>
          </a:p>
          <a:p>
            <a:pPr algn="r" eaLnBrk="0" hangingPunct="0"/>
            <a:r>
              <a:rPr lang="id-ID" sz="1400" dirty="0" smtClean="0">
                <a:solidFill>
                  <a:srgbClr val="000000"/>
                </a:solidFill>
                <a:latin typeface="Tahoma" pitchFamily="34" charset="0"/>
              </a:rPr>
              <a:t>  </a:t>
            </a:r>
            <a:endParaRPr lang="id-ID" sz="1400" dirty="0">
              <a:solidFill>
                <a:srgbClr val="00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080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88733512"/>
              </p:ext>
            </p:extLst>
          </p:nvPr>
        </p:nvGraphicFramePr>
        <p:xfrm>
          <a:off x="-1214478" y="-685800"/>
          <a:ext cx="11930146" cy="7572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0" y="-24"/>
            <a:ext cx="9144000" cy="857232"/>
          </a:xfrm>
          <a:prstGeom prst="rect">
            <a:avLst/>
          </a:prstGeom>
          <a:solidFill>
            <a:srgbClr val="9BBB59">
              <a:lumMod val="5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07" tIns="45705" rIns="91407" bIns="45705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d-ID" sz="3600" b="1" i="1" kern="0" dirty="0">
                <a:solidFill>
                  <a:srgbClr val="FFFF00"/>
                </a:solidFill>
                <a:latin typeface="Trebuchet MS" pitchFamily="34" charset="0"/>
              </a:rPr>
              <a:t>Common Goals </a:t>
            </a:r>
            <a:r>
              <a:rPr lang="id-ID" sz="3600" b="1" kern="0" dirty="0" smtClean="0">
                <a:solidFill>
                  <a:srgbClr val="FFFF00"/>
                </a:solidFill>
                <a:latin typeface="Trebuchet MS" pitchFamily="34" charset="0"/>
              </a:rPr>
              <a:t>RPJMD TAHUN 2013-2018</a:t>
            </a:r>
            <a:endParaRPr lang="id-ID" sz="3200" b="1" kern="0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534400" y="6400800"/>
            <a:ext cx="609600" cy="457200"/>
          </a:xfrm>
          <a:prstGeom prst="rect">
            <a:avLst/>
          </a:prstGeom>
          <a:solidFill>
            <a:srgbClr val="10A4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latin typeface="Arial" pitchFamily="34" charset="0"/>
                <a:cs typeface="Arial" pitchFamily="34" charset="0"/>
              </a:rPr>
              <a:t>28</a:t>
            </a:r>
            <a:endParaRPr lang="id-ID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719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07E39"/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KEGIATAN PRIORITAS </a:t>
            </a:r>
            <a:r>
              <a:rPr lang="id-ID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TEMATIK </a:t>
            </a:r>
            <a:r>
              <a:rPr lang="id-ID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SEKTORAL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JAWA 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BARAT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52400" y="822541"/>
            <a:ext cx="4305300" cy="1050927"/>
            <a:chOff x="1372622" y="600090"/>
            <a:chExt cx="4302858" cy="1233101"/>
          </a:xfrm>
        </p:grpSpPr>
        <p:sp>
          <p:nvSpPr>
            <p:cNvPr id="40" name="Rectangle 39"/>
            <p:cNvSpPr/>
            <p:nvPr/>
          </p:nvSpPr>
          <p:spPr>
            <a:xfrm>
              <a:off x="1372622" y="939102"/>
              <a:ext cx="4302858" cy="894089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65290" tIns="32645" rIns="65290" bIns="32645" anchor="t"/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Jabar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bebas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putus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jenjang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sekolah</a:t>
              </a:r>
              <a:endParaRPr lang="en-US" sz="700" dirty="0" smtClean="0">
                <a:latin typeface="Arial" pitchFamily="34" charset="0"/>
                <a:cs typeface="Arial" pitchFamily="34" charset="0"/>
              </a:endParaRPr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Peningkatan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pelayanan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pendidikan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non formal plus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kewirausahaan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dengan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sasaran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usia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15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tahun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ke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atas</a:t>
              </a:r>
              <a:endParaRPr lang="en-US" sz="700" dirty="0" smtClean="0">
                <a:latin typeface="Arial" pitchFamily="34" charset="0"/>
                <a:cs typeface="Arial" pitchFamily="34" charset="0"/>
              </a:endParaRPr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Pendidikan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berkebutuhan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khusus</a:t>
              </a:r>
              <a:endParaRPr lang="en-US" sz="700" dirty="0" smtClean="0">
                <a:latin typeface="Arial" pitchFamily="34" charset="0"/>
                <a:cs typeface="Arial" pitchFamily="34" charset="0"/>
              </a:endParaRPr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Peningkatan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relevansi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dan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kualitas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pendidikan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tinggi</a:t>
              </a:r>
              <a:endParaRPr lang="en-US" sz="700" dirty="0" smtClean="0">
                <a:latin typeface="Arial" pitchFamily="34" charset="0"/>
                <a:cs typeface="Arial" pitchFamily="34" charset="0"/>
              </a:endParaRPr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Peningkatan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fasilitas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pendidikan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dan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kompetensi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tenaga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pendidik</a:t>
              </a:r>
              <a:endParaRPr lang="en-US" sz="7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1373008" y="600090"/>
              <a:ext cx="4301918" cy="338981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scene3d>
              <a:camera prst="orthographicFront" fov="0">
                <a:rot lat="0" lon="0" rev="0"/>
              </a:camera>
              <a:lightRig rig="flat" dir="t">
                <a:rot lat="0" lon="0" rev="20040000"/>
              </a:lightRig>
            </a:scene3d>
            <a:sp3d contourW="12700" prstMaterial="dkEdge">
              <a:bevelT w="25400" h="38100"/>
              <a:contourClr>
                <a:schemeClr val="accent2">
                  <a:satMod val="115000"/>
                </a:schemeClr>
              </a:contourClr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65290" tIns="32645" rIns="65290" bIns="32645" anchor="ctr"/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defRPr/>
              </a:pPr>
              <a:r>
                <a:rPr lang="id-ID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CG 1</a:t>
              </a:r>
              <a:r>
                <a:rPr lang="en-US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id-ID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eningkat</a:t>
              </a:r>
              <a:r>
                <a:rPr lang="id-ID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an </a:t>
              </a:r>
              <a:r>
                <a:rPr lang="id-ID" sz="1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1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ksesibilitas</a:t>
              </a:r>
              <a:r>
                <a:rPr lang="en-US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dan</a:t>
              </a:r>
              <a:r>
                <a:rPr lang="en-US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lang="id-ID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utu</a:t>
              </a:r>
              <a:r>
                <a:rPr lang="en-US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id-ID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lang="en-US" sz="12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endidikan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 </a:t>
              </a:r>
              <a:endParaRPr lang="id-ID" sz="1200" b="1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52400" y="1951613"/>
            <a:ext cx="4275584" cy="1081542"/>
            <a:chOff x="960101" y="1935151"/>
            <a:chExt cx="4273159" cy="1269022"/>
          </a:xfrm>
        </p:grpSpPr>
        <p:sp>
          <p:nvSpPr>
            <p:cNvPr id="39" name="Rectangle 38"/>
            <p:cNvSpPr/>
            <p:nvPr/>
          </p:nvSpPr>
          <p:spPr>
            <a:xfrm>
              <a:off x="960101" y="2269822"/>
              <a:ext cx="4273159" cy="934351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65290" tIns="32645" rIns="65290" bIns="32645" anchor="t"/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Peningkatan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pelayanan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kesehatan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dasar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di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Puskesmas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puskesmas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PONED dan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pemenuhan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sumber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daya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kesehatan</a:t>
              </a:r>
              <a:endParaRPr lang="es-ES" sz="700" dirty="0" smtClean="0">
                <a:latin typeface="Arial" pitchFamily="34" charset="0"/>
                <a:cs typeface="Arial" pitchFamily="34" charset="0"/>
              </a:endParaRP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Pemenuhan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pelayanan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kesehatan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dasar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ibu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dan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anak</a:t>
              </a:r>
              <a:endParaRPr lang="es-ES" sz="700" dirty="0" smtClean="0">
                <a:latin typeface="Arial" pitchFamily="34" charset="0"/>
                <a:cs typeface="Arial" pitchFamily="34" charset="0"/>
              </a:endParaRP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Peningkatan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Layanan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Rumah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sakit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Rujukan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dan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Rumah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sakit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Jiwa</a:t>
              </a:r>
              <a:endParaRPr lang="es-ES" sz="700" dirty="0" smtClean="0">
                <a:latin typeface="Arial" pitchFamily="34" charset="0"/>
                <a:cs typeface="Arial" pitchFamily="34" charset="0"/>
              </a:endParaRP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Pemberantasan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penyakit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menular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dan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penyakit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tidak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menular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serta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peningkatan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perilaku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hidup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bersih</a:t>
              </a:r>
              <a:r>
                <a:rPr lang="es-ES" sz="700" dirty="0" smtClean="0">
                  <a:latin typeface="Arial" pitchFamily="34" charset="0"/>
                  <a:cs typeface="Arial" pitchFamily="34" charset="0"/>
                </a:rPr>
                <a:t> dan </a:t>
              </a:r>
              <a:r>
                <a:rPr lang="es-ES" sz="700" dirty="0" err="1" smtClean="0">
                  <a:latin typeface="Arial" pitchFamily="34" charset="0"/>
                  <a:cs typeface="Arial" pitchFamily="34" charset="0"/>
                </a:rPr>
                <a:t>sehat</a:t>
              </a:r>
              <a:endParaRPr lang="es-ES" sz="7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960487" y="1935151"/>
              <a:ext cx="4264324" cy="35535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scene3d>
              <a:camera prst="orthographicFront" fov="0">
                <a:rot lat="0" lon="0" rev="0"/>
              </a:camera>
              <a:lightRig rig="flat" dir="t">
                <a:rot lat="0" lon="0" rev="20040000"/>
              </a:lightRig>
            </a:scene3d>
            <a:sp3d contourW="12700" prstMaterial="dkEdge">
              <a:bevelT w="25400" h="38100"/>
              <a:contourClr>
                <a:schemeClr val="accent2">
                  <a:satMod val="115000"/>
                </a:schemeClr>
              </a:contourClr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65290" tIns="32645" rIns="65290" bIns="32645" anchor="ctr"/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id-ID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CG </a:t>
              </a:r>
              <a:r>
                <a:rPr lang="id-ID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1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i-FI" sz="11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Meningkatkan </a:t>
              </a:r>
              <a:r>
                <a:rPr lang="id-ID" sz="11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fi-FI" sz="11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ksesibilitas dan </a:t>
              </a:r>
              <a:r>
                <a:rPr lang="id-ID" sz="11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K</a:t>
              </a:r>
              <a:r>
                <a:rPr lang="fi-FI" sz="11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ualitas </a:t>
              </a:r>
              <a:r>
                <a:rPr lang="id-ID" sz="11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</a:t>
              </a:r>
              <a:r>
                <a:rPr lang="fi-FI" sz="11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ayanan </a:t>
              </a:r>
              <a:r>
                <a:rPr lang="id-ID" sz="11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K</a:t>
              </a:r>
              <a:r>
                <a:rPr lang="fi-FI" sz="11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esehatan</a:t>
              </a:r>
              <a:endParaRPr lang="id-ID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Rounded Rectangle 12"/>
          <p:cNvSpPr/>
          <p:nvPr/>
        </p:nvSpPr>
        <p:spPr bwMode="auto">
          <a:xfrm>
            <a:off x="152786" y="3086858"/>
            <a:ext cx="4267332" cy="311919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/>
            <a:contourClr>
              <a:schemeClr val="accent2">
                <a:satMod val="115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48850" tIns="24425" rIns="48850" bIns="24425" anchor="ctr"/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id-ID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CG 3</a:t>
            </a:r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Mengembangkan Infrastruktur Wilayah, Energi dan Air Baku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53988" y="3408756"/>
            <a:ext cx="4273996" cy="996823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8850" tIns="24425" rIns="48850" bIns="24425" anchor="t"/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898" indent="-180898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Penangnan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kemacetan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lalu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lintas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Metropolitan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Bodebek-Karpur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Bandung Raya</a:t>
            </a:r>
          </a:p>
          <a:p>
            <a:pPr marL="180898" indent="-180898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Infrastruktur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Strategis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Koridor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Bandung-Cirebon,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Cianjur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Sukabumi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-Bogor, Jakarta-Cirebon, Bandung-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tasikmalaya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Jabar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selatan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marL="180898" indent="-180898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Infrastruktur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jalan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perhubungan</a:t>
            </a: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marL="180898" indent="-180898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Infrastruktur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air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irigasi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strategis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180898" indent="-180898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Kawasan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industry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terpadu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infrastruktur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permukiman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perumahan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180898" indent="-180898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Jabar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mandiri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energy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perdesaan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bakar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kebutuhan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domestic;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180898" indent="-180898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Pemenuhan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kecukupan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air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baku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pengembangan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infrastruktur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air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bersih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perkotaan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perdesaan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" dirty="0" err="1" smtClean="0">
                <a:latin typeface="Arial" pitchFamily="34" charset="0"/>
                <a:cs typeface="Arial" pitchFamily="34" charset="0"/>
              </a:rPr>
              <a:t>Jawa</a:t>
            </a:r>
            <a:r>
              <a:rPr lang="en-US" sz="700" dirty="0" smtClean="0">
                <a:latin typeface="Arial" pitchFamily="34" charset="0"/>
                <a:cs typeface="Arial" pitchFamily="34" charset="0"/>
              </a:rPr>
              <a:t> Barat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42844" y="5824190"/>
            <a:ext cx="4267200" cy="1002278"/>
            <a:chOff x="-4405483" y="4798525"/>
            <a:chExt cx="4264780" cy="1176018"/>
          </a:xfrm>
        </p:grpSpPr>
        <p:sp>
          <p:nvSpPr>
            <p:cNvPr id="36" name="Rectangle 35"/>
            <p:cNvSpPr/>
            <p:nvPr/>
          </p:nvSpPr>
          <p:spPr>
            <a:xfrm>
              <a:off x="-4405483" y="5169861"/>
              <a:ext cx="4264780" cy="804682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65290" tIns="32645" rIns="65290" bIns="32645" anchor="t"/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Peningkatan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budaya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masyarakat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bekerja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perluasan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lapangan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kerja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dan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kesempatan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berusaha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UMKM</a:t>
              </a: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Perkuatan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peran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BUMD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dalam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pembangunan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dan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mewujudkan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Jawa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Barat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sebagai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tujuan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investasi</a:t>
              </a:r>
              <a:endParaRPr lang="en-US" sz="700" dirty="0" smtClean="0">
                <a:latin typeface="Arial" pitchFamily="34" charset="0"/>
                <a:cs typeface="Arial" pitchFamily="34" charset="0"/>
              </a:endParaRP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Pengembangan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skema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pembiayaan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alternative</a:t>
              </a: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Pengembangan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industry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manufaktur</a:t>
              </a:r>
              <a:endParaRPr lang="en-US" sz="700" dirty="0" smtClean="0">
                <a:latin typeface="Arial" pitchFamily="34" charset="0"/>
                <a:cs typeface="Arial" pitchFamily="34" charset="0"/>
              </a:endParaRP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Pengembangan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industry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keratif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dan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wirausahawan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muda</a:t>
              </a:r>
              <a:r>
                <a:rPr lang="en-US" sz="7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700" dirty="0" err="1" smtClean="0">
                  <a:latin typeface="Arial" pitchFamily="34" charset="0"/>
                  <a:cs typeface="Arial" pitchFamily="34" charset="0"/>
                </a:rPr>
                <a:t>kreatif</a:t>
              </a:r>
              <a:endParaRPr lang="en-US" sz="7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-4405097" y="4798525"/>
              <a:ext cx="4263384" cy="35760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scene3d>
              <a:camera prst="orthographicFront" fov="0">
                <a:rot lat="0" lon="0" rev="0"/>
              </a:camera>
              <a:lightRig rig="flat" dir="t">
                <a:rot lat="0" lon="0" rev="20040000"/>
              </a:lightRig>
            </a:scene3d>
            <a:sp3d contourW="12700" prstMaterial="dkEdge">
              <a:bevelT w="25400" h="38100"/>
              <a:contourClr>
                <a:schemeClr val="accent2">
                  <a:satMod val="115000"/>
                </a:schemeClr>
              </a:contourClr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65290" tIns="32645" rIns="65290" bIns="32645" anchor="ctr"/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defRPr/>
              </a:pPr>
              <a:r>
                <a:rPr lang="id-ID" sz="1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CG </a:t>
              </a:r>
              <a:r>
                <a:rPr lang="en-US" sz="1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 </a:t>
              </a:r>
              <a:r>
                <a:rPr lang="id-ID" sz="1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Meningkatkan Ekonomi Non Pertanian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53540" y="4469038"/>
            <a:ext cx="4275584" cy="1298049"/>
            <a:chOff x="-1866311" y="4440532"/>
            <a:chExt cx="4273159" cy="1523060"/>
          </a:xfrm>
        </p:grpSpPr>
        <p:sp>
          <p:nvSpPr>
            <p:cNvPr id="34" name="Rounded Rectangle 33"/>
            <p:cNvSpPr/>
            <p:nvPr/>
          </p:nvSpPr>
          <p:spPr>
            <a:xfrm>
              <a:off x="-1865924" y="4440532"/>
              <a:ext cx="4265513" cy="447007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scene3d>
              <a:camera prst="orthographicFront" fov="0">
                <a:rot lat="0" lon="0" rev="0"/>
              </a:camera>
              <a:lightRig rig="flat" dir="t">
                <a:rot lat="0" lon="0" rev="20040000"/>
              </a:lightRig>
            </a:scene3d>
            <a:sp3d contourW="12700" prstMaterial="dkEdge">
              <a:bevelT w="25400" h="38100"/>
              <a:contourClr>
                <a:schemeClr val="accent2">
                  <a:satMod val="115000"/>
                </a:schemeClr>
              </a:contourClr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65290" tIns="32645" rIns="65290" bIns="32645" anchor="ctr"/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id-ID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CG </a:t>
              </a:r>
              <a:r>
                <a:rPr lang="en-US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 </a:t>
              </a:r>
              <a:r>
                <a:rPr lang="id-ID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Meningkatkan Ekonomi Pertanian</a:t>
              </a:r>
              <a:endParaRPr lang="id-ID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-1866311" y="4868783"/>
              <a:ext cx="4273159" cy="1094809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65290" tIns="32645" rIns="65290" bIns="32645" anchor="t"/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Jabar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sebagai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sentra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produksi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benih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/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bibit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nasional</a:t>
              </a:r>
              <a:endParaRPr lang="en-US" sz="800" dirty="0" smtClean="0">
                <a:latin typeface="Arial" pitchFamily="34" charset="0"/>
                <a:cs typeface="Arial" pitchFamily="34" charset="0"/>
              </a:endParaRP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Pengembangan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agribisnis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, forest business, marine business,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dan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agroindustry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Perlindungan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lahan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pertanian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berkelanjutan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pemenuhan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13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juta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ton GKG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dan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swasembada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protein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hewani</a:t>
              </a:r>
              <a:endParaRPr lang="en-US" sz="800" dirty="0" smtClean="0">
                <a:latin typeface="Arial" pitchFamily="34" charset="0"/>
                <a:cs typeface="Arial" pitchFamily="34" charset="0"/>
              </a:endParaRP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Jawa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Barat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bebas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rawan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pangan</a:t>
              </a:r>
              <a:endParaRPr lang="en-US" sz="800" dirty="0" smtClean="0">
                <a:latin typeface="Arial" pitchFamily="34" charset="0"/>
                <a:cs typeface="Arial" pitchFamily="34" charset="0"/>
              </a:endParaRP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Meningkatnya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dukungan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infrastruktur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(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jalan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jembatan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dan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irigasi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)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disentra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produksi</a:t>
              </a:r>
              <a:r>
                <a:rPr lang="en-US" sz="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800" dirty="0" err="1" smtClean="0">
                  <a:latin typeface="Arial" pitchFamily="34" charset="0"/>
                  <a:cs typeface="Arial" pitchFamily="34" charset="0"/>
                </a:rPr>
                <a:t>pangan</a:t>
              </a:r>
              <a:endParaRPr lang="en-US" sz="8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Rectangle 16"/>
          <p:cNvSpPr/>
          <p:nvPr/>
        </p:nvSpPr>
        <p:spPr bwMode="auto">
          <a:xfrm>
            <a:off x="4572000" y="1127234"/>
            <a:ext cx="4343399" cy="629816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399" tIns="34200" rIns="68399" bIns="34200" anchor="t"/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898" indent="-180898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Konservasi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rehabilitasi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kawasan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lindung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45%</a:t>
            </a:r>
          </a:p>
          <a:p>
            <a:pPr marL="180898" indent="-180898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Pengendalian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pencemaran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limbah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industry, </a:t>
            </a: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limbah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domestic </a:t>
            </a: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pengelolaan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sampah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regional</a:t>
            </a:r>
          </a:p>
          <a:p>
            <a:pPr marL="180898" indent="-180898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Penanganan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bencana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longsor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banjir</a:t>
            </a:r>
            <a:endParaRPr lang="en-US" sz="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4570592" y="822434"/>
            <a:ext cx="4344168" cy="304774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/>
            <a:contourClr>
              <a:schemeClr val="accent2">
                <a:satMod val="115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68399" tIns="34200" rIns="68399" bIns="34200" anchor="ctr"/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 b="1" dirty="0" smtClean="0">
                <a:solidFill>
                  <a:schemeClr val="tx1"/>
                </a:solidFill>
                <a:latin typeface="Trebuchet MS" pitchFamily="34" charset="0"/>
                <a:cs typeface="Calibri" pitchFamily="34" charset="0"/>
              </a:rPr>
              <a:t>CG 6 Meningkatkan pengelolaan lingkungan hidup dan kebencanaan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4571870" y="1802206"/>
            <a:ext cx="4342891" cy="418318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/>
            <a:contourClr>
              <a:schemeClr val="accent2">
                <a:satMod val="115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68415" tIns="34208" rIns="68415" bIns="34208" anchor="ctr"/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id-ID" sz="1400" b="1" dirty="0">
                <a:solidFill>
                  <a:schemeClr val="tx1"/>
                </a:solidFill>
                <a:latin typeface="Trebuchet MS" pitchFamily="34" charset="0"/>
                <a:cs typeface="Calibri" pitchFamily="34" charset="0"/>
              </a:rPr>
              <a:t>CG </a:t>
            </a:r>
            <a:r>
              <a:rPr lang="id-ID" sz="1400" b="1" dirty="0" smtClean="0">
                <a:solidFill>
                  <a:schemeClr val="tx1"/>
                </a:solidFill>
                <a:latin typeface="Trebuchet MS" pitchFamily="34" charset="0"/>
                <a:cs typeface="Calibri" pitchFamily="34" charset="0"/>
              </a:rPr>
              <a:t>7</a:t>
            </a:r>
            <a:r>
              <a:rPr lang="en-US" sz="1400" b="1" dirty="0" smtClean="0">
                <a:solidFill>
                  <a:schemeClr val="tx1"/>
                </a:solidFill>
                <a:latin typeface="Trebuchet MS" pitchFamily="34" charset="0"/>
                <a:cs typeface="Calibri" pitchFamily="34" charset="0"/>
              </a:rPr>
              <a:t> </a:t>
            </a:r>
            <a:r>
              <a:rPr lang="fi-FI" sz="1400" b="1" dirty="0" smtClean="0">
                <a:solidFill>
                  <a:schemeClr val="tx1"/>
                </a:solidFill>
                <a:latin typeface="Trebuchet MS" pitchFamily="34" charset="0"/>
                <a:cs typeface="Calibri" pitchFamily="34" charset="0"/>
              </a:rPr>
              <a:t>Meningkatkan pengelolaan seni, budaya dan wisata serta kepemudaan</a:t>
            </a:r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4572000" y="5224723"/>
            <a:ext cx="4343400" cy="1617511"/>
            <a:chOff x="10717099" y="8748277"/>
            <a:chExt cx="4340935" cy="1897899"/>
          </a:xfrm>
        </p:grpSpPr>
        <p:sp>
          <p:nvSpPr>
            <p:cNvPr id="32" name="Rectangle 31"/>
            <p:cNvSpPr/>
            <p:nvPr/>
          </p:nvSpPr>
          <p:spPr>
            <a:xfrm>
              <a:off x="10717099" y="9241973"/>
              <a:ext cx="4340935" cy="140420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65290" tIns="32645" rIns="65290" bIns="32645" anchor="t"/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Modernisasi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Pemerintahan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dan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profesionalisme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aparatur</a:t>
              </a:r>
              <a:endParaRPr lang="es-ES" sz="1000" dirty="0" smtClean="0">
                <a:latin typeface="Arial" pitchFamily="34" charset="0"/>
                <a:cs typeface="Arial" pitchFamily="34" charset="0"/>
              </a:endParaRP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Peningkatan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kualitas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komunikasi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organisasi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dan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komunikasi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public</a:t>
              </a:r>
              <a:endParaRPr lang="es-ES" sz="1000" dirty="0" smtClean="0">
                <a:latin typeface="Arial" pitchFamily="34" charset="0"/>
                <a:cs typeface="Arial" pitchFamily="34" charset="0"/>
              </a:endParaRP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Penataan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system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hukum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dan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penegakan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hukum</a:t>
              </a:r>
              <a:endParaRPr lang="es-ES" sz="1000" dirty="0" smtClean="0">
                <a:latin typeface="Arial" pitchFamily="34" charset="0"/>
                <a:cs typeface="Arial" pitchFamily="34" charset="0"/>
              </a:endParaRP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Kerjasama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program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pembangunan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dan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pendanaan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multipihak</a:t>
              </a:r>
              <a:endParaRPr lang="es-ES" sz="1000" dirty="0" smtClean="0">
                <a:latin typeface="Arial" pitchFamily="34" charset="0"/>
                <a:cs typeface="Arial" pitchFamily="34" charset="0"/>
              </a:endParaRP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Peningkatan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kualitas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perencanaan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pengendalian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dan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akuntabilitas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pembangunan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serta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pengelolaan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aset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dan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keuangan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; dan</a:t>
              </a: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Peningkatan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sarana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dan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prasarana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000" dirty="0" err="1" smtClean="0">
                  <a:latin typeface="Arial" pitchFamily="34" charset="0"/>
                  <a:cs typeface="Arial" pitchFamily="34" charset="0"/>
                </a:rPr>
                <a:t>Pemerintahan</a:t>
              </a:r>
              <a:r>
                <a:rPr lang="es-ES" sz="10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id-ID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10717099" y="8748277"/>
              <a:ext cx="4339922" cy="490837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scene3d>
              <a:camera prst="orthographicFront" fov="0">
                <a:rot lat="0" lon="0" rev="0"/>
              </a:camera>
              <a:lightRig rig="flat" dir="t">
                <a:rot lat="0" lon="0" rev="20040000"/>
              </a:lightRig>
            </a:scene3d>
            <a:sp3d contourW="12700" prstMaterial="dkEdge">
              <a:bevelT w="25400" h="38100"/>
              <a:contourClr>
                <a:schemeClr val="accent2">
                  <a:satMod val="115000"/>
                </a:schemeClr>
              </a:contourClr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65290" tIns="32645" rIns="65290" bIns="32645" anchor="ctr"/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id-ID" sz="1200" b="1" dirty="0">
                  <a:solidFill>
                    <a:schemeClr val="tx1"/>
                  </a:solidFill>
                  <a:latin typeface="Trebuchet MS" pitchFamily="34" charset="0"/>
                  <a:cs typeface="Calibri" pitchFamily="34" charset="0"/>
                </a:rPr>
                <a:t>CG </a:t>
              </a:r>
              <a:r>
                <a:rPr lang="id-ID" sz="1200" b="1" dirty="0" smtClean="0">
                  <a:solidFill>
                    <a:schemeClr val="tx1"/>
                  </a:solidFill>
                  <a:latin typeface="Trebuchet MS" pitchFamily="34" charset="0"/>
                  <a:cs typeface="Calibri" pitchFamily="34" charset="0"/>
                </a:rPr>
                <a:t>10</a:t>
              </a:r>
              <a:r>
                <a:rPr lang="en-US" sz="1200" b="1" dirty="0" smtClean="0">
                  <a:solidFill>
                    <a:schemeClr val="tx1"/>
                  </a:solidFill>
                  <a:latin typeface="Trebuchet MS" pitchFamily="34" charset="0"/>
                  <a:cs typeface="Calibri" pitchFamily="34" charset="0"/>
                </a:rPr>
                <a:t> </a:t>
              </a:r>
              <a:r>
                <a:rPr lang="nn-NO" sz="1200" b="1" dirty="0" smtClean="0">
                  <a:solidFill>
                    <a:schemeClr val="tx1"/>
                  </a:solidFill>
                  <a:latin typeface="Trebuchet MS" pitchFamily="34" charset="0"/>
                  <a:cs typeface="Calibri" pitchFamily="34" charset="0"/>
                </a:rPr>
                <a:t>Meningkatkan kinerja aparatur serta tata kelola pemerintahan </a:t>
              </a:r>
              <a:r>
                <a:rPr lang="id-ID" sz="1200" b="1" dirty="0" smtClean="0">
                  <a:solidFill>
                    <a:schemeClr val="tx1"/>
                  </a:solidFill>
                  <a:latin typeface="Trebuchet MS" pitchFamily="34" charset="0"/>
                  <a:cs typeface="Calibri" pitchFamily="34" charset="0"/>
                </a:rPr>
                <a:t>dengan penerapan</a:t>
              </a:r>
              <a:r>
                <a:rPr lang="nn-NO" sz="1200" b="1" dirty="0" smtClean="0">
                  <a:solidFill>
                    <a:schemeClr val="tx1"/>
                  </a:solidFill>
                  <a:latin typeface="Trebuchet MS" pitchFamily="34" charset="0"/>
                  <a:cs typeface="Calibri" pitchFamily="34" charset="0"/>
                </a:rPr>
                <a:t> IPTEK</a:t>
              </a:r>
              <a:endParaRPr lang="id-ID" sz="1200" b="1" dirty="0">
                <a:solidFill>
                  <a:schemeClr val="tx1"/>
                </a:solidFill>
                <a:latin typeface="Trebuchet MS" pitchFamily="34" charset="0"/>
                <a:cs typeface="Calibri" pitchFamily="34" charset="0"/>
              </a:endParaRPr>
            </a:p>
          </p:txBody>
        </p:sp>
      </p:grpSp>
      <p:sp>
        <p:nvSpPr>
          <p:cNvPr id="21" name="Rectangle 20"/>
          <p:cNvSpPr/>
          <p:nvPr/>
        </p:nvSpPr>
        <p:spPr bwMode="auto">
          <a:xfrm>
            <a:off x="4572000" y="2268121"/>
            <a:ext cx="4343400" cy="785074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399" tIns="34200" rIns="68399" bIns="34200" anchor="t"/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898" indent="-180898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id-ID" sz="1000" dirty="0" smtClean="0">
                <a:latin typeface="Arial" pitchFamily="34" charset="0"/>
                <a:cs typeface="Arial" pitchFamily="34" charset="0"/>
              </a:rPr>
              <a:t>Pengembangan fasilitas olahraga dan kepemudaan </a:t>
            </a:r>
          </a:p>
          <a:p>
            <a:pPr marL="180898" indent="-180898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id-ID" sz="1000" dirty="0" smtClean="0">
                <a:latin typeface="Arial" pitchFamily="34" charset="0"/>
                <a:cs typeface="Arial" pitchFamily="34" charset="0"/>
              </a:rPr>
              <a:t>Pelestarian seni budaya tradisonal dan benda cagar budaya di Jawa Barat</a:t>
            </a:r>
          </a:p>
          <a:p>
            <a:pPr marL="180898" indent="-180898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id-ID" sz="1000" dirty="0" smtClean="0">
                <a:latin typeface="Arial" pitchFamily="34" charset="0"/>
                <a:cs typeface="Arial" pitchFamily="34" charset="0"/>
              </a:rPr>
              <a:t>Gelar karya dan kreativitas seni budaya di Jawa Barat</a:t>
            </a:r>
          </a:p>
          <a:p>
            <a:pPr marL="180898" indent="-180898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id-ID" sz="1000" dirty="0" smtClean="0">
                <a:latin typeface="Arial" pitchFamily="34" charset="0"/>
                <a:cs typeface="Arial" pitchFamily="34" charset="0"/>
              </a:rPr>
              <a:t>Pengembangan Destinasi wisata</a:t>
            </a:r>
          </a:p>
        </p:txBody>
      </p: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4571869" y="3098350"/>
            <a:ext cx="4343531" cy="978519"/>
            <a:chOff x="4988344" y="2722257"/>
            <a:chExt cx="4341069" cy="1148141"/>
          </a:xfrm>
        </p:grpSpPr>
        <p:sp>
          <p:nvSpPr>
            <p:cNvPr id="30" name="Rounded Rectangle 29"/>
            <p:cNvSpPr/>
            <p:nvPr/>
          </p:nvSpPr>
          <p:spPr bwMode="auto">
            <a:xfrm>
              <a:off x="4988344" y="2722257"/>
              <a:ext cx="4340429" cy="490832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defRPr/>
              </a:pPr>
              <a:r>
                <a:rPr lang="id-ID" sz="1200" b="1" dirty="0" smtClean="0">
                  <a:solidFill>
                    <a:schemeClr val="tx1"/>
                  </a:solidFill>
                  <a:latin typeface="Trebuchet MS" pitchFamily="34" charset="0"/>
                  <a:cs typeface="Calibri" pitchFamily="34" charset="0"/>
                </a:rPr>
                <a:t>CG 8</a:t>
              </a:r>
              <a:r>
                <a:rPr lang="en-US" sz="1200" b="1" dirty="0" smtClean="0">
                  <a:solidFill>
                    <a:schemeClr val="tx1"/>
                  </a:solidFill>
                  <a:latin typeface="Trebuchet MS" pitchFamily="34" charset="0"/>
                  <a:cs typeface="Calibri" pitchFamily="34" charset="0"/>
                </a:rPr>
                <a:t> </a:t>
              </a:r>
              <a:r>
                <a:rPr lang="fi-FI" sz="1200" b="1" dirty="0" smtClean="0">
                  <a:solidFill>
                    <a:schemeClr val="tx1"/>
                  </a:solidFill>
                  <a:latin typeface="Trebuchet MS" pitchFamily="34" charset="0"/>
                  <a:cs typeface="Calibri" pitchFamily="34" charset="0"/>
                </a:rPr>
                <a:t>Meningkatkan ketahanan keluarga dan kependudukan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988475" y="3194960"/>
              <a:ext cx="4340938" cy="675438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1418" tIns="45710" rIns="91418" bIns="45710" anchor="t"/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id-ID" sz="1000" dirty="0" smtClean="0">
                  <a:latin typeface="Arial" pitchFamily="34" charset="0"/>
                  <a:cs typeface="Arial" pitchFamily="34" charset="0"/>
                </a:rPr>
                <a:t>Peningkatan ketahanan keluarga dan program keluarga berencana</a:t>
              </a: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id-ID" sz="1000" dirty="0" smtClean="0">
                  <a:latin typeface="Arial" pitchFamily="34" charset="0"/>
                  <a:cs typeface="Arial" pitchFamily="34" charset="0"/>
                </a:rPr>
                <a:t>Peningkatan pemberdayaan perempuan dan ekonomi keluarga</a:t>
              </a: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id-ID" sz="1000" dirty="0" smtClean="0">
                  <a:latin typeface="Arial" pitchFamily="34" charset="0"/>
                  <a:cs typeface="Arial" pitchFamily="34" charset="0"/>
                </a:rPr>
                <a:t>Peningkatan pengelolaan kependudukan</a:t>
              </a:r>
            </a:p>
          </p:txBody>
        </p:sp>
      </p:grpSp>
      <p:grpSp>
        <p:nvGrpSpPr>
          <p:cNvPr id="9" name="Group 22"/>
          <p:cNvGrpSpPr>
            <a:grpSpLocks/>
          </p:cNvGrpSpPr>
          <p:nvPr/>
        </p:nvGrpSpPr>
        <p:grpSpPr bwMode="auto">
          <a:xfrm>
            <a:off x="4571037" y="4131265"/>
            <a:ext cx="4366588" cy="1021449"/>
            <a:chOff x="5003280" y="5577295"/>
            <a:chExt cx="4364113" cy="1198513"/>
          </a:xfrm>
        </p:grpSpPr>
        <p:sp>
          <p:nvSpPr>
            <p:cNvPr id="29" name="Rectangle 28"/>
            <p:cNvSpPr/>
            <p:nvPr/>
          </p:nvSpPr>
          <p:spPr bwMode="auto">
            <a:xfrm>
              <a:off x="5020108" y="5971128"/>
              <a:ext cx="4325072" cy="804680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1418" tIns="45710" rIns="91418" bIns="45710" anchor="t"/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r>
                <a:rPr lang="nn-NO" sz="1000" dirty="0" smtClean="0">
                  <a:latin typeface="Arial" pitchFamily="34" charset="0"/>
                  <a:cs typeface="Arial" pitchFamily="34" charset="0"/>
                </a:rPr>
                <a:t>Pengurangan Kemiskinan</a:t>
              </a: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r>
                <a:rPr lang="nn-NO" sz="1000" dirty="0" smtClean="0">
                  <a:latin typeface="Arial" pitchFamily="34" charset="0"/>
                  <a:cs typeface="Arial" pitchFamily="34" charset="0"/>
                </a:rPr>
                <a:t>Peningkatan rehabilitasi sosial, pemberdayaan sosial, jaminan sosial dan perlindungan sosial terhadap PMKS;</a:t>
              </a:r>
            </a:p>
            <a:p>
              <a:pPr marL="180898" indent="-180898" fontAlgn="auto">
                <a:spcBef>
                  <a:spcPts val="0"/>
                </a:spcBef>
                <a:spcAft>
                  <a:spcPts val="0"/>
                </a:spcAft>
                <a:buFontTx/>
                <a:buAutoNum type="arabicPeriod"/>
                <a:defRPr/>
              </a:pPr>
              <a:r>
                <a:rPr lang="nn-NO" sz="1000" dirty="0" smtClean="0">
                  <a:latin typeface="Arial" pitchFamily="34" charset="0"/>
                  <a:cs typeface="Arial" pitchFamily="34" charset="0"/>
                </a:rPr>
                <a:t>Peningkatan ketentraman dan keamanan masyarakat</a:t>
              </a:r>
            </a:p>
          </p:txBody>
        </p:sp>
        <p:sp>
          <p:nvSpPr>
            <p:cNvPr id="28" name="Rounded Rectangle 27"/>
            <p:cNvSpPr/>
            <p:nvPr/>
          </p:nvSpPr>
          <p:spPr bwMode="auto">
            <a:xfrm>
              <a:off x="5003280" y="5577295"/>
              <a:ext cx="4364113" cy="443116"/>
            </a:xfrm>
            <a:prstGeom prst="roundRect">
              <a:avLst/>
            </a:prstGeom>
            <a:solidFill>
              <a:srgbClr val="FFFF00"/>
            </a:solidFill>
            <a:ln/>
            <a:scene3d>
              <a:camera prst="orthographicFront" fov="0">
                <a:rot lat="0" lon="0" rev="0"/>
              </a:camera>
              <a:lightRig rig="flat" dir="t">
                <a:rot lat="0" lon="0" rev="20040000"/>
              </a:lightRig>
            </a:scene3d>
            <a:sp3d contourW="12700" prstMaterial="dkEdge">
              <a:bevelT w="25400" h="38100"/>
              <a:contourClr>
                <a:schemeClr val="accent2">
                  <a:satMod val="115000"/>
                </a:schemeClr>
              </a:contourClr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defRPr/>
              </a:pPr>
              <a:r>
                <a:rPr lang="id-ID" sz="1200" b="1" dirty="0" smtClean="0">
                  <a:solidFill>
                    <a:schemeClr val="tx1"/>
                  </a:solidFill>
                  <a:latin typeface="Trebuchet MS" pitchFamily="34" charset="0"/>
                  <a:cs typeface="Calibri" pitchFamily="34" charset="0"/>
                </a:rPr>
                <a:t>CG 9</a:t>
              </a:r>
              <a:r>
                <a:rPr lang="en-US" sz="1200" b="1" dirty="0" smtClean="0">
                  <a:solidFill>
                    <a:schemeClr val="tx1"/>
                  </a:solidFill>
                  <a:latin typeface="Trebuchet MS" pitchFamily="34" charset="0"/>
                  <a:cs typeface="Calibri" pitchFamily="34" charset="0"/>
                </a:rPr>
                <a:t> </a:t>
              </a:r>
              <a:r>
                <a:rPr lang="id-ID" sz="1200" b="1" dirty="0" smtClean="0">
                  <a:solidFill>
                    <a:schemeClr val="tx1"/>
                  </a:solidFill>
                  <a:latin typeface="Trebuchet MS" pitchFamily="34" charset="0"/>
                  <a:cs typeface="Calibri" pitchFamily="34" charset="0"/>
                </a:rPr>
                <a:t>Menanggulangi kemiskinan, Penyandang Masalah kesejahteraan Sosial dan Keamanan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8610600" y="6400800"/>
            <a:ext cx="533400" cy="457200"/>
          </a:xfrm>
          <a:prstGeom prst="rect">
            <a:avLst/>
          </a:prstGeom>
          <a:solidFill>
            <a:srgbClr val="10A4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30</a:t>
            </a:r>
            <a:endParaRPr lang="id-ID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630638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63064" y="838200"/>
            <a:ext cx="4299045" cy="248570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357" tIns="45682" rIns="91357" bIns="45682">
            <a:spAutoFit/>
          </a:bodyPr>
          <a:lstStyle/>
          <a:p>
            <a:pPr defTabSz="914290">
              <a:defRPr/>
            </a:pPr>
            <a:r>
              <a:rPr lang="id-ID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WKPP II (</a:t>
            </a:r>
            <a:r>
              <a:rPr lang="en-US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wilayah</a:t>
            </a:r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id-ID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purwakarta)</a:t>
            </a:r>
          </a:p>
          <a:p>
            <a:pPr marL="272805" indent="-272805" defTabSz="914290">
              <a:buFont typeface="+mj-lt"/>
              <a:buAutoNum type="arabicPeriod"/>
              <a:defRPr/>
            </a:pP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Pengembangan industri manufaktur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marL="272805" indent="-272805" defTabSz="914290">
              <a:buFont typeface="+mj-lt"/>
              <a:buAutoNum type="arabicPeriod"/>
              <a:defRPr/>
            </a:pP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Pengembangan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industri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keramik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gerabah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id-ID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72805" indent="-272805" defTabSz="914290">
              <a:buFont typeface="+mj-lt"/>
              <a:buAutoNum type="arabicPeriod"/>
              <a:defRPr/>
            </a:pP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Pengembangan industri perberasan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makanan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, </a:t>
            </a:r>
            <a:r>
              <a:rPr lang="id-ID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budidaya ikan air tawar dan air payau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id-ID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serta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ternak sapi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perah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id-ID" sz="1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72805" indent="-272805" defTabSz="914290">
              <a:buFont typeface="+mj-lt"/>
              <a:buAutoNum type="arabicPeriod"/>
              <a:defRPr/>
            </a:pP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Pengembangan wisata sejarah dan wisata </a:t>
            </a:r>
            <a:r>
              <a:rPr lang="id-ID" sz="12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pilgrimage </a:t>
            </a: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(ziarah)</a:t>
            </a:r>
            <a:endParaRPr lang="en-US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72805" indent="-272805" defTabSz="914290">
              <a:buFont typeface="+mj-lt"/>
              <a:buAutoNum type="arabicPeriod"/>
              <a:defRPr/>
            </a:pP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Pengembangan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metropolitan  BODEBEK KARPUR</a:t>
            </a:r>
          </a:p>
          <a:p>
            <a:pPr marL="272805" indent="-272805" defTabSz="914290">
              <a:defRPr/>
            </a:pPr>
            <a:r>
              <a:rPr lang="en-US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id-ID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4572000" y="869732"/>
            <a:ext cx="4347634" cy="24516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357" tIns="45682" rIns="91357" bIns="45682">
            <a:spAutoFit/>
          </a:bodyPr>
          <a:lstStyle/>
          <a:p>
            <a:pPr defTabSz="914290">
              <a:defRPr/>
            </a:pPr>
            <a:r>
              <a:rPr lang="id-ID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WKPP III (</a:t>
            </a:r>
            <a:r>
              <a:rPr lang="en-US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wilayah</a:t>
            </a:r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id-ID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cirebon)</a:t>
            </a:r>
            <a:endParaRPr lang="id-ID" sz="16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prstClr val="black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272805" indent="-272805" defTabSz="914290">
              <a:buFont typeface="+mj-lt"/>
              <a:buAutoNum type="arabicPeriod"/>
              <a:defRPr/>
            </a:pP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Pengembangan agribisnis mangga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gedong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gincu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dan industrialisasi perikanan</a:t>
            </a:r>
          </a:p>
          <a:p>
            <a:pPr marL="272805" indent="-272805" defTabSz="914290">
              <a:buFont typeface="+mj-lt"/>
              <a:buAutoNum type="arabicPeriod"/>
              <a:defRPr/>
            </a:pP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Pengembangan sistem perdagangan komoditi  beras dan palawija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id-ID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72805" indent="-272805" defTabSz="914290">
              <a:buFont typeface="+mj-lt"/>
              <a:buAutoNum type="arabicPeriod"/>
              <a:defRPr/>
            </a:pP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Pengembangan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industri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batik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rotan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serta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industri makanan olahan</a:t>
            </a:r>
            <a:endParaRPr lang="en-US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72805" indent="-272805" defTabSz="914290">
              <a:buFont typeface="+mj-lt"/>
              <a:buAutoNum type="arabicPeriod"/>
              <a:defRPr/>
            </a:pP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Pelestarian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Keraton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wisata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sejarah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wisata </a:t>
            </a:r>
            <a:r>
              <a:rPr lang="id-ID" sz="12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pilgrimage </a:t>
            </a: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(ziarah)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ekowisata</a:t>
            </a:r>
            <a:endParaRPr lang="en-US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72805" indent="-272805" defTabSz="914290">
              <a:buFont typeface="+mj-lt"/>
              <a:buAutoNum type="arabicPeriod"/>
              <a:defRPr/>
            </a:pP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Pengembangan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Metropolitan Cirebon Raya  </a:t>
            </a:r>
            <a:endParaRPr lang="id-ID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72805" indent="-272805" defTabSz="914290">
              <a:buFont typeface="+mj-lt"/>
              <a:buAutoNum type="arabicPeriod"/>
              <a:defRPr/>
            </a:pPr>
            <a:endParaRPr lang="id-ID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4390698" y="3489434"/>
            <a:ext cx="4572000" cy="2860273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357" tIns="45682" rIns="91357" bIns="45682">
            <a:spAutoFit/>
          </a:bodyPr>
          <a:lstStyle/>
          <a:p>
            <a:pPr defTabSz="914290">
              <a:defRPr/>
            </a:pPr>
            <a:r>
              <a:rPr lang="id-ID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WKPP IV (</a:t>
            </a:r>
            <a:r>
              <a:rPr lang="en-US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wilayah</a:t>
            </a:r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id-ID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priangan)</a:t>
            </a:r>
          </a:p>
          <a:p>
            <a:pPr marL="177641" indent="-177641" defTabSz="914290">
              <a:buFont typeface="+mj-lt"/>
              <a:buAutoNum type="arabicPeriod"/>
              <a:defRPr/>
            </a:pP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Pengembangan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Kawasan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Pendidikan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Tinggi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Riset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Terpadu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Jatinangor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id-ID" sz="1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641" indent="-177641" defTabSz="914290">
              <a:buFont typeface="+mj-lt"/>
              <a:buAutoNum type="arabicPeriod"/>
              <a:defRPr/>
            </a:pP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id-ID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engembangan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klaster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id-ID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unggas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budidaya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ikan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air </a:t>
            </a:r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tawar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d-ID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serta ternak sapi perah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id-ID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domba Garut dan jejaringnya serta pengembangan sentra produksi pakan ternak</a:t>
            </a:r>
            <a:r>
              <a:rPr lang="en-US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id-ID" sz="1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7641" indent="-177641" defTabSz="914290">
              <a:buFont typeface="+mj-lt"/>
              <a:buAutoNum type="arabicPeriod"/>
              <a:defRPr/>
            </a:pPr>
            <a:r>
              <a:rPr lang="id-ID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Pengembangan produksi sayuran dan tanaman hias</a:t>
            </a:r>
          </a:p>
          <a:p>
            <a:pPr marL="177641" indent="-177641" defTabSz="914290">
              <a:buFont typeface="+mj-lt"/>
              <a:buAutoNum type="arabicPeriod"/>
              <a:defRPr/>
            </a:pPr>
            <a:r>
              <a:rPr lang="id-ID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Pengembangan jasa perdagangan dan industri kreatif</a:t>
            </a:r>
          </a:p>
          <a:p>
            <a:pPr marL="177641" indent="-177641" defTabSz="914290">
              <a:buFont typeface="+mj-lt"/>
              <a:buAutoNum type="arabicPeriod"/>
              <a:defRPr/>
            </a:pP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Pengembangan 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Metropolitan Bandung Raya,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pusat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pertumbuhan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baru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2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growth center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Pangandaran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Rancabuaya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id-ID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177641" indent="-177641" defTabSz="914290">
              <a:buFont typeface="+mj-lt"/>
              <a:buAutoNum type="arabicPeriod"/>
              <a:defRPr/>
            </a:pPr>
            <a:endParaRPr lang="en-US" sz="1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65964" y="3505200"/>
            <a:ext cx="4201236" cy="2860273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357" tIns="45682" rIns="91357" bIns="45682">
            <a:spAutoFit/>
          </a:bodyPr>
          <a:lstStyle/>
          <a:p>
            <a:pPr defTabSz="914290">
              <a:defRPr/>
            </a:pPr>
            <a:r>
              <a:rPr lang="id-ID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WKPP I (</a:t>
            </a:r>
            <a:r>
              <a:rPr lang="en-US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wilayah</a:t>
            </a:r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id-ID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BOGOR ) </a:t>
            </a:r>
            <a:endParaRPr lang="id-ID" b="1" dirty="0">
              <a:solidFill>
                <a:prstClr val="black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marL="177641" indent="-177641" defTabSz="914290">
              <a:buFont typeface="+mj-lt"/>
              <a:buAutoNum type="arabicPeriod"/>
              <a:defRPr/>
            </a:pP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Pengembangan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s</a:t>
            </a: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entra ternak sapi potong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id-ID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177641" indent="-177641" defTabSz="914290">
              <a:buFont typeface="+mj-lt"/>
              <a:buAutoNum type="arabicPeriod"/>
              <a:defRPr/>
            </a:pP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Pusat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budidaya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ikan air tawar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ikan hias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pasar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regional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global</a:t>
            </a:r>
            <a:endParaRPr lang="id-ID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177641" indent="-177641" defTabSz="914290">
              <a:buFont typeface="+mj-lt"/>
              <a:buAutoNum type="arabicPeriod"/>
              <a:defRPr/>
            </a:pP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Pusat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pemuliaan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padi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varietas pandan wangi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pengembangan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varietas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unggul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77641" indent="-177641" defTabSz="914290">
              <a:buFont typeface="+mj-lt"/>
              <a:buAutoNum type="arabicPeriod"/>
              <a:defRPr/>
            </a:pP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engembangan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agrowisata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koridor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Bogor, Puncak,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Cianjur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serta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wisata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pemandangan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alam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bahari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koridor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Bogor,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Sukabumi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Palabuhanratu</a:t>
            </a:r>
            <a:endParaRPr lang="en-US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177641" indent="-177641" defTabSz="914290">
              <a:buFont typeface="+mj-lt"/>
              <a:buAutoNum type="arabicPeriod"/>
              <a:defRPr/>
            </a:pPr>
            <a:r>
              <a:rPr lang="id-ID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Pengembangan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pusat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pertumbuhan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baru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2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growth center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Palabuhanratu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metropolitan  BODEBEK KARPUR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"/>
            <a:ext cx="9144000" cy="63086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357" tIns="45682" rIns="91357" bIns="45682">
            <a:spAutoFit/>
          </a:bodyPr>
          <a:lstStyle/>
          <a:p>
            <a:pPr algn="ctr" defTabSz="914290">
              <a:defRPr/>
            </a:pPr>
            <a:r>
              <a:rPr lang="id-ID" sz="2400" b="1" dirty="0" smtClean="0">
                <a:solidFill>
                  <a:srgbClr val="FFFF00"/>
                </a:solidFill>
              </a:rPr>
              <a:t>TEMATIK KEWILAYAHAN RPJMD TAHUN 2013 - 2018</a:t>
            </a:r>
            <a:endParaRPr lang="en-US" sz="2400" b="1" dirty="0">
              <a:solidFill>
                <a:prstClr val="white"/>
              </a:solidFill>
            </a:endParaRPr>
          </a:p>
          <a:p>
            <a:pPr algn="ctr" defTabSz="914290">
              <a:defRPr/>
            </a:pPr>
            <a:endParaRPr lang="en-US" sz="1050" b="1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34400" y="6400800"/>
            <a:ext cx="609600" cy="457200"/>
          </a:xfrm>
          <a:prstGeom prst="rect">
            <a:avLst/>
          </a:prstGeom>
          <a:solidFill>
            <a:srgbClr val="10A4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32</a:t>
            </a:r>
            <a:endParaRPr lang="id-ID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108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1" y="1066800"/>
          <a:ext cx="8686799" cy="5248269"/>
        </p:xfrm>
        <a:graphic>
          <a:graphicData uri="http://schemas.openxmlformats.org/drawingml/2006/table">
            <a:tbl>
              <a:tblPr/>
              <a:tblGrid>
                <a:gridCol w="244269"/>
                <a:gridCol w="670130"/>
                <a:gridCol w="152400"/>
                <a:gridCol w="1066800"/>
                <a:gridCol w="609600"/>
                <a:gridCol w="581143"/>
                <a:gridCol w="658380"/>
                <a:gridCol w="589680"/>
                <a:gridCol w="549603"/>
                <a:gridCol w="725173"/>
                <a:gridCol w="687005"/>
                <a:gridCol w="763340"/>
                <a:gridCol w="648838"/>
                <a:gridCol w="740438"/>
              </a:tblGrid>
              <a:tr h="4061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No.</a:t>
                      </a:r>
                    </a:p>
                  </a:txBody>
                  <a:tcPr marL="4021" marR="4021" marT="40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Misi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Sasaran Misi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1: Pendidikan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2: Kesehatan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3 : Infrastruktur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4 : Ekonomi Pertanian 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5 : Ekonomi Non Pertanian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6 : Lingkungan Hidup dan Kebencanaan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7 : Seni, Budaya, wisata dan Kepemudaan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8 : Ketahanan Keluarga dan Kependudukan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9 : Kemiskinan, PMKS, dan Keamanan 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CG 10 :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Pemerintahan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174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</a:t>
                      </a:r>
                    </a:p>
                  </a:txBody>
                  <a:tcPr marL="4021" marR="4021" marT="40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Misi Pertama, Membangun Masyarakat Yang Berkualitas dan Berdaya Saing</a:t>
                      </a:r>
                    </a:p>
                  </a:txBody>
                  <a:tcPr marL="4021" marR="4021" marT="40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a.</a:t>
                      </a:r>
                    </a:p>
                  </a:txBody>
                  <a:tcPr marL="4021" marR="4021" marT="40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Meningkatnya aksesibilitas dan mutu pendidikan yang unggul, terjangkau dan merata</a:t>
                      </a:r>
                    </a:p>
                  </a:txBody>
                  <a:tcPr marL="4021" marR="4021" marT="4021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575018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b.</a:t>
                      </a:r>
                    </a:p>
                  </a:txBody>
                  <a:tcPr marL="4021" marR="4021" marT="40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Meningkatnya aksesibilitas  dan kualitas layanan kesehatan masyarakat yang terjangkau dan merata</a:t>
                      </a:r>
                    </a:p>
                  </a:txBody>
                  <a:tcPr marL="4021" marR="4021" marT="4021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4021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</a:t>
                      </a:r>
                    </a:p>
                  </a:txBody>
                  <a:tcPr marL="4021" marR="4021" marT="40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Meningkatnya daya saing sumberdaya manusia dan kelembagaan serta berbudaya IPTEK</a:t>
                      </a:r>
                    </a:p>
                  </a:txBody>
                  <a:tcPr marL="4021" marR="4021" marT="4021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734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d.</a:t>
                      </a:r>
                    </a:p>
                  </a:txBody>
                  <a:tcPr marL="4021" marR="4021" marT="40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Meningkatnya kualitas ketahanan keluarga</a:t>
                      </a:r>
                    </a:p>
                  </a:txBody>
                  <a:tcPr marL="4021" marR="4021" marT="4021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412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4021" marR="4021" marT="40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Misi Kedua, Membangun Perkonomian Yang Kokoh dan Berkeadilan</a:t>
                      </a:r>
                    </a:p>
                  </a:txBody>
                  <a:tcPr marL="4021" marR="4021" marT="40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a.</a:t>
                      </a:r>
                    </a:p>
                  </a:txBody>
                  <a:tcPr marL="4021" marR="4021" marT="40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Jawa Barat Sebagai Daerah Pertanian berbasis agrikultur</a:t>
                      </a:r>
                    </a:p>
                  </a:txBody>
                  <a:tcPr marL="4021" marR="4021" marT="4021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61372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b.</a:t>
                      </a:r>
                    </a:p>
                  </a:txBody>
                  <a:tcPr marL="4021" marR="4021" marT="40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Meningkatnya daya saing usaha Pertanian</a:t>
                      </a:r>
                    </a:p>
                  </a:txBody>
                  <a:tcPr marL="4021" marR="4021" marT="4021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493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</a:t>
                      </a:r>
                    </a:p>
                  </a:txBody>
                  <a:tcPr marL="4021" marR="4021" marT="40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Meningkatnya kualitas iklim usaha dan investasi</a:t>
                      </a:r>
                    </a:p>
                  </a:txBody>
                  <a:tcPr marL="4021" marR="4021" marT="4021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412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d.</a:t>
                      </a:r>
                    </a:p>
                  </a:txBody>
                  <a:tcPr marL="4021" marR="4021" marT="40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Meningkatnya Jumlah dan  kualitas wirausahawan</a:t>
                      </a:r>
                    </a:p>
                  </a:txBody>
                  <a:tcPr marL="4021" marR="4021" marT="4021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35787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e.</a:t>
                      </a:r>
                    </a:p>
                  </a:txBody>
                  <a:tcPr marL="4021" marR="4021" marT="40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Meningkatnya pembangunan ekonomi perdesaan dan regional</a:t>
                      </a:r>
                    </a:p>
                  </a:txBody>
                  <a:tcPr marL="4021" marR="4021" marT="4021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21" marR="4021" marT="4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19200" y="228600"/>
            <a:ext cx="7554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b="1" dirty="0" smtClean="0"/>
              <a:t>KETERKAITAN MISI, SASARAN MISI DAN COMMON GOALS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971800" y="685800"/>
            <a:ext cx="4117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(1 </a:t>
            </a:r>
            <a:r>
              <a:rPr lang="en-US" sz="1400" dirty="0" err="1" smtClean="0"/>
              <a:t>Visi</a:t>
            </a:r>
            <a:r>
              <a:rPr lang="en-US" sz="1400" dirty="0" smtClean="0"/>
              <a:t>, 5 </a:t>
            </a:r>
            <a:r>
              <a:rPr lang="en-US" sz="1400" dirty="0" err="1" smtClean="0"/>
              <a:t>Misi</a:t>
            </a:r>
            <a:r>
              <a:rPr lang="en-US" sz="1400" dirty="0" smtClean="0"/>
              <a:t>, 20 </a:t>
            </a:r>
            <a:r>
              <a:rPr lang="en-US" sz="1400" dirty="0" err="1" smtClean="0"/>
              <a:t>Sasaran</a:t>
            </a:r>
            <a:r>
              <a:rPr lang="en-US" sz="1400" dirty="0" smtClean="0"/>
              <a:t> </a:t>
            </a:r>
            <a:r>
              <a:rPr lang="en-US" sz="1400" dirty="0" err="1" smtClean="0"/>
              <a:t>Misi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10 Common Goals)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543800" y="6488668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Lanjut</a:t>
            </a:r>
            <a:r>
              <a:rPr lang="en-US" b="1" dirty="0" smtClean="0">
                <a:solidFill>
                  <a:srgbClr val="FF0000"/>
                </a:solidFill>
              </a:rPr>
              <a:t>…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1676400"/>
          <a:ext cx="8763000" cy="4133510"/>
        </p:xfrm>
        <a:graphic>
          <a:graphicData uri="http://schemas.openxmlformats.org/drawingml/2006/table">
            <a:tbl>
              <a:tblPr/>
              <a:tblGrid>
                <a:gridCol w="246411"/>
                <a:gridCol w="591789"/>
                <a:gridCol w="152400"/>
                <a:gridCol w="1098121"/>
                <a:gridCol w="646829"/>
                <a:gridCol w="617954"/>
                <a:gridCol w="664155"/>
                <a:gridCol w="594852"/>
                <a:gridCol w="554426"/>
                <a:gridCol w="731533"/>
                <a:gridCol w="693031"/>
                <a:gridCol w="770036"/>
                <a:gridCol w="654530"/>
                <a:gridCol w="746933"/>
              </a:tblGrid>
              <a:tr h="404155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</a:t>
                      </a:r>
                    </a:p>
                  </a:txBody>
                  <a:tcPr marL="3742" marR="3742" marT="37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Misi Ketiga, Meningkatkan Kinerja Pemerintahan,   Profesionalisme Aparatur,  dan Perluasan Partisipasi Publik</a:t>
                      </a: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a.</a:t>
                      </a: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Meningkatnya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Kualitas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Akuntabilitas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Layanan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Pemerintahan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42" marR="3742" marT="374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3817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b.</a:t>
                      </a: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Meningkatnya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kualitas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pemanfaatan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IPTEK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untuk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efektivitas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dan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efisiensi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tata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kelola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Pemerintahan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42" marR="3742" marT="374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99374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</a:t>
                      </a: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Meningkatnya profesionalisme dan kualitas kehidupan aparatur</a:t>
                      </a:r>
                    </a:p>
                  </a:txBody>
                  <a:tcPr marL="3742" marR="3742" marT="374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33679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d.</a:t>
                      </a: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Meningkatnya stabilitas trantibum, kesadaran politik dan hukum</a:t>
                      </a:r>
                    </a:p>
                  </a:txBody>
                  <a:tcPr marL="3742" marR="3742" marT="374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437834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</a:t>
                      </a:r>
                    </a:p>
                  </a:txBody>
                  <a:tcPr marL="3742" marR="3742" marT="37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Misi Keempat, Mewujudkan Jawa Barat Yang Nyaman dan Pembangunan Infrastruktur Strategis Yang Berkelanjutan.</a:t>
                      </a: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a.</a:t>
                      </a: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Meningkatnya daya dukung dan daya tampung lingkungan serta kualitas penanganan bencana</a:t>
                      </a:r>
                    </a:p>
                  </a:txBody>
                  <a:tcPr marL="3742" marR="3742" marT="374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99374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b.</a:t>
                      </a: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Meningkatnya kualitas pemenuhan infrastruktur dasar masyarakat</a:t>
                      </a:r>
                    </a:p>
                  </a:txBody>
                  <a:tcPr marL="3742" marR="3742" marT="374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3742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</a:t>
                      </a: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Meningkatnya percepatan pembangunan infrastruktur strategis </a:t>
                      </a:r>
                    </a:p>
                  </a:txBody>
                  <a:tcPr marL="3742" marR="3742" marT="374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0" y="1066800"/>
          <a:ext cx="8763000" cy="552661"/>
        </p:xfrm>
        <a:graphic>
          <a:graphicData uri="http://schemas.openxmlformats.org/drawingml/2006/table">
            <a:tbl>
              <a:tblPr/>
              <a:tblGrid>
                <a:gridCol w="246411"/>
                <a:gridCol w="599141"/>
                <a:gridCol w="230605"/>
                <a:gridCol w="1076158"/>
                <a:gridCol w="614948"/>
                <a:gridCol w="586241"/>
                <a:gridCol w="664156"/>
                <a:gridCol w="594852"/>
                <a:gridCol w="554424"/>
                <a:gridCol w="731534"/>
                <a:gridCol w="693032"/>
                <a:gridCol w="770036"/>
                <a:gridCol w="654529"/>
                <a:gridCol w="746933"/>
              </a:tblGrid>
              <a:tr h="4061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No.</a:t>
                      </a:r>
                    </a:p>
                  </a:txBody>
                  <a:tcPr marL="4021" marR="4021" marT="40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Misi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Sasaran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Misi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CG 1: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Pendidikan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2: Kesehatan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3 : Infrastruktur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4 : Ekonomi Pertanian 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5 : Ekonomi Non Pertanian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6 : Lingkungan Hidup dan Kebencanaan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7 : Seni, Budaya, wisata dan Kepemudaan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8 : Ketahanan Keluarga dan Kependudukan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9 : Kemiskinan, PMKS, dan Keamanan 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CG 10 :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Pemerintahan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0" y="62484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Lanjut</a:t>
            </a:r>
            <a:r>
              <a:rPr lang="en-US" b="1" dirty="0" smtClean="0">
                <a:solidFill>
                  <a:srgbClr val="FF0000"/>
                </a:solidFill>
              </a:rPr>
              <a:t>…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0" y="457200"/>
            <a:ext cx="1017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Lanjutan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" y="1752600"/>
          <a:ext cx="8763000" cy="3714546"/>
        </p:xfrm>
        <a:graphic>
          <a:graphicData uri="http://schemas.openxmlformats.org/drawingml/2006/table">
            <a:tbl>
              <a:tblPr/>
              <a:tblGrid>
                <a:gridCol w="246411"/>
                <a:gridCol w="591789"/>
                <a:gridCol w="152400"/>
                <a:gridCol w="1098121"/>
                <a:gridCol w="646829"/>
                <a:gridCol w="617954"/>
                <a:gridCol w="664155"/>
                <a:gridCol w="594852"/>
                <a:gridCol w="554426"/>
                <a:gridCol w="731533"/>
                <a:gridCol w="693031"/>
                <a:gridCol w="770036"/>
                <a:gridCol w="654530"/>
                <a:gridCol w="746933"/>
              </a:tblGrid>
              <a:tr h="299374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</a:t>
                      </a:r>
                    </a:p>
                  </a:txBody>
                  <a:tcPr marL="3742" marR="3742" marT="37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Misi Kelima, 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Meningkatkan Kehidupan Sosial, Seni dan Budaya, Peran Pemuda dan Olah Raga serta Pengembangan Pariwisata dalam Bingkai Kearifan Lokal</a:t>
                      </a:r>
                      <a:b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a.</a:t>
                      </a: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Penanganan Penyandang Masalah Kesejahteraan Sosial (PMKS)</a:t>
                      </a:r>
                    </a:p>
                  </a:txBody>
                  <a:tcPr marL="3742" marR="3742" marT="374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3742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b.</a:t>
                      </a: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Meningkatnya peran pemuda, organisasi kemasyarakatan serta   penanganan komunitas tertentu</a:t>
                      </a:r>
                    </a:p>
                  </a:txBody>
                  <a:tcPr marL="3742" marR="3742" marT="374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4490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c.</a:t>
                      </a: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Meningkatnya peran masyarakat dalam pembangunan olah raga, seni, budaya dan pariwisata</a:t>
                      </a:r>
                    </a:p>
                  </a:txBody>
                  <a:tcPr marL="3742" marR="3742" marT="374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40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d.</a:t>
                      </a:r>
                    </a:p>
                  </a:txBody>
                  <a:tcPr marL="3742" marR="3742" marT="37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Meningkatnya kualitas kehidupan masyarakat dan kerukunan antar umat beragama</a:t>
                      </a:r>
                    </a:p>
                  </a:txBody>
                  <a:tcPr marL="3742" marR="3742" marT="374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42" marR="3742" marT="3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" y="1143000"/>
          <a:ext cx="8763000" cy="552661"/>
        </p:xfrm>
        <a:graphic>
          <a:graphicData uri="http://schemas.openxmlformats.org/drawingml/2006/table">
            <a:tbl>
              <a:tblPr/>
              <a:tblGrid>
                <a:gridCol w="246411"/>
                <a:gridCol w="599141"/>
                <a:gridCol w="230605"/>
                <a:gridCol w="1076158"/>
                <a:gridCol w="614948"/>
                <a:gridCol w="586241"/>
                <a:gridCol w="664156"/>
                <a:gridCol w="594852"/>
                <a:gridCol w="554424"/>
                <a:gridCol w="731534"/>
                <a:gridCol w="693032"/>
                <a:gridCol w="770036"/>
                <a:gridCol w="654529"/>
                <a:gridCol w="746933"/>
              </a:tblGrid>
              <a:tr h="4061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No.</a:t>
                      </a:r>
                    </a:p>
                  </a:txBody>
                  <a:tcPr marL="4021" marR="4021" marT="40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Misi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Sasaran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Misi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CG 1: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Pendidikan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2: Kesehatan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3 : Infrastruktur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4 : Ekonomi Pertanian 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5 : Ekonomi Non Pertanian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6 : Lingkungan Hidup dan Kebencanaan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7 : Seni, Budaya, wisata dan Kepemudaan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8 : Ketahanan Keluarga dan Kependudukan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CG 9 : Kemiskinan, PMKS, dan Keamanan </a:t>
                      </a: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CG 10 :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Pemerintahan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21" marR="4021" marT="40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43800" y="457200"/>
            <a:ext cx="1017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Lanjutan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1294</Words>
  <Application>Microsoft Office PowerPoint</Application>
  <PresentationFormat>On-screen Show (4:3)</PresentationFormat>
  <Paragraphs>444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indirent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RANCANGAN RPJMD PROVINSI JAWA BARAT TAHUN 2013-2018</dc:title>
  <dc:subject>Deny Juanda</dc:subject>
  <dc:creator>BAPPEDA JABAR; Deny Juanda</dc:creator>
  <cp:keywords>BAPPEDA JABAR; RPJMD; paparan</cp:keywords>
  <cp:lastModifiedBy>zidan</cp:lastModifiedBy>
  <cp:revision>5</cp:revision>
  <dcterms:created xsi:type="dcterms:W3CDTF">2015-08-16T12:10:44Z</dcterms:created>
  <dcterms:modified xsi:type="dcterms:W3CDTF">2015-08-16T12:31:33Z</dcterms:modified>
  <cp:category>dokumen; PPT; paparan</cp:category>
</cp:coreProperties>
</file>