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4"/>
  </p:notesMasterIdLst>
  <p:sldIdLst>
    <p:sldId id="256" r:id="rId2"/>
    <p:sldId id="276" r:id="rId3"/>
    <p:sldId id="309" r:id="rId4"/>
    <p:sldId id="275" r:id="rId5"/>
    <p:sldId id="308" r:id="rId6"/>
    <p:sldId id="290" r:id="rId7"/>
    <p:sldId id="281" r:id="rId8"/>
    <p:sldId id="299" r:id="rId9"/>
    <p:sldId id="280" r:id="rId10"/>
    <p:sldId id="287" r:id="rId11"/>
    <p:sldId id="310" r:id="rId12"/>
    <p:sldId id="294" r:id="rId13"/>
    <p:sldId id="283" r:id="rId14"/>
    <p:sldId id="267" r:id="rId15"/>
    <p:sldId id="295" r:id="rId16"/>
    <p:sldId id="300" r:id="rId17"/>
    <p:sldId id="301" r:id="rId18"/>
    <p:sldId id="302" r:id="rId19"/>
    <p:sldId id="311" r:id="rId20"/>
    <p:sldId id="296" r:id="rId21"/>
    <p:sldId id="304" r:id="rId22"/>
    <p:sldId id="305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75" autoAdjust="0"/>
    <p:restoredTop sz="94660"/>
  </p:normalViewPr>
  <p:slideViewPr>
    <p:cSldViewPr snapToGrid="0">
      <p:cViewPr varScale="1">
        <p:scale>
          <a:sx n="47" d="100"/>
          <a:sy n="47" d="100"/>
        </p:scale>
        <p:origin x="917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Sheet2!$H$2:$H$44</c:f>
              <c:numCache>
                <c:formatCode>General</c:formatCode>
                <c:ptCount val="43"/>
                <c:pt idx="0">
                  <c:v>4.2969260000000002E-2</c:v>
                </c:pt>
                <c:pt idx="1">
                  <c:v>5.6606419999999998E-2</c:v>
                </c:pt>
                <c:pt idx="2">
                  <c:v>7.130831E-2</c:v>
                </c:pt>
                <c:pt idx="3">
                  <c:v>8.6137329999999998E-2</c:v>
                </c:pt>
                <c:pt idx="4">
                  <c:v>9.5294399999999987E-2</c:v>
                </c:pt>
                <c:pt idx="5">
                  <c:v>0.11593199999999999</c:v>
                </c:pt>
                <c:pt idx="6">
                  <c:v>0.15029912000000001</c:v>
                </c:pt>
                <c:pt idx="7">
                  <c:v>0.20772446</c:v>
                </c:pt>
                <c:pt idx="8">
                  <c:v>0.24834157999999998</c:v>
                </c:pt>
                <c:pt idx="9">
                  <c:v>0.26638334000000002</c:v>
                </c:pt>
                <c:pt idx="10">
                  <c:v>0.34583198999999998</c:v>
                </c:pt>
                <c:pt idx="11">
                  <c:v>0.43940181</c:v>
                </c:pt>
                <c:pt idx="12">
                  <c:v>0.47843939000000002</c:v>
                </c:pt>
                <c:pt idx="13">
                  <c:v>0.50224084999999996</c:v>
                </c:pt>
                <c:pt idx="14">
                  <c:v>0.58184026</c:v>
                </c:pt>
                <c:pt idx="15">
                  <c:v>0.67432784999999995</c:v>
                </c:pt>
                <c:pt idx="16">
                  <c:v>0.76929322999999994</c:v>
                </c:pt>
                <c:pt idx="17">
                  <c:v>0.90362737000000004</c:v>
                </c:pt>
                <c:pt idx="18">
                  <c:v>1.0192322300000001</c:v>
                </c:pt>
                <c:pt idx="19">
                  <c:v>1.1190526200000002</c:v>
                </c:pt>
                <c:pt idx="20">
                  <c:v>1.2349840700000001</c:v>
                </c:pt>
                <c:pt idx="21">
                  <c:v>1.581744</c:v>
                </c:pt>
                <c:pt idx="22">
                  <c:v>1.8998060000000001</c:v>
                </c:pt>
                <c:pt idx="23">
                  <c:v>2.1443050000000001</c:v>
                </c:pt>
                <c:pt idx="24">
                  <c:v>2.342076</c:v>
                </c:pt>
                <c:pt idx="25">
                  <c:v>3.1440779999999999</c:v>
                </c:pt>
                <c:pt idx="26">
                  <c:v>3.4905089999999999</c:v>
                </c:pt>
                <c:pt idx="27">
                  <c:v>3.8897870000000001</c:v>
                </c:pt>
                <c:pt idx="28">
                  <c:v>5.0390545040000001</c:v>
                </c:pt>
                <c:pt idx="29">
                  <c:v>5.6849371199999998</c:v>
                </c:pt>
                <c:pt idx="30">
                  <c:v>5.8236077999999996</c:v>
                </c:pt>
                <c:pt idx="31">
                  <c:v>5.9434119800000005</c:v>
                </c:pt>
                <c:pt idx="32">
                  <c:v>6.14</c:v>
                </c:pt>
                <c:pt idx="33">
                  <c:v>6.38</c:v>
                </c:pt>
                <c:pt idx="34">
                  <c:v>6.7190000000000003</c:v>
                </c:pt>
                <c:pt idx="35">
                  <c:v>7.0049999999999999</c:v>
                </c:pt>
                <c:pt idx="36">
                  <c:v>7.09</c:v>
                </c:pt>
                <c:pt idx="37">
                  <c:v>7.476</c:v>
                </c:pt>
                <c:pt idx="38">
                  <c:v>7.8289999999999997</c:v>
                </c:pt>
                <c:pt idx="39">
                  <c:v>8.23</c:v>
                </c:pt>
                <c:pt idx="40">
                  <c:v>8.5</c:v>
                </c:pt>
                <c:pt idx="41">
                  <c:v>9.02</c:v>
                </c:pt>
                <c:pt idx="42">
                  <c:v>9.5</c:v>
                </c:pt>
              </c:numCache>
            </c:numRef>
          </c:xVal>
          <c:yVal>
            <c:numRef>
              <c:f>Sheet2!$I$2:$I$44</c:f>
              <c:numCache>
                <c:formatCode>General</c:formatCode>
                <c:ptCount val="43"/>
                <c:pt idx="0">
                  <c:v>0.34466000000000002</c:v>
                </c:pt>
                <c:pt idx="1">
                  <c:v>0.34295000000000003</c:v>
                </c:pt>
                <c:pt idx="2">
                  <c:v>0.34126000000000001</c:v>
                </c:pt>
                <c:pt idx="3">
                  <c:v>0.3</c:v>
                </c:pt>
                <c:pt idx="4">
                  <c:v>0.33794000000000002</c:v>
                </c:pt>
                <c:pt idx="5">
                  <c:v>0.38</c:v>
                </c:pt>
                <c:pt idx="6">
                  <c:v>0.3347</c:v>
                </c:pt>
                <c:pt idx="7">
                  <c:v>0.34</c:v>
                </c:pt>
                <c:pt idx="8">
                  <c:v>0.33</c:v>
                </c:pt>
                <c:pt idx="9">
                  <c:v>0.32999000000000001</c:v>
                </c:pt>
                <c:pt idx="10">
                  <c:v>0.32846000000000003</c:v>
                </c:pt>
                <c:pt idx="11">
                  <c:v>0.33</c:v>
                </c:pt>
                <c:pt idx="12">
                  <c:v>0.32546000000000003</c:v>
                </c:pt>
                <c:pt idx="13">
                  <c:v>0.32399</c:v>
                </c:pt>
                <c:pt idx="14">
                  <c:v>0.32</c:v>
                </c:pt>
                <c:pt idx="15">
                  <c:v>0.32111000000000001</c:v>
                </c:pt>
                <c:pt idx="16">
                  <c:v>0.31969999999999998</c:v>
                </c:pt>
                <c:pt idx="17">
                  <c:v>0.32</c:v>
                </c:pt>
                <c:pt idx="18">
                  <c:v>0.31694</c:v>
                </c:pt>
                <c:pt idx="19">
                  <c:v>0.31559000000000004</c:v>
                </c:pt>
                <c:pt idx="20">
                  <c:v>0.3</c:v>
                </c:pt>
                <c:pt idx="21">
                  <c:v>0.30695</c:v>
                </c:pt>
                <c:pt idx="22">
                  <c:v>0.31165999999999999</c:v>
                </c:pt>
                <c:pt idx="23">
                  <c:v>0.36</c:v>
                </c:pt>
                <c:pt idx="24">
                  <c:v>0.30914000000000003</c:v>
                </c:pt>
                <c:pt idx="25">
                  <c:v>0.3</c:v>
                </c:pt>
                <c:pt idx="26">
                  <c:v>0.28999999999999998</c:v>
                </c:pt>
                <c:pt idx="27">
                  <c:v>0.2959</c:v>
                </c:pt>
                <c:pt idx="28">
                  <c:v>0.23499999999999999</c:v>
                </c:pt>
                <c:pt idx="29">
                  <c:v>0.34</c:v>
                </c:pt>
                <c:pt idx="30">
                  <c:v>0.32</c:v>
                </c:pt>
                <c:pt idx="31">
                  <c:v>0.32</c:v>
                </c:pt>
                <c:pt idx="32">
                  <c:v>0.34</c:v>
                </c:pt>
                <c:pt idx="33">
                  <c:v>0.34</c:v>
                </c:pt>
                <c:pt idx="34">
                  <c:v>0.34</c:v>
                </c:pt>
                <c:pt idx="35">
                  <c:v>0.35</c:v>
                </c:pt>
                <c:pt idx="36">
                  <c:v>0.36</c:v>
                </c:pt>
                <c:pt idx="37">
                  <c:v>0.36</c:v>
                </c:pt>
                <c:pt idx="38">
                  <c:v>0.41</c:v>
                </c:pt>
                <c:pt idx="39">
                  <c:v>0.41</c:v>
                </c:pt>
                <c:pt idx="40">
                  <c:v>0.41</c:v>
                </c:pt>
                <c:pt idx="41">
                  <c:v>0.41</c:v>
                </c:pt>
                <c:pt idx="42">
                  <c:v>0.41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89025216"/>
        <c:axId val="289024824"/>
      </c:scatterChart>
      <c:valAx>
        <c:axId val="2890252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MY"/>
                  <a:t>PDRB/KAPITA (JUTA)</a:t>
                </a:r>
              </a:p>
            </c:rich>
          </c:tx>
          <c:layout>
            <c:manualLayout>
              <c:xMode val="edge"/>
              <c:yMode val="edge"/>
              <c:x val="0.43974226804123712"/>
              <c:y val="0.9309229237291670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89024824"/>
        <c:crosses val="autoZero"/>
        <c:crossBetween val="midCat"/>
      </c:valAx>
      <c:valAx>
        <c:axId val="289024824"/>
        <c:scaling>
          <c:orientation val="minMax"/>
        </c:scaling>
        <c:delete val="0"/>
        <c:axPos val="l"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MY"/>
                  <a:t>GINI RATIO</a:t>
                </a:r>
              </a:p>
            </c:rich>
          </c:tx>
          <c:layout>
            <c:manualLayout>
              <c:xMode val="edge"/>
              <c:yMode val="edge"/>
              <c:x val="1.0309278350515464E-2"/>
              <c:y val="5.2984198932417778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89025216"/>
        <c:crosses val="autoZero"/>
        <c:crossBetween val="midCat"/>
      </c:valAx>
      <c:spPr>
        <a:solidFill>
          <a:sysClr val="window" lastClr="FFFFFF"/>
        </a:solidFill>
      </c:spPr>
    </c:plotArea>
    <c:plotVisOnly val="1"/>
    <c:dispBlanksAs val="gap"/>
    <c:showDLblsOverMax val="0"/>
  </c:chart>
  <c:spPr>
    <a:solidFill>
      <a:sysClr val="window" lastClr="FFFFFF"/>
    </a:solidFill>
  </c:spPr>
  <c:txPr>
    <a:bodyPr/>
    <a:lstStyle/>
    <a:p>
      <a:pPr>
        <a:defRPr>
          <a:solidFill>
            <a:srgbClr val="FF0000"/>
          </a:solidFill>
          <a:latin typeface="Gill Sans MT" pitchFamily="34" charset="0"/>
        </a:defRPr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0AECD7-2E91-4C42-B4F5-C5D3733F2DF3}" type="doc">
      <dgm:prSet loTypeId="urn:microsoft.com/office/officeart/2005/8/layout/arrow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MY"/>
        </a:p>
      </dgm:t>
    </dgm:pt>
    <dgm:pt modelId="{A4E8F7F4-D2C3-4FDF-9149-5FD3664F1AD6}">
      <dgm:prSet phldrT="[Text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MY" sz="1800" dirty="0" err="1" smtClean="0"/>
            <a:t>Peningkatan</a:t>
          </a:r>
          <a:r>
            <a:rPr lang="en-MY" sz="1800" dirty="0" smtClean="0"/>
            <a:t> </a:t>
          </a:r>
          <a:r>
            <a:rPr lang="en-MY" sz="1800" dirty="0" err="1" smtClean="0"/>
            <a:t>pangsa</a:t>
          </a:r>
          <a:r>
            <a:rPr lang="en-MY" sz="1800" dirty="0" smtClean="0"/>
            <a:t> </a:t>
          </a:r>
          <a:r>
            <a:rPr lang="en-MY" sz="1800" dirty="0" err="1" smtClean="0"/>
            <a:t>pendapatan</a:t>
          </a:r>
          <a:r>
            <a:rPr lang="en-MY" sz="1800" dirty="0" smtClean="0"/>
            <a:t> </a:t>
          </a:r>
          <a:r>
            <a:rPr lang="en-MY" sz="1800" dirty="0" err="1" smtClean="0"/>
            <a:t>pemilik</a:t>
          </a:r>
          <a:r>
            <a:rPr lang="en-MY" sz="1800" dirty="0" smtClean="0"/>
            <a:t> modal, yang </a:t>
          </a:r>
          <a:r>
            <a:rPr lang="en-MY" sz="1800" dirty="0" err="1" smtClean="0"/>
            <a:t>berarti</a:t>
          </a:r>
          <a:r>
            <a:rPr lang="en-MY" sz="1800" dirty="0" smtClean="0"/>
            <a:t> </a:t>
          </a:r>
          <a:r>
            <a:rPr lang="en-MY" sz="1800" dirty="0" err="1" smtClean="0"/>
            <a:t>penurunan</a:t>
          </a:r>
          <a:r>
            <a:rPr lang="en-MY" sz="1800" dirty="0" smtClean="0"/>
            <a:t> </a:t>
          </a:r>
          <a:r>
            <a:rPr lang="en-MY" sz="1800" dirty="0" err="1" smtClean="0"/>
            <a:t>pangsa</a:t>
          </a:r>
          <a:r>
            <a:rPr lang="en-MY" sz="1800" dirty="0" smtClean="0"/>
            <a:t> </a:t>
          </a:r>
          <a:r>
            <a:rPr lang="en-MY" sz="1800" dirty="0" err="1" smtClean="0"/>
            <a:t>pendapatan</a:t>
          </a:r>
          <a:r>
            <a:rPr lang="en-MY" sz="1800" dirty="0" smtClean="0"/>
            <a:t> </a:t>
          </a:r>
          <a:r>
            <a:rPr lang="en-MY" sz="1800" dirty="0" err="1" smtClean="0"/>
            <a:t>tenaga</a:t>
          </a:r>
          <a:r>
            <a:rPr lang="en-MY" sz="1800" dirty="0" smtClean="0"/>
            <a:t> </a:t>
          </a:r>
          <a:r>
            <a:rPr lang="en-MY" sz="1800" dirty="0" err="1" smtClean="0"/>
            <a:t>kerja</a:t>
          </a:r>
          <a:r>
            <a:rPr lang="en-MY" sz="1800" dirty="0" smtClean="0"/>
            <a:t> </a:t>
          </a:r>
          <a:r>
            <a:rPr lang="en-MY" sz="1800" dirty="0" smtClean="0"/>
            <a:t>(</a:t>
          </a:r>
          <a:r>
            <a:rPr lang="en-MY" sz="1800" dirty="0" err="1" smtClean="0"/>
            <a:t>Hayami</a:t>
          </a:r>
          <a:r>
            <a:rPr lang="en-MY" sz="1800" dirty="0" smtClean="0"/>
            <a:t>, 2001)</a:t>
          </a:r>
          <a:endParaRPr lang="en-MY" sz="1800" dirty="0"/>
        </a:p>
      </dgm:t>
    </dgm:pt>
    <dgm:pt modelId="{9E2AB18F-B50F-433A-9F4D-EDDD6957111A}" type="parTrans" cxnId="{493B164C-4C49-429E-89A4-CA2DDDCBE9DA}">
      <dgm:prSet/>
      <dgm:spPr/>
      <dgm:t>
        <a:bodyPr/>
        <a:lstStyle/>
        <a:p>
          <a:endParaRPr lang="en-MY"/>
        </a:p>
      </dgm:t>
    </dgm:pt>
    <dgm:pt modelId="{3B6D1827-7137-4B46-A20A-276A30E2E8F9}" type="sibTrans" cxnId="{493B164C-4C49-429E-89A4-CA2DDDCBE9DA}">
      <dgm:prSet/>
      <dgm:spPr/>
      <dgm:t>
        <a:bodyPr/>
        <a:lstStyle/>
        <a:p>
          <a:endParaRPr lang="en-MY"/>
        </a:p>
      </dgm:t>
    </dgm:pt>
    <dgm:pt modelId="{AC37D4B1-C5CC-412F-9126-FF7299A483FD}">
      <dgm:prSet phldrT="[Text]" custT="1"/>
      <dgm:spPr>
        <a:solidFill>
          <a:srgbClr val="FF0000"/>
        </a:solidFill>
      </dgm:spPr>
      <dgm:t>
        <a:bodyPr/>
        <a:lstStyle/>
        <a:p>
          <a:r>
            <a:rPr lang="en-MY" sz="2400" dirty="0" err="1" smtClean="0"/>
            <a:t>Tipologi</a:t>
          </a:r>
          <a:r>
            <a:rPr lang="en-MY" sz="2400" dirty="0" smtClean="0"/>
            <a:t> </a:t>
          </a:r>
          <a:r>
            <a:rPr lang="en-MY" sz="2400" dirty="0" err="1" smtClean="0"/>
            <a:t>pertumbuhan</a:t>
          </a:r>
          <a:r>
            <a:rPr lang="en-MY" sz="2400" dirty="0" smtClean="0"/>
            <a:t>: </a:t>
          </a:r>
          <a:r>
            <a:rPr lang="en-US" sz="2400" dirty="0" err="1" smtClean="0">
              <a:solidFill>
                <a:schemeClr val="tx1"/>
              </a:solidFill>
            </a:rPr>
            <a:t>pengayaan</a:t>
          </a:r>
          <a:r>
            <a:rPr lang="en-US" sz="2400" dirty="0" smtClean="0">
              <a:solidFill>
                <a:schemeClr val="tx1"/>
              </a:solidFill>
            </a:rPr>
            <a:t> </a:t>
          </a:r>
          <a:r>
            <a:rPr lang="en-US" sz="2400" dirty="0" err="1" smtClean="0">
              <a:solidFill>
                <a:schemeClr val="tx1"/>
              </a:solidFill>
            </a:rPr>
            <a:t>sektor</a:t>
          </a:r>
          <a:r>
            <a:rPr lang="en-US" sz="2400" dirty="0" smtClean="0">
              <a:solidFill>
                <a:schemeClr val="tx1"/>
              </a:solidFill>
            </a:rPr>
            <a:t> modern </a:t>
          </a:r>
          <a:r>
            <a:rPr lang="en-MY" sz="2400" dirty="0" smtClean="0"/>
            <a:t> </a:t>
          </a:r>
          <a:endParaRPr lang="en-MY" sz="2400" dirty="0"/>
        </a:p>
      </dgm:t>
    </dgm:pt>
    <dgm:pt modelId="{5A4682B4-653B-4B0F-9FD9-253C8ADF0161}" type="parTrans" cxnId="{AF325B1D-0A80-4059-B97F-515D7EA5DAC9}">
      <dgm:prSet/>
      <dgm:spPr/>
      <dgm:t>
        <a:bodyPr/>
        <a:lstStyle/>
        <a:p>
          <a:endParaRPr lang="en-MY"/>
        </a:p>
      </dgm:t>
    </dgm:pt>
    <dgm:pt modelId="{FF56AD40-A833-40D5-A7AE-3A35B16E5DD8}" type="sibTrans" cxnId="{AF325B1D-0A80-4059-B97F-515D7EA5DAC9}">
      <dgm:prSet/>
      <dgm:spPr/>
      <dgm:t>
        <a:bodyPr/>
        <a:lstStyle/>
        <a:p>
          <a:endParaRPr lang="en-MY"/>
        </a:p>
      </dgm:t>
    </dgm:pt>
    <dgm:pt modelId="{DF1572BC-E9EB-497D-BBB7-AFF258130678}" type="pres">
      <dgm:prSet presAssocID="{F90AECD7-2E91-4C42-B4F5-C5D3733F2DF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435F5C68-4A4F-4F82-BECC-C4270F34933F}" type="pres">
      <dgm:prSet presAssocID="{A4E8F7F4-D2C3-4FDF-9149-5FD3664F1AD6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8C138393-25E8-4006-8B53-9CEE90EB0D48}" type="pres">
      <dgm:prSet presAssocID="{AC37D4B1-C5CC-412F-9126-FF7299A483FD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85F670BB-B018-4E71-BF79-5E22F381B889}" type="presOf" srcId="{F90AECD7-2E91-4C42-B4F5-C5D3733F2DF3}" destId="{DF1572BC-E9EB-497D-BBB7-AFF258130678}" srcOrd="0" destOrd="0" presId="urn:microsoft.com/office/officeart/2005/8/layout/arrow5"/>
    <dgm:cxn modelId="{AF325B1D-0A80-4059-B97F-515D7EA5DAC9}" srcId="{F90AECD7-2E91-4C42-B4F5-C5D3733F2DF3}" destId="{AC37D4B1-C5CC-412F-9126-FF7299A483FD}" srcOrd="1" destOrd="0" parTransId="{5A4682B4-653B-4B0F-9FD9-253C8ADF0161}" sibTransId="{FF56AD40-A833-40D5-A7AE-3A35B16E5DD8}"/>
    <dgm:cxn modelId="{68E6E142-12B0-4245-B917-130648D4EDE5}" type="presOf" srcId="{A4E8F7F4-D2C3-4FDF-9149-5FD3664F1AD6}" destId="{435F5C68-4A4F-4F82-BECC-C4270F34933F}" srcOrd="0" destOrd="0" presId="urn:microsoft.com/office/officeart/2005/8/layout/arrow5"/>
    <dgm:cxn modelId="{493B164C-4C49-429E-89A4-CA2DDDCBE9DA}" srcId="{F90AECD7-2E91-4C42-B4F5-C5D3733F2DF3}" destId="{A4E8F7F4-D2C3-4FDF-9149-5FD3664F1AD6}" srcOrd="0" destOrd="0" parTransId="{9E2AB18F-B50F-433A-9F4D-EDDD6957111A}" sibTransId="{3B6D1827-7137-4B46-A20A-276A30E2E8F9}"/>
    <dgm:cxn modelId="{DDA60179-1A7A-4845-A7A5-A8C4EDCA04CB}" type="presOf" srcId="{AC37D4B1-C5CC-412F-9126-FF7299A483FD}" destId="{8C138393-25E8-4006-8B53-9CEE90EB0D48}" srcOrd="0" destOrd="0" presId="urn:microsoft.com/office/officeart/2005/8/layout/arrow5"/>
    <dgm:cxn modelId="{A8421C3C-C602-4791-8F5E-BD3A8B166629}" type="presParOf" srcId="{DF1572BC-E9EB-497D-BBB7-AFF258130678}" destId="{435F5C68-4A4F-4F82-BECC-C4270F34933F}" srcOrd="0" destOrd="0" presId="urn:microsoft.com/office/officeart/2005/8/layout/arrow5"/>
    <dgm:cxn modelId="{E72E7FE7-535B-4CAD-8F18-1943046B6397}" type="presParOf" srcId="{DF1572BC-E9EB-497D-BBB7-AFF258130678}" destId="{8C138393-25E8-4006-8B53-9CEE90EB0D48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89118E-058F-44D2-AD9F-DEC462D6F455}" type="doc">
      <dgm:prSet loTypeId="urn:microsoft.com/office/officeart/2005/8/layout/vList6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MY"/>
        </a:p>
      </dgm:t>
    </dgm:pt>
    <dgm:pt modelId="{C94BEC0B-6223-4A89-8F8F-1C750EBE081E}">
      <dgm:prSet phldrT="[Text]" custT="1"/>
      <dgm:spPr>
        <a:solidFill>
          <a:srgbClr val="00B0F0"/>
        </a:solidFill>
      </dgm:spPr>
      <dgm:t>
        <a:bodyPr/>
        <a:lstStyle/>
        <a:p>
          <a:r>
            <a:rPr lang="en-US" sz="2400" dirty="0" err="1" smtClean="0">
              <a:solidFill>
                <a:schemeClr val="tx1"/>
              </a:solidFill>
            </a:rPr>
            <a:t>Tipologi</a:t>
          </a:r>
          <a:r>
            <a:rPr lang="en-US" sz="2400" dirty="0" smtClean="0">
              <a:solidFill>
                <a:schemeClr val="tx1"/>
              </a:solidFill>
            </a:rPr>
            <a:t> </a:t>
          </a:r>
          <a:r>
            <a:rPr lang="en-US" sz="2400" dirty="0" err="1" smtClean="0">
              <a:solidFill>
                <a:schemeClr val="tx1"/>
              </a:solidFill>
            </a:rPr>
            <a:t>pertumbuhan</a:t>
          </a:r>
          <a:r>
            <a:rPr lang="en-US" sz="2400" dirty="0" smtClean="0">
              <a:solidFill>
                <a:schemeClr val="tx1"/>
              </a:solidFill>
            </a:rPr>
            <a:t> </a:t>
          </a:r>
          <a:r>
            <a:rPr lang="en-US" sz="2400" dirty="0" err="1" smtClean="0">
              <a:solidFill>
                <a:schemeClr val="tx1"/>
              </a:solidFill>
            </a:rPr>
            <a:t>pengayaan</a:t>
          </a:r>
          <a:r>
            <a:rPr lang="en-US" sz="2400" dirty="0" smtClean="0">
              <a:solidFill>
                <a:schemeClr val="tx1"/>
              </a:solidFill>
            </a:rPr>
            <a:t> </a:t>
          </a:r>
          <a:r>
            <a:rPr lang="en-US" sz="2400" dirty="0" err="1" smtClean="0">
              <a:solidFill>
                <a:schemeClr val="tx1"/>
              </a:solidFill>
            </a:rPr>
            <a:t>sektor</a:t>
          </a:r>
          <a:r>
            <a:rPr lang="en-US" sz="2400" dirty="0" smtClean="0">
              <a:solidFill>
                <a:schemeClr val="tx1"/>
              </a:solidFill>
            </a:rPr>
            <a:t> </a:t>
          </a:r>
          <a:r>
            <a:rPr lang="en-US" sz="2400" dirty="0" err="1" smtClean="0">
              <a:solidFill>
                <a:schemeClr val="tx1"/>
              </a:solidFill>
            </a:rPr>
            <a:t>tradisional</a:t>
          </a:r>
          <a:r>
            <a:rPr lang="en-US" sz="2400" dirty="0" smtClean="0">
              <a:solidFill>
                <a:schemeClr val="tx1"/>
              </a:solidFill>
            </a:rPr>
            <a:t> </a:t>
          </a:r>
          <a:endParaRPr lang="en-MY" sz="2400" dirty="0">
            <a:solidFill>
              <a:schemeClr val="tx1"/>
            </a:solidFill>
          </a:endParaRPr>
        </a:p>
      </dgm:t>
    </dgm:pt>
    <dgm:pt modelId="{CF126DED-0430-4BC7-ABF2-14DC6C6D57C8}" type="parTrans" cxnId="{A55D7B24-F56D-4738-8761-A84BB9FED825}">
      <dgm:prSet/>
      <dgm:spPr/>
      <dgm:t>
        <a:bodyPr/>
        <a:lstStyle/>
        <a:p>
          <a:endParaRPr lang="en-MY" sz="2400"/>
        </a:p>
      </dgm:t>
    </dgm:pt>
    <dgm:pt modelId="{FDDF97FF-46D4-45D4-8339-7FA4A44E4740}" type="sibTrans" cxnId="{A55D7B24-F56D-4738-8761-A84BB9FED825}">
      <dgm:prSet/>
      <dgm:spPr/>
      <dgm:t>
        <a:bodyPr/>
        <a:lstStyle/>
        <a:p>
          <a:endParaRPr lang="en-MY" sz="2400"/>
        </a:p>
      </dgm:t>
    </dgm:pt>
    <dgm:pt modelId="{3FE6F3C8-8884-4636-85C5-7A78B5219873}">
      <dgm:prSet phldrT="[Text]" custT="1"/>
      <dgm:spPr>
        <a:solidFill>
          <a:schemeClr val="accent3">
            <a:lumMod val="75000"/>
            <a:alpha val="90000"/>
          </a:schemeClr>
        </a:solidFill>
      </dgm:spPr>
      <dgm:t>
        <a:bodyPr/>
        <a:lstStyle/>
        <a:p>
          <a:r>
            <a:rPr lang="en-US" sz="2400" dirty="0" err="1" smtClean="0"/>
            <a:t>Menghasilkan</a:t>
          </a:r>
          <a:r>
            <a:rPr lang="en-US" sz="2400" dirty="0" smtClean="0"/>
            <a:t> </a:t>
          </a:r>
          <a:r>
            <a:rPr lang="en-US" sz="2400" dirty="0" err="1" smtClean="0"/>
            <a:t>pendapatan</a:t>
          </a:r>
          <a:r>
            <a:rPr lang="en-US" sz="2400" dirty="0" smtClean="0"/>
            <a:t> </a:t>
          </a:r>
          <a:r>
            <a:rPr lang="en-US" sz="2400" dirty="0" err="1" smtClean="0"/>
            <a:t>lebih</a:t>
          </a:r>
          <a:r>
            <a:rPr lang="en-US" sz="2400" dirty="0" smtClean="0"/>
            <a:t> </a:t>
          </a:r>
          <a:r>
            <a:rPr lang="en-US" sz="2400" dirty="0" err="1" smtClean="0"/>
            <a:t>tinggi</a:t>
          </a:r>
          <a:r>
            <a:rPr lang="en-US" sz="2400" dirty="0" smtClean="0"/>
            <a:t>, </a:t>
          </a:r>
          <a:r>
            <a:rPr lang="en-US" sz="2400" dirty="0" err="1" smtClean="0"/>
            <a:t>distribusi</a:t>
          </a:r>
          <a:r>
            <a:rPr lang="en-US" sz="2400" dirty="0" smtClean="0"/>
            <a:t> </a:t>
          </a:r>
          <a:r>
            <a:rPr lang="en-US" sz="2400" dirty="0" err="1" smtClean="0"/>
            <a:t>pendapatan</a:t>
          </a:r>
          <a:r>
            <a:rPr lang="en-US" sz="2400" dirty="0" smtClean="0"/>
            <a:t> </a:t>
          </a:r>
          <a:r>
            <a:rPr lang="en-US" sz="2400" dirty="0" err="1" smtClean="0"/>
            <a:t>lebih</a:t>
          </a:r>
          <a:r>
            <a:rPr lang="en-US" sz="2400" dirty="0" smtClean="0"/>
            <a:t> </a:t>
          </a:r>
          <a:r>
            <a:rPr lang="en-US" sz="2400" dirty="0" err="1" smtClean="0"/>
            <a:t>merata</a:t>
          </a:r>
          <a:r>
            <a:rPr lang="en-US" sz="2400" dirty="0" smtClean="0"/>
            <a:t>, </a:t>
          </a:r>
          <a:r>
            <a:rPr lang="en-US" sz="2400" dirty="0" err="1" smtClean="0"/>
            <a:t>kemiskinan</a:t>
          </a:r>
          <a:r>
            <a:rPr lang="en-US" sz="2400" dirty="0" smtClean="0"/>
            <a:t> </a:t>
          </a:r>
          <a:r>
            <a:rPr lang="en-US" sz="2400" dirty="0" err="1" smtClean="0"/>
            <a:t>turun</a:t>
          </a:r>
          <a:endParaRPr lang="en-MY" sz="2400" dirty="0"/>
        </a:p>
      </dgm:t>
    </dgm:pt>
    <dgm:pt modelId="{DCF96B8F-3F37-4106-B91A-13C6E765E739}" type="parTrans" cxnId="{F4ACB581-A734-4DC6-8B85-4CDAB8C76639}">
      <dgm:prSet/>
      <dgm:spPr/>
      <dgm:t>
        <a:bodyPr/>
        <a:lstStyle/>
        <a:p>
          <a:endParaRPr lang="en-MY" sz="2400"/>
        </a:p>
      </dgm:t>
    </dgm:pt>
    <dgm:pt modelId="{D01D1038-D76A-40A5-87B0-07945943A152}" type="sibTrans" cxnId="{F4ACB581-A734-4DC6-8B85-4CDAB8C76639}">
      <dgm:prSet/>
      <dgm:spPr/>
      <dgm:t>
        <a:bodyPr/>
        <a:lstStyle/>
        <a:p>
          <a:endParaRPr lang="en-MY" sz="2400"/>
        </a:p>
      </dgm:t>
    </dgm:pt>
    <dgm:pt modelId="{8B4F726D-DBE6-4A3D-BADA-3D05B2816929}">
      <dgm:prSet phldrT="[Text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n-US" sz="2400" dirty="0" err="1" smtClean="0">
              <a:solidFill>
                <a:schemeClr val="tx1"/>
              </a:solidFill>
            </a:rPr>
            <a:t>Tipologi</a:t>
          </a:r>
          <a:r>
            <a:rPr lang="en-US" sz="2400" dirty="0" smtClean="0">
              <a:solidFill>
                <a:schemeClr val="tx1"/>
              </a:solidFill>
            </a:rPr>
            <a:t> </a:t>
          </a:r>
          <a:r>
            <a:rPr lang="en-US" sz="2400" dirty="0" err="1" smtClean="0">
              <a:solidFill>
                <a:schemeClr val="tx1"/>
              </a:solidFill>
            </a:rPr>
            <a:t>pengayaan</a:t>
          </a:r>
          <a:r>
            <a:rPr lang="en-US" sz="2400" dirty="0" smtClean="0">
              <a:solidFill>
                <a:schemeClr val="tx1"/>
              </a:solidFill>
            </a:rPr>
            <a:t> </a:t>
          </a:r>
          <a:r>
            <a:rPr lang="en-US" sz="2400" dirty="0" err="1" smtClean="0">
              <a:solidFill>
                <a:schemeClr val="tx1"/>
              </a:solidFill>
            </a:rPr>
            <a:t>sektor</a:t>
          </a:r>
          <a:r>
            <a:rPr lang="en-US" sz="2400" dirty="0" smtClean="0">
              <a:solidFill>
                <a:schemeClr val="tx1"/>
              </a:solidFill>
            </a:rPr>
            <a:t> modern </a:t>
          </a:r>
          <a:endParaRPr lang="en-MY" sz="2400" dirty="0">
            <a:solidFill>
              <a:schemeClr val="tx1"/>
            </a:solidFill>
          </a:endParaRPr>
        </a:p>
      </dgm:t>
    </dgm:pt>
    <dgm:pt modelId="{DD8AB8A2-902D-4F9A-B6DC-1CE627F32D21}" type="parTrans" cxnId="{D04823FF-C3B8-42F3-9719-BA886E637520}">
      <dgm:prSet/>
      <dgm:spPr/>
      <dgm:t>
        <a:bodyPr/>
        <a:lstStyle/>
        <a:p>
          <a:endParaRPr lang="en-MY" sz="2400"/>
        </a:p>
      </dgm:t>
    </dgm:pt>
    <dgm:pt modelId="{89BDDF57-FA14-46D0-9068-4DB91835A92C}" type="sibTrans" cxnId="{D04823FF-C3B8-42F3-9719-BA886E637520}">
      <dgm:prSet/>
      <dgm:spPr/>
      <dgm:t>
        <a:bodyPr/>
        <a:lstStyle/>
        <a:p>
          <a:endParaRPr lang="en-MY" sz="2400"/>
        </a:p>
      </dgm:t>
    </dgm:pt>
    <dgm:pt modelId="{C0683355-2316-403E-BB03-E97335A9F962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2400" dirty="0" err="1" smtClean="0"/>
            <a:t>Tipologi</a:t>
          </a:r>
          <a:r>
            <a:rPr lang="en-US" sz="2400" dirty="0" smtClean="0"/>
            <a:t> </a:t>
          </a:r>
          <a:r>
            <a:rPr lang="en-US" sz="2400" dirty="0" err="1" smtClean="0"/>
            <a:t>perluasan</a:t>
          </a:r>
          <a:r>
            <a:rPr lang="en-US" sz="2400" dirty="0" smtClean="0"/>
            <a:t> </a:t>
          </a:r>
          <a:r>
            <a:rPr lang="en-US" sz="2400" dirty="0" err="1" smtClean="0"/>
            <a:t>sektor</a:t>
          </a:r>
          <a:r>
            <a:rPr lang="en-US" sz="2400" dirty="0" smtClean="0"/>
            <a:t> modern</a:t>
          </a:r>
          <a:endParaRPr lang="en-MY" sz="2400" dirty="0"/>
        </a:p>
      </dgm:t>
    </dgm:pt>
    <dgm:pt modelId="{A68CF95D-6F8A-48EA-A1E9-738903C186A7}" type="parTrans" cxnId="{A044AA9D-55C6-41BE-B3D0-2DCD4DAE5809}">
      <dgm:prSet/>
      <dgm:spPr/>
      <dgm:t>
        <a:bodyPr/>
        <a:lstStyle/>
        <a:p>
          <a:endParaRPr lang="en-MY" sz="2400"/>
        </a:p>
      </dgm:t>
    </dgm:pt>
    <dgm:pt modelId="{A669FA15-3844-4ED3-91AE-ADA426433814}" type="sibTrans" cxnId="{A044AA9D-55C6-41BE-B3D0-2DCD4DAE5809}">
      <dgm:prSet/>
      <dgm:spPr/>
      <dgm:t>
        <a:bodyPr/>
        <a:lstStyle/>
        <a:p>
          <a:endParaRPr lang="en-MY" sz="2400"/>
        </a:p>
      </dgm:t>
    </dgm:pt>
    <dgm:pt modelId="{04157168-795F-48CC-AB1C-380CECFB2077}">
      <dgm:prSet phldrT="[Text]" custT="1"/>
      <dgm:spPr/>
      <dgm:t>
        <a:bodyPr/>
        <a:lstStyle/>
        <a:p>
          <a:r>
            <a:rPr lang="en-US" sz="2400" dirty="0" err="1" smtClean="0"/>
            <a:t>Pendapatan</a:t>
          </a:r>
          <a:r>
            <a:rPr lang="en-US" sz="2400" dirty="0" smtClean="0"/>
            <a:t> </a:t>
          </a:r>
          <a:r>
            <a:rPr lang="en-US" sz="2400" dirty="0" err="1" smtClean="0"/>
            <a:t>absolut</a:t>
          </a:r>
          <a:r>
            <a:rPr lang="en-US" sz="2400" dirty="0" smtClean="0"/>
            <a:t> </a:t>
          </a:r>
          <a:r>
            <a:rPr lang="en-US" sz="2400" dirty="0" err="1" smtClean="0"/>
            <a:t>naik</a:t>
          </a:r>
          <a:r>
            <a:rPr lang="en-US" sz="2400" dirty="0" smtClean="0"/>
            <a:t>, </a:t>
          </a:r>
          <a:r>
            <a:rPr lang="en-US" sz="2400" dirty="0" err="1" smtClean="0"/>
            <a:t>kemiskinan</a:t>
          </a:r>
          <a:r>
            <a:rPr lang="en-US" sz="2400" dirty="0" smtClean="0"/>
            <a:t> </a:t>
          </a:r>
          <a:r>
            <a:rPr lang="en-US" sz="2400" dirty="0" err="1" smtClean="0"/>
            <a:t>turun</a:t>
          </a:r>
          <a:r>
            <a:rPr lang="en-US" sz="2400" dirty="0" smtClean="0"/>
            <a:t>, </a:t>
          </a:r>
          <a:r>
            <a:rPr lang="en-US" sz="2400" dirty="0" err="1" smtClean="0"/>
            <a:t>distribusi</a:t>
          </a:r>
          <a:r>
            <a:rPr lang="en-US" sz="2400" dirty="0" smtClean="0"/>
            <a:t> </a:t>
          </a:r>
          <a:r>
            <a:rPr lang="en-US" sz="2400" dirty="0" err="1" smtClean="0"/>
            <a:t>pendapatan</a:t>
          </a:r>
          <a:r>
            <a:rPr lang="en-US" sz="2400" dirty="0" smtClean="0"/>
            <a:t> </a:t>
          </a:r>
          <a:r>
            <a:rPr lang="en-US" sz="2400" dirty="0" err="1" smtClean="0"/>
            <a:t>tidak</a:t>
          </a:r>
          <a:r>
            <a:rPr lang="en-US" sz="2400" dirty="0" smtClean="0"/>
            <a:t> </a:t>
          </a:r>
          <a:r>
            <a:rPr lang="en-US" sz="2400" dirty="0" err="1" smtClean="0"/>
            <a:t>jelas</a:t>
          </a:r>
          <a:endParaRPr lang="en-MY" sz="2400" dirty="0"/>
        </a:p>
      </dgm:t>
    </dgm:pt>
    <dgm:pt modelId="{2924D2A0-DF46-40E7-B13C-3033DED6FE91}" type="parTrans" cxnId="{F3C26066-DD83-414A-8234-6B2F0AA7FF9F}">
      <dgm:prSet/>
      <dgm:spPr/>
      <dgm:t>
        <a:bodyPr/>
        <a:lstStyle/>
        <a:p>
          <a:endParaRPr lang="en-MY" sz="2400"/>
        </a:p>
      </dgm:t>
    </dgm:pt>
    <dgm:pt modelId="{0B5E6D6F-3B71-4BF3-A779-7F9F56208078}" type="sibTrans" cxnId="{F3C26066-DD83-414A-8234-6B2F0AA7FF9F}">
      <dgm:prSet/>
      <dgm:spPr/>
      <dgm:t>
        <a:bodyPr/>
        <a:lstStyle/>
        <a:p>
          <a:endParaRPr lang="en-MY" sz="2400"/>
        </a:p>
      </dgm:t>
    </dgm:pt>
    <dgm:pt modelId="{4D7E1E81-292A-44BD-800C-2010E82EE71A}">
      <dgm:prSet phldrT="[Text]" custT="1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r>
            <a:rPr lang="en-US" sz="2400" dirty="0" err="1" smtClean="0"/>
            <a:t>Menghasilkan</a:t>
          </a:r>
          <a:r>
            <a:rPr lang="en-US" sz="2400" dirty="0" smtClean="0"/>
            <a:t> </a:t>
          </a:r>
          <a:r>
            <a:rPr lang="en-US" sz="2400" dirty="0" err="1" smtClean="0"/>
            <a:t>pendapatan</a:t>
          </a:r>
          <a:r>
            <a:rPr lang="en-US" sz="2400" dirty="0" smtClean="0"/>
            <a:t> </a:t>
          </a:r>
          <a:r>
            <a:rPr lang="en-US" sz="2400" dirty="0" err="1" smtClean="0"/>
            <a:t>lebih</a:t>
          </a:r>
          <a:r>
            <a:rPr lang="en-US" sz="2400" dirty="0" smtClean="0"/>
            <a:t> </a:t>
          </a:r>
          <a:r>
            <a:rPr lang="en-US" sz="2400" dirty="0" err="1" smtClean="0"/>
            <a:t>tinggi</a:t>
          </a:r>
          <a:r>
            <a:rPr lang="en-US" sz="2400" dirty="0" smtClean="0"/>
            <a:t>, </a:t>
          </a:r>
          <a:r>
            <a:rPr lang="en-US" sz="2400" dirty="0" err="1" smtClean="0"/>
            <a:t>distribusi</a:t>
          </a:r>
          <a:r>
            <a:rPr lang="en-US" sz="2400" dirty="0" smtClean="0"/>
            <a:t> </a:t>
          </a:r>
          <a:r>
            <a:rPr lang="en-US" sz="2400" dirty="0" err="1" smtClean="0"/>
            <a:t>pendapatan</a:t>
          </a:r>
          <a:r>
            <a:rPr lang="en-US" sz="2400" dirty="0" smtClean="0"/>
            <a:t> </a:t>
          </a:r>
          <a:r>
            <a:rPr lang="en-US" sz="2400" dirty="0" err="1" smtClean="0"/>
            <a:t>semakin</a:t>
          </a:r>
          <a:r>
            <a:rPr lang="en-US" sz="2400" dirty="0" smtClean="0"/>
            <a:t> </a:t>
          </a:r>
          <a:r>
            <a:rPr lang="en-US" sz="2400" dirty="0" err="1" smtClean="0"/>
            <a:t>timpang</a:t>
          </a:r>
          <a:r>
            <a:rPr lang="en-US" sz="2400" dirty="0" smtClean="0"/>
            <a:t>, </a:t>
          </a:r>
          <a:r>
            <a:rPr lang="en-US" sz="2400" dirty="0" err="1" smtClean="0"/>
            <a:t>kondisi</a:t>
          </a:r>
          <a:r>
            <a:rPr lang="en-US" sz="2400" dirty="0" smtClean="0"/>
            <a:t> </a:t>
          </a:r>
          <a:r>
            <a:rPr lang="en-US" sz="2400" dirty="0" err="1" smtClean="0"/>
            <a:t>kemiskinan</a:t>
          </a:r>
          <a:r>
            <a:rPr lang="en-US" sz="2400" dirty="0" smtClean="0"/>
            <a:t> </a:t>
          </a:r>
          <a:r>
            <a:rPr lang="en-US" sz="2400" dirty="0" err="1" smtClean="0"/>
            <a:t>tidak</a:t>
          </a:r>
          <a:r>
            <a:rPr lang="en-US" sz="2400" dirty="0" smtClean="0"/>
            <a:t> </a:t>
          </a:r>
          <a:r>
            <a:rPr lang="en-US" sz="2400" dirty="0" err="1" smtClean="0"/>
            <a:t>mengalami</a:t>
          </a:r>
          <a:r>
            <a:rPr lang="en-US" sz="2400" dirty="0" smtClean="0"/>
            <a:t> </a:t>
          </a:r>
          <a:r>
            <a:rPr lang="en-US" sz="2400" dirty="0" err="1" smtClean="0"/>
            <a:t>perbaikan</a:t>
          </a:r>
          <a:endParaRPr lang="en-MY" sz="2400" dirty="0"/>
        </a:p>
      </dgm:t>
    </dgm:pt>
    <dgm:pt modelId="{12BF3899-E9CC-4045-8B0A-34C81C2A64A2}" type="parTrans" cxnId="{E5D749F3-0E28-49B1-AC49-4785B87C56C8}">
      <dgm:prSet/>
      <dgm:spPr/>
      <dgm:t>
        <a:bodyPr/>
        <a:lstStyle/>
        <a:p>
          <a:endParaRPr lang="en-MY" sz="2400"/>
        </a:p>
      </dgm:t>
    </dgm:pt>
    <dgm:pt modelId="{5D2DC2EB-B25B-48EB-A885-6AB203FB25B1}" type="sibTrans" cxnId="{E5D749F3-0E28-49B1-AC49-4785B87C56C8}">
      <dgm:prSet/>
      <dgm:spPr/>
      <dgm:t>
        <a:bodyPr/>
        <a:lstStyle/>
        <a:p>
          <a:endParaRPr lang="en-MY" sz="2400"/>
        </a:p>
      </dgm:t>
    </dgm:pt>
    <dgm:pt modelId="{DD5D5E03-C718-478F-A4A6-8EB25AB2B088}" type="pres">
      <dgm:prSet presAssocID="{7089118E-058F-44D2-AD9F-DEC462D6F455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MY"/>
        </a:p>
      </dgm:t>
    </dgm:pt>
    <dgm:pt modelId="{67EC03DF-0156-4D2C-A959-7ECF42E1B4E6}" type="pres">
      <dgm:prSet presAssocID="{C94BEC0B-6223-4A89-8F8F-1C750EBE081E}" presName="linNode" presStyleCnt="0"/>
      <dgm:spPr/>
    </dgm:pt>
    <dgm:pt modelId="{882BD87E-CAD3-45CB-8B04-9B1B23D3FF21}" type="pres">
      <dgm:prSet presAssocID="{C94BEC0B-6223-4A89-8F8F-1C750EBE081E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F4347B26-5106-4B00-90D3-F91854704320}" type="pres">
      <dgm:prSet presAssocID="{C94BEC0B-6223-4A89-8F8F-1C750EBE081E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A2F97D03-43F3-4A4E-8959-834CE4A1D8EB}" type="pres">
      <dgm:prSet presAssocID="{FDDF97FF-46D4-45D4-8339-7FA4A44E4740}" presName="spacing" presStyleCnt="0"/>
      <dgm:spPr/>
    </dgm:pt>
    <dgm:pt modelId="{2EA62238-A740-4A86-9CBF-0B6012EB871D}" type="pres">
      <dgm:prSet presAssocID="{8B4F726D-DBE6-4A3D-BADA-3D05B2816929}" presName="linNode" presStyleCnt="0"/>
      <dgm:spPr/>
    </dgm:pt>
    <dgm:pt modelId="{F9EAEDEA-0F75-4710-B3D6-E9B41BCE5F9D}" type="pres">
      <dgm:prSet presAssocID="{8B4F726D-DBE6-4A3D-BADA-3D05B2816929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B66736AE-98E9-4F2F-B9FB-A2236CA25B12}" type="pres">
      <dgm:prSet presAssocID="{8B4F726D-DBE6-4A3D-BADA-3D05B2816929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F02F80F4-931A-456D-B338-8B7612968D8C}" type="pres">
      <dgm:prSet presAssocID="{89BDDF57-FA14-46D0-9068-4DB91835A92C}" presName="spacing" presStyleCnt="0"/>
      <dgm:spPr/>
    </dgm:pt>
    <dgm:pt modelId="{8ECB9B8D-AE7E-4BCA-8882-CCB08DC34C23}" type="pres">
      <dgm:prSet presAssocID="{C0683355-2316-403E-BB03-E97335A9F962}" presName="linNode" presStyleCnt="0"/>
      <dgm:spPr/>
    </dgm:pt>
    <dgm:pt modelId="{93E0D70C-F51D-4DE2-89DA-88D0A6334FC9}" type="pres">
      <dgm:prSet presAssocID="{C0683355-2316-403E-BB03-E97335A9F962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95CB54AB-6820-4C91-9FA6-190ED02AAD48}" type="pres">
      <dgm:prSet presAssocID="{C0683355-2316-403E-BB03-E97335A9F962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A55D7B24-F56D-4738-8761-A84BB9FED825}" srcId="{7089118E-058F-44D2-AD9F-DEC462D6F455}" destId="{C94BEC0B-6223-4A89-8F8F-1C750EBE081E}" srcOrd="0" destOrd="0" parTransId="{CF126DED-0430-4BC7-ABF2-14DC6C6D57C8}" sibTransId="{FDDF97FF-46D4-45D4-8339-7FA4A44E4740}"/>
    <dgm:cxn modelId="{4E257EDA-005B-4D44-9A58-25F2CF87DFEC}" type="presOf" srcId="{C94BEC0B-6223-4A89-8F8F-1C750EBE081E}" destId="{882BD87E-CAD3-45CB-8B04-9B1B23D3FF21}" srcOrd="0" destOrd="0" presId="urn:microsoft.com/office/officeart/2005/8/layout/vList6"/>
    <dgm:cxn modelId="{39ABACFC-4097-4232-BCA5-176E19D42067}" type="presOf" srcId="{8B4F726D-DBE6-4A3D-BADA-3D05B2816929}" destId="{F9EAEDEA-0F75-4710-B3D6-E9B41BCE5F9D}" srcOrd="0" destOrd="0" presId="urn:microsoft.com/office/officeart/2005/8/layout/vList6"/>
    <dgm:cxn modelId="{F4ACB581-A734-4DC6-8B85-4CDAB8C76639}" srcId="{C94BEC0B-6223-4A89-8F8F-1C750EBE081E}" destId="{3FE6F3C8-8884-4636-85C5-7A78B5219873}" srcOrd="0" destOrd="0" parTransId="{DCF96B8F-3F37-4106-B91A-13C6E765E739}" sibTransId="{D01D1038-D76A-40A5-87B0-07945943A152}"/>
    <dgm:cxn modelId="{A044AA9D-55C6-41BE-B3D0-2DCD4DAE5809}" srcId="{7089118E-058F-44D2-AD9F-DEC462D6F455}" destId="{C0683355-2316-403E-BB03-E97335A9F962}" srcOrd="2" destOrd="0" parTransId="{A68CF95D-6F8A-48EA-A1E9-738903C186A7}" sibTransId="{A669FA15-3844-4ED3-91AE-ADA426433814}"/>
    <dgm:cxn modelId="{D04823FF-C3B8-42F3-9719-BA886E637520}" srcId="{7089118E-058F-44D2-AD9F-DEC462D6F455}" destId="{8B4F726D-DBE6-4A3D-BADA-3D05B2816929}" srcOrd="1" destOrd="0" parTransId="{DD8AB8A2-902D-4F9A-B6DC-1CE627F32D21}" sibTransId="{89BDDF57-FA14-46D0-9068-4DB91835A92C}"/>
    <dgm:cxn modelId="{BA7B737B-6424-4A55-9D0E-13AC2FA2B87C}" type="presOf" srcId="{C0683355-2316-403E-BB03-E97335A9F962}" destId="{93E0D70C-F51D-4DE2-89DA-88D0A6334FC9}" srcOrd="0" destOrd="0" presId="urn:microsoft.com/office/officeart/2005/8/layout/vList6"/>
    <dgm:cxn modelId="{BB4820DF-018E-4379-B9A6-5F63156198A8}" type="presOf" srcId="{3FE6F3C8-8884-4636-85C5-7A78B5219873}" destId="{F4347B26-5106-4B00-90D3-F91854704320}" srcOrd="0" destOrd="0" presId="urn:microsoft.com/office/officeart/2005/8/layout/vList6"/>
    <dgm:cxn modelId="{E5D749F3-0E28-49B1-AC49-4785B87C56C8}" srcId="{8B4F726D-DBE6-4A3D-BADA-3D05B2816929}" destId="{4D7E1E81-292A-44BD-800C-2010E82EE71A}" srcOrd="0" destOrd="0" parTransId="{12BF3899-E9CC-4045-8B0A-34C81C2A64A2}" sibTransId="{5D2DC2EB-B25B-48EB-A885-6AB203FB25B1}"/>
    <dgm:cxn modelId="{D8EC1F64-F711-4A62-ACB8-01460044F367}" type="presOf" srcId="{04157168-795F-48CC-AB1C-380CECFB2077}" destId="{95CB54AB-6820-4C91-9FA6-190ED02AAD48}" srcOrd="0" destOrd="0" presId="urn:microsoft.com/office/officeart/2005/8/layout/vList6"/>
    <dgm:cxn modelId="{C4B75358-303F-4F27-85AD-A3AFE230EA0D}" type="presOf" srcId="{4D7E1E81-292A-44BD-800C-2010E82EE71A}" destId="{B66736AE-98E9-4F2F-B9FB-A2236CA25B12}" srcOrd="0" destOrd="0" presId="urn:microsoft.com/office/officeart/2005/8/layout/vList6"/>
    <dgm:cxn modelId="{F3C26066-DD83-414A-8234-6B2F0AA7FF9F}" srcId="{C0683355-2316-403E-BB03-E97335A9F962}" destId="{04157168-795F-48CC-AB1C-380CECFB2077}" srcOrd="0" destOrd="0" parTransId="{2924D2A0-DF46-40E7-B13C-3033DED6FE91}" sibTransId="{0B5E6D6F-3B71-4BF3-A779-7F9F56208078}"/>
    <dgm:cxn modelId="{FECB329A-380C-4E29-9A91-22CA1BE25013}" type="presOf" srcId="{7089118E-058F-44D2-AD9F-DEC462D6F455}" destId="{DD5D5E03-C718-478F-A4A6-8EB25AB2B088}" srcOrd="0" destOrd="0" presId="urn:microsoft.com/office/officeart/2005/8/layout/vList6"/>
    <dgm:cxn modelId="{7B66E8E7-2F4B-4502-BB16-7D09977116FF}" type="presParOf" srcId="{DD5D5E03-C718-478F-A4A6-8EB25AB2B088}" destId="{67EC03DF-0156-4D2C-A959-7ECF42E1B4E6}" srcOrd="0" destOrd="0" presId="urn:microsoft.com/office/officeart/2005/8/layout/vList6"/>
    <dgm:cxn modelId="{A895A04E-DEA6-471B-9DA8-9C0ACCD0447D}" type="presParOf" srcId="{67EC03DF-0156-4D2C-A959-7ECF42E1B4E6}" destId="{882BD87E-CAD3-45CB-8B04-9B1B23D3FF21}" srcOrd="0" destOrd="0" presId="urn:microsoft.com/office/officeart/2005/8/layout/vList6"/>
    <dgm:cxn modelId="{3A8A4C36-34BA-49DF-AB80-41A70CC0F682}" type="presParOf" srcId="{67EC03DF-0156-4D2C-A959-7ECF42E1B4E6}" destId="{F4347B26-5106-4B00-90D3-F91854704320}" srcOrd="1" destOrd="0" presId="urn:microsoft.com/office/officeart/2005/8/layout/vList6"/>
    <dgm:cxn modelId="{5B913CD3-29E7-4BB6-9F35-692EB4F297B9}" type="presParOf" srcId="{DD5D5E03-C718-478F-A4A6-8EB25AB2B088}" destId="{A2F97D03-43F3-4A4E-8959-834CE4A1D8EB}" srcOrd="1" destOrd="0" presId="urn:microsoft.com/office/officeart/2005/8/layout/vList6"/>
    <dgm:cxn modelId="{6C115CF7-6E3F-43F9-B896-4466FF4D23B8}" type="presParOf" srcId="{DD5D5E03-C718-478F-A4A6-8EB25AB2B088}" destId="{2EA62238-A740-4A86-9CBF-0B6012EB871D}" srcOrd="2" destOrd="0" presId="urn:microsoft.com/office/officeart/2005/8/layout/vList6"/>
    <dgm:cxn modelId="{16012B5A-076B-4959-94A2-B411C8CB75F2}" type="presParOf" srcId="{2EA62238-A740-4A86-9CBF-0B6012EB871D}" destId="{F9EAEDEA-0F75-4710-B3D6-E9B41BCE5F9D}" srcOrd="0" destOrd="0" presId="urn:microsoft.com/office/officeart/2005/8/layout/vList6"/>
    <dgm:cxn modelId="{9109A82B-BAC4-45A1-8C0A-8095486D73DC}" type="presParOf" srcId="{2EA62238-A740-4A86-9CBF-0B6012EB871D}" destId="{B66736AE-98E9-4F2F-B9FB-A2236CA25B12}" srcOrd="1" destOrd="0" presId="urn:microsoft.com/office/officeart/2005/8/layout/vList6"/>
    <dgm:cxn modelId="{2A6F7957-9A4C-45C4-86DF-2E33C8FCA8E5}" type="presParOf" srcId="{DD5D5E03-C718-478F-A4A6-8EB25AB2B088}" destId="{F02F80F4-931A-456D-B338-8B7612968D8C}" srcOrd="3" destOrd="0" presId="urn:microsoft.com/office/officeart/2005/8/layout/vList6"/>
    <dgm:cxn modelId="{2C8E9818-5238-4A6B-B80A-87DF19401C31}" type="presParOf" srcId="{DD5D5E03-C718-478F-A4A6-8EB25AB2B088}" destId="{8ECB9B8D-AE7E-4BCA-8882-CCB08DC34C23}" srcOrd="4" destOrd="0" presId="urn:microsoft.com/office/officeart/2005/8/layout/vList6"/>
    <dgm:cxn modelId="{83C19DB9-A341-4545-8681-63E93463D622}" type="presParOf" srcId="{8ECB9B8D-AE7E-4BCA-8882-CCB08DC34C23}" destId="{93E0D70C-F51D-4DE2-89DA-88D0A6334FC9}" srcOrd="0" destOrd="0" presId="urn:microsoft.com/office/officeart/2005/8/layout/vList6"/>
    <dgm:cxn modelId="{34FDA157-0E09-47B3-89EE-6587FE45E7EB}" type="presParOf" srcId="{8ECB9B8D-AE7E-4BCA-8882-CCB08DC34C23}" destId="{95CB54AB-6820-4C91-9FA6-190ED02AAD4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1C36E0F-8185-4135-B0CF-48FE5D2B7436}" type="doc">
      <dgm:prSet loTypeId="urn:microsoft.com/office/officeart/2005/8/layout/hierarchy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MY"/>
        </a:p>
      </dgm:t>
    </dgm:pt>
    <dgm:pt modelId="{BB0C3B33-E104-4E84-9F46-832C66BE3E01}">
      <dgm:prSet phldrT="[Text]" custT="1"/>
      <dgm:spPr/>
      <dgm:t>
        <a:bodyPr/>
        <a:lstStyle/>
        <a:p>
          <a:r>
            <a:rPr lang="en-MY" sz="2000" b="1" dirty="0" smtClean="0"/>
            <a:t>Islam</a:t>
          </a:r>
        </a:p>
        <a:p>
          <a:r>
            <a:rPr lang="en-MY" sz="2000" b="1" dirty="0" smtClean="0"/>
            <a:t>(</a:t>
          </a:r>
          <a:r>
            <a:rPr lang="en-MY" sz="2000" b="1" dirty="0" err="1" smtClean="0"/>
            <a:t>Chalil</a:t>
          </a:r>
          <a:r>
            <a:rPr lang="en-MY" sz="2000" b="1" dirty="0" smtClean="0"/>
            <a:t>, 2009)</a:t>
          </a:r>
          <a:endParaRPr lang="en-MY" sz="2000" b="1" dirty="0"/>
        </a:p>
      </dgm:t>
    </dgm:pt>
    <dgm:pt modelId="{D8460593-10C2-4712-897A-CC06DF3447DB}" type="parTrans" cxnId="{7B7AD73E-A3CE-4C68-AD81-6BB34A753849}">
      <dgm:prSet/>
      <dgm:spPr/>
      <dgm:t>
        <a:bodyPr/>
        <a:lstStyle/>
        <a:p>
          <a:endParaRPr lang="en-MY" sz="2000"/>
        </a:p>
      </dgm:t>
    </dgm:pt>
    <dgm:pt modelId="{F4F8F4AA-4CE8-4793-9676-382306C9C28D}" type="sibTrans" cxnId="{7B7AD73E-A3CE-4C68-AD81-6BB34A753849}">
      <dgm:prSet/>
      <dgm:spPr/>
      <dgm:t>
        <a:bodyPr/>
        <a:lstStyle/>
        <a:p>
          <a:endParaRPr lang="en-MY" sz="2000"/>
        </a:p>
      </dgm:t>
    </dgm:pt>
    <dgm:pt modelId="{4C61ED3E-4AA5-44D0-B0D3-973563A7BCE7}">
      <dgm:prSet phldrT="[Text]" custT="1"/>
      <dgm:spPr/>
      <dgm:t>
        <a:bodyPr/>
        <a:lstStyle/>
        <a:p>
          <a:r>
            <a:rPr lang="en-MY" sz="1800" dirty="0" err="1" smtClean="0"/>
            <a:t>Berdasarkan</a:t>
          </a:r>
          <a:r>
            <a:rPr lang="en-MY" sz="1800" dirty="0" smtClean="0"/>
            <a:t> </a:t>
          </a:r>
          <a:r>
            <a:rPr lang="en-MY" sz="1800" dirty="0" err="1" smtClean="0"/>
            <a:t>Mekanisme</a:t>
          </a:r>
          <a:r>
            <a:rPr lang="en-MY" sz="1800" dirty="0" smtClean="0"/>
            <a:t> </a:t>
          </a:r>
          <a:r>
            <a:rPr lang="en-MY" sz="1800" dirty="0" err="1" smtClean="0"/>
            <a:t>Pasar</a:t>
          </a:r>
          <a:r>
            <a:rPr lang="en-MY" sz="1800" dirty="0" smtClean="0"/>
            <a:t> (</a:t>
          </a:r>
          <a:r>
            <a:rPr lang="en-US" sz="1800" dirty="0" err="1" smtClean="0"/>
            <a:t>gaji</a:t>
          </a:r>
          <a:r>
            <a:rPr lang="en-US" sz="1800" dirty="0" smtClean="0"/>
            <a:t> </a:t>
          </a:r>
          <a:r>
            <a:rPr lang="en-US" sz="1800" dirty="0" err="1" smtClean="0"/>
            <a:t>atau</a:t>
          </a:r>
          <a:r>
            <a:rPr lang="en-US" sz="1800" dirty="0" smtClean="0"/>
            <a:t> </a:t>
          </a:r>
          <a:r>
            <a:rPr lang="en-US" sz="1800" dirty="0" err="1" smtClean="0"/>
            <a:t>upah</a:t>
          </a:r>
          <a:r>
            <a:rPr lang="en-US" sz="1800" dirty="0" smtClean="0"/>
            <a:t>, </a:t>
          </a:r>
          <a:r>
            <a:rPr lang="en-US" sz="1800" dirty="0" err="1" smtClean="0"/>
            <a:t>sewa</a:t>
          </a:r>
          <a:r>
            <a:rPr lang="en-US" sz="1800" dirty="0" smtClean="0"/>
            <a:t> </a:t>
          </a:r>
          <a:r>
            <a:rPr lang="en-US" sz="1800" dirty="0" err="1" smtClean="0"/>
            <a:t>tanah</a:t>
          </a:r>
          <a:r>
            <a:rPr lang="en-US" sz="1800" dirty="0" smtClean="0"/>
            <a:t> </a:t>
          </a:r>
          <a:r>
            <a:rPr lang="en-US" sz="1800" dirty="0" err="1" smtClean="0"/>
            <a:t>dan</a:t>
          </a:r>
          <a:r>
            <a:rPr lang="en-US" sz="1800" dirty="0" smtClean="0"/>
            <a:t> profit,)</a:t>
          </a:r>
          <a:endParaRPr lang="en-MY" sz="1800" dirty="0"/>
        </a:p>
      </dgm:t>
    </dgm:pt>
    <dgm:pt modelId="{45212D54-FEE0-4700-853A-04A9E778E5CC}" type="parTrans" cxnId="{8EECD823-7201-44BF-82AE-D9B9DB2D2FAB}">
      <dgm:prSet/>
      <dgm:spPr/>
      <dgm:t>
        <a:bodyPr/>
        <a:lstStyle/>
        <a:p>
          <a:endParaRPr lang="en-MY" sz="2000"/>
        </a:p>
      </dgm:t>
    </dgm:pt>
    <dgm:pt modelId="{80D15E23-7C2C-4AD0-8F61-6C6F9D771E37}" type="sibTrans" cxnId="{8EECD823-7201-44BF-82AE-D9B9DB2D2FAB}">
      <dgm:prSet/>
      <dgm:spPr/>
      <dgm:t>
        <a:bodyPr/>
        <a:lstStyle/>
        <a:p>
          <a:endParaRPr lang="en-MY" sz="2000"/>
        </a:p>
      </dgm:t>
    </dgm:pt>
    <dgm:pt modelId="{D523DC29-8427-4B30-B2D3-88D06E1139AA}">
      <dgm:prSet phldrT="[Text]" custT="1"/>
      <dgm:spPr/>
      <dgm:t>
        <a:bodyPr/>
        <a:lstStyle/>
        <a:p>
          <a:r>
            <a:rPr lang="en-MY" sz="1800" dirty="0" err="1" smtClean="0"/>
            <a:t>Berdasarkan</a:t>
          </a:r>
          <a:r>
            <a:rPr lang="en-MY" sz="1800" dirty="0" smtClean="0"/>
            <a:t> non </a:t>
          </a:r>
          <a:r>
            <a:rPr lang="en-MY" sz="1800" dirty="0" err="1" smtClean="0"/>
            <a:t>Mekanisme</a:t>
          </a:r>
          <a:r>
            <a:rPr lang="en-MY" sz="1800" dirty="0" smtClean="0"/>
            <a:t> </a:t>
          </a:r>
          <a:r>
            <a:rPr lang="en-MY" sz="1800" dirty="0" err="1" smtClean="0"/>
            <a:t>Pasar</a:t>
          </a:r>
          <a:r>
            <a:rPr lang="en-MY" sz="1800" dirty="0" smtClean="0"/>
            <a:t> (</a:t>
          </a:r>
          <a:r>
            <a:rPr lang="en-US" sz="1800" dirty="0" smtClean="0"/>
            <a:t>zakat, </a:t>
          </a:r>
          <a:r>
            <a:rPr lang="en-US" sz="1800" dirty="0" err="1" smtClean="0"/>
            <a:t>infaq</a:t>
          </a:r>
          <a:r>
            <a:rPr lang="en-US" sz="1800" dirty="0" smtClean="0"/>
            <a:t> </a:t>
          </a:r>
          <a:r>
            <a:rPr lang="en-US" sz="1800" dirty="0" err="1" smtClean="0"/>
            <a:t>dan</a:t>
          </a:r>
          <a:r>
            <a:rPr lang="en-US" sz="1800" dirty="0" smtClean="0"/>
            <a:t> </a:t>
          </a:r>
          <a:r>
            <a:rPr lang="en-US" sz="1800" dirty="0" err="1" smtClean="0"/>
            <a:t>sedekah</a:t>
          </a:r>
          <a:r>
            <a:rPr lang="en-US" sz="1800" dirty="0" smtClean="0"/>
            <a:t>)</a:t>
          </a:r>
          <a:endParaRPr lang="en-MY" sz="1800" dirty="0"/>
        </a:p>
      </dgm:t>
    </dgm:pt>
    <dgm:pt modelId="{B9DB9728-6D44-4270-9935-3B6E4A12B5FE}" type="parTrans" cxnId="{E765A6B9-D3A4-4902-A98F-80E4F58AFE8E}">
      <dgm:prSet/>
      <dgm:spPr/>
      <dgm:t>
        <a:bodyPr/>
        <a:lstStyle/>
        <a:p>
          <a:endParaRPr lang="en-MY" sz="2000"/>
        </a:p>
      </dgm:t>
    </dgm:pt>
    <dgm:pt modelId="{B10B276A-93E3-4774-BF98-041B7828BC92}" type="sibTrans" cxnId="{E765A6B9-D3A4-4902-A98F-80E4F58AFE8E}">
      <dgm:prSet/>
      <dgm:spPr/>
      <dgm:t>
        <a:bodyPr/>
        <a:lstStyle/>
        <a:p>
          <a:endParaRPr lang="en-MY" sz="2000"/>
        </a:p>
      </dgm:t>
    </dgm:pt>
    <dgm:pt modelId="{BE3BFDB4-683A-4338-A347-53BAACB0131E}" type="pres">
      <dgm:prSet presAssocID="{11C36E0F-8185-4135-B0CF-48FE5D2B743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MY"/>
        </a:p>
      </dgm:t>
    </dgm:pt>
    <dgm:pt modelId="{7257B0FE-D208-472A-9183-F90CEFE15A6D}" type="pres">
      <dgm:prSet presAssocID="{BB0C3B33-E104-4E84-9F46-832C66BE3E01}" presName="root" presStyleCnt="0"/>
      <dgm:spPr/>
    </dgm:pt>
    <dgm:pt modelId="{656A0CA9-21A9-4930-ACC4-EDF1A2D7C39F}" type="pres">
      <dgm:prSet presAssocID="{BB0C3B33-E104-4E84-9F46-832C66BE3E01}" presName="rootComposite" presStyleCnt="0"/>
      <dgm:spPr/>
    </dgm:pt>
    <dgm:pt modelId="{A2F7E7D0-58E5-43B5-905E-736DEDE7AE9E}" type="pres">
      <dgm:prSet presAssocID="{BB0C3B33-E104-4E84-9F46-832C66BE3E01}" presName="rootText" presStyleLbl="node1" presStyleIdx="0" presStyleCnt="1" custScaleX="134554" custLinFactNeighborX="-2490" custLinFactNeighborY="4979"/>
      <dgm:spPr/>
      <dgm:t>
        <a:bodyPr/>
        <a:lstStyle/>
        <a:p>
          <a:endParaRPr lang="en-MY"/>
        </a:p>
      </dgm:t>
    </dgm:pt>
    <dgm:pt modelId="{741698D6-2A30-4F1C-9353-6E11B83A9520}" type="pres">
      <dgm:prSet presAssocID="{BB0C3B33-E104-4E84-9F46-832C66BE3E01}" presName="rootConnector" presStyleLbl="node1" presStyleIdx="0" presStyleCnt="1"/>
      <dgm:spPr/>
      <dgm:t>
        <a:bodyPr/>
        <a:lstStyle/>
        <a:p>
          <a:endParaRPr lang="en-MY"/>
        </a:p>
      </dgm:t>
    </dgm:pt>
    <dgm:pt modelId="{EFB8B832-D853-4613-A4C6-098385E80F5A}" type="pres">
      <dgm:prSet presAssocID="{BB0C3B33-E104-4E84-9F46-832C66BE3E01}" presName="childShape" presStyleCnt="0"/>
      <dgm:spPr/>
    </dgm:pt>
    <dgm:pt modelId="{3F76BBB2-0E98-4A44-B35F-DA6FD81F1D7D}" type="pres">
      <dgm:prSet presAssocID="{45212D54-FEE0-4700-853A-04A9E778E5CC}" presName="Name13" presStyleLbl="parChTrans1D2" presStyleIdx="0" presStyleCnt="2"/>
      <dgm:spPr/>
      <dgm:t>
        <a:bodyPr/>
        <a:lstStyle/>
        <a:p>
          <a:endParaRPr lang="en-MY"/>
        </a:p>
      </dgm:t>
    </dgm:pt>
    <dgm:pt modelId="{2D07DCE5-F3E3-4E25-A55B-8A7E4C95A95B}" type="pres">
      <dgm:prSet presAssocID="{4C61ED3E-4AA5-44D0-B0D3-973563A7BCE7}" presName="childText" presStyleLbl="bgAcc1" presStyleIdx="0" presStyleCnt="2" custScaleX="128329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E36F30CF-D7F6-4AA1-B0A0-B1EEEA9D0862}" type="pres">
      <dgm:prSet presAssocID="{B9DB9728-6D44-4270-9935-3B6E4A12B5FE}" presName="Name13" presStyleLbl="parChTrans1D2" presStyleIdx="1" presStyleCnt="2"/>
      <dgm:spPr/>
      <dgm:t>
        <a:bodyPr/>
        <a:lstStyle/>
        <a:p>
          <a:endParaRPr lang="en-MY"/>
        </a:p>
      </dgm:t>
    </dgm:pt>
    <dgm:pt modelId="{6257543E-8637-4B33-AADB-228F7201904F}" type="pres">
      <dgm:prSet presAssocID="{D523DC29-8427-4B30-B2D3-88D06E1139AA}" presName="childText" presStyleLbl="bgAcc1" presStyleIdx="1" presStyleCnt="2" custScaleX="144195" custLinFactNeighborX="-17277" custLinFactNeighborY="-10377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E765A6B9-D3A4-4902-A98F-80E4F58AFE8E}" srcId="{BB0C3B33-E104-4E84-9F46-832C66BE3E01}" destId="{D523DC29-8427-4B30-B2D3-88D06E1139AA}" srcOrd="1" destOrd="0" parTransId="{B9DB9728-6D44-4270-9935-3B6E4A12B5FE}" sibTransId="{B10B276A-93E3-4774-BF98-041B7828BC92}"/>
    <dgm:cxn modelId="{9D6B02C3-2729-4BB0-910E-E07C0FAEB49D}" type="presOf" srcId="{BB0C3B33-E104-4E84-9F46-832C66BE3E01}" destId="{741698D6-2A30-4F1C-9353-6E11B83A9520}" srcOrd="1" destOrd="0" presId="urn:microsoft.com/office/officeart/2005/8/layout/hierarchy3"/>
    <dgm:cxn modelId="{7FEF009C-DAB7-467A-918A-C4C0307EBDAE}" type="presOf" srcId="{45212D54-FEE0-4700-853A-04A9E778E5CC}" destId="{3F76BBB2-0E98-4A44-B35F-DA6FD81F1D7D}" srcOrd="0" destOrd="0" presId="urn:microsoft.com/office/officeart/2005/8/layout/hierarchy3"/>
    <dgm:cxn modelId="{8EECD823-7201-44BF-82AE-D9B9DB2D2FAB}" srcId="{BB0C3B33-E104-4E84-9F46-832C66BE3E01}" destId="{4C61ED3E-4AA5-44D0-B0D3-973563A7BCE7}" srcOrd="0" destOrd="0" parTransId="{45212D54-FEE0-4700-853A-04A9E778E5CC}" sibTransId="{80D15E23-7C2C-4AD0-8F61-6C6F9D771E37}"/>
    <dgm:cxn modelId="{7C2AA50F-01AB-45BB-9B03-EB5F2D7B5695}" type="presOf" srcId="{D523DC29-8427-4B30-B2D3-88D06E1139AA}" destId="{6257543E-8637-4B33-AADB-228F7201904F}" srcOrd="0" destOrd="0" presId="urn:microsoft.com/office/officeart/2005/8/layout/hierarchy3"/>
    <dgm:cxn modelId="{F11AC93A-FA58-4384-96CD-7AB50E9D5297}" type="presOf" srcId="{4C61ED3E-4AA5-44D0-B0D3-973563A7BCE7}" destId="{2D07DCE5-F3E3-4E25-A55B-8A7E4C95A95B}" srcOrd="0" destOrd="0" presId="urn:microsoft.com/office/officeart/2005/8/layout/hierarchy3"/>
    <dgm:cxn modelId="{FBFAF8A2-6A91-4A15-9CFC-F8351512EFCD}" type="presOf" srcId="{11C36E0F-8185-4135-B0CF-48FE5D2B7436}" destId="{BE3BFDB4-683A-4338-A347-53BAACB0131E}" srcOrd="0" destOrd="0" presId="urn:microsoft.com/office/officeart/2005/8/layout/hierarchy3"/>
    <dgm:cxn modelId="{E11E3714-4C26-4E7A-90DB-F8439A0D7721}" type="presOf" srcId="{BB0C3B33-E104-4E84-9F46-832C66BE3E01}" destId="{A2F7E7D0-58E5-43B5-905E-736DEDE7AE9E}" srcOrd="0" destOrd="0" presId="urn:microsoft.com/office/officeart/2005/8/layout/hierarchy3"/>
    <dgm:cxn modelId="{7B7AD73E-A3CE-4C68-AD81-6BB34A753849}" srcId="{11C36E0F-8185-4135-B0CF-48FE5D2B7436}" destId="{BB0C3B33-E104-4E84-9F46-832C66BE3E01}" srcOrd="0" destOrd="0" parTransId="{D8460593-10C2-4712-897A-CC06DF3447DB}" sibTransId="{F4F8F4AA-4CE8-4793-9676-382306C9C28D}"/>
    <dgm:cxn modelId="{0B9995C9-DC10-4E90-885C-5CFD4512F75A}" type="presOf" srcId="{B9DB9728-6D44-4270-9935-3B6E4A12B5FE}" destId="{E36F30CF-D7F6-4AA1-B0A0-B1EEEA9D0862}" srcOrd="0" destOrd="0" presId="urn:microsoft.com/office/officeart/2005/8/layout/hierarchy3"/>
    <dgm:cxn modelId="{35B95326-F735-4AC2-8A4A-1F87EEB8A4A5}" type="presParOf" srcId="{BE3BFDB4-683A-4338-A347-53BAACB0131E}" destId="{7257B0FE-D208-472A-9183-F90CEFE15A6D}" srcOrd="0" destOrd="0" presId="urn:microsoft.com/office/officeart/2005/8/layout/hierarchy3"/>
    <dgm:cxn modelId="{75392E84-1312-4895-82FE-F64883648E60}" type="presParOf" srcId="{7257B0FE-D208-472A-9183-F90CEFE15A6D}" destId="{656A0CA9-21A9-4930-ACC4-EDF1A2D7C39F}" srcOrd="0" destOrd="0" presId="urn:microsoft.com/office/officeart/2005/8/layout/hierarchy3"/>
    <dgm:cxn modelId="{14A58A55-BBBD-4714-948C-F9DA4210E8CE}" type="presParOf" srcId="{656A0CA9-21A9-4930-ACC4-EDF1A2D7C39F}" destId="{A2F7E7D0-58E5-43B5-905E-736DEDE7AE9E}" srcOrd="0" destOrd="0" presId="urn:microsoft.com/office/officeart/2005/8/layout/hierarchy3"/>
    <dgm:cxn modelId="{2FEF3DA5-D07A-462A-BE34-DF4BDF42E7D4}" type="presParOf" srcId="{656A0CA9-21A9-4930-ACC4-EDF1A2D7C39F}" destId="{741698D6-2A30-4F1C-9353-6E11B83A9520}" srcOrd="1" destOrd="0" presId="urn:microsoft.com/office/officeart/2005/8/layout/hierarchy3"/>
    <dgm:cxn modelId="{B8A02AEC-25C7-46CB-9288-772B71356636}" type="presParOf" srcId="{7257B0FE-D208-472A-9183-F90CEFE15A6D}" destId="{EFB8B832-D853-4613-A4C6-098385E80F5A}" srcOrd="1" destOrd="0" presId="urn:microsoft.com/office/officeart/2005/8/layout/hierarchy3"/>
    <dgm:cxn modelId="{77E4E4E1-9771-49C4-83B1-94A65624148F}" type="presParOf" srcId="{EFB8B832-D853-4613-A4C6-098385E80F5A}" destId="{3F76BBB2-0E98-4A44-B35F-DA6FD81F1D7D}" srcOrd="0" destOrd="0" presId="urn:microsoft.com/office/officeart/2005/8/layout/hierarchy3"/>
    <dgm:cxn modelId="{F4D10158-1C7E-45C1-AAF4-112A55CC76F8}" type="presParOf" srcId="{EFB8B832-D853-4613-A4C6-098385E80F5A}" destId="{2D07DCE5-F3E3-4E25-A55B-8A7E4C95A95B}" srcOrd="1" destOrd="0" presId="urn:microsoft.com/office/officeart/2005/8/layout/hierarchy3"/>
    <dgm:cxn modelId="{05F1945F-9200-472F-8325-87949F47816E}" type="presParOf" srcId="{EFB8B832-D853-4613-A4C6-098385E80F5A}" destId="{E36F30CF-D7F6-4AA1-B0A0-B1EEEA9D0862}" srcOrd="2" destOrd="0" presId="urn:microsoft.com/office/officeart/2005/8/layout/hierarchy3"/>
    <dgm:cxn modelId="{58959813-3CCD-4FA8-9555-CC23F30AB241}" type="presParOf" srcId="{EFB8B832-D853-4613-A4C6-098385E80F5A}" destId="{6257543E-8637-4B33-AADB-228F7201904F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1C36E0F-8185-4135-B0CF-48FE5D2B7436}" type="doc">
      <dgm:prSet loTypeId="urn:microsoft.com/office/officeart/2005/8/layout/hierarchy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MY"/>
        </a:p>
      </dgm:t>
    </dgm:pt>
    <dgm:pt modelId="{61EF4FC5-0DF9-4B81-A1DC-2676C9F18A3A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MY" sz="2000" b="1" dirty="0" err="1" smtClean="0"/>
            <a:t>Konvensional</a:t>
          </a:r>
          <a:r>
            <a:rPr lang="en-MY" sz="2000" b="1" dirty="0" smtClean="0"/>
            <a:t> (</a:t>
          </a:r>
          <a:r>
            <a:rPr lang="en-MY" sz="2000" b="1" dirty="0" err="1" smtClean="0"/>
            <a:t>Todaro</a:t>
          </a:r>
          <a:r>
            <a:rPr lang="en-MY" sz="2000" b="1" dirty="0" smtClean="0"/>
            <a:t>, 2011)</a:t>
          </a:r>
          <a:endParaRPr lang="en-MY" sz="2000" b="1" dirty="0"/>
        </a:p>
      </dgm:t>
    </dgm:pt>
    <dgm:pt modelId="{21AA6532-BDCA-4779-A603-654A240C4CDB}" type="parTrans" cxnId="{2F5F6DFC-664E-4B81-8450-E3E23D7EFBF2}">
      <dgm:prSet/>
      <dgm:spPr/>
      <dgm:t>
        <a:bodyPr/>
        <a:lstStyle/>
        <a:p>
          <a:endParaRPr lang="en-MY" sz="1200"/>
        </a:p>
      </dgm:t>
    </dgm:pt>
    <dgm:pt modelId="{E5CAE95D-7DCB-40CA-A4AC-46FF04D10F3B}" type="sibTrans" cxnId="{2F5F6DFC-664E-4B81-8450-E3E23D7EFBF2}">
      <dgm:prSet/>
      <dgm:spPr/>
      <dgm:t>
        <a:bodyPr/>
        <a:lstStyle/>
        <a:p>
          <a:endParaRPr lang="en-MY" sz="1200"/>
        </a:p>
      </dgm:t>
    </dgm:pt>
    <dgm:pt modelId="{A760D8C0-694D-487B-8C07-00D0EF63DE39}">
      <dgm:prSet phldrT="[Text]" custT="1"/>
      <dgm:spPr/>
      <dgm:t>
        <a:bodyPr/>
        <a:lstStyle/>
        <a:p>
          <a:r>
            <a:rPr lang="en-US" sz="2000" dirty="0" err="1" smtClean="0"/>
            <a:t>Distribusi</a:t>
          </a:r>
          <a:r>
            <a:rPr lang="en-US" sz="2000" dirty="0" smtClean="0"/>
            <a:t> </a:t>
          </a:r>
          <a:r>
            <a:rPr lang="en-US" sz="2000" dirty="0" err="1" smtClean="0"/>
            <a:t>Pendapatan</a:t>
          </a:r>
          <a:r>
            <a:rPr lang="en-US" sz="2000" dirty="0" smtClean="0"/>
            <a:t> </a:t>
          </a:r>
          <a:r>
            <a:rPr lang="en-US" sz="2000" dirty="0" err="1" smtClean="0"/>
            <a:t>Fungsional</a:t>
          </a:r>
          <a:endParaRPr lang="en-MY" sz="2000" dirty="0"/>
        </a:p>
      </dgm:t>
    </dgm:pt>
    <dgm:pt modelId="{7CD993AB-D6A7-4D54-A43A-3B2274D42C7B}" type="parTrans" cxnId="{A0750A23-B92F-4DB9-8CF6-0B317B9AF28B}">
      <dgm:prSet/>
      <dgm:spPr/>
      <dgm:t>
        <a:bodyPr/>
        <a:lstStyle/>
        <a:p>
          <a:endParaRPr lang="en-MY" sz="1200"/>
        </a:p>
      </dgm:t>
    </dgm:pt>
    <dgm:pt modelId="{E1AD830B-3A2E-48DE-A86D-35EC8916A431}" type="sibTrans" cxnId="{A0750A23-B92F-4DB9-8CF6-0B317B9AF28B}">
      <dgm:prSet/>
      <dgm:spPr/>
      <dgm:t>
        <a:bodyPr/>
        <a:lstStyle/>
        <a:p>
          <a:endParaRPr lang="en-MY" sz="1200"/>
        </a:p>
      </dgm:t>
    </dgm:pt>
    <dgm:pt modelId="{D1780566-88DE-4A2C-A969-1562C1F88A48}">
      <dgm:prSet phldrT="[Text]" custT="1"/>
      <dgm:spPr/>
      <dgm:t>
        <a:bodyPr/>
        <a:lstStyle/>
        <a:p>
          <a:r>
            <a:rPr lang="en-MY" sz="2000" dirty="0" err="1" smtClean="0"/>
            <a:t>Distribusi</a:t>
          </a:r>
          <a:r>
            <a:rPr lang="en-MY" sz="2000" dirty="0" smtClean="0"/>
            <a:t> </a:t>
          </a:r>
          <a:r>
            <a:rPr lang="en-MY" sz="2000" dirty="0" err="1" smtClean="0"/>
            <a:t>Pendapatan</a:t>
          </a:r>
          <a:r>
            <a:rPr lang="en-MY" sz="2000" dirty="0" smtClean="0"/>
            <a:t> </a:t>
          </a:r>
          <a:r>
            <a:rPr lang="en-MY" sz="2000" dirty="0" err="1" smtClean="0"/>
            <a:t>Perorangan</a:t>
          </a:r>
          <a:r>
            <a:rPr lang="en-MY" sz="2000" dirty="0" smtClean="0"/>
            <a:t> </a:t>
          </a:r>
          <a:endParaRPr lang="en-MY" sz="2000" dirty="0"/>
        </a:p>
      </dgm:t>
    </dgm:pt>
    <dgm:pt modelId="{9386C66E-A369-4633-9018-597764D78B36}" type="parTrans" cxnId="{B880706A-B2CF-4449-AA49-7350C3355C5A}">
      <dgm:prSet/>
      <dgm:spPr/>
      <dgm:t>
        <a:bodyPr/>
        <a:lstStyle/>
        <a:p>
          <a:endParaRPr lang="en-MY" sz="1200"/>
        </a:p>
      </dgm:t>
    </dgm:pt>
    <dgm:pt modelId="{37326C72-2AE0-4964-833E-8B3E37DC858D}" type="sibTrans" cxnId="{B880706A-B2CF-4449-AA49-7350C3355C5A}">
      <dgm:prSet/>
      <dgm:spPr/>
      <dgm:t>
        <a:bodyPr/>
        <a:lstStyle/>
        <a:p>
          <a:endParaRPr lang="en-MY" sz="1200"/>
        </a:p>
      </dgm:t>
    </dgm:pt>
    <dgm:pt modelId="{BE3BFDB4-683A-4338-A347-53BAACB0131E}" type="pres">
      <dgm:prSet presAssocID="{11C36E0F-8185-4135-B0CF-48FE5D2B743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MY"/>
        </a:p>
      </dgm:t>
    </dgm:pt>
    <dgm:pt modelId="{42A40FF3-A329-4927-B176-DE78B21CB29B}" type="pres">
      <dgm:prSet presAssocID="{61EF4FC5-0DF9-4B81-A1DC-2676C9F18A3A}" presName="root" presStyleCnt="0"/>
      <dgm:spPr/>
    </dgm:pt>
    <dgm:pt modelId="{6E23ECC4-2337-42B8-B7F7-6E80752BF230}" type="pres">
      <dgm:prSet presAssocID="{61EF4FC5-0DF9-4B81-A1DC-2676C9F18A3A}" presName="rootComposite" presStyleCnt="0"/>
      <dgm:spPr/>
    </dgm:pt>
    <dgm:pt modelId="{E5B9FA14-5CB1-48D5-BE76-221BC0686E69}" type="pres">
      <dgm:prSet presAssocID="{61EF4FC5-0DF9-4B81-A1DC-2676C9F18A3A}" presName="rootText" presStyleLbl="node1" presStyleIdx="0" presStyleCnt="1"/>
      <dgm:spPr/>
      <dgm:t>
        <a:bodyPr/>
        <a:lstStyle/>
        <a:p>
          <a:endParaRPr lang="en-MY"/>
        </a:p>
      </dgm:t>
    </dgm:pt>
    <dgm:pt modelId="{EE1D72B5-FDB5-4240-B38F-CEE268F414EE}" type="pres">
      <dgm:prSet presAssocID="{61EF4FC5-0DF9-4B81-A1DC-2676C9F18A3A}" presName="rootConnector" presStyleLbl="node1" presStyleIdx="0" presStyleCnt="1"/>
      <dgm:spPr/>
      <dgm:t>
        <a:bodyPr/>
        <a:lstStyle/>
        <a:p>
          <a:endParaRPr lang="en-MY"/>
        </a:p>
      </dgm:t>
    </dgm:pt>
    <dgm:pt modelId="{8F4FAB7C-46F5-4FF5-B794-D1F17820E816}" type="pres">
      <dgm:prSet presAssocID="{61EF4FC5-0DF9-4B81-A1DC-2676C9F18A3A}" presName="childShape" presStyleCnt="0"/>
      <dgm:spPr/>
    </dgm:pt>
    <dgm:pt modelId="{179BF487-0777-4AB5-B334-E4CFC8EAC6B3}" type="pres">
      <dgm:prSet presAssocID="{7CD993AB-D6A7-4D54-A43A-3B2274D42C7B}" presName="Name13" presStyleLbl="parChTrans1D2" presStyleIdx="0" presStyleCnt="2"/>
      <dgm:spPr/>
      <dgm:t>
        <a:bodyPr/>
        <a:lstStyle/>
        <a:p>
          <a:endParaRPr lang="en-MY"/>
        </a:p>
      </dgm:t>
    </dgm:pt>
    <dgm:pt modelId="{C27FAD2E-0A06-49E6-B566-81E92A1AED93}" type="pres">
      <dgm:prSet presAssocID="{A760D8C0-694D-487B-8C07-00D0EF63DE39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4B8A34EC-4FC4-4B45-AECF-C3472915A0D0}" type="pres">
      <dgm:prSet presAssocID="{9386C66E-A369-4633-9018-597764D78B36}" presName="Name13" presStyleLbl="parChTrans1D2" presStyleIdx="1" presStyleCnt="2"/>
      <dgm:spPr/>
      <dgm:t>
        <a:bodyPr/>
        <a:lstStyle/>
        <a:p>
          <a:endParaRPr lang="en-MY"/>
        </a:p>
      </dgm:t>
    </dgm:pt>
    <dgm:pt modelId="{E7D8EEEC-7504-45DD-8C7A-3B2E79FB852E}" type="pres">
      <dgm:prSet presAssocID="{D1780566-88DE-4A2C-A969-1562C1F88A48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7C8A6A6E-C1A6-4574-98A5-FC862DA65764}" type="presOf" srcId="{D1780566-88DE-4A2C-A969-1562C1F88A48}" destId="{E7D8EEEC-7504-45DD-8C7A-3B2E79FB852E}" srcOrd="0" destOrd="0" presId="urn:microsoft.com/office/officeart/2005/8/layout/hierarchy3"/>
    <dgm:cxn modelId="{C212D5A1-5085-40C4-A8B7-A1DA4202F2EA}" type="presOf" srcId="{11C36E0F-8185-4135-B0CF-48FE5D2B7436}" destId="{BE3BFDB4-683A-4338-A347-53BAACB0131E}" srcOrd="0" destOrd="0" presId="urn:microsoft.com/office/officeart/2005/8/layout/hierarchy3"/>
    <dgm:cxn modelId="{2F5F6DFC-664E-4B81-8450-E3E23D7EFBF2}" srcId="{11C36E0F-8185-4135-B0CF-48FE5D2B7436}" destId="{61EF4FC5-0DF9-4B81-A1DC-2676C9F18A3A}" srcOrd="0" destOrd="0" parTransId="{21AA6532-BDCA-4779-A603-654A240C4CDB}" sibTransId="{E5CAE95D-7DCB-40CA-A4AC-46FF04D10F3B}"/>
    <dgm:cxn modelId="{B1789B68-188D-4B6E-BAB1-C07759B45329}" type="presOf" srcId="{9386C66E-A369-4633-9018-597764D78B36}" destId="{4B8A34EC-4FC4-4B45-AECF-C3472915A0D0}" srcOrd="0" destOrd="0" presId="urn:microsoft.com/office/officeart/2005/8/layout/hierarchy3"/>
    <dgm:cxn modelId="{44351CFB-BD99-4012-B179-3AB0700E5115}" type="presOf" srcId="{61EF4FC5-0DF9-4B81-A1DC-2676C9F18A3A}" destId="{EE1D72B5-FDB5-4240-B38F-CEE268F414EE}" srcOrd="1" destOrd="0" presId="urn:microsoft.com/office/officeart/2005/8/layout/hierarchy3"/>
    <dgm:cxn modelId="{B880706A-B2CF-4449-AA49-7350C3355C5A}" srcId="{61EF4FC5-0DF9-4B81-A1DC-2676C9F18A3A}" destId="{D1780566-88DE-4A2C-A969-1562C1F88A48}" srcOrd="1" destOrd="0" parTransId="{9386C66E-A369-4633-9018-597764D78B36}" sibTransId="{37326C72-2AE0-4964-833E-8B3E37DC858D}"/>
    <dgm:cxn modelId="{F1733B0C-66A1-42FE-9FC9-5B9F98A0EA74}" type="presOf" srcId="{A760D8C0-694D-487B-8C07-00D0EF63DE39}" destId="{C27FAD2E-0A06-49E6-B566-81E92A1AED93}" srcOrd="0" destOrd="0" presId="urn:microsoft.com/office/officeart/2005/8/layout/hierarchy3"/>
    <dgm:cxn modelId="{B468BD64-0809-4229-9667-B50E50B35D6B}" type="presOf" srcId="{7CD993AB-D6A7-4D54-A43A-3B2274D42C7B}" destId="{179BF487-0777-4AB5-B334-E4CFC8EAC6B3}" srcOrd="0" destOrd="0" presId="urn:microsoft.com/office/officeart/2005/8/layout/hierarchy3"/>
    <dgm:cxn modelId="{A0750A23-B92F-4DB9-8CF6-0B317B9AF28B}" srcId="{61EF4FC5-0DF9-4B81-A1DC-2676C9F18A3A}" destId="{A760D8C0-694D-487B-8C07-00D0EF63DE39}" srcOrd="0" destOrd="0" parTransId="{7CD993AB-D6A7-4D54-A43A-3B2274D42C7B}" sibTransId="{E1AD830B-3A2E-48DE-A86D-35EC8916A431}"/>
    <dgm:cxn modelId="{8293170B-5DFD-4231-A9FC-062E7E69DC3D}" type="presOf" srcId="{61EF4FC5-0DF9-4B81-A1DC-2676C9F18A3A}" destId="{E5B9FA14-5CB1-48D5-BE76-221BC0686E69}" srcOrd="0" destOrd="0" presId="urn:microsoft.com/office/officeart/2005/8/layout/hierarchy3"/>
    <dgm:cxn modelId="{B2480C82-3CD2-48DC-805D-C6DD7EC9E277}" type="presParOf" srcId="{BE3BFDB4-683A-4338-A347-53BAACB0131E}" destId="{42A40FF3-A329-4927-B176-DE78B21CB29B}" srcOrd="0" destOrd="0" presId="urn:microsoft.com/office/officeart/2005/8/layout/hierarchy3"/>
    <dgm:cxn modelId="{0DCBF0A9-DC3E-41B5-BA09-C5E1BDF10EF0}" type="presParOf" srcId="{42A40FF3-A329-4927-B176-DE78B21CB29B}" destId="{6E23ECC4-2337-42B8-B7F7-6E80752BF230}" srcOrd="0" destOrd="0" presId="urn:microsoft.com/office/officeart/2005/8/layout/hierarchy3"/>
    <dgm:cxn modelId="{D0769C1E-096A-45A1-A48F-0D11538B3C33}" type="presParOf" srcId="{6E23ECC4-2337-42B8-B7F7-6E80752BF230}" destId="{E5B9FA14-5CB1-48D5-BE76-221BC0686E69}" srcOrd="0" destOrd="0" presId="urn:microsoft.com/office/officeart/2005/8/layout/hierarchy3"/>
    <dgm:cxn modelId="{48E64412-7004-4F54-BB96-5FBDF13FDC63}" type="presParOf" srcId="{6E23ECC4-2337-42B8-B7F7-6E80752BF230}" destId="{EE1D72B5-FDB5-4240-B38F-CEE268F414EE}" srcOrd="1" destOrd="0" presId="urn:microsoft.com/office/officeart/2005/8/layout/hierarchy3"/>
    <dgm:cxn modelId="{E1A67194-AE4C-4F34-8D2F-00A683423794}" type="presParOf" srcId="{42A40FF3-A329-4927-B176-DE78B21CB29B}" destId="{8F4FAB7C-46F5-4FF5-B794-D1F17820E816}" srcOrd="1" destOrd="0" presId="urn:microsoft.com/office/officeart/2005/8/layout/hierarchy3"/>
    <dgm:cxn modelId="{3C655A27-CBBF-4AD6-84BD-62942D969C8E}" type="presParOf" srcId="{8F4FAB7C-46F5-4FF5-B794-D1F17820E816}" destId="{179BF487-0777-4AB5-B334-E4CFC8EAC6B3}" srcOrd="0" destOrd="0" presId="urn:microsoft.com/office/officeart/2005/8/layout/hierarchy3"/>
    <dgm:cxn modelId="{4ED44D79-5B95-4365-BB7F-EF9FF42FF7BA}" type="presParOf" srcId="{8F4FAB7C-46F5-4FF5-B794-D1F17820E816}" destId="{C27FAD2E-0A06-49E6-B566-81E92A1AED93}" srcOrd="1" destOrd="0" presId="urn:microsoft.com/office/officeart/2005/8/layout/hierarchy3"/>
    <dgm:cxn modelId="{9EC39791-4A3F-4195-BE11-C774F6A655DB}" type="presParOf" srcId="{8F4FAB7C-46F5-4FF5-B794-D1F17820E816}" destId="{4B8A34EC-4FC4-4B45-AECF-C3472915A0D0}" srcOrd="2" destOrd="0" presId="urn:microsoft.com/office/officeart/2005/8/layout/hierarchy3"/>
    <dgm:cxn modelId="{069A81F9-E91D-42C8-9108-2F446E7CFBF6}" type="presParOf" srcId="{8F4FAB7C-46F5-4FF5-B794-D1F17820E816}" destId="{E7D8EEEC-7504-45DD-8C7A-3B2E79FB852E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BC075B4-DBCC-4F21-A8F8-2CBEE165EE9A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MY"/>
        </a:p>
      </dgm:t>
    </dgm:pt>
    <dgm:pt modelId="{E3F5885B-98EE-4058-B618-710C6B2181C8}">
      <dgm:prSet phldrT="[Text]" custT="1"/>
      <dgm:spPr/>
      <dgm:t>
        <a:bodyPr/>
        <a:lstStyle/>
        <a:p>
          <a:r>
            <a:rPr lang="en-MY" sz="2800" b="1" dirty="0" smtClean="0"/>
            <a:t>INTERVENSI BIDANG</a:t>
          </a:r>
          <a:endParaRPr lang="en-MY" sz="2800" b="1" dirty="0"/>
        </a:p>
      </dgm:t>
    </dgm:pt>
    <dgm:pt modelId="{3713927C-2FEB-4AAE-82A9-32DCA8967204}" type="parTrans" cxnId="{6F1D9119-BDA1-4B70-B967-A76FB85A7918}">
      <dgm:prSet/>
      <dgm:spPr/>
      <dgm:t>
        <a:bodyPr/>
        <a:lstStyle/>
        <a:p>
          <a:endParaRPr lang="en-MY"/>
        </a:p>
      </dgm:t>
    </dgm:pt>
    <dgm:pt modelId="{C9A3676F-01B4-4BB0-B6DB-D2C116A1B200}" type="sibTrans" cxnId="{6F1D9119-BDA1-4B70-B967-A76FB85A7918}">
      <dgm:prSet/>
      <dgm:spPr/>
      <dgm:t>
        <a:bodyPr/>
        <a:lstStyle/>
        <a:p>
          <a:endParaRPr lang="en-MY"/>
        </a:p>
      </dgm:t>
    </dgm:pt>
    <dgm:pt modelId="{A91AFF1D-045F-4AC8-ABF6-6F2859E24298}">
      <dgm:prSet phldrT="[Text]" custT="1"/>
      <dgm:spPr/>
      <dgm:t>
        <a:bodyPr/>
        <a:lstStyle/>
        <a:p>
          <a:r>
            <a:rPr lang="en-MY" sz="2400" b="1" dirty="0" err="1" smtClean="0"/>
            <a:t>Mengubah</a:t>
          </a:r>
          <a:r>
            <a:rPr lang="en-MY" sz="2400" b="1" dirty="0" smtClean="0"/>
            <a:t> </a:t>
          </a:r>
          <a:r>
            <a:rPr lang="en-MY" sz="2400" b="1" dirty="0" err="1" smtClean="0"/>
            <a:t>distribusi</a:t>
          </a:r>
          <a:r>
            <a:rPr lang="en-MY" sz="2400" b="1" dirty="0" smtClean="0"/>
            <a:t> </a:t>
          </a:r>
          <a:r>
            <a:rPr lang="en-MY" sz="2400" b="1" dirty="0" err="1" smtClean="0"/>
            <a:t>fungsional</a:t>
          </a:r>
          <a:r>
            <a:rPr lang="en-MY" sz="2400" b="1" dirty="0" smtClean="0"/>
            <a:t> </a:t>
          </a:r>
          <a:r>
            <a:rPr lang="en-MY" sz="2400" b="1" dirty="0" err="1" smtClean="0"/>
            <a:t>melalui</a:t>
          </a:r>
          <a:r>
            <a:rPr lang="en-MY" sz="2400" b="1" dirty="0" smtClean="0"/>
            <a:t> </a:t>
          </a:r>
          <a:r>
            <a:rPr lang="en-MY" sz="2400" b="1" dirty="0" err="1" smtClean="0"/>
            <a:t>penataan</a:t>
          </a:r>
          <a:r>
            <a:rPr lang="en-MY" sz="2400" b="1" dirty="0" smtClean="0"/>
            <a:t> </a:t>
          </a:r>
          <a:r>
            <a:rPr lang="en-MY" sz="2400" b="1" dirty="0" err="1" smtClean="0"/>
            <a:t>harga-harga</a:t>
          </a:r>
          <a:r>
            <a:rPr lang="en-MY" sz="2400" b="1" dirty="0" smtClean="0"/>
            <a:t> </a:t>
          </a:r>
          <a:r>
            <a:rPr lang="en-MY" sz="2400" b="1" dirty="0" err="1" smtClean="0"/>
            <a:t>relatif</a:t>
          </a:r>
          <a:r>
            <a:rPr lang="en-MY" sz="2400" b="1" dirty="0" smtClean="0"/>
            <a:t> </a:t>
          </a:r>
          <a:r>
            <a:rPr lang="en-MY" sz="2400" b="1" dirty="0" err="1" smtClean="0"/>
            <a:t>faktor</a:t>
          </a:r>
          <a:r>
            <a:rPr lang="en-MY" sz="2400" b="1" dirty="0" smtClean="0"/>
            <a:t> </a:t>
          </a:r>
          <a:r>
            <a:rPr lang="en-MY" sz="2400" b="1" dirty="0" err="1" smtClean="0"/>
            <a:t>produksi</a:t>
          </a:r>
          <a:endParaRPr lang="en-MY" sz="2400" dirty="0"/>
        </a:p>
      </dgm:t>
    </dgm:pt>
    <dgm:pt modelId="{5591EE4C-1FF5-4F04-98FE-721C5ED1FA92}" type="parTrans" cxnId="{CA1B3EF3-0C02-4135-A06C-A463228EB457}">
      <dgm:prSet/>
      <dgm:spPr/>
      <dgm:t>
        <a:bodyPr/>
        <a:lstStyle/>
        <a:p>
          <a:endParaRPr lang="en-MY"/>
        </a:p>
      </dgm:t>
    </dgm:pt>
    <dgm:pt modelId="{E231B757-8F5F-42B7-A1AC-DCF7983D5F4D}" type="sibTrans" cxnId="{CA1B3EF3-0C02-4135-A06C-A463228EB457}">
      <dgm:prSet/>
      <dgm:spPr/>
      <dgm:t>
        <a:bodyPr/>
        <a:lstStyle/>
        <a:p>
          <a:endParaRPr lang="en-MY"/>
        </a:p>
      </dgm:t>
    </dgm:pt>
    <dgm:pt modelId="{89602098-E574-45A7-9BC7-F14E3A18F1E6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2400" b="1" dirty="0" smtClean="0">
              <a:solidFill>
                <a:sysClr val="windowText" lastClr="000000"/>
              </a:solidFill>
            </a:rPr>
            <a:t>Me</a:t>
          </a:r>
          <a:r>
            <a:rPr lang="id-ID" sz="2400" b="1" dirty="0" smtClean="0">
              <a:solidFill>
                <a:sysClr val="windowText" lastClr="000000"/>
              </a:solidFill>
            </a:rPr>
            <a:t>ngubah</a:t>
          </a:r>
          <a:r>
            <a:rPr lang="en-US" sz="2400" b="1" dirty="0" smtClean="0">
              <a:solidFill>
                <a:sysClr val="windowText" lastClr="000000"/>
              </a:solidFill>
            </a:rPr>
            <a:t> (</a:t>
          </a:r>
          <a:r>
            <a:rPr lang="en-US" sz="2400" b="1" dirty="0" err="1" smtClean="0">
              <a:solidFill>
                <a:sysClr val="windowText" lastClr="000000"/>
              </a:solidFill>
            </a:rPr>
            <a:t>mengurangi</a:t>
          </a:r>
          <a:r>
            <a:rPr lang="en-US" sz="2400" b="1" dirty="0" smtClean="0">
              <a:solidFill>
                <a:sysClr val="windowText" lastClr="000000"/>
              </a:solidFill>
            </a:rPr>
            <a:t>) </a:t>
          </a:r>
          <a:r>
            <a:rPr lang="en-US" sz="2400" b="1" dirty="0" err="1" smtClean="0">
              <a:solidFill>
                <a:sysClr val="windowText" lastClr="000000"/>
              </a:solidFill>
            </a:rPr>
            <a:t>distribusi</a:t>
          </a:r>
          <a:r>
            <a:rPr lang="en-US" sz="2400" b="1" dirty="0" smtClean="0">
              <a:solidFill>
                <a:sysClr val="windowText" lastClr="000000"/>
              </a:solidFill>
            </a:rPr>
            <a:t> </a:t>
          </a:r>
          <a:r>
            <a:rPr lang="en-US" sz="2400" b="1" dirty="0" err="1" smtClean="0">
              <a:solidFill>
                <a:sysClr val="windowText" lastClr="000000"/>
              </a:solidFill>
            </a:rPr>
            <a:t>ukuran</a:t>
          </a:r>
          <a:r>
            <a:rPr lang="en-US" sz="2400" b="1" dirty="0" smtClean="0">
              <a:solidFill>
                <a:sysClr val="windowText" lastClr="000000"/>
              </a:solidFill>
            </a:rPr>
            <a:t> </a:t>
          </a:r>
          <a:r>
            <a:rPr lang="id-ID" sz="2400" b="1" dirty="0" smtClean="0">
              <a:solidFill>
                <a:sysClr val="windowText" lastClr="000000"/>
              </a:solidFill>
            </a:rPr>
            <a:t>di tingkat atas </a:t>
          </a:r>
          <a:r>
            <a:rPr lang="en-MY" sz="2400" b="0" dirty="0" smtClean="0">
              <a:solidFill>
                <a:sysClr val="windowText" lastClr="000000"/>
              </a:solidFill>
            </a:rPr>
            <a:t>m</a:t>
          </a:r>
          <a:r>
            <a:rPr lang="en-US" sz="2400" dirty="0" err="1" smtClean="0">
              <a:solidFill>
                <a:sysClr val="windowText" lastClr="000000"/>
              </a:solidFill>
            </a:rPr>
            <a:t>elalui</a:t>
          </a:r>
          <a:r>
            <a:rPr lang="en-US" sz="2400" dirty="0" smtClean="0">
              <a:solidFill>
                <a:sysClr val="windowText" lastClr="000000"/>
              </a:solidFill>
            </a:rPr>
            <a:t> </a:t>
          </a:r>
          <a:r>
            <a:rPr lang="en-US" sz="2400" dirty="0" err="1" smtClean="0">
              <a:solidFill>
                <a:sysClr val="windowText" lastClr="000000"/>
              </a:solidFill>
            </a:rPr>
            <a:t>pemberlakuan</a:t>
          </a:r>
          <a:r>
            <a:rPr lang="en-US" sz="2400" dirty="0" smtClean="0">
              <a:solidFill>
                <a:sysClr val="windowText" lastClr="000000"/>
              </a:solidFill>
            </a:rPr>
            <a:t> </a:t>
          </a:r>
          <a:r>
            <a:rPr lang="en-US" sz="2400" dirty="0" err="1" smtClean="0">
              <a:solidFill>
                <a:sysClr val="windowText" lastClr="000000"/>
              </a:solidFill>
            </a:rPr>
            <a:t>pajak</a:t>
          </a:r>
          <a:r>
            <a:rPr lang="en-US" sz="2400" dirty="0" smtClean="0">
              <a:solidFill>
                <a:sysClr val="windowText" lastClr="000000"/>
              </a:solidFill>
            </a:rPr>
            <a:t> </a:t>
          </a:r>
          <a:r>
            <a:rPr lang="en-US" sz="2400" dirty="0" err="1" smtClean="0">
              <a:solidFill>
                <a:sysClr val="windowText" lastClr="000000"/>
              </a:solidFill>
            </a:rPr>
            <a:t>progressif</a:t>
          </a:r>
          <a:r>
            <a:rPr lang="en-US" sz="2400" dirty="0" smtClean="0">
              <a:solidFill>
                <a:sysClr val="windowText" lastClr="000000"/>
              </a:solidFill>
            </a:rPr>
            <a:t>.</a:t>
          </a:r>
          <a:endParaRPr lang="en-MY" sz="2400" dirty="0">
            <a:solidFill>
              <a:sysClr val="windowText" lastClr="000000"/>
            </a:solidFill>
          </a:endParaRPr>
        </a:p>
      </dgm:t>
    </dgm:pt>
    <dgm:pt modelId="{63A448AF-48A1-4165-9C17-CAC113E20EC6}" type="parTrans" cxnId="{4C05C06D-6F77-4349-969E-CA853DCF3586}">
      <dgm:prSet/>
      <dgm:spPr/>
      <dgm:t>
        <a:bodyPr/>
        <a:lstStyle/>
        <a:p>
          <a:endParaRPr lang="en-MY"/>
        </a:p>
      </dgm:t>
    </dgm:pt>
    <dgm:pt modelId="{3869D969-5926-45BF-84F3-DFA087DB0768}" type="sibTrans" cxnId="{4C05C06D-6F77-4349-969E-CA853DCF3586}">
      <dgm:prSet/>
      <dgm:spPr/>
      <dgm:t>
        <a:bodyPr/>
        <a:lstStyle/>
        <a:p>
          <a:endParaRPr lang="en-MY"/>
        </a:p>
      </dgm:t>
    </dgm:pt>
    <dgm:pt modelId="{E904A194-A30E-43D0-83D7-E8CCEA3F6B6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id-ID" sz="2400" b="1" dirty="0" smtClean="0">
              <a:solidFill>
                <a:sysClr val="windowText" lastClr="000000"/>
              </a:solidFill>
            </a:rPr>
            <a:t>Mengubah </a:t>
          </a:r>
          <a:r>
            <a:rPr lang="en-US" sz="2400" b="1" dirty="0" smtClean="0">
              <a:solidFill>
                <a:sysClr val="windowText" lastClr="000000"/>
              </a:solidFill>
            </a:rPr>
            <a:t>(</a:t>
          </a:r>
          <a:r>
            <a:rPr lang="en-US" sz="2400" b="1" dirty="0" err="1" smtClean="0">
              <a:solidFill>
                <a:sysClr val="windowText" lastClr="000000"/>
              </a:solidFill>
            </a:rPr>
            <a:t>meningkatkan</a:t>
          </a:r>
          <a:r>
            <a:rPr lang="en-US" sz="2400" b="1" dirty="0" smtClean="0">
              <a:solidFill>
                <a:sysClr val="windowText" lastClr="000000"/>
              </a:solidFill>
            </a:rPr>
            <a:t>) </a:t>
          </a:r>
          <a:r>
            <a:rPr lang="en-US" sz="2400" b="1" dirty="0" err="1" smtClean="0">
              <a:solidFill>
                <a:sysClr val="windowText" lastClr="000000"/>
              </a:solidFill>
            </a:rPr>
            <a:t>distribusi</a:t>
          </a:r>
          <a:r>
            <a:rPr lang="en-US" sz="2400" b="1" dirty="0" smtClean="0">
              <a:solidFill>
                <a:sysClr val="windowText" lastClr="000000"/>
              </a:solidFill>
            </a:rPr>
            <a:t> </a:t>
          </a:r>
          <a:r>
            <a:rPr lang="en-US" sz="2400" b="1" dirty="0" err="1" smtClean="0">
              <a:solidFill>
                <a:sysClr val="windowText" lastClr="000000"/>
              </a:solidFill>
            </a:rPr>
            <a:t>ukuran</a:t>
          </a:r>
          <a:r>
            <a:rPr lang="en-US" sz="2400" b="1" dirty="0" smtClean="0">
              <a:solidFill>
                <a:sysClr val="windowText" lastClr="000000"/>
              </a:solidFill>
            </a:rPr>
            <a:t> </a:t>
          </a:r>
          <a:r>
            <a:rPr lang="id-ID" sz="2400" b="1" dirty="0" smtClean="0">
              <a:solidFill>
                <a:sysClr val="windowText" lastClr="000000"/>
              </a:solidFill>
            </a:rPr>
            <a:t>di tingkat bawah </a:t>
          </a:r>
          <a:r>
            <a:rPr lang="en-US" sz="2400" dirty="0" err="1" smtClean="0">
              <a:solidFill>
                <a:sysClr val="windowText" lastClr="000000"/>
              </a:solidFill>
            </a:rPr>
            <a:t>baik</a:t>
          </a:r>
          <a:r>
            <a:rPr lang="en-US" sz="2400" dirty="0" smtClean="0">
              <a:solidFill>
                <a:sysClr val="windowText" lastClr="000000"/>
              </a:solidFill>
            </a:rPr>
            <a:t> </a:t>
          </a:r>
          <a:r>
            <a:rPr lang="en-US" sz="2400" dirty="0" err="1" smtClean="0">
              <a:solidFill>
                <a:sysClr val="windowText" lastClr="000000"/>
              </a:solidFill>
            </a:rPr>
            <a:t>secara</a:t>
          </a:r>
          <a:r>
            <a:rPr lang="en-US" sz="2400" dirty="0" smtClean="0">
              <a:solidFill>
                <a:sysClr val="windowText" lastClr="000000"/>
              </a:solidFill>
            </a:rPr>
            <a:t> </a:t>
          </a:r>
          <a:r>
            <a:rPr lang="en-US" sz="2400" dirty="0" err="1" smtClean="0">
              <a:solidFill>
                <a:sysClr val="windowText" lastClr="000000"/>
              </a:solidFill>
            </a:rPr>
            <a:t>langsung</a:t>
          </a:r>
          <a:r>
            <a:rPr lang="en-US" sz="2400" dirty="0" smtClean="0">
              <a:solidFill>
                <a:sysClr val="windowText" lastClr="000000"/>
              </a:solidFill>
            </a:rPr>
            <a:t> (transfer </a:t>
          </a:r>
          <a:r>
            <a:rPr lang="en-US" sz="2400" i="1" dirty="0" smtClean="0">
              <a:solidFill>
                <a:sysClr val="windowText" lastClr="000000"/>
              </a:solidFill>
            </a:rPr>
            <a:t>payment</a:t>
          </a:r>
          <a:r>
            <a:rPr lang="en-US" sz="2400" dirty="0" smtClean="0">
              <a:solidFill>
                <a:sysClr val="windowText" lastClr="000000"/>
              </a:solidFill>
            </a:rPr>
            <a:t>) </a:t>
          </a:r>
          <a:r>
            <a:rPr lang="en-US" sz="2400" dirty="0" err="1" smtClean="0">
              <a:solidFill>
                <a:sysClr val="windowText" lastClr="000000"/>
              </a:solidFill>
            </a:rPr>
            <a:t>atau</a:t>
          </a:r>
          <a:r>
            <a:rPr lang="en-US" sz="2400" dirty="0" smtClean="0">
              <a:solidFill>
                <a:sysClr val="windowText" lastClr="000000"/>
              </a:solidFill>
            </a:rPr>
            <a:t> </a:t>
          </a:r>
          <a:r>
            <a:rPr lang="en-US" sz="2400" dirty="0" err="1" smtClean="0">
              <a:solidFill>
                <a:sysClr val="windowText" lastClr="000000"/>
              </a:solidFill>
            </a:rPr>
            <a:t>tidak</a:t>
          </a:r>
          <a:r>
            <a:rPr lang="en-US" sz="2400" dirty="0" smtClean="0">
              <a:solidFill>
                <a:sysClr val="windowText" lastClr="000000"/>
              </a:solidFill>
            </a:rPr>
            <a:t> </a:t>
          </a:r>
          <a:r>
            <a:rPr lang="en-US" sz="2400" dirty="0" err="1" smtClean="0">
              <a:solidFill>
                <a:sysClr val="windowText" lastClr="000000"/>
              </a:solidFill>
            </a:rPr>
            <a:t>langsung</a:t>
          </a:r>
          <a:r>
            <a:rPr lang="en-US" sz="2400" dirty="0" smtClean="0">
              <a:solidFill>
                <a:sysClr val="windowText" lastClr="000000"/>
              </a:solidFill>
            </a:rPr>
            <a:t> (</a:t>
          </a:r>
          <a:r>
            <a:rPr lang="en-US" sz="2400" dirty="0" err="1" smtClean="0">
              <a:solidFill>
                <a:sysClr val="windowText" lastClr="000000"/>
              </a:solidFill>
            </a:rPr>
            <a:t>subsidi</a:t>
          </a:r>
          <a:r>
            <a:rPr lang="en-US" sz="2400" dirty="0" smtClean="0">
              <a:solidFill>
                <a:sysClr val="windowText" lastClr="000000"/>
              </a:solidFill>
            </a:rPr>
            <a:t> </a:t>
          </a:r>
          <a:r>
            <a:rPr lang="en-US" sz="2400" dirty="0" err="1" smtClean="0">
              <a:solidFill>
                <a:sysClr val="windowText" lastClr="000000"/>
              </a:solidFill>
            </a:rPr>
            <a:t>pendidikan</a:t>
          </a:r>
          <a:r>
            <a:rPr lang="en-US" sz="2400" dirty="0" smtClean="0">
              <a:solidFill>
                <a:sysClr val="windowText" lastClr="000000"/>
              </a:solidFill>
            </a:rPr>
            <a:t>, </a:t>
          </a:r>
          <a:r>
            <a:rPr lang="en-US" sz="2400" dirty="0" err="1" smtClean="0">
              <a:solidFill>
                <a:sysClr val="windowText" lastClr="000000"/>
              </a:solidFill>
            </a:rPr>
            <a:t>kesehatan</a:t>
          </a:r>
          <a:r>
            <a:rPr lang="en-US" sz="2400" dirty="0" smtClean="0">
              <a:solidFill>
                <a:sysClr val="windowText" lastClr="000000"/>
              </a:solidFill>
            </a:rPr>
            <a:t>, program </a:t>
          </a:r>
          <a:r>
            <a:rPr lang="en-US" sz="2400" dirty="0" err="1" smtClean="0">
              <a:solidFill>
                <a:sysClr val="windowText" lastClr="000000"/>
              </a:solidFill>
            </a:rPr>
            <a:t>bantuan</a:t>
          </a:r>
          <a:r>
            <a:rPr lang="en-US" sz="2400" dirty="0" smtClean="0">
              <a:solidFill>
                <a:sysClr val="windowText" lastClr="000000"/>
              </a:solidFill>
            </a:rPr>
            <a:t> </a:t>
          </a:r>
          <a:r>
            <a:rPr lang="en-US" sz="2400" dirty="0" err="1" smtClean="0">
              <a:solidFill>
                <a:sysClr val="windowText" lastClr="000000"/>
              </a:solidFill>
            </a:rPr>
            <a:t>tenaga</a:t>
          </a:r>
          <a:r>
            <a:rPr lang="en-US" sz="2400" dirty="0" smtClean="0">
              <a:solidFill>
                <a:sysClr val="windowText" lastClr="000000"/>
              </a:solidFill>
            </a:rPr>
            <a:t> </a:t>
          </a:r>
          <a:r>
            <a:rPr lang="en-US" sz="2400" dirty="0" err="1" smtClean="0">
              <a:solidFill>
                <a:sysClr val="windowText" lastClr="000000"/>
              </a:solidFill>
            </a:rPr>
            <a:t>kerja</a:t>
          </a:r>
          <a:r>
            <a:rPr lang="en-US" sz="2400" dirty="0" smtClean="0">
              <a:solidFill>
                <a:sysClr val="windowText" lastClr="000000"/>
              </a:solidFill>
            </a:rPr>
            <a:t>)</a:t>
          </a:r>
          <a:endParaRPr lang="en-MY" sz="2400" dirty="0">
            <a:solidFill>
              <a:sysClr val="windowText" lastClr="000000"/>
            </a:solidFill>
          </a:endParaRPr>
        </a:p>
      </dgm:t>
    </dgm:pt>
    <dgm:pt modelId="{995DC7B0-ED1C-44FC-8653-7E5F14FCA0C2}" type="parTrans" cxnId="{9B8D5954-07A9-4A23-AEE5-89A4C32A299D}">
      <dgm:prSet/>
      <dgm:spPr/>
      <dgm:t>
        <a:bodyPr/>
        <a:lstStyle/>
        <a:p>
          <a:endParaRPr lang="en-MY"/>
        </a:p>
      </dgm:t>
    </dgm:pt>
    <dgm:pt modelId="{609A73F4-D61F-4914-B924-F3F2B908F2FD}" type="sibTrans" cxnId="{9B8D5954-07A9-4A23-AEE5-89A4C32A299D}">
      <dgm:prSet/>
      <dgm:spPr/>
      <dgm:t>
        <a:bodyPr/>
        <a:lstStyle/>
        <a:p>
          <a:endParaRPr lang="en-MY"/>
        </a:p>
      </dgm:t>
    </dgm:pt>
    <dgm:pt modelId="{505BC2B0-BC3A-40B7-9F4E-02C4A22CE60B}">
      <dgm:prSet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sz="2400" b="1" dirty="0" err="1" smtClean="0"/>
            <a:t>Meratakan</a:t>
          </a:r>
          <a:r>
            <a:rPr lang="en-US" sz="2400" b="1" dirty="0" smtClean="0"/>
            <a:t> </a:t>
          </a:r>
          <a:r>
            <a:rPr lang="en-US" sz="2400" b="1" dirty="0" err="1" smtClean="0"/>
            <a:t>distribusi</a:t>
          </a:r>
          <a:r>
            <a:rPr lang="en-US" sz="2400" b="1" dirty="0" smtClean="0"/>
            <a:t> </a:t>
          </a:r>
          <a:r>
            <a:rPr lang="en-US" sz="2400" b="1" dirty="0" err="1" smtClean="0"/>
            <a:t>ukuran</a:t>
          </a:r>
          <a:r>
            <a:rPr lang="en-US" sz="2400" b="1" dirty="0" smtClean="0"/>
            <a:t> </a:t>
          </a:r>
          <a:r>
            <a:rPr lang="en-US" sz="2400" dirty="0" err="1" smtClean="0"/>
            <a:t>melalui</a:t>
          </a:r>
          <a:r>
            <a:rPr lang="en-US" sz="2400" dirty="0" smtClean="0"/>
            <a:t> </a:t>
          </a:r>
          <a:r>
            <a:rPr lang="en-US" sz="2400" dirty="0" err="1" smtClean="0"/>
            <a:t>redistribusi</a:t>
          </a:r>
          <a:r>
            <a:rPr lang="en-US" sz="2400" dirty="0" smtClean="0"/>
            <a:t> </a:t>
          </a:r>
          <a:r>
            <a:rPr lang="en-US" sz="2400" dirty="0" err="1" smtClean="0"/>
            <a:t>kepemilikan</a:t>
          </a:r>
          <a:r>
            <a:rPr lang="en-US" sz="2400" dirty="0" smtClean="0"/>
            <a:t> </a:t>
          </a:r>
          <a:r>
            <a:rPr lang="en-US" sz="2400" dirty="0" err="1" smtClean="0"/>
            <a:t>aset</a:t>
          </a:r>
          <a:r>
            <a:rPr lang="en-US" sz="2400" dirty="0" smtClean="0"/>
            <a:t>. </a:t>
          </a:r>
          <a:r>
            <a:rPr lang="en-US" sz="2400" dirty="0" err="1" smtClean="0"/>
            <a:t>Strategi</a:t>
          </a:r>
          <a:r>
            <a:rPr lang="en-US" sz="2400" dirty="0" smtClean="0"/>
            <a:t>: </a:t>
          </a:r>
          <a:r>
            <a:rPr lang="en-US" sz="2400" i="1" dirty="0" smtClean="0"/>
            <a:t>land reform</a:t>
          </a:r>
          <a:r>
            <a:rPr lang="en-US" sz="2400" dirty="0" smtClean="0"/>
            <a:t>, </a:t>
          </a:r>
          <a:r>
            <a:rPr lang="en-US" sz="2400" i="1" dirty="0" smtClean="0"/>
            <a:t>microfinance</a:t>
          </a:r>
          <a:endParaRPr lang="en-MY" sz="2400" i="1" dirty="0"/>
        </a:p>
      </dgm:t>
    </dgm:pt>
    <dgm:pt modelId="{A0374479-86F3-45C6-BDDD-D5F008F33251}" type="parTrans" cxnId="{D6F09DE5-3065-4D9A-8778-2F533E8F3210}">
      <dgm:prSet/>
      <dgm:spPr/>
      <dgm:t>
        <a:bodyPr/>
        <a:lstStyle/>
        <a:p>
          <a:endParaRPr lang="en-MY"/>
        </a:p>
      </dgm:t>
    </dgm:pt>
    <dgm:pt modelId="{A4FA4255-4131-49D0-9430-2259F6C74168}" type="sibTrans" cxnId="{D6F09DE5-3065-4D9A-8778-2F533E8F3210}">
      <dgm:prSet/>
      <dgm:spPr/>
      <dgm:t>
        <a:bodyPr/>
        <a:lstStyle/>
        <a:p>
          <a:endParaRPr lang="en-MY"/>
        </a:p>
      </dgm:t>
    </dgm:pt>
    <dgm:pt modelId="{4645F641-647D-41D2-BC71-07542872CF24}" type="pres">
      <dgm:prSet presAssocID="{CBC075B4-DBCC-4F21-A8F8-2CBEE165EE9A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A3E55EC2-3154-4521-BCB9-C9E687783EAF}" type="pres">
      <dgm:prSet presAssocID="{E3F5885B-98EE-4058-B618-710C6B2181C8}" presName="root1" presStyleCnt="0"/>
      <dgm:spPr/>
    </dgm:pt>
    <dgm:pt modelId="{ED3B4FB0-FE62-4FB1-A38F-9AFC9C8B39FC}" type="pres">
      <dgm:prSet presAssocID="{E3F5885B-98EE-4058-B618-710C6B2181C8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05B13EB9-73A1-445C-8F81-06B47CBA1EFA}" type="pres">
      <dgm:prSet presAssocID="{E3F5885B-98EE-4058-B618-710C6B2181C8}" presName="level2hierChild" presStyleCnt="0"/>
      <dgm:spPr/>
    </dgm:pt>
    <dgm:pt modelId="{0C93FB7B-38F9-453E-8A78-0E2EEC31D39A}" type="pres">
      <dgm:prSet presAssocID="{5591EE4C-1FF5-4F04-98FE-721C5ED1FA92}" presName="conn2-1" presStyleLbl="parChTrans1D2" presStyleIdx="0" presStyleCnt="4"/>
      <dgm:spPr/>
      <dgm:t>
        <a:bodyPr/>
        <a:lstStyle/>
        <a:p>
          <a:endParaRPr lang="en-MY"/>
        </a:p>
      </dgm:t>
    </dgm:pt>
    <dgm:pt modelId="{F07657DA-26E9-48BD-9CD4-71476164AF58}" type="pres">
      <dgm:prSet presAssocID="{5591EE4C-1FF5-4F04-98FE-721C5ED1FA92}" presName="connTx" presStyleLbl="parChTrans1D2" presStyleIdx="0" presStyleCnt="4"/>
      <dgm:spPr/>
      <dgm:t>
        <a:bodyPr/>
        <a:lstStyle/>
        <a:p>
          <a:endParaRPr lang="en-MY"/>
        </a:p>
      </dgm:t>
    </dgm:pt>
    <dgm:pt modelId="{FE29C70B-C057-4AB5-B16B-2DEE3E97378D}" type="pres">
      <dgm:prSet presAssocID="{A91AFF1D-045F-4AC8-ABF6-6F2859E24298}" presName="root2" presStyleCnt="0"/>
      <dgm:spPr/>
    </dgm:pt>
    <dgm:pt modelId="{22CBB929-1A4D-42BE-8693-BC90B668F259}" type="pres">
      <dgm:prSet presAssocID="{A91AFF1D-045F-4AC8-ABF6-6F2859E24298}" presName="LevelTwoTextNode" presStyleLbl="node2" presStyleIdx="0" presStyleCnt="4" custScaleX="258692" custScaleY="113135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86AF150D-5A29-45BB-A359-E98AA5949B54}" type="pres">
      <dgm:prSet presAssocID="{A91AFF1D-045F-4AC8-ABF6-6F2859E24298}" presName="level3hierChild" presStyleCnt="0"/>
      <dgm:spPr/>
    </dgm:pt>
    <dgm:pt modelId="{C8F3D391-DB57-47AF-8ED5-540C2BC7C3F1}" type="pres">
      <dgm:prSet presAssocID="{A0374479-86F3-45C6-BDDD-D5F008F33251}" presName="conn2-1" presStyleLbl="parChTrans1D2" presStyleIdx="1" presStyleCnt="4"/>
      <dgm:spPr/>
      <dgm:t>
        <a:bodyPr/>
        <a:lstStyle/>
        <a:p>
          <a:endParaRPr lang="en-MY"/>
        </a:p>
      </dgm:t>
    </dgm:pt>
    <dgm:pt modelId="{92E49AC5-561C-42EE-850F-392F80EAF13A}" type="pres">
      <dgm:prSet presAssocID="{A0374479-86F3-45C6-BDDD-D5F008F33251}" presName="connTx" presStyleLbl="parChTrans1D2" presStyleIdx="1" presStyleCnt="4"/>
      <dgm:spPr/>
      <dgm:t>
        <a:bodyPr/>
        <a:lstStyle/>
        <a:p>
          <a:endParaRPr lang="en-MY"/>
        </a:p>
      </dgm:t>
    </dgm:pt>
    <dgm:pt modelId="{478FB262-4ABE-4F9F-929E-07026EA1EAFC}" type="pres">
      <dgm:prSet presAssocID="{505BC2B0-BC3A-40B7-9F4E-02C4A22CE60B}" presName="root2" presStyleCnt="0"/>
      <dgm:spPr/>
    </dgm:pt>
    <dgm:pt modelId="{4943B05A-B0A7-4052-AC2C-85B7AE7F0569}" type="pres">
      <dgm:prSet presAssocID="{505BC2B0-BC3A-40B7-9F4E-02C4A22CE60B}" presName="LevelTwoTextNode" presStyleLbl="node2" presStyleIdx="1" presStyleCnt="4" custScaleX="258692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86E6D173-25FB-4A79-970F-8F3E8424159F}" type="pres">
      <dgm:prSet presAssocID="{505BC2B0-BC3A-40B7-9F4E-02C4A22CE60B}" presName="level3hierChild" presStyleCnt="0"/>
      <dgm:spPr/>
    </dgm:pt>
    <dgm:pt modelId="{36FAC27F-98C4-4B87-A009-FDFF4BD34E62}" type="pres">
      <dgm:prSet presAssocID="{63A448AF-48A1-4165-9C17-CAC113E20EC6}" presName="conn2-1" presStyleLbl="parChTrans1D2" presStyleIdx="2" presStyleCnt="4"/>
      <dgm:spPr/>
      <dgm:t>
        <a:bodyPr/>
        <a:lstStyle/>
        <a:p>
          <a:endParaRPr lang="en-MY"/>
        </a:p>
      </dgm:t>
    </dgm:pt>
    <dgm:pt modelId="{8F513DDE-00E4-40A0-9B27-256FCC7FDDC5}" type="pres">
      <dgm:prSet presAssocID="{63A448AF-48A1-4165-9C17-CAC113E20EC6}" presName="connTx" presStyleLbl="parChTrans1D2" presStyleIdx="2" presStyleCnt="4"/>
      <dgm:spPr/>
      <dgm:t>
        <a:bodyPr/>
        <a:lstStyle/>
        <a:p>
          <a:endParaRPr lang="en-MY"/>
        </a:p>
      </dgm:t>
    </dgm:pt>
    <dgm:pt modelId="{1CAF3AE0-B220-4F40-BAE7-0A6ECF406497}" type="pres">
      <dgm:prSet presAssocID="{89602098-E574-45A7-9BC7-F14E3A18F1E6}" presName="root2" presStyleCnt="0"/>
      <dgm:spPr/>
    </dgm:pt>
    <dgm:pt modelId="{B3A13777-516B-4065-8EAE-9DC042036D25}" type="pres">
      <dgm:prSet presAssocID="{89602098-E574-45A7-9BC7-F14E3A18F1E6}" presName="LevelTwoTextNode" presStyleLbl="node2" presStyleIdx="2" presStyleCnt="4" custScaleX="258692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D8C161F1-6A08-432F-98C9-4451707880B5}" type="pres">
      <dgm:prSet presAssocID="{89602098-E574-45A7-9BC7-F14E3A18F1E6}" presName="level3hierChild" presStyleCnt="0"/>
      <dgm:spPr/>
    </dgm:pt>
    <dgm:pt modelId="{572386E8-34FC-4E41-8E47-AD9E0AC30089}" type="pres">
      <dgm:prSet presAssocID="{995DC7B0-ED1C-44FC-8653-7E5F14FCA0C2}" presName="conn2-1" presStyleLbl="parChTrans1D2" presStyleIdx="3" presStyleCnt="4"/>
      <dgm:spPr/>
      <dgm:t>
        <a:bodyPr/>
        <a:lstStyle/>
        <a:p>
          <a:endParaRPr lang="en-MY"/>
        </a:p>
      </dgm:t>
    </dgm:pt>
    <dgm:pt modelId="{DF1F0187-EFBE-4425-9405-DC2B712BCC37}" type="pres">
      <dgm:prSet presAssocID="{995DC7B0-ED1C-44FC-8653-7E5F14FCA0C2}" presName="connTx" presStyleLbl="parChTrans1D2" presStyleIdx="3" presStyleCnt="4"/>
      <dgm:spPr/>
      <dgm:t>
        <a:bodyPr/>
        <a:lstStyle/>
        <a:p>
          <a:endParaRPr lang="en-MY"/>
        </a:p>
      </dgm:t>
    </dgm:pt>
    <dgm:pt modelId="{6ADACAB7-9906-4B77-B90E-963A510F31F1}" type="pres">
      <dgm:prSet presAssocID="{E904A194-A30E-43D0-83D7-E8CCEA3F6B67}" presName="root2" presStyleCnt="0"/>
      <dgm:spPr/>
    </dgm:pt>
    <dgm:pt modelId="{51D48CD1-2D81-4EF1-8908-43E8D55F0455}" type="pres">
      <dgm:prSet presAssocID="{E904A194-A30E-43D0-83D7-E8CCEA3F6B67}" presName="LevelTwoTextNode" presStyleLbl="node2" presStyleIdx="3" presStyleCnt="4" custScaleX="258692">
        <dgm:presLayoutVars>
          <dgm:chPref val="3"/>
        </dgm:presLayoutVars>
      </dgm:prSet>
      <dgm:spPr/>
      <dgm:t>
        <a:bodyPr/>
        <a:lstStyle/>
        <a:p>
          <a:endParaRPr lang="en-MY"/>
        </a:p>
      </dgm:t>
    </dgm:pt>
    <dgm:pt modelId="{C69A0BED-F563-4928-AA31-0F7EED6FFF8B}" type="pres">
      <dgm:prSet presAssocID="{E904A194-A30E-43D0-83D7-E8CCEA3F6B67}" presName="level3hierChild" presStyleCnt="0"/>
      <dgm:spPr/>
    </dgm:pt>
  </dgm:ptLst>
  <dgm:cxnLst>
    <dgm:cxn modelId="{9B8D5954-07A9-4A23-AEE5-89A4C32A299D}" srcId="{E3F5885B-98EE-4058-B618-710C6B2181C8}" destId="{E904A194-A30E-43D0-83D7-E8CCEA3F6B67}" srcOrd="3" destOrd="0" parTransId="{995DC7B0-ED1C-44FC-8653-7E5F14FCA0C2}" sibTransId="{609A73F4-D61F-4914-B924-F3F2B908F2FD}"/>
    <dgm:cxn modelId="{A9F92EC8-9465-4D9B-8298-80CEABE0E6A5}" type="presOf" srcId="{63A448AF-48A1-4165-9C17-CAC113E20EC6}" destId="{8F513DDE-00E4-40A0-9B27-256FCC7FDDC5}" srcOrd="1" destOrd="0" presId="urn:microsoft.com/office/officeart/2008/layout/HorizontalMultiLevelHierarchy"/>
    <dgm:cxn modelId="{AEB50EC2-0A9D-403E-8393-790C4F125387}" type="presOf" srcId="{5591EE4C-1FF5-4F04-98FE-721C5ED1FA92}" destId="{F07657DA-26E9-48BD-9CD4-71476164AF58}" srcOrd="1" destOrd="0" presId="urn:microsoft.com/office/officeart/2008/layout/HorizontalMultiLevelHierarchy"/>
    <dgm:cxn modelId="{F584CB5F-0251-41C7-8853-9BC2121FFB1B}" type="presOf" srcId="{995DC7B0-ED1C-44FC-8653-7E5F14FCA0C2}" destId="{572386E8-34FC-4E41-8E47-AD9E0AC30089}" srcOrd="0" destOrd="0" presId="urn:microsoft.com/office/officeart/2008/layout/HorizontalMultiLevelHierarchy"/>
    <dgm:cxn modelId="{C8D6EDFB-A178-46A0-8D35-F654138FCE78}" type="presOf" srcId="{A91AFF1D-045F-4AC8-ABF6-6F2859E24298}" destId="{22CBB929-1A4D-42BE-8693-BC90B668F259}" srcOrd="0" destOrd="0" presId="urn:microsoft.com/office/officeart/2008/layout/HorizontalMultiLevelHierarchy"/>
    <dgm:cxn modelId="{D6F09DE5-3065-4D9A-8778-2F533E8F3210}" srcId="{E3F5885B-98EE-4058-B618-710C6B2181C8}" destId="{505BC2B0-BC3A-40B7-9F4E-02C4A22CE60B}" srcOrd="1" destOrd="0" parTransId="{A0374479-86F3-45C6-BDDD-D5F008F33251}" sibTransId="{A4FA4255-4131-49D0-9430-2259F6C74168}"/>
    <dgm:cxn modelId="{122E3632-0054-459E-9B4F-1C2EC5ECE422}" type="presOf" srcId="{A0374479-86F3-45C6-BDDD-D5F008F33251}" destId="{92E49AC5-561C-42EE-850F-392F80EAF13A}" srcOrd="1" destOrd="0" presId="urn:microsoft.com/office/officeart/2008/layout/HorizontalMultiLevelHierarchy"/>
    <dgm:cxn modelId="{7F08772D-41EC-4E3F-A358-2C158AEFED5F}" type="presOf" srcId="{A0374479-86F3-45C6-BDDD-D5F008F33251}" destId="{C8F3D391-DB57-47AF-8ED5-540C2BC7C3F1}" srcOrd="0" destOrd="0" presId="urn:microsoft.com/office/officeart/2008/layout/HorizontalMultiLevelHierarchy"/>
    <dgm:cxn modelId="{515AC89D-6A8F-4332-9848-B2F5EAE431B5}" type="presOf" srcId="{E3F5885B-98EE-4058-B618-710C6B2181C8}" destId="{ED3B4FB0-FE62-4FB1-A38F-9AFC9C8B39FC}" srcOrd="0" destOrd="0" presId="urn:microsoft.com/office/officeart/2008/layout/HorizontalMultiLevelHierarchy"/>
    <dgm:cxn modelId="{CA1B3EF3-0C02-4135-A06C-A463228EB457}" srcId="{E3F5885B-98EE-4058-B618-710C6B2181C8}" destId="{A91AFF1D-045F-4AC8-ABF6-6F2859E24298}" srcOrd="0" destOrd="0" parTransId="{5591EE4C-1FF5-4F04-98FE-721C5ED1FA92}" sibTransId="{E231B757-8F5F-42B7-A1AC-DCF7983D5F4D}"/>
    <dgm:cxn modelId="{BDE06B57-F124-44E4-B51E-A3502D69AE4E}" type="presOf" srcId="{5591EE4C-1FF5-4F04-98FE-721C5ED1FA92}" destId="{0C93FB7B-38F9-453E-8A78-0E2EEC31D39A}" srcOrd="0" destOrd="0" presId="urn:microsoft.com/office/officeart/2008/layout/HorizontalMultiLevelHierarchy"/>
    <dgm:cxn modelId="{DAEC5185-9EAC-4483-A930-5F0B2F2ABD6F}" type="presOf" srcId="{995DC7B0-ED1C-44FC-8653-7E5F14FCA0C2}" destId="{DF1F0187-EFBE-4425-9405-DC2B712BCC37}" srcOrd="1" destOrd="0" presId="urn:microsoft.com/office/officeart/2008/layout/HorizontalMultiLevelHierarchy"/>
    <dgm:cxn modelId="{5ABA237B-ACAD-49B7-AC5D-55ECC075BC90}" type="presOf" srcId="{CBC075B4-DBCC-4F21-A8F8-2CBEE165EE9A}" destId="{4645F641-647D-41D2-BC71-07542872CF24}" srcOrd="0" destOrd="0" presId="urn:microsoft.com/office/officeart/2008/layout/HorizontalMultiLevelHierarchy"/>
    <dgm:cxn modelId="{4176748F-70F7-4AB2-8B45-F1A63BFFA523}" type="presOf" srcId="{89602098-E574-45A7-9BC7-F14E3A18F1E6}" destId="{B3A13777-516B-4065-8EAE-9DC042036D25}" srcOrd="0" destOrd="0" presId="urn:microsoft.com/office/officeart/2008/layout/HorizontalMultiLevelHierarchy"/>
    <dgm:cxn modelId="{04AAA695-C9BF-4043-A4C0-F6A539573A09}" type="presOf" srcId="{505BC2B0-BC3A-40B7-9F4E-02C4A22CE60B}" destId="{4943B05A-B0A7-4052-AC2C-85B7AE7F0569}" srcOrd="0" destOrd="0" presId="urn:microsoft.com/office/officeart/2008/layout/HorizontalMultiLevelHierarchy"/>
    <dgm:cxn modelId="{2BB8BAE7-A1AA-4FD8-8450-65188C01688B}" type="presOf" srcId="{E904A194-A30E-43D0-83D7-E8CCEA3F6B67}" destId="{51D48CD1-2D81-4EF1-8908-43E8D55F0455}" srcOrd="0" destOrd="0" presId="urn:microsoft.com/office/officeart/2008/layout/HorizontalMultiLevelHierarchy"/>
    <dgm:cxn modelId="{6F1D9119-BDA1-4B70-B967-A76FB85A7918}" srcId="{CBC075B4-DBCC-4F21-A8F8-2CBEE165EE9A}" destId="{E3F5885B-98EE-4058-B618-710C6B2181C8}" srcOrd="0" destOrd="0" parTransId="{3713927C-2FEB-4AAE-82A9-32DCA8967204}" sibTransId="{C9A3676F-01B4-4BB0-B6DB-D2C116A1B200}"/>
    <dgm:cxn modelId="{4C05C06D-6F77-4349-969E-CA853DCF3586}" srcId="{E3F5885B-98EE-4058-B618-710C6B2181C8}" destId="{89602098-E574-45A7-9BC7-F14E3A18F1E6}" srcOrd="2" destOrd="0" parTransId="{63A448AF-48A1-4165-9C17-CAC113E20EC6}" sibTransId="{3869D969-5926-45BF-84F3-DFA087DB0768}"/>
    <dgm:cxn modelId="{8EB2740A-0A01-4B76-92D2-BD74B6FCB2CE}" type="presOf" srcId="{63A448AF-48A1-4165-9C17-CAC113E20EC6}" destId="{36FAC27F-98C4-4B87-A009-FDFF4BD34E62}" srcOrd="0" destOrd="0" presId="urn:microsoft.com/office/officeart/2008/layout/HorizontalMultiLevelHierarchy"/>
    <dgm:cxn modelId="{8041CDDC-A110-4224-AD96-440DD285437F}" type="presParOf" srcId="{4645F641-647D-41D2-BC71-07542872CF24}" destId="{A3E55EC2-3154-4521-BCB9-C9E687783EAF}" srcOrd="0" destOrd="0" presId="urn:microsoft.com/office/officeart/2008/layout/HorizontalMultiLevelHierarchy"/>
    <dgm:cxn modelId="{E5E61EFB-128F-4494-80B2-C63DACA7598D}" type="presParOf" srcId="{A3E55EC2-3154-4521-BCB9-C9E687783EAF}" destId="{ED3B4FB0-FE62-4FB1-A38F-9AFC9C8B39FC}" srcOrd="0" destOrd="0" presId="urn:microsoft.com/office/officeart/2008/layout/HorizontalMultiLevelHierarchy"/>
    <dgm:cxn modelId="{CC900EFD-94A9-46E9-94A2-A771C44AF12C}" type="presParOf" srcId="{A3E55EC2-3154-4521-BCB9-C9E687783EAF}" destId="{05B13EB9-73A1-445C-8F81-06B47CBA1EFA}" srcOrd="1" destOrd="0" presId="urn:microsoft.com/office/officeart/2008/layout/HorizontalMultiLevelHierarchy"/>
    <dgm:cxn modelId="{C58631C9-C9A7-4D77-A678-9A50B91F74C5}" type="presParOf" srcId="{05B13EB9-73A1-445C-8F81-06B47CBA1EFA}" destId="{0C93FB7B-38F9-453E-8A78-0E2EEC31D39A}" srcOrd="0" destOrd="0" presId="urn:microsoft.com/office/officeart/2008/layout/HorizontalMultiLevelHierarchy"/>
    <dgm:cxn modelId="{C1819F14-1906-43AB-AB86-F9A08CFDB96B}" type="presParOf" srcId="{0C93FB7B-38F9-453E-8A78-0E2EEC31D39A}" destId="{F07657DA-26E9-48BD-9CD4-71476164AF58}" srcOrd="0" destOrd="0" presId="urn:microsoft.com/office/officeart/2008/layout/HorizontalMultiLevelHierarchy"/>
    <dgm:cxn modelId="{2AA73B52-6FA5-46D3-8C26-709D6FD07169}" type="presParOf" srcId="{05B13EB9-73A1-445C-8F81-06B47CBA1EFA}" destId="{FE29C70B-C057-4AB5-B16B-2DEE3E97378D}" srcOrd="1" destOrd="0" presId="urn:microsoft.com/office/officeart/2008/layout/HorizontalMultiLevelHierarchy"/>
    <dgm:cxn modelId="{F8FAEE05-FF39-4A11-AAE5-EB9CBD18FC12}" type="presParOf" srcId="{FE29C70B-C057-4AB5-B16B-2DEE3E97378D}" destId="{22CBB929-1A4D-42BE-8693-BC90B668F259}" srcOrd="0" destOrd="0" presId="urn:microsoft.com/office/officeart/2008/layout/HorizontalMultiLevelHierarchy"/>
    <dgm:cxn modelId="{B3E68DF7-77B5-426F-9371-55FD622AD67E}" type="presParOf" srcId="{FE29C70B-C057-4AB5-B16B-2DEE3E97378D}" destId="{86AF150D-5A29-45BB-A359-E98AA5949B54}" srcOrd="1" destOrd="0" presId="urn:microsoft.com/office/officeart/2008/layout/HorizontalMultiLevelHierarchy"/>
    <dgm:cxn modelId="{CBCDB12F-8C82-4CD8-82D1-85EEA2987BEC}" type="presParOf" srcId="{05B13EB9-73A1-445C-8F81-06B47CBA1EFA}" destId="{C8F3D391-DB57-47AF-8ED5-540C2BC7C3F1}" srcOrd="2" destOrd="0" presId="urn:microsoft.com/office/officeart/2008/layout/HorizontalMultiLevelHierarchy"/>
    <dgm:cxn modelId="{6FA4F7FA-FE86-4BAF-98E4-85931940D333}" type="presParOf" srcId="{C8F3D391-DB57-47AF-8ED5-540C2BC7C3F1}" destId="{92E49AC5-561C-42EE-850F-392F80EAF13A}" srcOrd="0" destOrd="0" presId="urn:microsoft.com/office/officeart/2008/layout/HorizontalMultiLevelHierarchy"/>
    <dgm:cxn modelId="{78F1935A-32AF-4160-83D5-036087F300D0}" type="presParOf" srcId="{05B13EB9-73A1-445C-8F81-06B47CBA1EFA}" destId="{478FB262-4ABE-4F9F-929E-07026EA1EAFC}" srcOrd="3" destOrd="0" presId="urn:microsoft.com/office/officeart/2008/layout/HorizontalMultiLevelHierarchy"/>
    <dgm:cxn modelId="{9C692071-AC74-42F3-823D-DB690587B2E5}" type="presParOf" srcId="{478FB262-4ABE-4F9F-929E-07026EA1EAFC}" destId="{4943B05A-B0A7-4052-AC2C-85B7AE7F0569}" srcOrd="0" destOrd="0" presId="urn:microsoft.com/office/officeart/2008/layout/HorizontalMultiLevelHierarchy"/>
    <dgm:cxn modelId="{3686F84C-D692-4226-8696-5E638FD80049}" type="presParOf" srcId="{478FB262-4ABE-4F9F-929E-07026EA1EAFC}" destId="{86E6D173-25FB-4A79-970F-8F3E8424159F}" srcOrd="1" destOrd="0" presId="urn:microsoft.com/office/officeart/2008/layout/HorizontalMultiLevelHierarchy"/>
    <dgm:cxn modelId="{0492DA62-2B5D-4CF9-B804-51317B663B2C}" type="presParOf" srcId="{05B13EB9-73A1-445C-8F81-06B47CBA1EFA}" destId="{36FAC27F-98C4-4B87-A009-FDFF4BD34E62}" srcOrd="4" destOrd="0" presId="urn:microsoft.com/office/officeart/2008/layout/HorizontalMultiLevelHierarchy"/>
    <dgm:cxn modelId="{A0CF50A0-B6D2-4F08-BEF5-6CC971282126}" type="presParOf" srcId="{36FAC27F-98C4-4B87-A009-FDFF4BD34E62}" destId="{8F513DDE-00E4-40A0-9B27-256FCC7FDDC5}" srcOrd="0" destOrd="0" presId="urn:microsoft.com/office/officeart/2008/layout/HorizontalMultiLevelHierarchy"/>
    <dgm:cxn modelId="{7522B22E-631E-4600-BA97-F9CC9CED596D}" type="presParOf" srcId="{05B13EB9-73A1-445C-8F81-06B47CBA1EFA}" destId="{1CAF3AE0-B220-4F40-BAE7-0A6ECF406497}" srcOrd="5" destOrd="0" presId="urn:microsoft.com/office/officeart/2008/layout/HorizontalMultiLevelHierarchy"/>
    <dgm:cxn modelId="{80D487DF-A331-4537-952D-0427F376567F}" type="presParOf" srcId="{1CAF3AE0-B220-4F40-BAE7-0A6ECF406497}" destId="{B3A13777-516B-4065-8EAE-9DC042036D25}" srcOrd="0" destOrd="0" presId="urn:microsoft.com/office/officeart/2008/layout/HorizontalMultiLevelHierarchy"/>
    <dgm:cxn modelId="{9CDDEE29-3536-4C8A-AD75-9FBD301E01FF}" type="presParOf" srcId="{1CAF3AE0-B220-4F40-BAE7-0A6ECF406497}" destId="{D8C161F1-6A08-432F-98C9-4451707880B5}" srcOrd="1" destOrd="0" presId="urn:microsoft.com/office/officeart/2008/layout/HorizontalMultiLevelHierarchy"/>
    <dgm:cxn modelId="{1D6C77D2-0683-468B-842C-4DC24B678ABA}" type="presParOf" srcId="{05B13EB9-73A1-445C-8F81-06B47CBA1EFA}" destId="{572386E8-34FC-4E41-8E47-AD9E0AC30089}" srcOrd="6" destOrd="0" presId="urn:microsoft.com/office/officeart/2008/layout/HorizontalMultiLevelHierarchy"/>
    <dgm:cxn modelId="{5AF5F92C-541D-4244-808A-DF1E64F3952B}" type="presParOf" srcId="{572386E8-34FC-4E41-8E47-AD9E0AC30089}" destId="{DF1F0187-EFBE-4425-9405-DC2B712BCC37}" srcOrd="0" destOrd="0" presId="urn:microsoft.com/office/officeart/2008/layout/HorizontalMultiLevelHierarchy"/>
    <dgm:cxn modelId="{104832C7-BF22-4313-9B71-3F330D299736}" type="presParOf" srcId="{05B13EB9-73A1-445C-8F81-06B47CBA1EFA}" destId="{6ADACAB7-9906-4B77-B90E-963A510F31F1}" srcOrd="7" destOrd="0" presId="urn:microsoft.com/office/officeart/2008/layout/HorizontalMultiLevelHierarchy"/>
    <dgm:cxn modelId="{646DF60D-0DFD-445E-A681-587F77264F36}" type="presParOf" srcId="{6ADACAB7-9906-4B77-B90E-963A510F31F1}" destId="{51D48CD1-2D81-4EF1-8908-43E8D55F0455}" srcOrd="0" destOrd="0" presId="urn:microsoft.com/office/officeart/2008/layout/HorizontalMultiLevelHierarchy"/>
    <dgm:cxn modelId="{F63C1F1F-62E2-4EC5-A6B9-55DBF8F5AEC8}" type="presParOf" srcId="{6ADACAB7-9906-4B77-B90E-963A510F31F1}" destId="{C69A0BED-F563-4928-AA31-0F7EED6FFF8B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5799703-7587-44A5-A5C3-997D1E8102A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MY"/>
        </a:p>
      </dgm:t>
    </dgm:pt>
    <dgm:pt modelId="{C852E65E-DCE9-45AC-B1A9-2F4DC2578403}">
      <dgm:prSet phldrT="[Text]" custT="1"/>
      <dgm:spPr/>
      <dgm:t>
        <a:bodyPr/>
        <a:lstStyle/>
        <a:p>
          <a:r>
            <a:rPr lang="en-US" sz="2400" i="1" dirty="0" err="1" smtClean="0"/>
            <a:t>Siapa</a:t>
          </a:r>
          <a:r>
            <a:rPr lang="en-US" sz="2400" i="1" dirty="0" smtClean="0"/>
            <a:t> yang </a:t>
          </a:r>
          <a:r>
            <a:rPr lang="en-US" sz="2400" i="1" dirty="0" err="1" smtClean="0"/>
            <a:t>berpartisipasi</a:t>
          </a:r>
          <a:r>
            <a:rPr lang="en-US" sz="2400" i="1" dirty="0" smtClean="0"/>
            <a:t> </a:t>
          </a:r>
          <a:r>
            <a:rPr lang="en-US" sz="2400" i="1" dirty="0" err="1" smtClean="0"/>
            <a:t>dan</a:t>
          </a:r>
          <a:r>
            <a:rPr lang="en-US" sz="2400" i="1" dirty="0" smtClean="0"/>
            <a:t> </a:t>
          </a:r>
          <a:r>
            <a:rPr lang="en-US" sz="2400" i="1" dirty="0" err="1" smtClean="0"/>
            <a:t>sektor-sektor</a:t>
          </a:r>
          <a:r>
            <a:rPr lang="en-US" sz="2400" i="1" dirty="0" smtClean="0"/>
            <a:t> yang </a:t>
          </a:r>
          <a:r>
            <a:rPr lang="en-US" sz="2400" i="1" dirty="0" err="1" smtClean="0"/>
            <a:t>diprioritaskan</a:t>
          </a:r>
          <a:endParaRPr lang="en-MY" sz="2400" dirty="0"/>
        </a:p>
      </dgm:t>
    </dgm:pt>
    <dgm:pt modelId="{2B6DF173-BFF6-4BAC-962E-D01D6D4825DA}" type="parTrans" cxnId="{BD0BF3B8-E7C7-4B73-9B74-1151D9C1D653}">
      <dgm:prSet/>
      <dgm:spPr/>
      <dgm:t>
        <a:bodyPr/>
        <a:lstStyle/>
        <a:p>
          <a:endParaRPr lang="en-MY"/>
        </a:p>
      </dgm:t>
    </dgm:pt>
    <dgm:pt modelId="{23C5B9AA-8100-4CBB-AA18-A7886D096434}" type="sibTrans" cxnId="{BD0BF3B8-E7C7-4B73-9B74-1151D9C1D653}">
      <dgm:prSet/>
      <dgm:spPr/>
      <dgm:t>
        <a:bodyPr/>
        <a:lstStyle/>
        <a:p>
          <a:endParaRPr lang="en-MY"/>
        </a:p>
      </dgm:t>
    </dgm:pt>
    <dgm:pt modelId="{AEDCE2BA-C3F5-4574-A746-CF88231F783B}">
      <dgm:prSet phldrT="[Text]"/>
      <dgm:spPr/>
      <dgm:t>
        <a:bodyPr/>
        <a:lstStyle/>
        <a:p>
          <a:r>
            <a:rPr lang="en-MY" dirty="0" err="1" smtClean="0"/>
            <a:t>Dalam</a:t>
          </a:r>
          <a:r>
            <a:rPr lang="en-MY" dirty="0" smtClean="0"/>
            <a:t> </a:t>
          </a:r>
          <a:r>
            <a:rPr lang="en-MY" dirty="0" err="1" smtClean="0"/>
            <a:t>tahap</a:t>
          </a:r>
          <a:r>
            <a:rPr lang="en-MY" dirty="0" smtClean="0"/>
            <a:t> </a:t>
          </a:r>
          <a:r>
            <a:rPr lang="en-MY" dirty="0" err="1" smtClean="0"/>
            <a:t>ini</a:t>
          </a:r>
          <a:r>
            <a:rPr lang="en-MY" dirty="0" smtClean="0"/>
            <a:t> </a:t>
          </a:r>
          <a:r>
            <a:rPr lang="en-MY" dirty="0" err="1" smtClean="0"/>
            <a:t>seyogianya</a:t>
          </a:r>
          <a:r>
            <a:rPr lang="en-MY" dirty="0" smtClean="0"/>
            <a:t> </a:t>
          </a:r>
          <a:r>
            <a:rPr lang="en-MY" dirty="0" err="1" smtClean="0"/>
            <a:t>dapat</a:t>
          </a:r>
          <a:r>
            <a:rPr lang="en-MY" dirty="0" smtClean="0"/>
            <a:t> </a:t>
          </a:r>
          <a:r>
            <a:rPr lang="en-MY" dirty="0" err="1" smtClean="0"/>
            <a:t>teridentifikasi</a:t>
          </a:r>
          <a:r>
            <a:rPr lang="en-MY" dirty="0" smtClean="0"/>
            <a:t> unit-unit </a:t>
          </a:r>
          <a:r>
            <a:rPr lang="en-MY" dirty="0" err="1" smtClean="0"/>
            <a:t>usaha</a:t>
          </a:r>
          <a:r>
            <a:rPr lang="en-MY" dirty="0" smtClean="0"/>
            <a:t> yang </a:t>
          </a:r>
          <a:r>
            <a:rPr lang="en-MY" dirty="0" err="1" smtClean="0"/>
            <a:t>terlibat</a:t>
          </a:r>
          <a:r>
            <a:rPr lang="en-MY" dirty="0" smtClean="0"/>
            <a:t> </a:t>
          </a:r>
          <a:r>
            <a:rPr lang="en-MY" dirty="0" err="1" smtClean="0"/>
            <a:t>dalam</a:t>
          </a:r>
          <a:r>
            <a:rPr lang="en-MY" dirty="0" smtClean="0"/>
            <a:t> </a:t>
          </a:r>
          <a:r>
            <a:rPr lang="en-MY" dirty="0" err="1" smtClean="0"/>
            <a:t>penciptaan</a:t>
          </a:r>
          <a:r>
            <a:rPr lang="en-MY" dirty="0" smtClean="0"/>
            <a:t> </a:t>
          </a:r>
          <a:r>
            <a:rPr lang="en-MY" dirty="0" err="1" smtClean="0"/>
            <a:t>nilai</a:t>
          </a:r>
          <a:r>
            <a:rPr lang="en-MY" dirty="0" smtClean="0"/>
            <a:t> </a:t>
          </a:r>
          <a:r>
            <a:rPr lang="en-MY" dirty="0" err="1" smtClean="0"/>
            <a:t>tambah</a:t>
          </a:r>
          <a:r>
            <a:rPr lang="en-MY" dirty="0" smtClean="0"/>
            <a:t> di </a:t>
          </a:r>
          <a:r>
            <a:rPr lang="en-MY" dirty="0" err="1" smtClean="0"/>
            <a:t>setiap</a:t>
          </a:r>
          <a:r>
            <a:rPr lang="en-MY" dirty="0" smtClean="0"/>
            <a:t> </a:t>
          </a:r>
          <a:r>
            <a:rPr lang="en-MY" dirty="0" err="1" smtClean="0"/>
            <a:t>lapangan</a:t>
          </a:r>
          <a:r>
            <a:rPr lang="en-MY" dirty="0" smtClean="0"/>
            <a:t> </a:t>
          </a:r>
          <a:r>
            <a:rPr lang="en-MY" dirty="0" err="1" smtClean="0"/>
            <a:t>usaha</a:t>
          </a:r>
          <a:r>
            <a:rPr lang="en-MY" dirty="0" smtClean="0"/>
            <a:t>, </a:t>
          </a:r>
          <a:r>
            <a:rPr lang="en-MY" dirty="0" err="1" smtClean="0"/>
            <a:t>baik</a:t>
          </a:r>
          <a:r>
            <a:rPr lang="en-MY" dirty="0" smtClean="0"/>
            <a:t> </a:t>
          </a:r>
          <a:r>
            <a:rPr lang="en-MY" dirty="0" err="1" smtClean="0"/>
            <a:t>jumlahnya</a:t>
          </a:r>
          <a:r>
            <a:rPr lang="en-MY" dirty="0" smtClean="0"/>
            <a:t> </a:t>
          </a:r>
          <a:r>
            <a:rPr lang="en-MY" dirty="0" err="1" smtClean="0"/>
            <a:t>maupun</a:t>
          </a:r>
          <a:r>
            <a:rPr lang="en-MY" dirty="0" smtClean="0"/>
            <a:t> </a:t>
          </a:r>
          <a:r>
            <a:rPr lang="en-MY" dirty="0" err="1" smtClean="0"/>
            <a:t>perkiraan</a:t>
          </a:r>
          <a:r>
            <a:rPr lang="en-MY" dirty="0" smtClean="0"/>
            <a:t> </a:t>
          </a:r>
          <a:r>
            <a:rPr lang="en-MY" dirty="0" err="1" smtClean="0"/>
            <a:t>besaran</a:t>
          </a:r>
          <a:r>
            <a:rPr lang="en-MY" dirty="0" smtClean="0"/>
            <a:t> </a:t>
          </a:r>
          <a:r>
            <a:rPr lang="en-MY" dirty="0" err="1" smtClean="0"/>
            <a:t>kontribusinya</a:t>
          </a:r>
          <a:r>
            <a:rPr lang="en-MY" dirty="0" smtClean="0"/>
            <a:t>. </a:t>
          </a:r>
          <a:r>
            <a:rPr lang="en-MY" dirty="0" err="1" smtClean="0"/>
            <a:t>Untuk</a:t>
          </a:r>
          <a:r>
            <a:rPr lang="en-MY" dirty="0" smtClean="0"/>
            <a:t> </a:t>
          </a:r>
          <a:r>
            <a:rPr lang="en-MY" dirty="0" err="1" smtClean="0"/>
            <a:t>mengakomodir</a:t>
          </a:r>
          <a:r>
            <a:rPr lang="en-MY" dirty="0" smtClean="0"/>
            <a:t> </a:t>
          </a:r>
          <a:r>
            <a:rPr lang="en-MY" dirty="0" err="1" smtClean="0"/>
            <a:t>partisipasi</a:t>
          </a:r>
          <a:r>
            <a:rPr lang="en-MY" dirty="0" smtClean="0"/>
            <a:t> </a:t>
          </a:r>
          <a:r>
            <a:rPr lang="en-MY" dirty="0" err="1" smtClean="0"/>
            <a:t>penduduk</a:t>
          </a:r>
          <a:r>
            <a:rPr lang="en-MY" dirty="0" smtClean="0"/>
            <a:t> </a:t>
          </a:r>
          <a:r>
            <a:rPr lang="en-MY" dirty="0" err="1" smtClean="0"/>
            <a:t>miskin</a:t>
          </a:r>
          <a:r>
            <a:rPr lang="en-MY" dirty="0" smtClean="0"/>
            <a:t>, </a:t>
          </a:r>
          <a:r>
            <a:rPr lang="en-MY" dirty="0" err="1" smtClean="0"/>
            <a:t>tampaknya</a:t>
          </a:r>
          <a:r>
            <a:rPr lang="en-MY" dirty="0" smtClean="0"/>
            <a:t> </a:t>
          </a:r>
          <a:r>
            <a:rPr lang="en-MY" dirty="0" err="1" smtClean="0"/>
            <a:t>sektor</a:t>
          </a:r>
          <a:r>
            <a:rPr lang="en-MY" dirty="0" smtClean="0"/>
            <a:t> </a:t>
          </a:r>
          <a:r>
            <a:rPr lang="en-MY" dirty="0" err="1" smtClean="0"/>
            <a:t>pertanian</a:t>
          </a:r>
          <a:r>
            <a:rPr lang="en-MY" dirty="0" smtClean="0"/>
            <a:t> </a:t>
          </a:r>
          <a:r>
            <a:rPr lang="en-MY" dirty="0" err="1" smtClean="0"/>
            <a:t>dan</a:t>
          </a:r>
          <a:r>
            <a:rPr lang="en-MY" dirty="0" smtClean="0"/>
            <a:t> </a:t>
          </a:r>
          <a:r>
            <a:rPr lang="en-MY" dirty="0" err="1" smtClean="0"/>
            <a:t>berbagai</a:t>
          </a:r>
          <a:r>
            <a:rPr lang="en-MY" dirty="0" smtClean="0"/>
            <a:t> </a:t>
          </a:r>
          <a:r>
            <a:rPr lang="en-MY" dirty="0" err="1" smtClean="0"/>
            <a:t>sektor</a:t>
          </a:r>
          <a:r>
            <a:rPr lang="en-MY" dirty="0" smtClean="0"/>
            <a:t> informal yang </a:t>
          </a:r>
          <a:r>
            <a:rPr lang="en-MY" dirty="0" err="1" smtClean="0"/>
            <a:t>harus</a:t>
          </a:r>
          <a:r>
            <a:rPr lang="en-MY" dirty="0" smtClean="0"/>
            <a:t> </a:t>
          </a:r>
          <a:r>
            <a:rPr lang="en-MY" dirty="0" err="1" smtClean="0"/>
            <a:t>menjadi</a:t>
          </a:r>
          <a:r>
            <a:rPr lang="en-MY" dirty="0" smtClean="0"/>
            <a:t> </a:t>
          </a:r>
          <a:r>
            <a:rPr lang="en-MY" dirty="0" err="1" smtClean="0"/>
            <a:t>perhatian</a:t>
          </a:r>
          <a:r>
            <a:rPr lang="en-MY" dirty="0" smtClean="0"/>
            <a:t>.</a:t>
          </a:r>
          <a:endParaRPr lang="en-MY" dirty="0"/>
        </a:p>
      </dgm:t>
    </dgm:pt>
    <dgm:pt modelId="{AA7A81D3-0818-4256-8E51-C7792B1FEF73}" type="parTrans" cxnId="{112CD2CE-D961-42B0-81FD-3082F4529E66}">
      <dgm:prSet/>
      <dgm:spPr/>
      <dgm:t>
        <a:bodyPr/>
        <a:lstStyle/>
        <a:p>
          <a:endParaRPr lang="en-MY"/>
        </a:p>
      </dgm:t>
    </dgm:pt>
    <dgm:pt modelId="{E9D6FCA6-74E2-43B6-8948-65416F3DB1A7}" type="sibTrans" cxnId="{112CD2CE-D961-42B0-81FD-3082F4529E66}">
      <dgm:prSet/>
      <dgm:spPr/>
      <dgm:t>
        <a:bodyPr/>
        <a:lstStyle/>
        <a:p>
          <a:endParaRPr lang="en-MY"/>
        </a:p>
      </dgm:t>
    </dgm:pt>
    <dgm:pt modelId="{E440F618-90E4-4646-A60D-66F933E561E2}">
      <dgm:prSet phldrT="[Text]" custT="1"/>
      <dgm:spPr/>
      <dgm:t>
        <a:bodyPr/>
        <a:lstStyle/>
        <a:p>
          <a:r>
            <a:rPr lang="en-US" sz="2400" i="1" dirty="0" err="1" smtClean="0"/>
            <a:t>Pengaturan</a:t>
          </a:r>
          <a:r>
            <a:rPr lang="en-US" sz="2400" i="1" dirty="0" smtClean="0"/>
            <a:t> </a:t>
          </a:r>
          <a:r>
            <a:rPr lang="en-US" sz="2400" i="1" dirty="0" err="1" smtClean="0"/>
            <a:t>kelembagaan</a:t>
          </a:r>
          <a:r>
            <a:rPr lang="en-US" sz="2400" i="1" dirty="0" smtClean="0"/>
            <a:t> </a:t>
          </a:r>
          <a:r>
            <a:rPr lang="en-US" sz="2400" i="1" dirty="0" err="1" smtClean="0"/>
            <a:t>apa</a:t>
          </a:r>
          <a:r>
            <a:rPr lang="en-US" sz="2400" i="1" dirty="0" smtClean="0"/>
            <a:t> yang </a:t>
          </a:r>
          <a:r>
            <a:rPr lang="en-US" sz="2400" i="1" dirty="0" err="1" smtClean="0"/>
            <a:t>dirancang</a:t>
          </a:r>
          <a:r>
            <a:rPr lang="en-US" sz="2400" i="1" dirty="0" smtClean="0"/>
            <a:t> </a:t>
          </a:r>
          <a:r>
            <a:rPr lang="en-US" sz="2400" i="1" dirty="0" err="1" smtClean="0"/>
            <a:t>dan</a:t>
          </a:r>
          <a:r>
            <a:rPr lang="en-US" sz="2400" i="1" dirty="0" smtClean="0"/>
            <a:t> </a:t>
          </a:r>
          <a:r>
            <a:rPr lang="en-US" sz="2400" i="1" dirty="0" err="1" smtClean="0"/>
            <a:t>ditekankan</a:t>
          </a:r>
          <a:endParaRPr lang="en-MY" sz="2400" dirty="0"/>
        </a:p>
      </dgm:t>
    </dgm:pt>
    <dgm:pt modelId="{5A6E52EB-71D4-40FE-9FDD-51AC8D06FBA3}" type="parTrans" cxnId="{BEE59797-89CA-4C6D-B3D1-DE01028F4963}">
      <dgm:prSet/>
      <dgm:spPr/>
      <dgm:t>
        <a:bodyPr/>
        <a:lstStyle/>
        <a:p>
          <a:endParaRPr lang="en-MY"/>
        </a:p>
      </dgm:t>
    </dgm:pt>
    <dgm:pt modelId="{09CD0574-A472-46F8-BE69-732C7F58C599}" type="sibTrans" cxnId="{BEE59797-89CA-4C6D-B3D1-DE01028F4963}">
      <dgm:prSet/>
      <dgm:spPr/>
      <dgm:t>
        <a:bodyPr/>
        <a:lstStyle/>
        <a:p>
          <a:endParaRPr lang="en-MY"/>
        </a:p>
      </dgm:t>
    </dgm:pt>
    <dgm:pt modelId="{4B0B6140-AED3-46F3-B8A1-313B7EED9821}">
      <dgm:prSet phldrT="[Text]"/>
      <dgm:spPr/>
      <dgm:t>
        <a:bodyPr/>
        <a:lstStyle/>
        <a:p>
          <a:r>
            <a:rPr lang="en-US" dirty="0" err="1" smtClean="0"/>
            <a:t>Pemerintah</a:t>
          </a:r>
          <a:r>
            <a:rPr lang="en-US" dirty="0" smtClean="0"/>
            <a:t> </a:t>
          </a:r>
          <a:r>
            <a:rPr lang="en-US" dirty="0" err="1" smtClean="0"/>
            <a:t>daerah</a:t>
          </a:r>
          <a:r>
            <a:rPr lang="en-US" dirty="0" smtClean="0"/>
            <a:t> </a:t>
          </a:r>
          <a:r>
            <a:rPr lang="en-US" dirty="0" err="1" smtClean="0"/>
            <a:t>dapat</a:t>
          </a:r>
          <a:r>
            <a:rPr lang="en-US" dirty="0" smtClean="0"/>
            <a:t> </a:t>
          </a:r>
          <a:r>
            <a:rPr lang="en-US" dirty="0" err="1" smtClean="0"/>
            <a:t>menyiapkan</a:t>
          </a:r>
          <a:r>
            <a:rPr lang="en-US" dirty="0" smtClean="0"/>
            <a:t> </a:t>
          </a:r>
          <a:r>
            <a:rPr lang="en-US" dirty="0" err="1" smtClean="0"/>
            <a:t>kerangka</a:t>
          </a:r>
          <a:r>
            <a:rPr lang="en-US" dirty="0" smtClean="0"/>
            <a:t> </a:t>
          </a:r>
          <a:r>
            <a:rPr lang="en-US" dirty="0" err="1" smtClean="0"/>
            <a:t>regulasi</a:t>
          </a:r>
          <a:r>
            <a:rPr lang="en-US" dirty="0" smtClean="0"/>
            <a:t> </a:t>
          </a:r>
          <a:r>
            <a:rPr lang="en-US" dirty="0" err="1" smtClean="0"/>
            <a:t>khusus</a:t>
          </a:r>
          <a:r>
            <a:rPr lang="en-US" dirty="0" smtClean="0"/>
            <a:t> </a:t>
          </a:r>
          <a:r>
            <a:rPr lang="en-US" dirty="0" err="1" smtClean="0"/>
            <a:t>tentang</a:t>
          </a:r>
          <a:r>
            <a:rPr lang="en-US" dirty="0" smtClean="0"/>
            <a:t> </a:t>
          </a:r>
          <a:r>
            <a:rPr lang="en-US" dirty="0" err="1" smtClean="0"/>
            <a:t>pola</a:t>
          </a:r>
          <a:r>
            <a:rPr lang="en-US" dirty="0" smtClean="0"/>
            <a:t> </a:t>
          </a:r>
          <a:r>
            <a:rPr lang="en-US" dirty="0" err="1" smtClean="0"/>
            <a:t>pertumbuhan</a:t>
          </a:r>
          <a:r>
            <a:rPr lang="en-US" dirty="0" smtClean="0"/>
            <a:t> </a:t>
          </a:r>
          <a:r>
            <a:rPr lang="en-US" dirty="0" err="1" smtClean="0"/>
            <a:t>ekonomi</a:t>
          </a:r>
          <a:r>
            <a:rPr lang="en-US" dirty="0" smtClean="0"/>
            <a:t> pro </a:t>
          </a:r>
          <a:r>
            <a:rPr lang="en-US" dirty="0" err="1" smtClean="0"/>
            <a:t>masyarakat</a:t>
          </a:r>
          <a:r>
            <a:rPr lang="en-US" dirty="0" smtClean="0"/>
            <a:t> </a:t>
          </a:r>
          <a:r>
            <a:rPr lang="en-US" dirty="0" err="1" smtClean="0"/>
            <a:t>miskin</a:t>
          </a:r>
          <a:endParaRPr lang="en-MY" dirty="0"/>
        </a:p>
      </dgm:t>
    </dgm:pt>
    <dgm:pt modelId="{CD51A06F-3710-4893-9D61-BB562BAF4033}" type="parTrans" cxnId="{9CB1F5E9-DD90-487B-A9E5-F50F4C666DCD}">
      <dgm:prSet/>
      <dgm:spPr/>
      <dgm:t>
        <a:bodyPr/>
        <a:lstStyle/>
        <a:p>
          <a:endParaRPr lang="en-MY"/>
        </a:p>
      </dgm:t>
    </dgm:pt>
    <dgm:pt modelId="{0B85317E-1317-476F-91A0-D65B69E5EB50}" type="sibTrans" cxnId="{9CB1F5E9-DD90-487B-A9E5-F50F4C666DCD}">
      <dgm:prSet/>
      <dgm:spPr/>
      <dgm:t>
        <a:bodyPr/>
        <a:lstStyle/>
        <a:p>
          <a:endParaRPr lang="en-MY"/>
        </a:p>
      </dgm:t>
    </dgm:pt>
    <dgm:pt modelId="{D0C35BDC-5664-4C88-BE34-E988FD26A248}">
      <dgm:prSet/>
      <dgm:spPr/>
      <dgm:t>
        <a:bodyPr/>
        <a:lstStyle/>
        <a:p>
          <a:r>
            <a:rPr lang="en-MY" dirty="0" smtClean="0"/>
            <a:t>Salah satu focus yang bisa digarap adalah optimalisasi Lembaga Keuangan Mikro (LKM) diantaranya koperasi. </a:t>
          </a:r>
          <a:endParaRPr lang="en-MY" dirty="0"/>
        </a:p>
      </dgm:t>
    </dgm:pt>
    <dgm:pt modelId="{6F297A3A-2711-4791-95EC-5373B05D03E1}" type="parTrans" cxnId="{D3B22169-FB5E-43EF-843D-A288D483FA21}">
      <dgm:prSet/>
      <dgm:spPr/>
      <dgm:t>
        <a:bodyPr/>
        <a:lstStyle/>
        <a:p>
          <a:endParaRPr lang="en-MY"/>
        </a:p>
      </dgm:t>
    </dgm:pt>
    <dgm:pt modelId="{2336DA85-451C-4F01-BDA9-2F5BADEF795A}" type="sibTrans" cxnId="{D3B22169-FB5E-43EF-843D-A288D483FA21}">
      <dgm:prSet/>
      <dgm:spPr/>
      <dgm:t>
        <a:bodyPr/>
        <a:lstStyle/>
        <a:p>
          <a:endParaRPr lang="en-MY"/>
        </a:p>
      </dgm:t>
    </dgm:pt>
    <dgm:pt modelId="{DE935475-0972-4D68-BD1F-C071665CD641}">
      <dgm:prSet/>
      <dgm:spPr/>
      <dgm:t>
        <a:bodyPr/>
        <a:lstStyle/>
        <a:p>
          <a:r>
            <a:rPr lang="en-US" dirty="0" smtClean="0"/>
            <a:t>Salah </a:t>
          </a:r>
          <a:r>
            <a:rPr lang="en-US" dirty="0" err="1" smtClean="0"/>
            <a:t>satunya</a:t>
          </a:r>
          <a:r>
            <a:rPr lang="en-US" dirty="0" smtClean="0"/>
            <a:t> </a:t>
          </a:r>
          <a:r>
            <a:rPr lang="en-US" dirty="0" err="1" smtClean="0"/>
            <a:t>adalah</a:t>
          </a:r>
          <a:r>
            <a:rPr lang="en-US" dirty="0" smtClean="0"/>
            <a:t> </a:t>
          </a:r>
          <a:r>
            <a:rPr lang="en-US" dirty="0" err="1" smtClean="0"/>
            <a:t>peran</a:t>
          </a:r>
          <a:r>
            <a:rPr lang="en-US" dirty="0" smtClean="0"/>
            <a:t> </a:t>
          </a:r>
          <a:r>
            <a:rPr lang="en-US" dirty="0" err="1" smtClean="0"/>
            <a:t>kampus</a:t>
          </a:r>
          <a:r>
            <a:rPr lang="en-US" dirty="0" smtClean="0"/>
            <a:t>. </a:t>
          </a:r>
          <a:endParaRPr lang="en-MY" dirty="0"/>
        </a:p>
      </dgm:t>
    </dgm:pt>
    <dgm:pt modelId="{B4267FAF-AEF1-44D4-B9A5-623CF299009A}" type="parTrans" cxnId="{7662CC26-065A-468C-B2F1-9D6A54F295D7}">
      <dgm:prSet/>
      <dgm:spPr/>
      <dgm:t>
        <a:bodyPr/>
        <a:lstStyle/>
        <a:p>
          <a:endParaRPr lang="en-MY"/>
        </a:p>
      </dgm:t>
    </dgm:pt>
    <dgm:pt modelId="{BAB3029D-248F-4217-BB61-3690ADA9F9F3}" type="sibTrans" cxnId="{7662CC26-065A-468C-B2F1-9D6A54F295D7}">
      <dgm:prSet/>
      <dgm:spPr/>
      <dgm:t>
        <a:bodyPr/>
        <a:lstStyle/>
        <a:p>
          <a:endParaRPr lang="en-MY"/>
        </a:p>
      </dgm:t>
    </dgm:pt>
    <dgm:pt modelId="{90298370-7B78-4745-A74D-5472695CBCF8}">
      <dgm:prSet/>
      <dgm:spPr/>
      <dgm:t>
        <a:bodyPr/>
        <a:lstStyle/>
        <a:p>
          <a:r>
            <a:rPr lang="en-MY" dirty="0" err="1" smtClean="0"/>
            <a:t>Metode</a:t>
          </a:r>
          <a:r>
            <a:rPr lang="en-MY" dirty="0" smtClean="0"/>
            <a:t> </a:t>
          </a:r>
          <a:r>
            <a:rPr lang="en-MY" dirty="0" err="1" smtClean="0"/>
            <a:t>pencapaian</a:t>
          </a:r>
          <a:r>
            <a:rPr lang="en-MY" dirty="0" smtClean="0"/>
            <a:t> target </a:t>
          </a:r>
          <a:r>
            <a:rPr lang="en-MY" dirty="0" err="1" smtClean="0"/>
            <a:t>perencanaan</a:t>
          </a:r>
          <a:r>
            <a:rPr lang="en-MY" dirty="0" smtClean="0"/>
            <a:t> </a:t>
          </a:r>
          <a:r>
            <a:rPr lang="en-MY" dirty="0" err="1" smtClean="0"/>
            <a:t>terkait</a:t>
          </a:r>
          <a:r>
            <a:rPr lang="en-MY" dirty="0" smtClean="0"/>
            <a:t> </a:t>
          </a:r>
          <a:r>
            <a:rPr lang="en-MY" dirty="0" err="1" smtClean="0"/>
            <a:t>bagaimana</a:t>
          </a:r>
          <a:r>
            <a:rPr lang="en-MY" dirty="0" smtClean="0"/>
            <a:t> </a:t>
          </a:r>
          <a:r>
            <a:rPr lang="en-MY" dirty="0" err="1" smtClean="0"/>
            <a:t>potensi</a:t>
          </a:r>
          <a:r>
            <a:rPr lang="en-MY" dirty="0" smtClean="0"/>
            <a:t> yang </a:t>
          </a:r>
          <a:r>
            <a:rPr lang="en-MY" dirty="0" err="1" smtClean="0"/>
            <a:t>ada</a:t>
          </a:r>
          <a:r>
            <a:rPr lang="en-MY" dirty="0" smtClean="0"/>
            <a:t> di </a:t>
          </a:r>
          <a:r>
            <a:rPr lang="en-MY" dirty="0" err="1" smtClean="0"/>
            <a:t>Jabar</a:t>
          </a:r>
          <a:r>
            <a:rPr lang="en-MY" dirty="0" smtClean="0"/>
            <a:t> </a:t>
          </a:r>
          <a:r>
            <a:rPr lang="en-MY" dirty="0" err="1" smtClean="0"/>
            <a:t>dapat</a:t>
          </a:r>
          <a:r>
            <a:rPr lang="en-MY" dirty="0" smtClean="0"/>
            <a:t> </a:t>
          </a:r>
          <a:r>
            <a:rPr lang="en-MY" dirty="0" err="1" smtClean="0"/>
            <a:t>disinergikan</a:t>
          </a:r>
          <a:endParaRPr lang="en-MY" dirty="0"/>
        </a:p>
      </dgm:t>
    </dgm:pt>
    <dgm:pt modelId="{EF57295E-C4B7-4EFD-90B8-BE0F54C68BB7}" type="parTrans" cxnId="{30B2EE34-DA87-40E0-B5A6-E63FDD70CBC0}">
      <dgm:prSet/>
      <dgm:spPr/>
      <dgm:t>
        <a:bodyPr/>
        <a:lstStyle/>
        <a:p>
          <a:endParaRPr lang="en-MY"/>
        </a:p>
      </dgm:t>
    </dgm:pt>
    <dgm:pt modelId="{20566909-805D-4921-9DB1-9B20BC3A67AA}" type="sibTrans" cxnId="{30B2EE34-DA87-40E0-B5A6-E63FDD70CBC0}">
      <dgm:prSet/>
      <dgm:spPr/>
      <dgm:t>
        <a:bodyPr/>
        <a:lstStyle/>
        <a:p>
          <a:endParaRPr lang="en-MY"/>
        </a:p>
      </dgm:t>
    </dgm:pt>
    <dgm:pt modelId="{3566A2FD-5495-4739-B376-BA9DFB131B54}">
      <dgm:prSet/>
      <dgm:spPr/>
      <dgm:t>
        <a:bodyPr/>
        <a:lstStyle/>
        <a:p>
          <a:r>
            <a:rPr lang="en-US" dirty="0" err="1" smtClean="0"/>
            <a:t>Jumlah</a:t>
          </a:r>
          <a:r>
            <a:rPr lang="en-US" dirty="0" smtClean="0"/>
            <a:t> </a:t>
          </a:r>
          <a:r>
            <a:rPr lang="en-US" dirty="0" err="1" smtClean="0"/>
            <a:t>perguruan</a:t>
          </a:r>
          <a:r>
            <a:rPr lang="en-US" dirty="0" smtClean="0"/>
            <a:t> </a:t>
          </a:r>
          <a:r>
            <a:rPr lang="en-US" dirty="0" err="1" smtClean="0"/>
            <a:t>tinggi</a:t>
          </a:r>
          <a:r>
            <a:rPr lang="en-US" dirty="0" smtClean="0"/>
            <a:t> di </a:t>
          </a:r>
          <a:r>
            <a:rPr lang="en-US" dirty="0" err="1" smtClean="0"/>
            <a:t>Jawa</a:t>
          </a:r>
          <a:r>
            <a:rPr lang="en-US" dirty="0" smtClean="0"/>
            <a:t> Barat </a:t>
          </a:r>
          <a:r>
            <a:rPr lang="en-US" dirty="0" err="1" smtClean="0"/>
            <a:t>sekitar</a:t>
          </a:r>
          <a:r>
            <a:rPr lang="en-US" dirty="0" smtClean="0"/>
            <a:t> 339 </a:t>
          </a:r>
          <a:r>
            <a:rPr lang="en-US" dirty="0" err="1" smtClean="0"/>
            <a:t>buah</a:t>
          </a:r>
          <a:r>
            <a:rPr lang="en-US" dirty="0" smtClean="0"/>
            <a:t> </a:t>
          </a:r>
          <a:r>
            <a:rPr lang="en-US" dirty="0" err="1" smtClean="0"/>
            <a:t>dapat</a:t>
          </a:r>
          <a:r>
            <a:rPr lang="en-US" dirty="0" smtClean="0"/>
            <a:t> </a:t>
          </a:r>
          <a:r>
            <a:rPr lang="en-US" dirty="0" err="1" smtClean="0"/>
            <a:t>menjadi</a:t>
          </a:r>
          <a:r>
            <a:rPr lang="en-US" dirty="0" smtClean="0"/>
            <a:t> </a:t>
          </a:r>
          <a:r>
            <a:rPr lang="en-US" dirty="0" err="1" smtClean="0"/>
            <a:t>mitra</a:t>
          </a:r>
          <a:r>
            <a:rPr lang="en-US" dirty="0" smtClean="0"/>
            <a:t> </a:t>
          </a:r>
          <a:r>
            <a:rPr lang="en-US" dirty="0" err="1" smtClean="0"/>
            <a:t>untuk</a:t>
          </a:r>
          <a:r>
            <a:rPr lang="en-US" dirty="0" smtClean="0"/>
            <a:t> </a:t>
          </a:r>
          <a:r>
            <a:rPr lang="en-US" dirty="0" err="1" smtClean="0"/>
            <a:t>mensukseskan</a:t>
          </a:r>
          <a:r>
            <a:rPr lang="en-US" dirty="0" smtClean="0"/>
            <a:t> </a:t>
          </a:r>
          <a:r>
            <a:rPr lang="en-US" dirty="0" err="1" smtClean="0"/>
            <a:t>pertumbuhan</a:t>
          </a:r>
          <a:r>
            <a:rPr lang="en-US" dirty="0" smtClean="0"/>
            <a:t> </a:t>
          </a:r>
          <a:r>
            <a:rPr lang="en-US" dirty="0" err="1" smtClean="0"/>
            <a:t>ekonomi</a:t>
          </a:r>
          <a:r>
            <a:rPr lang="en-US" dirty="0" smtClean="0"/>
            <a:t> pro </a:t>
          </a:r>
          <a:r>
            <a:rPr lang="en-US" dirty="0" err="1" smtClean="0"/>
            <a:t>masyarakat</a:t>
          </a:r>
          <a:r>
            <a:rPr lang="en-US" dirty="0" smtClean="0"/>
            <a:t> </a:t>
          </a:r>
          <a:r>
            <a:rPr lang="en-US" dirty="0" err="1" smtClean="0"/>
            <a:t>miskin</a:t>
          </a:r>
          <a:r>
            <a:rPr lang="en-US" dirty="0" smtClean="0"/>
            <a:t>. </a:t>
          </a:r>
          <a:endParaRPr lang="en-MY" dirty="0"/>
        </a:p>
      </dgm:t>
    </dgm:pt>
    <dgm:pt modelId="{EA591F06-6520-4A67-9193-548846B18EF7}" type="parTrans" cxnId="{8B56F691-F4D3-476E-AE40-69D1E7A2A8BA}">
      <dgm:prSet/>
      <dgm:spPr/>
      <dgm:t>
        <a:bodyPr/>
        <a:lstStyle/>
        <a:p>
          <a:endParaRPr lang="en-MY"/>
        </a:p>
      </dgm:t>
    </dgm:pt>
    <dgm:pt modelId="{DC2E52AE-9CC9-4DA6-8841-7D13972DF96D}" type="sibTrans" cxnId="{8B56F691-F4D3-476E-AE40-69D1E7A2A8BA}">
      <dgm:prSet/>
      <dgm:spPr/>
      <dgm:t>
        <a:bodyPr/>
        <a:lstStyle/>
        <a:p>
          <a:endParaRPr lang="en-MY"/>
        </a:p>
      </dgm:t>
    </dgm:pt>
    <dgm:pt modelId="{98B491C9-061D-4D59-A1C7-C24C4850E820}" type="pres">
      <dgm:prSet presAssocID="{F5799703-7587-44A5-A5C3-997D1E8102A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E003E564-2E3E-405A-AE47-CD70BA42C387}" type="pres">
      <dgm:prSet presAssocID="{C852E65E-DCE9-45AC-B1A9-2F4DC2578403}" presName="linNode" presStyleCnt="0"/>
      <dgm:spPr/>
    </dgm:pt>
    <dgm:pt modelId="{1125559E-C8A2-46FC-8875-5B18D75777E6}" type="pres">
      <dgm:prSet presAssocID="{C852E65E-DCE9-45AC-B1A9-2F4DC2578403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10CCABDA-BB13-45AC-A5ED-DDA1EF1CB18E}" type="pres">
      <dgm:prSet presAssocID="{C852E65E-DCE9-45AC-B1A9-2F4DC2578403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CB57F1AE-F5E6-4F6C-9D90-A2D8D63BEAD6}" type="pres">
      <dgm:prSet presAssocID="{23C5B9AA-8100-4CBB-AA18-A7886D096434}" presName="sp" presStyleCnt="0"/>
      <dgm:spPr/>
    </dgm:pt>
    <dgm:pt modelId="{0770D5DC-076A-45B3-AF2A-D6287AAE1B1B}" type="pres">
      <dgm:prSet presAssocID="{E440F618-90E4-4646-A60D-66F933E561E2}" presName="linNode" presStyleCnt="0"/>
      <dgm:spPr/>
    </dgm:pt>
    <dgm:pt modelId="{54D1F2A7-FF42-4136-9FB0-6C4CCA201F87}" type="pres">
      <dgm:prSet presAssocID="{E440F618-90E4-4646-A60D-66F933E561E2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B6B35671-636A-4F0E-B211-2D9056303CE9}" type="pres">
      <dgm:prSet presAssocID="{E440F618-90E4-4646-A60D-66F933E561E2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BC96DBC3-E08D-490B-B94E-AACA50844985}" type="pres">
      <dgm:prSet presAssocID="{09CD0574-A472-46F8-BE69-732C7F58C599}" presName="sp" presStyleCnt="0"/>
      <dgm:spPr/>
    </dgm:pt>
    <dgm:pt modelId="{57C68E34-27EE-41E0-9B8F-2DA4D64347B2}" type="pres">
      <dgm:prSet presAssocID="{90298370-7B78-4745-A74D-5472695CBCF8}" presName="linNode" presStyleCnt="0"/>
      <dgm:spPr/>
    </dgm:pt>
    <dgm:pt modelId="{663DB279-81FF-45C8-99AB-EF91A282B125}" type="pres">
      <dgm:prSet presAssocID="{90298370-7B78-4745-A74D-5472695CBCF8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EF9B0379-B5BF-4926-9913-0CF2E8357BB1}" type="pres">
      <dgm:prSet presAssocID="{90298370-7B78-4745-A74D-5472695CBCF8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EC0E136D-9524-4EE1-90A4-732A1D00FD22}" type="presOf" srcId="{90298370-7B78-4745-A74D-5472695CBCF8}" destId="{663DB279-81FF-45C8-99AB-EF91A282B125}" srcOrd="0" destOrd="0" presId="urn:microsoft.com/office/officeart/2005/8/layout/vList5"/>
    <dgm:cxn modelId="{8B56F691-F4D3-476E-AE40-69D1E7A2A8BA}" srcId="{90298370-7B78-4745-A74D-5472695CBCF8}" destId="{3566A2FD-5495-4739-B376-BA9DFB131B54}" srcOrd="1" destOrd="0" parTransId="{EA591F06-6520-4A67-9193-548846B18EF7}" sibTransId="{DC2E52AE-9CC9-4DA6-8841-7D13972DF96D}"/>
    <dgm:cxn modelId="{1488EDDE-5679-46A6-B146-9825D8B9C163}" type="presOf" srcId="{AEDCE2BA-C3F5-4574-A746-CF88231F783B}" destId="{10CCABDA-BB13-45AC-A5ED-DDA1EF1CB18E}" srcOrd="0" destOrd="0" presId="urn:microsoft.com/office/officeart/2005/8/layout/vList5"/>
    <dgm:cxn modelId="{92E1217C-C0A4-4F6C-9A80-CC5D69A61B52}" type="presOf" srcId="{3566A2FD-5495-4739-B376-BA9DFB131B54}" destId="{EF9B0379-B5BF-4926-9913-0CF2E8357BB1}" srcOrd="0" destOrd="1" presId="urn:microsoft.com/office/officeart/2005/8/layout/vList5"/>
    <dgm:cxn modelId="{DFAA7A6B-9689-44A9-96EF-59CA53F7E958}" type="presOf" srcId="{E440F618-90E4-4646-A60D-66F933E561E2}" destId="{54D1F2A7-FF42-4136-9FB0-6C4CCA201F87}" srcOrd="0" destOrd="0" presId="urn:microsoft.com/office/officeart/2005/8/layout/vList5"/>
    <dgm:cxn modelId="{D3B22169-FB5E-43EF-843D-A288D483FA21}" srcId="{E440F618-90E4-4646-A60D-66F933E561E2}" destId="{D0C35BDC-5664-4C88-BE34-E988FD26A248}" srcOrd="1" destOrd="0" parTransId="{6F297A3A-2711-4791-95EC-5373B05D03E1}" sibTransId="{2336DA85-451C-4F01-BDA9-2F5BADEF795A}"/>
    <dgm:cxn modelId="{0EDD5B6F-5B80-4606-BEC7-CE74AC9B6F41}" type="presOf" srcId="{F5799703-7587-44A5-A5C3-997D1E8102AD}" destId="{98B491C9-061D-4D59-A1C7-C24C4850E820}" srcOrd="0" destOrd="0" presId="urn:microsoft.com/office/officeart/2005/8/layout/vList5"/>
    <dgm:cxn modelId="{BBEF0D3F-3A41-4D0E-9267-473FA99B3D4F}" type="presOf" srcId="{DE935475-0972-4D68-BD1F-C071665CD641}" destId="{EF9B0379-B5BF-4926-9913-0CF2E8357BB1}" srcOrd="0" destOrd="0" presId="urn:microsoft.com/office/officeart/2005/8/layout/vList5"/>
    <dgm:cxn modelId="{183724C0-BFE3-497C-9F2D-AED1634D2784}" type="presOf" srcId="{D0C35BDC-5664-4C88-BE34-E988FD26A248}" destId="{B6B35671-636A-4F0E-B211-2D9056303CE9}" srcOrd="0" destOrd="1" presId="urn:microsoft.com/office/officeart/2005/8/layout/vList5"/>
    <dgm:cxn modelId="{BEE59797-89CA-4C6D-B3D1-DE01028F4963}" srcId="{F5799703-7587-44A5-A5C3-997D1E8102AD}" destId="{E440F618-90E4-4646-A60D-66F933E561E2}" srcOrd="1" destOrd="0" parTransId="{5A6E52EB-71D4-40FE-9FDD-51AC8D06FBA3}" sibTransId="{09CD0574-A472-46F8-BE69-732C7F58C599}"/>
    <dgm:cxn modelId="{9CB1F5E9-DD90-487B-A9E5-F50F4C666DCD}" srcId="{E440F618-90E4-4646-A60D-66F933E561E2}" destId="{4B0B6140-AED3-46F3-B8A1-313B7EED9821}" srcOrd="0" destOrd="0" parTransId="{CD51A06F-3710-4893-9D61-BB562BAF4033}" sibTransId="{0B85317E-1317-476F-91A0-D65B69E5EB50}"/>
    <dgm:cxn modelId="{7662CC26-065A-468C-B2F1-9D6A54F295D7}" srcId="{90298370-7B78-4745-A74D-5472695CBCF8}" destId="{DE935475-0972-4D68-BD1F-C071665CD641}" srcOrd="0" destOrd="0" parTransId="{B4267FAF-AEF1-44D4-B9A5-623CF299009A}" sibTransId="{BAB3029D-248F-4217-BB61-3690ADA9F9F3}"/>
    <dgm:cxn modelId="{30B2EE34-DA87-40E0-B5A6-E63FDD70CBC0}" srcId="{F5799703-7587-44A5-A5C3-997D1E8102AD}" destId="{90298370-7B78-4745-A74D-5472695CBCF8}" srcOrd="2" destOrd="0" parTransId="{EF57295E-C4B7-4EFD-90B8-BE0F54C68BB7}" sibTransId="{20566909-805D-4921-9DB1-9B20BC3A67AA}"/>
    <dgm:cxn modelId="{EBEF8E25-C523-484F-AC68-F19F2A1A77F2}" type="presOf" srcId="{C852E65E-DCE9-45AC-B1A9-2F4DC2578403}" destId="{1125559E-C8A2-46FC-8875-5B18D75777E6}" srcOrd="0" destOrd="0" presId="urn:microsoft.com/office/officeart/2005/8/layout/vList5"/>
    <dgm:cxn modelId="{BD0BF3B8-E7C7-4B73-9B74-1151D9C1D653}" srcId="{F5799703-7587-44A5-A5C3-997D1E8102AD}" destId="{C852E65E-DCE9-45AC-B1A9-2F4DC2578403}" srcOrd="0" destOrd="0" parTransId="{2B6DF173-BFF6-4BAC-962E-D01D6D4825DA}" sibTransId="{23C5B9AA-8100-4CBB-AA18-A7886D096434}"/>
    <dgm:cxn modelId="{112CD2CE-D961-42B0-81FD-3082F4529E66}" srcId="{C852E65E-DCE9-45AC-B1A9-2F4DC2578403}" destId="{AEDCE2BA-C3F5-4574-A746-CF88231F783B}" srcOrd="0" destOrd="0" parTransId="{AA7A81D3-0818-4256-8E51-C7792B1FEF73}" sibTransId="{E9D6FCA6-74E2-43B6-8948-65416F3DB1A7}"/>
    <dgm:cxn modelId="{64119B34-16EB-49F7-A0BB-3A8AF3ECD524}" type="presOf" srcId="{4B0B6140-AED3-46F3-B8A1-313B7EED9821}" destId="{B6B35671-636A-4F0E-B211-2D9056303CE9}" srcOrd="0" destOrd="0" presId="urn:microsoft.com/office/officeart/2005/8/layout/vList5"/>
    <dgm:cxn modelId="{B87B6781-34BF-417A-A066-C4560C7E35F2}" type="presParOf" srcId="{98B491C9-061D-4D59-A1C7-C24C4850E820}" destId="{E003E564-2E3E-405A-AE47-CD70BA42C387}" srcOrd="0" destOrd="0" presId="urn:microsoft.com/office/officeart/2005/8/layout/vList5"/>
    <dgm:cxn modelId="{7A979F7D-A654-4E7C-908B-62B8844B3BDA}" type="presParOf" srcId="{E003E564-2E3E-405A-AE47-CD70BA42C387}" destId="{1125559E-C8A2-46FC-8875-5B18D75777E6}" srcOrd="0" destOrd="0" presId="urn:microsoft.com/office/officeart/2005/8/layout/vList5"/>
    <dgm:cxn modelId="{E6B49395-6E6A-4510-AE78-71CD3160957B}" type="presParOf" srcId="{E003E564-2E3E-405A-AE47-CD70BA42C387}" destId="{10CCABDA-BB13-45AC-A5ED-DDA1EF1CB18E}" srcOrd="1" destOrd="0" presId="urn:microsoft.com/office/officeart/2005/8/layout/vList5"/>
    <dgm:cxn modelId="{B5B8C405-1698-4BA4-9AE4-24314A9A764E}" type="presParOf" srcId="{98B491C9-061D-4D59-A1C7-C24C4850E820}" destId="{CB57F1AE-F5E6-4F6C-9D90-A2D8D63BEAD6}" srcOrd="1" destOrd="0" presId="urn:microsoft.com/office/officeart/2005/8/layout/vList5"/>
    <dgm:cxn modelId="{C37E0690-9231-42F9-A23B-9D5736CDB6F1}" type="presParOf" srcId="{98B491C9-061D-4D59-A1C7-C24C4850E820}" destId="{0770D5DC-076A-45B3-AF2A-D6287AAE1B1B}" srcOrd="2" destOrd="0" presId="urn:microsoft.com/office/officeart/2005/8/layout/vList5"/>
    <dgm:cxn modelId="{B429F63D-0391-44EF-8CFB-97AD9F5AE5F3}" type="presParOf" srcId="{0770D5DC-076A-45B3-AF2A-D6287AAE1B1B}" destId="{54D1F2A7-FF42-4136-9FB0-6C4CCA201F87}" srcOrd="0" destOrd="0" presId="urn:microsoft.com/office/officeart/2005/8/layout/vList5"/>
    <dgm:cxn modelId="{7A8F75CE-120E-4451-B0BE-38FBA14CF84C}" type="presParOf" srcId="{0770D5DC-076A-45B3-AF2A-D6287AAE1B1B}" destId="{B6B35671-636A-4F0E-B211-2D9056303CE9}" srcOrd="1" destOrd="0" presId="urn:microsoft.com/office/officeart/2005/8/layout/vList5"/>
    <dgm:cxn modelId="{80712F07-2498-419C-8654-38FE29212B70}" type="presParOf" srcId="{98B491C9-061D-4D59-A1C7-C24C4850E820}" destId="{BC96DBC3-E08D-490B-B94E-AACA50844985}" srcOrd="3" destOrd="0" presId="urn:microsoft.com/office/officeart/2005/8/layout/vList5"/>
    <dgm:cxn modelId="{8938E1DD-21AD-4549-A2EA-FE448BBBC03A}" type="presParOf" srcId="{98B491C9-061D-4D59-A1C7-C24C4850E820}" destId="{57C68E34-27EE-41E0-9B8F-2DA4D64347B2}" srcOrd="4" destOrd="0" presId="urn:microsoft.com/office/officeart/2005/8/layout/vList5"/>
    <dgm:cxn modelId="{F8593119-E803-48CE-B88B-92EF629BD65C}" type="presParOf" srcId="{57C68E34-27EE-41E0-9B8F-2DA4D64347B2}" destId="{663DB279-81FF-45C8-99AB-EF91A282B125}" srcOrd="0" destOrd="0" presId="urn:microsoft.com/office/officeart/2005/8/layout/vList5"/>
    <dgm:cxn modelId="{23DA4F33-3886-4FC5-9F76-CE4FF794487C}" type="presParOf" srcId="{57C68E34-27EE-41E0-9B8F-2DA4D64347B2}" destId="{EF9B0379-B5BF-4926-9913-0CF2E8357BB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C6F1A43-66A9-4125-8A86-ED00606792D0}" type="doc">
      <dgm:prSet loTypeId="urn:microsoft.com/office/officeart/2005/8/layout/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MY"/>
        </a:p>
      </dgm:t>
    </dgm:pt>
    <dgm:pt modelId="{11C7438B-0D15-469B-BD15-DDE111FACD1A}">
      <dgm:prSet phldrT="[Text]"/>
      <dgm:spPr/>
      <dgm:t>
        <a:bodyPr/>
        <a:lstStyle/>
        <a:p>
          <a:r>
            <a:rPr lang="en-US" b="1" i="1" dirty="0" smtClean="0"/>
            <a:t>Standing</a:t>
          </a:r>
          <a:r>
            <a:rPr lang="en-US" b="1" dirty="0" smtClean="0"/>
            <a:t> </a:t>
          </a:r>
          <a:r>
            <a:rPr lang="en-US" b="1" dirty="0" smtClean="0"/>
            <a:t>moral </a:t>
          </a:r>
          <a:r>
            <a:rPr lang="en-US" b="1" dirty="0" err="1" smtClean="0"/>
            <a:t>pemilik</a:t>
          </a:r>
          <a:r>
            <a:rPr lang="en-US" b="1" dirty="0" smtClean="0"/>
            <a:t> modal</a:t>
          </a:r>
          <a:endParaRPr lang="en-MY" b="1" dirty="0"/>
        </a:p>
      </dgm:t>
    </dgm:pt>
    <dgm:pt modelId="{B3F9446F-6658-4B67-990B-764A6A1F3B3D}" type="parTrans" cxnId="{35708493-0075-4211-B9D0-90E4396134CE}">
      <dgm:prSet/>
      <dgm:spPr/>
      <dgm:t>
        <a:bodyPr/>
        <a:lstStyle/>
        <a:p>
          <a:endParaRPr lang="en-MY"/>
        </a:p>
      </dgm:t>
    </dgm:pt>
    <dgm:pt modelId="{23E377E2-222C-495A-823B-E30E4E1C23B9}" type="sibTrans" cxnId="{35708493-0075-4211-B9D0-90E4396134CE}">
      <dgm:prSet/>
      <dgm:spPr/>
      <dgm:t>
        <a:bodyPr/>
        <a:lstStyle/>
        <a:p>
          <a:endParaRPr lang="en-MY"/>
        </a:p>
      </dgm:t>
    </dgm:pt>
    <dgm:pt modelId="{D37D3A53-FB6A-4FF1-ACC0-4009711997C1}">
      <dgm:prSet phldrT="[Text]" custT="1"/>
      <dgm:spPr/>
      <dgm:t>
        <a:bodyPr/>
        <a:lstStyle/>
        <a:p>
          <a:r>
            <a:rPr lang="en-MY" sz="2000" dirty="0" err="1" smtClean="0"/>
            <a:t>Proposisi</a:t>
          </a:r>
          <a:r>
            <a:rPr lang="en-MY" sz="2000" dirty="0" smtClean="0"/>
            <a:t> </a:t>
          </a:r>
          <a:r>
            <a:rPr lang="en-MY" sz="2000" dirty="0" smtClean="0"/>
            <a:t>1. </a:t>
          </a:r>
          <a:r>
            <a:rPr lang="en-MY" sz="2000" dirty="0" err="1" smtClean="0"/>
            <a:t>Penilaian</a:t>
          </a:r>
          <a:r>
            <a:rPr lang="en-MY" sz="2000" dirty="0" smtClean="0"/>
            <a:t> yang </a:t>
          </a:r>
          <a:r>
            <a:rPr lang="en-MY" sz="2000" dirty="0" err="1" smtClean="0"/>
            <a:t>terlalu</a:t>
          </a:r>
          <a:r>
            <a:rPr lang="en-MY" sz="2000" dirty="0" smtClean="0"/>
            <a:t> </a:t>
          </a:r>
          <a:r>
            <a:rPr lang="en-MY" sz="2000" dirty="0" err="1" smtClean="0"/>
            <a:t>besar</a:t>
          </a:r>
          <a:r>
            <a:rPr lang="en-MY" sz="2000" dirty="0" smtClean="0"/>
            <a:t> </a:t>
          </a:r>
          <a:r>
            <a:rPr lang="en-MY" sz="2000" dirty="0" err="1" smtClean="0"/>
            <a:t>dari</a:t>
          </a:r>
          <a:r>
            <a:rPr lang="en-MY" sz="2000" dirty="0" smtClean="0"/>
            <a:t> </a:t>
          </a:r>
          <a:r>
            <a:rPr lang="en-MY" sz="2000" dirty="0" err="1" smtClean="0"/>
            <a:t>shahibul</a:t>
          </a:r>
          <a:r>
            <a:rPr lang="en-MY" sz="2000" dirty="0" smtClean="0"/>
            <a:t> </a:t>
          </a:r>
          <a:r>
            <a:rPr lang="en-MY" sz="2000" dirty="0" err="1" smtClean="0"/>
            <a:t>maal</a:t>
          </a:r>
          <a:r>
            <a:rPr lang="en-MY" sz="2000" dirty="0" smtClean="0"/>
            <a:t> </a:t>
          </a:r>
          <a:r>
            <a:rPr lang="en-MY" sz="2000" dirty="0" err="1" smtClean="0"/>
            <a:t>terhadap</a:t>
          </a:r>
          <a:r>
            <a:rPr lang="en-MY" sz="2000" dirty="0" smtClean="0"/>
            <a:t> </a:t>
          </a:r>
          <a:r>
            <a:rPr lang="en-MY" sz="2000" dirty="0" err="1" smtClean="0"/>
            <a:t>nilai</a:t>
          </a:r>
          <a:r>
            <a:rPr lang="en-MY" sz="2000" dirty="0" smtClean="0"/>
            <a:t> </a:t>
          </a:r>
          <a:r>
            <a:rPr lang="en-MY" sz="2000" dirty="0" err="1" smtClean="0"/>
            <a:t>kapitalnya</a:t>
          </a:r>
          <a:r>
            <a:rPr lang="en-MY" sz="2000" dirty="0" smtClean="0"/>
            <a:t>, </a:t>
          </a:r>
          <a:r>
            <a:rPr lang="en-MY" sz="2000" dirty="0" err="1" smtClean="0"/>
            <a:t>akan</a:t>
          </a:r>
          <a:r>
            <a:rPr lang="en-MY" sz="2000" dirty="0" smtClean="0"/>
            <a:t> </a:t>
          </a:r>
          <a:r>
            <a:rPr lang="en-MY" sz="2000" dirty="0" err="1" smtClean="0"/>
            <a:t>memperendah</a:t>
          </a:r>
          <a:r>
            <a:rPr lang="en-MY" sz="2000" dirty="0" smtClean="0"/>
            <a:t> </a:t>
          </a:r>
          <a:r>
            <a:rPr lang="en-MY" sz="2000" dirty="0" err="1" smtClean="0"/>
            <a:t>pendapatan</a:t>
          </a:r>
          <a:r>
            <a:rPr lang="en-MY" sz="2000" dirty="0" smtClean="0"/>
            <a:t> </a:t>
          </a:r>
          <a:r>
            <a:rPr lang="en-MY" sz="2000" dirty="0" err="1" smtClean="0"/>
            <a:t>tenaga</a:t>
          </a:r>
          <a:r>
            <a:rPr lang="en-MY" sz="2000" dirty="0" smtClean="0"/>
            <a:t> </a:t>
          </a:r>
          <a:r>
            <a:rPr lang="en-MY" sz="2000" dirty="0" err="1" smtClean="0"/>
            <a:t>kerja</a:t>
          </a:r>
          <a:r>
            <a:rPr lang="en-MY" sz="2000" dirty="0" smtClean="0"/>
            <a:t>.</a:t>
          </a:r>
          <a:endParaRPr lang="en-MY" sz="2000" dirty="0"/>
        </a:p>
      </dgm:t>
    </dgm:pt>
    <dgm:pt modelId="{B5167D4D-2BB3-4149-888A-65F70E8EF4C5}" type="parTrans" cxnId="{1C59F2AF-DF31-45AF-8877-43974628795C}">
      <dgm:prSet/>
      <dgm:spPr/>
      <dgm:t>
        <a:bodyPr/>
        <a:lstStyle/>
        <a:p>
          <a:endParaRPr lang="en-MY"/>
        </a:p>
      </dgm:t>
    </dgm:pt>
    <dgm:pt modelId="{3B390BA6-A96E-446E-8A41-559991778BFA}" type="sibTrans" cxnId="{1C59F2AF-DF31-45AF-8877-43974628795C}">
      <dgm:prSet/>
      <dgm:spPr/>
      <dgm:t>
        <a:bodyPr/>
        <a:lstStyle/>
        <a:p>
          <a:endParaRPr lang="en-MY"/>
        </a:p>
      </dgm:t>
    </dgm:pt>
    <dgm:pt modelId="{CF92B485-10C3-40AB-9B44-BFB85E5C9616}">
      <dgm:prSet phldrT="[Text]" custT="1"/>
      <dgm:spPr/>
      <dgm:t>
        <a:bodyPr/>
        <a:lstStyle/>
        <a:p>
          <a:r>
            <a:rPr lang="en-MY" sz="2000" dirty="0" err="1" smtClean="0"/>
            <a:t>Proposisi</a:t>
          </a:r>
          <a:r>
            <a:rPr lang="en-MY" sz="2000" dirty="0" smtClean="0"/>
            <a:t> </a:t>
          </a:r>
          <a:r>
            <a:rPr lang="en-MY" sz="2000" dirty="0" smtClean="0"/>
            <a:t>6. </a:t>
          </a:r>
          <a:r>
            <a:rPr lang="en-US" sz="2000" dirty="0" err="1" smtClean="0"/>
            <a:t>Membesarkan</a:t>
          </a:r>
          <a:r>
            <a:rPr lang="en-US" sz="2000" dirty="0" smtClean="0"/>
            <a:t> share </a:t>
          </a:r>
          <a:r>
            <a:rPr lang="en-US" sz="2000" dirty="0" err="1" smtClean="0"/>
            <a:t>bagi</a:t>
          </a:r>
          <a:r>
            <a:rPr lang="en-US" sz="2000" dirty="0" smtClean="0"/>
            <a:t> </a:t>
          </a:r>
          <a:r>
            <a:rPr lang="en-US" sz="2000" dirty="0" err="1" smtClean="0"/>
            <a:t>hasil</a:t>
          </a:r>
          <a:r>
            <a:rPr lang="en-US" sz="2000" dirty="0" smtClean="0"/>
            <a:t> </a:t>
          </a:r>
          <a:r>
            <a:rPr lang="en-US" sz="2000" dirty="0" err="1" smtClean="0"/>
            <a:t>untuk</a:t>
          </a:r>
          <a:r>
            <a:rPr lang="en-US" sz="2000" dirty="0" smtClean="0"/>
            <a:t> </a:t>
          </a:r>
          <a:r>
            <a:rPr lang="en-US" sz="2000" dirty="0" err="1" smtClean="0"/>
            <a:t>mudharib</a:t>
          </a:r>
          <a:r>
            <a:rPr lang="en-US" sz="2000" dirty="0" smtClean="0"/>
            <a:t> </a:t>
          </a:r>
          <a:r>
            <a:rPr lang="en-US" sz="2000" dirty="0" err="1" smtClean="0"/>
            <a:t>dari</a:t>
          </a:r>
          <a:r>
            <a:rPr lang="en-US" sz="2000" dirty="0" smtClean="0"/>
            <a:t> </a:t>
          </a:r>
          <a:r>
            <a:rPr lang="en-US" sz="2000" dirty="0" err="1" smtClean="0"/>
            <a:t>shahibul</a:t>
          </a:r>
          <a:r>
            <a:rPr lang="en-US" sz="2000" dirty="0" smtClean="0"/>
            <a:t> </a:t>
          </a:r>
          <a:r>
            <a:rPr lang="en-US" sz="2000" dirty="0" err="1" smtClean="0"/>
            <a:t>maal</a:t>
          </a:r>
          <a:r>
            <a:rPr lang="en-US" sz="2000" dirty="0" smtClean="0"/>
            <a:t>, </a:t>
          </a:r>
          <a:r>
            <a:rPr lang="en-US" sz="2000" dirty="0" err="1" smtClean="0"/>
            <a:t>maka</a:t>
          </a:r>
          <a:r>
            <a:rPr lang="en-US" sz="2000" dirty="0" smtClean="0"/>
            <a:t> </a:t>
          </a:r>
          <a:r>
            <a:rPr lang="en-US" sz="2000" dirty="0" err="1" smtClean="0"/>
            <a:t>akan</a:t>
          </a:r>
          <a:r>
            <a:rPr lang="en-US" sz="2000" dirty="0" smtClean="0"/>
            <a:t> </a:t>
          </a:r>
          <a:r>
            <a:rPr lang="en-US" sz="2000" dirty="0" err="1" smtClean="0"/>
            <a:t>meningkatkan</a:t>
          </a:r>
          <a:r>
            <a:rPr lang="en-US" sz="2000" dirty="0" smtClean="0"/>
            <a:t> </a:t>
          </a:r>
          <a:r>
            <a:rPr lang="en-US" sz="2000" dirty="0" err="1" smtClean="0"/>
            <a:t>pendapatan</a:t>
          </a:r>
          <a:r>
            <a:rPr lang="en-US" sz="2000" dirty="0" smtClean="0"/>
            <a:t> </a:t>
          </a:r>
          <a:r>
            <a:rPr lang="en-US" sz="2000" dirty="0" err="1" smtClean="0"/>
            <a:t>tenaga</a:t>
          </a:r>
          <a:r>
            <a:rPr lang="en-US" sz="2000" dirty="0" smtClean="0"/>
            <a:t> </a:t>
          </a:r>
          <a:r>
            <a:rPr lang="en-US" sz="2000" dirty="0" err="1" smtClean="0"/>
            <a:t>kerja</a:t>
          </a:r>
          <a:endParaRPr lang="en-MY" sz="2000" dirty="0"/>
        </a:p>
      </dgm:t>
    </dgm:pt>
    <dgm:pt modelId="{5FC63FEA-4221-450A-A55F-141495F0CAD4}" type="parTrans" cxnId="{0DFE3E0D-6D72-415E-B95E-3593E1307DC9}">
      <dgm:prSet/>
      <dgm:spPr/>
      <dgm:t>
        <a:bodyPr/>
        <a:lstStyle/>
        <a:p>
          <a:endParaRPr lang="en-MY"/>
        </a:p>
      </dgm:t>
    </dgm:pt>
    <dgm:pt modelId="{EEA7056A-E0EB-4B86-A451-3871ED1FA642}" type="sibTrans" cxnId="{0DFE3E0D-6D72-415E-B95E-3593E1307DC9}">
      <dgm:prSet/>
      <dgm:spPr/>
      <dgm:t>
        <a:bodyPr/>
        <a:lstStyle/>
        <a:p>
          <a:endParaRPr lang="en-MY"/>
        </a:p>
      </dgm:t>
    </dgm:pt>
    <dgm:pt modelId="{C9103B91-1929-4FC8-9DD4-356208301C6F}">
      <dgm:prSet phldrT="[Text]" custT="1"/>
      <dgm:spPr/>
      <dgm:t>
        <a:bodyPr/>
        <a:lstStyle/>
        <a:p>
          <a:r>
            <a:rPr lang="en-US" sz="2000" b="0" dirty="0" err="1" smtClean="0"/>
            <a:t>Proposisi</a:t>
          </a:r>
          <a:r>
            <a:rPr lang="en-US" sz="2000" b="0" dirty="0" smtClean="0"/>
            <a:t> </a:t>
          </a:r>
          <a:r>
            <a:rPr lang="en-US" sz="2000" b="0" dirty="0" smtClean="0"/>
            <a:t>3. </a:t>
          </a:r>
          <a:r>
            <a:rPr lang="en-US" sz="2000" b="0" dirty="0" err="1" smtClean="0"/>
            <a:t>Pendapatan</a:t>
          </a:r>
          <a:r>
            <a:rPr lang="en-US" sz="2000" b="0" dirty="0" smtClean="0"/>
            <a:t> yang </a:t>
          </a:r>
          <a:r>
            <a:rPr lang="en-US" sz="2000" b="0" dirty="0" err="1" smtClean="0"/>
            <a:t>diterima</a:t>
          </a:r>
          <a:r>
            <a:rPr lang="en-US" sz="2000" b="0" dirty="0" smtClean="0"/>
            <a:t> </a:t>
          </a:r>
          <a:r>
            <a:rPr lang="en-US" sz="2000" b="0" dirty="0" err="1" smtClean="0"/>
            <a:t>tenaga</a:t>
          </a:r>
          <a:r>
            <a:rPr lang="en-US" sz="2000" b="0" dirty="0" smtClean="0"/>
            <a:t> </a:t>
          </a:r>
          <a:r>
            <a:rPr lang="en-US" sz="2000" b="0" dirty="0" err="1" smtClean="0"/>
            <a:t>kerja</a:t>
          </a:r>
          <a:r>
            <a:rPr lang="en-US" sz="2000" b="0" dirty="0" smtClean="0"/>
            <a:t> </a:t>
          </a:r>
          <a:r>
            <a:rPr lang="en-US" sz="2000" b="0" dirty="0" err="1" smtClean="0"/>
            <a:t>tidak</a:t>
          </a:r>
          <a:r>
            <a:rPr lang="en-US" sz="2000" b="0" dirty="0" smtClean="0"/>
            <a:t> </a:t>
          </a:r>
          <a:r>
            <a:rPr lang="en-US" sz="2000" b="0" dirty="0" err="1" smtClean="0"/>
            <a:t>akan</a:t>
          </a:r>
          <a:r>
            <a:rPr lang="en-US" sz="2000" b="0" dirty="0" smtClean="0"/>
            <a:t> </a:t>
          </a:r>
          <a:r>
            <a:rPr lang="en-US" sz="2000" b="0" dirty="0" err="1" smtClean="0"/>
            <a:t>lepas</a:t>
          </a:r>
          <a:r>
            <a:rPr lang="en-US" sz="2000" b="0" dirty="0" smtClean="0"/>
            <a:t> </a:t>
          </a:r>
          <a:r>
            <a:rPr lang="en-US" sz="2000" b="0" dirty="0" err="1" smtClean="0"/>
            <a:t>dari</a:t>
          </a:r>
          <a:r>
            <a:rPr lang="en-US" sz="2000" b="0" dirty="0" smtClean="0"/>
            <a:t> </a:t>
          </a:r>
          <a:r>
            <a:rPr lang="en-US" sz="2000" b="0" dirty="0" err="1" smtClean="0"/>
            <a:t>unsur</a:t>
          </a:r>
          <a:r>
            <a:rPr lang="en-US" sz="2000" b="0" dirty="0" smtClean="0"/>
            <a:t> </a:t>
          </a:r>
          <a:r>
            <a:rPr lang="en-US" sz="2000" b="0" dirty="0" err="1" smtClean="0"/>
            <a:t>subyektif</a:t>
          </a:r>
          <a:r>
            <a:rPr lang="en-US" sz="2000" b="0" dirty="0" smtClean="0"/>
            <a:t> (moral </a:t>
          </a:r>
          <a:r>
            <a:rPr lang="en-US" sz="2000" b="0" dirty="0" err="1" smtClean="0"/>
            <a:t>mudharib</a:t>
          </a:r>
          <a:r>
            <a:rPr lang="en-US" sz="2000" b="0" dirty="0" smtClean="0"/>
            <a:t> </a:t>
          </a:r>
          <a:r>
            <a:rPr lang="en-US" sz="2000" b="0" dirty="0" err="1" smtClean="0"/>
            <a:t>dan</a:t>
          </a:r>
          <a:r>
            <a:rPr lang="en-US" sz="2000" b="0" dirty="0" smtClean="0"/>
            <a:t> </a:t>
          </a:r>
          <a:r>
            <a:rPr lang="en-US" sz="2000" b="0" dirty="0" err="1" smtClean="0"/>
            <a:t>shahibul</a:t>
          </a:r>
          <a:r>
            <a:rPr lang="en-US" sz="2000" b="0" dirty="0" smtClean="0"/>
            <a:t> </a:t>
          </a:r>
          <a:r>
            <a:rPr lang="en-US" sz="2000" b="0" dirty="0" err="1" smtClean="0"/>
            <a:t>maal</a:t>
          </a:r>
          <a:r>
            <a:rPr lang="en-US" sz="2000" b="0" dirty="0" smtClean="0"/>
            <a:t>).</a:t>
          </a:r>
          <a:endParaRPr lang="en-MY" sz="2000" dirty="0"/>
        </a:p>
      </dgm:t>
    </dgm:pt>
    <dgm:pt modelId="{72164E95-8F78-4949-96A0-A1BFBF1F406F}" type="parTrans" cxnId="{78EF3EF2-4E75-4113-9DB5-089D35F1E715}">
      <dgm:prSet/>
      <dgm:spPr/>
      <dgm:t>
        <a:bodyPr/>
        <a:lstStyle/>
        <a:p>
          <a:endParaRPr lang="en-MY"/>
        </a:p>
      </dgm:t>
    </dgm:pt>
    <dgm:pt modelId="{DDBABFE3-979D-4658-8930-01586194205F}" type="sibTrans" cxnId="{78EF3EF2-4E75-4113-9DB5-089D35F1E715}">
      <dgm:prSet/>
      <dgm:spPr/>
      <dgm:t>
        <a:bodyPr/>
        <a:lstStyle/>
        <a:p>
          <a:endParaRPr lang="en-MY"/>
        </a:p>
      </dgm:t>
    </dgm:pt>
    <dgm:pt modelId="{409D7248-A7B4-4BF8-9A3E-7FF21721AF5B}">
      <dgm:prSet phldrT="[Text]" custT="1"/>
      <dgm:spPr/>
      <dgm:t>
        <a:bodyPr/>
        <a:lstStyle/>
        <a:p>
          <a:r>
            <a:rPr lang="en-US" sz="2000" b="0" dirty="0" err="1" smtClean="0"/>
            <a:t>Proposisi</a:t>
          </a:r>
          <a:r>
            <a:rPr lang="en-US" sz="2000" b="0" dirty="0" smtClean="0"/>
            <a:t> </a:t>
          </a:r>
          <a:r>
            <a:rPr lang="en-US" sz="2000" b="0" dirty="0" smtClean="0"/>
            <a:t>7. </a:t>
          </a:r>
          <a:r>
            <a:rPr lang="en-US" sz="2000" b="0" dirty="0" err="1" smtClean="0"/>
            <a:t>Akad</a:t>
          </a:r>
          <a:r>
            <a:rPr lang="en-US" sz="2000" b="0" dirty="0" smtClean="0"/>
            <a:t> </a:t>
          </a:r>
          <a:r>
            <a:rPr lang="en-US" sz="2000" b="0" dirty="0" err="1" smtClean="0"/>
            <a:t>bagi</a:t>
          </a:r>
          <a:r>
            <a:rPr lang="en-US" sz="2000" b="0" dirty="0" smtClean="0"/>
            <a:t> </a:t>
          </a:r>
          <a:r>
            <a:rPr lang="en-US" sz="2000" b="0" dirty="0" err="1" smtClean="0"/>
            <a:t>hasil</a:t>
          </a:r>
          <a:r>
            <a:rPr lang="en-US" sz="2000" b="0" dirty="0" smtClean="0"/>
            <a:t> </a:t>
          </a:r>
          <a:r>
            <a:rPr lang="en-US" sz="2000" b="0" dirty="0" err="1" smtClean="0"/>
            <a:t>antara</a:t>
          </a:r>
          <a:r>
            <a:rPr lang="en-US" sz="2000" b="0" dirty="0" smtClean="0"/>
            <a:t> </a:t>
          </a:r>
          <a:r>
            <a:rPr lang="en-US" sz="2000" b="0" dirty="0" err="1" smtClean="0"/>
            <a:t>mudharib</a:t>
          </a:r>
          <a:r>
            <a:rPr lang="en-US" sz="2000" b="0" dirty="0" smtClean="0"/>
            <a:t> </a:t>
          </a:r>
          <a:r>
            <a:rPr lang="en-US" sz="2000" b="0" dirty="0" err="1" smtClean="0"/>
            <a:t>dengan</a:t>
          </a:r>
          <a:r>
            <a:rPr lang="en-US" sz="2000" b="0" dirty="0" smtClean="0"/>
            <a:t> </a:t>
          </a:r>
          <a:r>
            <a:rPr lang="en-US" sz="2000" b="0" dirty="0" err="1" smtClean="0"/>
            <a:t>shahibul</a:t>
          </a:r>
          <a:r>
            <a:rPr lang="en-US" sz="2000" b="0" dirty="0" smtClean="0"/>
            <a:t> </a:t>
          </a:r>
          <a:r>
            <a:rPr lang="en-US" sz="2000" b="0" dirty="0" err="1" smtClean="0"/>
            <a:t>maal</a:t>
          </a:r>
          <a:r>
            <a:rPr lang="en-US" sz="2000" b="0" dirty="0" smtClean="0"/>
            <a:t>, </a:t>
          </a:r>
          <a:r>
            <a:rPr lang="en-US" sz="2000" b="0" dirty="0" err="1" smtClean="0"/>
            <a:t>sangat</a:t>
          </a:r>
          <a:r>
            <a:rPr lang="en-US" sz="2000" b="0" dirty="0" smtClean="0"/>
            <a:t> </a:t>
          </a:r>
          <a:r>
            <a:rPr lang="en-US" sz="2000" b="0" dirty="0" err="1" smtClean="0"/>
            <a:t>menentukan</a:t>
          </a:r>
          <a:r>
            <a:rPr lang="en-US" sz="2000" b="0" dirty="0" smtClean="0"/>
            <a:t> </a:t>
          </a:r>
          <a:r>
            <a:rPr lang="en-US" sz="2000" b="0" dirty="0" err="1" smtClean="0"/>
            <a:t>pendapatan</a:t>
          </a:r>
          <a:r>
            <a:rPr lang="en-US" sz="2000" b="0" dirty="0" smtClean="0"/>
            <a:t> </a:t>
          </a:r>
          <a:r>
            <a:rPr lang="en-US" sz="2000" b="0" dirty="0" err="1" smtClean="0"/>
            <a:t>tenaga</a:t>
          </a:r>
          <a:r>
            <a:rPr lang="en-US" sz="2000" b="0" dirty="0" smtClean="0"/>
            <a:t> </a:t>
          </a:r>
          <a:r>
            <a:rPr lang="en-US" sz="2000" b="0" dirty="0" err="1" smtClean="0"/>
            <a:t>kerja</a:t>
          </a:r>
          <a:endParaRPr lang="en-MY" sz="2000" dirty="0"/>
        </a:p>
      </dgm:t>
    </dgm:pt>
    <dgm:pt modelId="{B92A3EC7-2D75-4B1A-BC45-B17C607992A0}" type="parTrans" cxnId="{AEBE5D85-4E58-4B82-B555-11C3A6422CEF}">
      <dgm:prSet/>
      <dgm:spPr/>
      <dgm:t>
        <a:bodyPr/>
        <a:lstStyle/>
        <a:p>
          <a:endParaRPr lang="en-MY"/>
        </a:p>
      </dgm:t>
    </dgm:pt>
    <dgm:pt modelId="{96D3120B-2D55-4C1B-96E3-074C051FE0CF}" type="sibTrans" cxnId="{AEBE5D85-4E58-4B82-B555-11C3A6422CEF}">
      <dgm:prSet/>
      <dgm:spPr/>
      <dgm:t>
        <a:bodyPr/>
        <a:lstStyle/>
        <a:p>
          <a:endParaRPr lang="en-MY"/>
        </a:p>
      </dgm:t>
    </dgm:pt>
    <dgm:pt modelId="{78D1F131-0BC1-48DE-B554-C20F489CF56C}">
      <dgm:prSet phldrT="[Text]"/>
      <dgm:spPr/>
      <dgm:t>
        <a:bodyPr/>
        <a:lstStyle/>
        <a:p>
          <a:r>
            <a:rPr lang="en-MY" b="1" dirty="0" err="1" smtClean="0">
              <a:solidFill>
                <a:srgbClr val="FF0000"/>
              </a:solidFill>
            </a:rPr>
            <a:t>Subyektivitas</a:t>
          </a:r>
          <a:r>
            <a:rPr lang="en-MY" b="1" dirty="0" smtClean="0">
              <a:solidFill>
                <a:srgbClr val="FF0000"/>
              </a:solidFill>
            </a:rPr>
            <a:t> </a:t>
          </a:r>
          <a:r>
            <a:rPr lang="en-MY" b="1" dirty="0" err="1" smtClean="0">
              <a:solidFill>
                <a:srgbClr val="FF0000"/>
              </a:solidFill>
            </a:rPr>
            <a:t>kesediaan</a:t>
          </a:r>
          <a:r>
            <a:rPr lang="en-MY" b="1" dirty="0" smtClean="0">
              <a:solidFill>
                <a:srgbClr val="FF0000"/>
              </a:solidFill>
            </a:rPr>
            <a:t> </a:t>
          </a:r>
          <a:r>
            <a:rPr lang="en-MY" b="1" dirty="0" err="1" smtClean="0">
              <a:solidFill>
                <a:srgbClr val="FF0000"/>
              </a:solidFill>
            </a:rPr>
            <a:t>berbagi</a:t>
          </a:r>
          <a:endParaRPr lang="en-MY" b="1" dirty="0">
            <a:solidFill>
              <a:srgbClr val="FF0000"/>
            </a:solidFill>
          </a:endParaRPr>
        </a:p>
      </dgm:t>
    </dgm:pt>
    <dgm:pt modelId="{27FB8C0A-0C93-4343-8B08-7B423CE0EFDC}" type="sibTrans" cxnId="{CD29BA3C-C33D-4ED6-955B-4BEE10C748CE}">
      <dgm:prSet/>
      <dgm:spPr/>
      <dgm:t>
        <a:bodyPr/>
        <a:lstStyle/>
        <a:p>
          <a:endParaRPr lang="en-MY"/>
        </a:p>
      </dgm:t>
    </dgm:pt>
    <dgm:pt modelId="{97E2D531-22BC-4CB5-9F91-B37D2EC77CE0}" type="parTrans" cxnId="{CD29BA3C-C33D-4ED6-955B-4BEE10C748CE}">
      <dgm:prSet/>
      <dgm:spPr/>
      <dgm:t>
        <a:bodyPr/>
        <a:lstStyle/>
        <a:p>
          <a:endParaRPr lang="en-MY"/>
        </a:p>
      </dgm:t>
    </dgm:pt>
    <dgm:pt modelId="{53BBF5B1-EE96-4700-A9BC-4EBFEBC22BEB}" type="pres">
      <dgm:prSet presAssocID="{FC6F1A43-66A9-4125-8A86-ED00606792D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5322B857-A3F0-4FE1-8AD0-FFEE5824990F}" type="pres">
      <dgm:prSet presAssocID="{78D1F131-0BC1-48DE-B554-C20F489CF56C}" presName="boxAndChildren" presStyleCnt="0"/>
      <dgm:spPr/>
    </dgm:pt>
    <dgm:pt modelId="{69C28FCB-6212-47DE-ABC9-52400CD5DCF8}" type="pres">
      <dgm:prSet presAssocID="{78D1F131-0BC1-48DE-B554-C20F489CF56C}" presName="parentTextBox" presStyleLbl="node1" presStyleIdx="0" presStyleCnt="2"/>
      <dgm:spPr/>
      <dgm:t>
        <a:bodyPr/>
        <a:lstStyle/>
        <a:p>
          <a:endParaRPr lang="en-MY"/>
        </a:p>
      </dgm:t>
    </dgm:pt>
    <dgm:pt modelId="{460AAEFC-D5A9-4051-899B-3FCD6238AA31}" type="pres">
      <dgm:prSet presAssocID="{78D1F131-0BC1-48DE-B554-C20F489CF56C}" presName="entireBox" presStyleLbl="node1" presStyleIdx="0" presStyleCnt="2"/>
      <dgm:spPr/>
      <dgm:t>
        <a:bodyPr/>
        <a:lstStyle/>
        <a:p>
          <a:endParaRPr lang="en-MY"/>
        </a:p>
      </dgm:t>
    </dgm:pt>
    <dgm:pt modelId="{B114C8C9-B733-48FF-B9D9-CF9DA55FAE20}" type="pres">
      <dgm:prSet presAssocID="{78D1F131-0BC1-48DE-B554-C20F489CF56C}" presName="descendantBox" presStyleCnt="0"/>
      <dgm:spPr/>
    </dgm:pt>
    <dgm:pt modelId="{AEB67CD8-FEE1-4CD7-A2FA-14567F9BE7DB}" type="pres">
      <dgm:prSet presAssocID="{C9103B91-1929-4FC8-9DD4-356208301C6F}" presName="childTextBox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F41EEEDC-26DA-42CF-BAB3-9B9D7F60551A}" type="pres">
      <dgm:prSet presAssocID="{409D7248-A7B4-4BF8-9A3E-7FF21721AF5B}" presName="childTextBox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CB9EDE82-2ED6-4CC8-82E5-E32A959E5186}" type="pres">
      <dgm:prSet presAssocID="{23E377E2-222C-495A-823B-E30E4E1C23B9}" presName="sp" presStyleCnt="0"/>
      <dgm:spPr/>
    </dgm:pt>
    <dgm:pt modelId="{E0DE917E-46FD-43D0-B3FC-4EE45929789B}" type="pres">
      <dgm:prSet presAssocID="{11C7438B-0D15-469B-BD15-DDE111FACD1A}" presName="arrowAndChildren" presStyleCnt="0"/>
      <dgm:spPr/>
    </dgm:pt>
    <dgm:pt modelId="{129297DC-5701-4D7F-ABE5-30A0DA288586}" type="pres">
      <dgm:prSet presAssocID="{11C7438B-0D15-469B-BD15-DDE111FACD1A}" presName="parentTextArrow" presStyleLbl="node1" presStyleIdx="0" presStyleCnt="2"/>
      <dgm:spPr/>
      <dgm:t>
        <a:bodyPr/>
        <a:lstStyle/>
        <a:p>
          <a:endParaRPr lang="en-MY"/>
        </a:p>
      </dgm:t>
    </dgm:pt>
    <dgm:pt modelId="{80AD9A7A-3A9B-466A-AA63-81F8153D4FCE}" type="pres">
      <dgm:prSet presAssocID="{11C7438B-0D15-469B-BD15-DDE111FACD1A}" presName="arrow" presStyleLbl="node1" presStyleIdx="1" presStyleCnt="2"/>
      <dgm:spPr/>
      <dgm:t>
        <a:bodyPr/>
        <a:lstStyle/>
        <a:p>
          <a:endParaRPr lang="en-MY"/>
        </a:p>
      </dgm:t>
    </dgm:pt>
    <dgm:pt modelId="{4A405538-59B8-4B4E-9026-FA7CA05717D2}" type="pres">
      <dgm:prSet presAssocID="{11C7438B-0D15-469B-BD15-DDE111FACD1A}" presName="descendantArrow" presStyleCnt="0"/>
      <dgm:spPr/>
    </dgm:pt>
    <dgm:pt modelId="{9C6CF94D-DE27-47D0-9B80-7DE25CBDA156}" type="pres">
      <dgm:prSet presAssocID="{D37D3A53-FB6A-4FF1-ACC0-4009711997C1}" presName="childTextArrow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BF985346-8F53-41DE-87BF-B4E3C0563EE2}" type="pres">
      <dgm:prSet presAssocID="{CF92B485-10C3-40AB-9B44-BFB85E5C9616}" presName="childTextArrow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07E33962-2D29-4328-8D54-2E6EF12384C3}" type="presOf" srcId="{11C7438B-0D15-469B-BD15-DDE111FACD1A}" destId="{80AD9A7A-3A9B-466A-AA63-81F8153D4FCE}" srcOrd="1" destOrd="0" presId="urn:microsoft.com/office/officeart/2005/8/layout/process4"/>
    <dgm:cxn modelId="{07AD5B34-505D-4401-8A2F-EE9D3F7DDC52}" type="presOf" srcId="{FC6F1A43-66A9-4125-8A86-ED00606792D0}" destId="{53BBF5B1-EE96-4700-A9BC-4EBFEBC22BEB}" srcOrd="0" destOrd="0" presId="urn:microsoft.com/office/officeart/2005/8/layout/process4"/>
    <dgm:cxn modelId="{16B93701-0347-40F4-BF4F-A617C1AEFC4E}" type="presOf" srcId="{409D7248-A7B4-4BF8-9A3E-7FF21721AF5B}" destId="{F41EEEDC-26DA-42CF-BAB3-9B9D7F60551A}" srcOrd="0" destOrd="0" presId="urn:microsoft.com/office/officeart/2005/8/layout/process4"/>
    <dgm:cxn modelId="{2F201D99-1080-4565-87CC-0516B58E3855}" type="presOf" srcId="{11C7438B-0D15-469B-BD15-DDE111FACD1A}" destId="{129297DC-5701-4D7F-ABE5-30A0DA288586}" srcOrd="0" destOrd="0" presId="urn:microsoft.com/office/officeart/2005/8/layout/process4"/>
    <dgm:cxn modelId="{1C59F2AF-DF31-45AF-8877-43974628795C}" srcId="{11C7438B-0D15-469B-BD15-DDE111FACD1A}" destId="{D37D3A53-FB6A-4FF1-ACC0-4009711997C1}" srcOrd="0" destOrd="0" parTransId="{B5167D4D-2BB3-4149-888A-65F70E8EF4C5}" sibTransId="{3B390BA6-A96E-446E-8A41-559991778BFA}"/>
    <dgm:cxn modelId="{4A097ADC-556A-478D-879A-AB996AC0058A}" type="presOf" srcId="{78D1F131-0BC1-48DE-B554-C20F489CF56C}" destId="{69C28FCB-6212-47DE-ABC9-52400CD5DCF8}" srcOrd="0" destOrd="0" presId="urn:microsoft.com/office/officeart/2005/8/layout/process4"/>
    <dgm:cxn modelId="{AEBE5D85-4E58-4B82-B555-11C3A6422CEF}" srcId="{78D1F131-0BC1-48DE-B554-C20F489CF56C}" destId="{409D7248-A7B4-4BF8-9A3E-7FF21721AF5B}" srcOrd="1" destOrd="0" parTransId="{B92A3EC7-2D75-4B1A-BC45-B17C607992A0}" sibTransId="{96D3120B-2D55-4C1B-96E3-074C051FE0CF}"/>
    <dgm:cxn modelId="{35708493-0075-4211-B9D0-90E4396134CE}" srcId="{FC6F1A43-66A9-4125-8A86-ED00606792D0}" destId="{11C7438B-0D15-469B-BD15-DDE111FACD1A}" srcOrd="0" destOrd="0" parTransId="{B3F9446F-6658-4B67-990B-764A6A1F3B3D}" sibTransId="{23E377E2-222C-495A-823B-E30E4E1C23B9}"/>
    <dgm:cxn modelId="{78EF3EF2-4E75-4113-9DB5-089D35F1E715}" srcId="{78D1F131-0BC1-48DE-B554-C20F489CF56C}" destId="{C9103B91-1929-4FC8-9DD4-356208301C6F}" srcOrd="0" destOrd="0" parTransId="{72164E95-8F78-4949-96A0-A1BFBF1F406F}" sibTransId="{DDBABFE3-979D-4658-8930-01586194205F}"/>
    <dgm:cxn modelId="{AB3FC26F-0249-49C1-9799-7F4C6806884D}" type="presOf" srcId="{D37D3A53-FB6A-4FF1-ACC0-4009711997C1}" destId="{9C6CF94D-DE27-47D0-9B80-7DE25CBDA156}" srcOrd="0" destOrd="0" presId="urn:microsoft.com/office/officeart/2005/8/layout/process4"/>
    <dgm:cxn modelId="{DC0C8086-123E-49E7-8F00-519C75640699}" type="presOf" srcId="{CF92B485-10C3-40AB-9B44-BFB85E5C9616}" destId="{BF985346-8F53-41DE-87BF-B4E3C0563EE2}" srcOrd="0" destOrd="0" presId="urn:microsoft.com/office/officeart/2005/8/layout/process4"/>
    <dgm:cxn modelId="{0DFE3E0D-6D72-415E-B95E-3593E1307DC9}" srcId="{11C7438B-0D15-469B-BD15-DDE111FACD1A}" destId="{CF92B485-10C3-40AB-9B44-BFB85E5C9616}" srcOrd="1" destOrd="0" parTransId="{5FC63FEA-4221-450A-A55F-141495F0CAD4}" sibTransId="{EEA7056A-E0EB-4B86-A451-3871ED1FA642}"/>
    <dgm:cxn modelId="{CD29BA3C-C33D-4ED6-955B-4BEE10C748CE}" srcId="{FC6F1A43-66A9-4125-8A86-ED00606792D0}" destId="{78D1F131-0BC1-48DE-B554-C20F489CF56C}" srcOrd="1" destOrd="0" parTransId="{97E2D531-22BC-4CB5-9F91-B37D2EC77CE0}" sibTransId="{27FB8C0A-0C93-4343-8B08-7B423CE0EFDC}"/>
    <dgm:cxn modelId="{9CC518A3-4C3E-4634-8A70-92DFCF733342}" type="presOf" srcId="{C9103B91-1929-4FC8-9DD4-356208301C6F}" destId="{AEB67CD8-FEE1-4CD7-A2FA-14567F9BE7DB}" srcOrd="0" destOrd="0" presId="urn:microsoft.com/office/officeart/2005/8/layout/process4"/>
    <dgm:cxn modelId="{B4639F54-4C99-4CE8-B86E-D4E9F964623B}" type="presOf" srcId="{78D1F131-0BC1-48DE-B554-C20F489CF56C}" destId="{460AAEFC-D5A9-4051-899B-3FCD6238AA31}" srcOrd="1" destOrd="0" presId="urn:microsoft.com/office/officeart/2005/8/layout/process4"/>
    <dgm:cxn modelId="{AE5E9378-B3DB-4B99-9EAE-81411D66A06D}" type="presParOf" srcId="{53BBF5B1-EE96-4700-A9BC-4EBFEBC22BEB}" destId="{5322B857-A3F0-4FE1-8AD0-FFEE5824990F}" srcOrd="0" destOrd="0" presId="urn:microsoft.com/office/officeart/2005/8/layout/process4"/>
    <dgm:cxn modelId="{35B58D99-E336-4738-B89E-F412DF8CD307}" type="presParOf" srcId="{5322B857-A3F0-4FE1-8AD0-FFEE5824990F}" destId="{69C28FCB-6212-47DE-ABC9-52400CD5DCF8}" srcOrd="0" destOrd="0" presId="urn:microsoft.com/office/officeart/2005/8/layout/process4"/>
    <dgm:cxn modelId="{8CCD2611-792C-4EE1-BFE1-61DC62727263}" type="presParOf" srcId="{5322B857-A3F0-4FE1-8AD0-FFEE5824990F}" destId="{460AAEFC-D5A9-4051-899B-3FCD6238AA31}" srcOrd="1" destOrd="0" presId="urn:microsoft.com/office/officeart/2005/8/layout/process4"/>
    <dgm:cxn modelId="{538B9E0C-3483-4D3B-93C2-AB181C841F55}" type="presParOf" srcId="{5322B857-A3F0-4FE1-8AD0-FFEE5824990F}" destId="{B114C8C9-B733-48FF-B9D9-CF9DA55FAE20}" srcOrd="2" destOrd="0" presId="urn:microsoft.com/office/officeart/2005/8/layout/process4"/>
    <dgm:cxn modelId="{B4BE2C8F-4659-482B-B4D0-591BF25B128C}" type="presParOf" srcId="{B114C8C9-B733-48FF-B9D9-CF9DA55FAE20}" destId="{AEB67CD8-FEE1-4CD7-A2FA-14567F9BE7DB}" srcOrd="0" destOrd="0" presId="urn:microsoft.com/office/officeart/2005/8/layout/process4"/>
    <dgm:cxn modelId="{E012E5EA-3653-4625-8ECD-62BF17C6A20B}" type="presParOf" srcId="{B114C8C9-B733-48FF-B9D9-CF9DA55FAE20}" destId="{F41EEEDC-26DA-42CF-BAB3-9B9D7F60551A}" srcOrd="1" destOrd="0" presId="urn:microsoft.com/office/officeart/2005/8/layout/process4"/>
    <dgm:cxn modelId="{F8779DBD-156F-4523-9B22-E02669D629D3}" type="presParOf" srcId="{53BBF5B1-EE96-4700-A9BC-4EBFEBC22BEB}" destId="{CB9EDE82-2ED6-4CC8-82E5-E32A959E5186}" srcOrd="1" destOrd="0" presId="urn:microsoft.com/office/officeart/2005/8/layout/process4"/>
    <dgm:cxn modelId="{5D4A0A07-A75C-4987-A72E-489C5E54B576}" type="presParOf" srcId="{53BBF5B1-EE96-4700-A9BC-4EBFEBC22BEB}" destId="{E0DE917E-46FD-43D0-B3FC-4EE45929789B}" srcOrd="2" destOrd="0" presId="urn:microsoft.com/office/officeart/2005/8/layout/process4"/>
    <dgm:cxn modelId="{9A660B66-3D56-48AD-89C3-704575EC9B8D}" type="presParOf" srcId="{E0DE917E-46FD-43D0-B3FC-4EE45929789B}" destId="{129297DC-5701-4D7F-ABE5-30A0DA288586}" srcOrd="0" destOrd="0" presId="urn:microsoft.com/office/officeart/2005/8/layout/process4"/>
    <dgm:cxn modelId="{D89C77FE-D121-47EF-9023-F1FA022034FB}" type="presParOf" srcId="{E0DE917E-46FD-43D0-B3FC-4EE45929789B}" destId="{80AD9A7A-3A9B-466A-AA63-81F8153D4FCE}" srcOrd="1" destOrd="0" presId="urn:microsoft.com/office/officeart/2005/8/layout/process4"/>
    <dgm:cxn modelId="{E3E8F4B1-28AE-4A4D-B3C1-8D7A8628EB4D}" type="presParOf" srcId="{E0DE917E-46FD-43D0-B3FC-4EE45929789B}" destId="{4A405538-59B8-4B4E-9026-FA7CA05717D2}" srcOrd="2" destOrd="0" presId="urn:microsoft.com/office/officeart/2005/8/layout/process4"/>
    <dgm:cxn modelId="{35A8EEB3-C5E0-48DA-AB0B-7A83201F7F98}" type="presParOf" srcId="{4A405538-59B8-4B4E-9026-FA7CA05717D2}" destId="{9C6CF94D-DE27-47D0-9B80-7DE25CBDA156}" srcOrd="0" destOrd="0" presId="urn:microsoft.com/office/officeart/2005/8/layout/process4"/>
    <dgm:cxn modelId="{69DC6339-FC36-4CCB-8322-C2AAF33A285E}" type="presParOf" srcId="{4A405538-59B8-4B4E-9026-FA7CA05717D2}" destId="{BF985346-8F53-41DE-87BF-B4E3C0563EE2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C6F1A43-66A9-4125-8A86-ED00606792D0}" type="doc">
      <dgm:prSet loTypeId="urn:microsoft.com/office/officeart/2005/8/layout/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MY"/>
        </a:p>
      </dgm:t>
    </dgm:pt>
    <dgm:pt modelId="{3CA4583C-9327-443A-9840-D9054F7B5E4E}">
      <dgm:prSet phldrT="[Text]" custT="1"/>
      <dgm:spPr/>
      <dgm:t>
        <a:bodyPr/>
        <a:lstStyle/>
        <a:p>
          <a:r>
            <a:rPr lang="en-MY" sz="2000" dirty="0" err="1" smtClean="0"/>
            <a:t>Proposisi</a:t>
          </a:r>
          <a:r>
            <a:rPr lang="en-MY" sz="2000" dirty="0" smtClean="0"/>
            <a:t> 2. </a:t>
          </a:r>
          <a:r>
            <a:rPr lang="en-US" sz="2000" dirty="0" err="1" smtClean="0"/>
            <a:t>Nilai</a:t>
          </a:r>
          <a:r>
            <a:rPr lang="en-US" sz="2000" dirty="0" smtClean="0"/>
            <a:t> </a:t>
          </a:r>
          <a:r>
            <a:rPr lang="en-US" sz="2000" dirty="0" err="1" smtClean="0"/>
            <a:t>sumber</a:t>
          </a:r>
          <a:r>
            <a:rPr lang="en-US" sz="2000" dirty="0" smtClean="0"/>
            <a:t> </a:t>
          </a:r>
          <a:r>
            <a:rPr lang="en-US" sz="2000" dirty="0" err="1" smtClean="0"/>
            <a:t>daya</a:t>
          </a:r>
          <a:r>
            <a:rPr lang="en-US" sz="2000" dirty="0" smtClean="0"/>
            <a:t> </a:t>
          </a:r>
          <a:r>
            <a:rPr lang="en-US" sz="2000" dirty="0" err="1" smtClean="0"/>
            <a:t>waktu</a:t>
          </a:r>
          <a:r>
            <a:rPr lang="en-US" sz="2000" dirty="0" smtClean="0"/>
            <a:t> </a:t>
          </a:r>
          <a:r>
            <a:rPr lang="en-US" sz="2000" dirty="0" err="1" smtClean="0"/>
            <a:t>harus</a:t>
          </a:r>
          <a:r>
            <a:rPr lang="en-US" sz="2000" dirty="0" smtClean="0"/>
            <a:t> </a:t>
          </a:r>
          <a:r>
            <a:rPr lang="en-US" sz="2000" dirty="0" err="1" smtClean="0"/>
            <a:t>divaluasi</a:t>
          </a:r>
          <a:r>
            <a:rPr lang="en-US" sz="2000" dirty="0" smtClean="0"/>
            <a:t> </a:t>
          </a:r>
          <a:r>
            <a:rPr lang="en-US" sz="2000" dirty="0" err="1" smtClean="0"/>
            <a:t>secara</a:t>
          </a:r>
          <a:r>
            <a:rPr lang="en-US" sz="2000" dirty="0" smtClean="0"/>
            <a:t> </a:t>
          </a:r>
          <a:r>
            <a:rPr lang="en-US" sz="2000" dirty="0" err="1" smtClean="0"/>
            <a:t>wajar</a:t>
          </a:r>
          <a:r>
            <a:rPr lang="en-US" sz="2000" dirty="0" smtClean="0"/>
            <a:t> </a:t>
          </a:r>
          <a:r>
            <a:rPr lang="en-US" sz="2000" dirty="0" err="1" smtClean="0"/>
            <a:t>oleh</a:t>
          </a:r>
          <a:r>
            <a:rPr lang="en-US" sz="2000" dirty="0" smtClean="0"/>
            <a:t> </a:t>
          </a:r>
          <a:r>
            <a:rPr lang="en-US" sz="2000" dirty="0" err="1" smtClean="0"/>
            <a:t>tenaga</a:t>
          </a:r>
          <a:r>
            <a:rPr lang="en-US" sz="2000" dirty="0" smtClean="0"/>
            <a:t> </a:t>
          </a:r>
          <a:r>
            <a:rPr lang="en-US" sz="2000" dirty="0" err="1" smtClean="0"/>
            <a:t>kerja</a:t>
          </a:r>
          <a:r>
            <a:rPr lang="en-US" sz="2000" dirty="0" smtClean="0"/>
            <a:t>, </a:t>
          </a:r>
          <a:r>
            <a:rPr lang="en-US" sz="2000" dirty="0" err="1" smtClean="0"/>
            <a:t>karena</a:t>
          </a:r>
          <a:r>
            <a:rPr lang="en-US" sz="2000" dirty="0" smtClean="0"/>
            <a:t> </a:t>
          </a:r>
          <a:r>
            <a:rPr lang="en-US" sz="2000" dirty="0" err="1" smtClean="0"/>
            <a:t>apabila</a:t>
          </a:r>
          <a:r>
            <a:rPr lang="en-US" sz="2000" dirty="0" smtClean="0"/>
            <a:t> </a:t>
          </a:r>
          <a:r>
            <a:rPr lang="en-US" sz="2000" dirty="0" err="1" smtClean="0"/>
            <a:t>terlalu</a:t>
          </a:r>
          <a:r>
            <a:rPr lang="en-US" sz="2000" dirty="0" smtClean="0"/>
            <a:t> </a:t>
          </a:r>
          <a:r>
            <a:rPr lang="en-US" sz="2000" dirty="0" err="1" smtClean="0"/>
            <a:t>besar</a:t>
          </a:r>
          <a:r>
            <a:rPr lang="en-US" sz="2000" dirty="0" smtClean="0"/>
            <a:t> </a:t>
          </a:r>
          <a:r>
            <a:rPr lang="en-US" sz="2000" dirty="0" err="1" smtClean="0"/>
            <a:t>akan</a:t>
          </a:r>
          <a:r>
            <a:rPr lang="en-US" sz="2000" dirty="0" smtClean="0"/>
            <a:t> </a:t>
          </a:r>
          <a:r>
            <a:rPr lang="en-US" sz="2000" dirty="0" err="1" smtClean="0"/>
            <a:t>mengurangi</a:t>
          </a:r>
          <a:r>
            <a:rPr lang="en-US" sz="2000" dirty="0" smtClean="0"/>
            <a:t> </a:t>
          </a:r>
          <a:r>
            <a:rPr lang="en-US" sz="2000" dirty="0" err="1" smtClean="0"/>
            <a:t>pendapatannya</a:t>
          </a:r>
          <a:r>
            <a:rPr lang="en-US" sz="2000" dirty="0" smtClean="0"/>
            <a:t> </a:t>
          </a:r>
          <a:r>
            <a:rPr lang="en-US" sz="2000" dirty="0" err="1" smtClean="0"/>
            <a:t>pada</a:t>
          </a:r>
          <a:r>
            <a:rPr lang="en-US" sz="2000" dirty="0" smtClean="0"/>
            <a:t> </a:t>
          </a:r>
          <a:r>
            <a:rPr lang="en-US" sz="2000" dirty="0" err="1" smtClean="0"/>
            <a:t>perusahaan</a:t>
          </a:r>
          <a:r>
            <a:rPr lang="en-US" sz="2000" dirty="0" smtClean="0"/>
            <a:t> yang </a:t>
          </a:r>
          <a:r>
            <a:rPr lang="en-US" sz="2000" dirty="0" err="1" smtClean="0"/>
            <a:t>dipimpin</a:t>
          </a:r>
          <a:r>
            <a:rPr lang="en-US" sz="2000" dirty="0" smtClean="0"/>
            <a:t> </a:t>
          </a:r>
          <a:r>
            <a:rPr lang="en-US" sz="2000" dirty="0" err="1" smtClean="0"/>
            <a:t>mudharib</a:t>
          </a:r>
          <a:endParaRPr lang="en-MY" sz="2000" dirty="0"/>
        </a:p>
      </dgm:t>
    </dgm:pt>
    <dgm:pt modelId="{21BBC5F9-BD1C-4A53-AC5A-5F1D25E6E5B7}" type="parTrans" cxnId="{84784FE2-A1AF-4588-80B9-29F5A5636DED}">
      <dgm:prSet/>
      <dgm:spPr/>
      <dgm:t>
        <a:bodyPr/>
        <a:lstStyle/>
        <a:p>
          <a:endParaRPr lang="en-MY"/>
        </a:p>
      </dgm:t>
    </dgm:pt>
    <dgm:pt modelId="{E3A93512-4595-49E8-B799-8BAD943D07C1}" type="sibTrans" cxnId="{84784FE2-A1AF-4588-80B9-29F5A5636DED}">
      <dgm:prSet/>
      <dgm:spPr/>
      <dgm:t>
        <a:bodyPr/>
        <a:lstStyle/>
        <a:p>
          <a:endParaRPr lang="en-MY"/>
        </a:p>
      </dgm:t>
    </dgm:pt>
    <dgm:pt modelId="{783D7DE4-A3A3-4845-9658-A55F22E33DEF}">
      <dgm:prSet phldrT="[Text]" custT="1"/>
      <dgm:spPr/>
      <dgm:t>
        <a:bodyPr/>
        <a:lstStyle/>
        <a:p>
          <a:r>
            <a:rPr lang="en-MY" sz="2000" dirty="0" err="1" smtClean="0"/>
            <a:t>Proposisi</a:t>
          </a:r>
          <a:r>
            <a:rPr lang="en-MY" sz="2000" dirty="0" smtClean="0"/>
            <a:t> </a:t>
          </a:r>
          <a:r>
            <a:rPr lang="en-MY" sz="2000" dirty="0" smtClean="0"/>
            <a:t>4. </a:t>
          </a:r>
          <a:r>
            <a:rPr lang="en-US" sz="2000" dirty="0" smtClean="0"/>
            <a:t>Tingkat </a:t>
          </a:r>
          <a:r>
            <a:rPr lang="en-US" sz="2000" dirty="0" err="1" smtClean="0"/>
            <a:t>upah</a:t>
          </a:r>
          <a:r>
            <a:rPr lang="en-US" sz="2000" dirty="0" smtClean="0"/>
            <a:t> yang </a:t>
          </a:r>
          <a:r>
            <a:rPr lang="en-US" sz="2000" dirty="0" err="1" smtClean="0"/>
            <a:t>ditentukan</a:t>
          </a:r>
          <a:r>
            <a:rPr lang="en-US" sz="2000" dirty="0" smtClean="0"/>
            <a:t> </a:t>
          </a:r>
          <a:r>
            <a:rPr lang="en-US" sz="2000" dirty="0" err="1" smtClean="0"/>
            <a:t>bersama</a:t>
          </a:r>
          <a:r>
            <a:rPr lang="en-US" sz="2000" dirty="0" smtClean="0"/>
            <a:t> </a:t>
          </a:r>
          <a:r>
            <a:rPr lang="en-US" sz="2000" dirty="0" err="1" smtClean="0"/>
            <a:t>melalui</a:t>
          </a:r>
          <a:r>
            <a:rPr lang="en-US" sz="2000" dirty="0" smtClean="0"/>
            <a:t> </a:t>
          </a:r>
          <a:r>
            <a:rPr lang="en-US" sz="2000" dirty="0" err="1" smtClean="0"/>
            <a:t>akad</a:t>
          </a:r>
          <a:r>
            <a:rPr lang="en-US" sz="2000" dirty="0" smtClean="0"/>
            <a:t> </a:t>
          </a:r>
          <a:r>
            <a:rPr lang="en-US" sz="2000" dirty="0" err="1" smtClean="0"/>
            <a:t>musyatarak</a:t>
          </a:r>
          <a:r>
            <a:rPr lang="en-US" sz="2000" dirty="0" smtClean="0"/>
            <a:t> </a:t>
          </a:r>
          <a:r>
            <a:rPr lang="en-US" sz="2000" dirty="0" err="1" smtClean="0"/>
            <a:t>mencerminkan</a:t>
          </a:r>
          <a:r>
            <a:rPr lang="en-US" sz="2000" dirty="0" smtClean="0"/>
            <a:t> </a:t>
          </a:r>
          <a:r>
            <a:rPr lang="en-US" sz="2000" dirty="0" err="1" smtClean="0"/>
            <a:t>nilai</a:t>
          </a:r>
          <a:r>
            <a:rPr lang="en-US" sz="2000" dirty="0" smtClean="0"/>
            <a:t> </a:t>
          </a:r>
          <a:r>
            <a:rPr lang="en-US" sz="2000" dirty="0" err="1" smtClean="0"/>
            <a:t>produktivitas</a:t>
          </a:r>
          <a:r>
            <a:rPr lang="en-US" sz="2000" dirty="0" smtClean="0"/>
            <a:t> </a:t>
          </a:r>
          <a:r>
            <a:rPr lang="en-US" sz="2000" dirty="0" err="1" smtClean="0"/>
            <a:t>netto</a:t>
          </a:r>
          <a:r>
            <a:rPr lang="en-US" sz="2000" dirty="0" smtClean="0"/>
            <a:t> </a:t>
          </a:r>
          <a:r>
            <a:rPr lang="en-US" sz="2000" dirty="0" err="1" smtClean="0"/>
            <a:t>tenaga</a:t>
          </a:r>
          <a:r>
            <a:rPr lang="en-US" sz="2000" dirty="0" smtClean="0"/>
            <a:t> </a:t>
          </a:r>
          <a:r>
            <a:rPr lang="en-US" sz="2000" dirty="0" err="1" smtClean="0"/>
            <a:t>kerja</a:t>
          </a:r>
          <a:r>
            <a:rPr lang="en-US" sz="2000" dirty="0" smtClean="0"/>
            <a:t> yang </a:t>
          </a:r>
          <a:r>
            <a:rPr lang="en-US" sz="2000" dirty="0" err="1" smtClean="0"/>
            <a:t>dibobot</a:t>
          </a:r>
          <a:r>
            <a:rPr lang="en-US" sz="2000" dirty="0" smtClean="0"/>
            <a:t> </a:t>
          </a:r>
          <a:r>
            <a:rPr lang="en-US" sz="2000" dirty="0" err="1" smtClean="0"/>
            <a:t>oleh</a:t>
          </a:r>
          <a:r>
            <a:rPr lang="en-US" sz="2000" dirty="0" smtClean="0"/>
            <a:t> share </a:t>
          </a:r>
          <a:r>
            <a:rPr lang="en-US" sz="2000" dirty="0" err="1" smtClean="0"/>
            <a:t>bagi</a:t>
          </a:r>
          <a:r>
            <a:rPr lang="en-US" sz="2000" dirty="0" smtClean="0"/>
            <a:t> </a:t>
          </a:r>
          <a:r>
            <a:rPr lang="en-US" sz="2000" dirty="0" err="1" smtClean="0"/>
            <a:t>hasil</a:t>
          </a:r>
          <a:r>
            <a:rPr lang="en-US" sz="2000" dirty="0" smtClean="0"/>
            <a:t> </a:t>
          </a:r>
          <a:r>
            <a:rPr lang="en-US" sz="2000" dirty="0" err="1" smtClean="0"/>
            <a:t>mudharib</a:t>
          </a:r>
          <a:endParaRPr lang="en-MY" sz="2000" dirty="0"/>
        </a:p>
      </dgm:t>
    </dgm:pt>
    <dgm:pt modelId="{741CFE69-F8EF-4FC2-8E16-CC1E7E0F9B2F}" type="parTrans" cxnId="{56CE2380-E22C-4659-AB38-93BE8E435315}">
      <dgm:prSet/>
      <dgm:spPr/>
      <dgm:t>
        <a:bodyPr/>
        <a:lstStyle/>
        <a:p>
          <a:endParaRPr lang="en-MY"/>
        </a:p>
      </dgm:t>
    </dgm:pt>
    <dgm:pt modelId="{58B0837D-8584-46F7-B661-6DA0EBB73D6E}" type="sibTrans" cxnId="{56CE2380-E22C-4659-AB38-93BE8E435315}">
      <dgm:prSet/>
      <dgm:spPr/>
      <dgm:t>
        <a:bodyPr/>
        <a:lstStyle/>
        <a:p>
          <a:endParaRPr lang="en-MY"/>
        </a:p>
      </dgm:t>
    </dgm:pt>
    <dgm:pt modelId="{FEF84B1A-DE02-4EAF-933E-F0EA1F11F309}">
      <dgm:prSet phldrT="[Text]" custT="1"/>
      <dgm:spPr/>
      <dgm:t>
        <a:bodyPr/>
        <a:lstStyle/>
        <a:p>
          <a:r>
            <a:rPr lang="en-US" sz="2000" dirty="0" err="1" smtClean="0"/>
            <a:t>Proposisi</a:t>
          </a:r>
          <a:r>
            <a:rPr lang="en-US" sz="2000" dirty="0" smtClean="0"/>
            <a:t> </a:t>
          </a:r>
          <a:r>
            <a:rPr lang="en-US" sz="2000" dirty="0" smtClean="0"/>
            <a:t>5. </a:t>
          </a:r>
          <a:r>
            <a:rPr lang="en-US" sz="2000" b="0" dirty="0" err="1" smtClean="0"/>
            <a:t>Semakin</a:t>
          </a:r>
          <a:r>
            <a:rPr lang="en-US" sz="2000" b="0" dirty="0" smtClean="0"/>
            <a:t> </a:t>
          </a:r>
          <a:r>
            <a:rPr lang="en-US" sz="2000" b="0" dirty="0" err="1" smtClean="0"/>
            <a:t>tinggi</a:t>
          </a:r>
          <a:r>
            <a:rPr lang="en-US" sz="2000" b="0" dirty="0" smtClean="0"/>
            <a:t> </a:t>
          </a:r>
          <a:r>
            <a:rPr lang="en-US" sz="2000" b="0" dirty="0" err="1" smtClean="0"/>
            <a:t>produktivitas</a:t>
          </a:r>
          <a:r>
            <a:rPr lang="en-US" sz="2000" b="0" dirty="0" smtClean="0"/>
            <a:t> </a:t>
          </a:r>
          <a:r>
            <a:rPr lang="en-US" sz="2000" b="0" dirty="0" err="1" smtClean="0"/>
            <a:t>fisik</a:t>
          </a:r>
          <a:r>
            <a:rPr lang="en-US" sz="2000" b="0" dirty="0" smtClean="0"/>
            <a:t> marginal </a:t>
          </a:r>
          <a:r>
            <a:rPr lang="en-US" sz="2000" b="0" dirty="0" err="1" smtClean="0"/>
            <a:t>tenaga</a:t>
          </a:r>
          <a:r>
            <a:rPr lang="en-US" sz="2000" b="0" dirty="0" smtClean="0"/>
            <a:t> </a:t>
          </a:r>
          <a:r>
            <a:rPr lang="en-US" sz="2000" b="0" dirty="0" err="1" smtClean="0"/>
            <a:t>kerja</a:t>
          </a:r>
          <a:r>
            <a:rPr lang="en-US" sz="2000" b="0" dirty="0" smtClean="0"/>
            <a:t>, </a:t>
          </a:r>
          <a:r>
            <a:rPr lang="en-US" sz="2000" b="0" dirty="0" err="1" smtClean="0"/>
            <a:t>maka</a:t>
          </a:r>
          <a:r>
            <a:rPr lang="en-US" sz="2000" b="0" dirty="0" smtClean="0"/>
            <a:t> </a:t>
          </a:r>
          <a:r>
            <a:rPr lang="en-US" sz="2000" b="0" dirty="0" err="1" smtClean="0"/>
            <a:t>akan</a:t>
          </a:r>
          <a:r>
            <a:rPr lang="en-US" sz="2000" b="0" dirty="0" smtClean="0"/>
            <a:t> </a:t>
          </a:r>
          <a:r>
            <a:rPr lang="en-US" sz="2000" b="0" dirty="0" err="1" smtClean="0"/>
            <a:t>meningkatkan</a:t>
          </a:r>
          <a:r>
            <a:rPr lang="en-US" sz="2000" b="0" dirty="0" smtClean="0"/>
            <a:t> </a:t>
          </a:r>
          <a:r>
            <a:rPr lang="en-US" sz="2000" b="0" dirty="0" err="1" smtClean="0"/>
            <a:t>tingkat</a:t>
          </a:r>
          <a:r>
            <a:rPr lang="en-US" sz="2000" b="0" dirty="0" smtClean="0"/>
            <a:t> </a:t>
          </a:r>
          <a:r>
            <a:rPr lang="en-US" sz="2000" b="0" dirty="0" err="1" smtClean="0"/>
            <a:t>upah</a:t>
          </a:r>
          <a:r>
            <a:rPr lang="en-US" sz="2000" b="0" dirty="0" smtClean="0"/>
            <a:t>.</a:t>
          </a:r>
          <a:endParaRPr lang="en-US" sz="2000" dirty="0" smtClean="0"/>
        </a:p>
        <a:p>
          <a:endParaRPr lang="en-MY" sz="2000" dirty="0"/>
        </a:p>
      </dgm:t>
    </dgm:pt>
    <dgm:pt modelId="{077F0B9F-F239-4310-9790-3E16645725CA}" type="parTrans" cxnId="{3C19F41E-0A16-4852-8447-C5266192597A}">
      <dgm:prSet/>
      <dgm:spPr/>
      <dgm:t>
        <a:bodyPr/>
        <a:lstStyle/>
        <a:p>
          <a:endParaRPr lang="en-MY"/>
        </a:p>
      </dgm:t>
    </dgm:pt>
    <dgm:pt modelId="{4ECC67AD-CB39-4063-8879-871CC0CC7A2A}" type="sibTrans" cxnId="{3C19F41E-0A16-4852-8447-C5266192597A}">
      <dgm:prSet/>
      <dgm:spPr/>
      <dgm:t>
        <a:bodyPr/>
        <a:lstStyle/>
        <a:p>
          <a:endParaRPr lang="en-MY"/>
        </a:p>
      </dgm:t>
    </dgm:pt>
    <dgm:pt modelId="{F60999FE-36B2-43DD-B0FF-156A15D102DB}">
      <dgm:prSet phldrT="[Text]"/>
      <dgm:spPr/>
      <dgm:t>
        <a:bodyPr/>
        <a:lstStyle/>
        <a:p>
          <a:r>
            <a:rPr lang="en-MY" b="1" dirty="0" err="1" smtClean="0">
              <a:solidFill>
                <a:srgbClr val="FF0000"/>
              </a:solidFill>
            </a:rPr>
            <a:t>Produktivitas</a:t>
          </a:r>
          <a:r>
            <a:rPr lang="en-MY" b="1" dirty="0" smtClean="0">
              <a:solidFill>
                <a:srgbClr val="FF0000"/>
              </a:solidFill>
            </a:rPr>
            <a:t> </a:t>
          </a:r>
          <a:r>
            <a:rPr lang="en-MY" b="1" dirty="0" err="1" smtClean="0">
              <a:solidFill>
                <a:srgbClr val="FF0000"/>
              </a:solidFill>
            </a:rPr>
            <a:t>tenaga</a:t>
          </a:r>
          <a:r>
            <a:rPr lang="en-MY" b="1" dirty="0" smtClean="0">
              <a:solidFill>
                <a:srgbClr val="FF0000"/>
              </a:solidFill>
            </a:rPr>
            <a:t> </a:t>
          </a:r>
          <a:r>
            <a:rPr lang="en-MY" b="1" dirty="0" err="1" smtClean="0">
              <a:solidFill>
                <a:srgbClr val="FF0000"/>
              </a:solidFill>
            </a:rPr>
            <a:t>kerja</a:t>
          </a:r>
          <a:r>
            <a:rPr lang="en-MY" b="1" dirty="0" smtClean="0">
              <a:solidFill>
                <a:srgbClr val="FF0000"/>
              </a:solidFill>
            </a:rPr>
            <a:t> </a:t>
          </a:r>
          <a:endParaRPr lang="en-MY" b="1" dirty="0">
            <a:solidFill>
              <a:srgbClr val="FF0000"/>
            </a:solidFill>
          </a:endParaRPr>
        </a:p>
      </dgm:t>
    </dgm:pt>
    <dgm:pt modelId="{10CCE9B9-EE1A-4000-B26B-2806AB4CACEF}" type="sibTrans" cxnId="{25D500C0-EA97-47A7-A6EC-54F657DB9CF3}">
      <dgm:prSet/>
      <dgm:spPr/>
      <dgm:t>
        <a:bodyPr/>
        <a:lstStyle/>
        <a:p>
          <a:endParaRPr lang="en-MY"/>
        </a:p>
      </dgm:t>
    </dgm:pt>
    <dgm:pt modelId="{39E350F4-7B70-4906-ADDB-8E195615B4EB}" type="parTrans" cxnId="{25D500C0-EA97-47A7-A6EC-54F657DB9CF3}">
      <dgm:prSet/>
      <dgm:spPr/>
      <dgm:t>
        <a:bodyPr/>
        <a:lstStyle/>
        <a:p>
          <a:endParaRPr lang="en-MY"/>
        </a:p>
      </dgm:t>
    </dgm:pt>
    <dgm:pt modelId="{53BBF5B1-EE96-4700-A9BC-4EBFEBC22BEB}" type="pres">
      <dgm:prSet presAssocID="{FC6F1A43-66A9-4125-8A86-ED00606792D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4F07308E-8DFB-4ED6-9724-6E2CBC6FFDB3}" type="pres">
      <dgm:prSet presAssocID="{F60999FE-36B2-43DD-B0FF-156A15D102DB}" presName="boxAndChildren" presStyleCnt="0"/>
      <dgm:spPr/>
    </dgm:pt>
    <dgm:pt modelId="{86648E7C-7620-4EB1-B1D1-52966995CD86}" type="pres">
      <dgm:prSet presAssocID="{F60999FE-36B2-43DD-B0FF-156A15D102DB}" presName="parentTextBox" presStyleLbl="node1" presStyleIdx="0" presStyleCnt="1"/>
      <dgm:spPr/>
      <dgm:t>
        <a:bodyPr/>
        <a:lstStyle/>
        <a:p>
          <a:endParaRPr lang="en-US"/>
        </a:p>
      </dgm:t>
    </dgm:pt>
    <dgm:pt modelId="{37A39A3B-EB26-4A70-9AA6-48762DC79A03}" type="pres">
      <dgm:prSet presAssocID="{F60999FE-36B2-43DD-B0FF-156A15D102DB}" presName="entireBox" presStyleLbl="node1" presStyleIdx="0" presStyleCnt="1"/>
      <dgm:spPr/>
      <dgm:t>
        <a:bodyPr/>
        <a:lstStyle/>
        <a:p>
          <a:endParaRPr lang="en-US"/>
        </a:p>
      </dgm:t>
    </dgm:pt>
    <dgm:pt modelId="{8E74645D-285E-49F6-8657-CDC4DECB4190}" type="pres">
      <dgm:prSet presAssocID="{F60999FE-36B2-43DD-B0FF-156A15D102DB}" presName="descendantBox" presStyleCnt="0"/>
      <dgm:spPr/>
    </dgm:pt>
    <dgm:pt modelId="{E1B5C29E-E15D-48E0-ACC4-0B10355D0AED}" type="pres">
      <dgm:prSet presAssocID="{3CA4583C-9327-443A-9840-D9054F7B5E4E}" presName="childTextBox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5F9646-DC58-485B-A063-FCC338BE99AB}" type="pres">
      <dgm:prSet presAssocID="{783D7DE4-A3A3-4845-9658-A55F22E33DEF}" presName="childTextBox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91A665-F23B-41E8-8554-9E5B353CA0BC}" type="pres">
      <dgm:prSet presAssocID="{FEF84B1A-DE02-4EAF-933E-F0EA1F11F309}" presName="childTextBox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5D500C0-EA97-47A7-A6EC-54F657DB9CF3}" srcId="{FC6F1A43-66A9-4125-8A86-ED00606792D0}" destId="{F60999FE-36B2-43DD-B0FF-156A15D102DB}" srcOrd="0" destOrd="0" parTransId="{39E350F4-7B70-4906-ADDB-8E195615B4EB}" sibTransId="{10CCE9B9-EE1A-4000-B26B-2806AB4CACEF}"/>
    <dgm:cxn modelId="{4FA534FF-C4D0-4D9B-8A17-019992898CAC}" type="presOf" srcId="{FEF84B1A-DE02-4EAF-933E-F0EA1F11F309}" destId="{E991A665-F23B-41E8-8554-9E5B353CA0BC}" srcOrd="0" destOrd="0" presId="urn:microsoft.com/office/officeart/2005/8/layout/process4"/>
    <dgm:cxn modelId="{609B7932-3DD6-443C-A97B-8F1C5B34760D}" type="presOf" srcId="{F60999FE-36B2-43DD-B0FF-156A15D102DB}" destId="{37A39A3B-EB26-4A70-9AA6-48762DC79A03}" srcOrd="1" destOrd="0" presId="urn:microsoft.com/office/officeart/2005/8/layout/process4"/>
    <dgm:cxn modelId="{4CF30320-A123-495B-BCCC-0C93D313989F}" type="presOf" srcId="{FC6F1A43-66A9-4125-8A86-ED00606792D0}" destId="{53BBF5B1-EE96-4700-A9BC-4EBFEBC22BEB}" srcOrd="0" destOrd="0" presId="urn:microsoft.com/office/officeart/2005/8/layout/process4"/>
    <dgm:cxn modelId="{FED38934-7CA6-421B-B561-921AA11AED93}" type="presOf" srcId="{F60999FE-36B2-43DD-B0FF-156A15D102DB}" destId="{86648E7C-7620-4EB1-B1D1-52966995CD86}" srcOrd="0" destOrd="0" presId="urn:microsoft.com/office/officeart/2005/8/layout/process4"/>
    <dgm:cxn modelId="{3C19F41E-0A16-4852-8447-C5266192597A}" srcId="{F60999FE-36B2-43DD-B0FF-156A15D102DB}" destId="{FEF84B1A-DE02-4EAF-933E-F0EA1F11F309}" srcOrd="2" destOrd="0" parTransId="{077F0B9F-F239-4310-9790-3E16645725CA}" sibTransId="{4ECC67AD-CB39-4063-8879-871CC0CC7A2A}"/>
    <dgm:cxn modelId="{4283D89E-A87A-4ADA-8735-E21DB91AA0A0}" type="presOf" srcId="{783D7DE4-A3A3-4845-9658-A55F22E33DEF}" destId="{F75F9646-DC58-485B-A063-FCC338BE99AB}" srcOrd="0" destOrd="0" presId="urn:microsoft.com/office/officeart/2005/8/layout/process4"/>
    <dgm:cxn modelId="{84784FE2-A1AF-4588-80B9-29F5A5636DED}" srcId="{F60999FE-36B2-43DD-B0FF-156A15D102DB}" destId="{3CA4583C-9327-443A-9840-D9054F7B5E4E}" srcOrd="0" destOrd="0" parTransId="{21BBC5F9-BD1C-4A53-AC5A-5F1D25E6E5B7}" sibTransId="{E3A93512-4595-49E8-B799-8BAD943D07C1}"/>
    <dgm:cxn modelId="{C9A94958-F655-48F5-8E7D-102EF23F5E6B}" type="presOf" srcId="{3CA4583C-9327-443A-9840-D9054F7B5E4E}" destId="{E1B5C29E-E15D-48E0-ACC4-0B10355D0AED}" srcOrd="0" destOrd="0" presId="urn:microsoft.com/office/officeart/2005/8/layout/process4"/>
    <dgm:cxn modelId="{56CE2380-E22C-4659-AB38-93BE8E435315}" srcId="{F60999FE-36B2-43DD-B0FF-156A15D102DB}" destId="{783D7DE4-A3A3-4845-9658-A55F22E33DEF}" srcOrd="1" destOrd="0" parTransId="{741CFE69-F8EF-4FC2-8E16-CC1E7E0F9B2F}" sibTransId="{58B0837D-8584-46F7-B661-6DA0EBB73D6E}"/>
    <dgm:cxn modelId="{D04FA62D-F966-44F1-AA75-1D88FCCEDBE5}" type="presParOf" srcId="{53BBF5B1-EE96-4700-A9BC-4EBFEBC22BEB}" destId="{4F07308E-8DFB-4ED6-9724-6E2CBC6FFDB3}" srcOrd="0" destOrd="0" presId="urn:microsoft.com/office/officeart/2005/8/layout/process4"/>
    <dgm:cxn modelId="{F04BAB8D-7A27-494A-B5AF-0EBECD578F7C}" type="presParOf" srcId="{4F07308E-8DFB-4ED6-9724-6E2CBC6FFDB3}" destId="{86648E7C-7620-4EB1-B1D1-52966995CD86}" srcOrd="0" destOrd="0" presId="urn:microsoft.com/office/officeart/2005/8/layout/process4"/>
    <dgm:cxn modelId="{26EA8638-DEBC-4C7D-87F3-3A5042710546}" type="presParOf" srcId="{4F07308E-8DFB-4ED6-9724-6E2CBC6FFDB3}" destId="{37A39A3B-EB26-4A70-9AA6-48762DC79A03}" srcOrd="1" destOrd="0" presId="urn:microsoft.com/office/officeart/2005/8/layout/process4"/>
    <dgm:cxn modelId="{265E35F9-A425-4417-AC36-BF3F331BBB8A}" type="presParOf" srcId="{4F07308E-8DFB-4ED6-9724-6E2CBC6FFDB3}" destId="{8E74645D-285E-49F6-8657-CDC4DECB4190}" srcOrd="2" destOrd="0" presId="urn:microsoft.com/office/officeart/2005/8/layout/process4"/>
    <dgm:cxn modelId="{2957A74C-FD59-434C-9378-D1EC55BBDFA4}" type="presParOf" srcId="{8E74645D-285E-49F6-8657-CDC4DECB4190}" destId="{E1B5C29E-E15D-48E0-ACC4-0B10355D0AED}" srcOrd="0" destOrd="0" presId="urn:microsoft.com/office/officeart/2005/8/layout/process4"/>
    <dgm:cxn modelId="{6DD9FE5D-7DD4-4FC9-9088-DBF558D05438}" type="presParOf" srcId="{8E74645D-285E-49F6-8657-CDC4DECB4190}" destId="{F75F9646-DC58-485B-A063-FCC338BE99AB}" srcOrd="1" destOrd="0" presId="urn:microsoft.com/office/officeart/2005/8/layout/process4"/>
    <dgm:cxn modelId="{683A5F90-40FA-452F-918B-463FE1FDE7F6}" type="presParOf" srcId="{8E74645D-285E-49F6-8657-CDC4DECB4190}" destId="{E991A665-F23B-41E8-8554-9E5B353CA0BC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5F5C68-4A4F-4F82-BECC-C4270F34933F}">
      <dsp:nvSpPr>
        <dsp:cNvPr id="0" name=""/>
        <dsp:cNvSpPr/>
      </dsp:nvSpPr>
      <dsp:spPr>
        <a:xfrm rot="16200000">
          <a:off x="1816" y="1000"/>
          <a:ext cx="2954982" cy="2954982"/>
        </a:xfrm>
        <a:prstGeom prst="downArrow">
          <a:avLst>
            <a:gd name="adj1" fmla="val 50000"/>
            <a:gd name="adj2" fmla="val 35000"/>
          </a:avLst>
        </a:prstGeom>
        <a:solidFill>
          <a:schemeClr val="bg2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1800" kern="1200" dirty="0" err="1" smtClean="0"/>
            <a:t>Peningkatan</a:t>
          </a:r>
          <a:r>
            <a:rPr lang="en-MY" sz="1800" kern="1200" dirty="0" smtClean="0"/>
            <a:t> </a:t>
          </a:r>
          <a:r>
            <a:rPr lang="en-MY" sz="1800" kern="1200" dirty="0" err="1" smtClean="0"/>
            <a:t>pangsa</a:t>
          </a:r>
          <a:r>
            <a:rPr lang="en-MY" sz="1800" kern="1200" dirty="0" smtClean="0"/>
            <a:t> </a:t>
          </a:r>
          <a:r>
            <a:rPr lang="en-MY" sz="1800" kern="1200" dirty="0" err="1" smtClean="0"/>
            <a:t>pendapatan</a:t>
          </a:r>
          <a:r>
            <a:rPr lang="en-MY" sz="1800" kern="1200" dirty="0" smtClean="0"/>
            <a:t> </a:t>
          </a:r>
          <a:r>
            <a:rPr lang="en-MY" sz="1800" kern="1200" dirty="0" err="1" smtClean="0"/>
            <a:t>pemilik</a:t>
          </a:r>
          <a:r>
            <a:rPr lang="en-MY" sz="1800" kern="1200" dirty="0" smtClean="0"/>
            <a:t> modal, yang </a:t>
          </a:r>
          <a:r>
            <a:rPr lang="en-MY" sz="1800" kern="1200" dirty="0" err="1" smtClean="0"/>
            <a:t>berarti</a:t>
          </a:r>
          <a:r>
            <a:rPr lang="en-MY" sz="1800" kern="1200" dirty="0" smtClean="0"/>
            <a:t> </a:t>
          </a:r>
          <a:r>
            <a:rPr lang="en-MY" sz="1800" kern="1200" dirty="0" err="1" smtClean="0"/>
            <a:t>penurunan</a:t>
          </a:r>
          <a:r>
            <a:rPr lang="en-MY" sz="1800" kern="1200" dirty="0" smtClean="0"/>
            <a:t> </a:t>
          </a:r>
          <a:r>
            <a:rPr lang="en-MY" sz="1800" kern="1200" dirty="0" err="1" smtClean="0"/>
            <a:t>pangsa</a:t>
          </a:r>
          <a:r>
            <a:rPr lang="en-MY" sz="1800" kern="1200" dirty="0" smtClean="0"/>
            <a:t> </a:t>
          </a:r>
          <a:r>
            <a:rPr lang="en-MY" sz="1800" kern="1200" dirty="0" err="1" smtClean="0"/>
            <a:t>pendapatan</a:t>
          </a:r>
          <a:r>
            <a:rPr lang="en-MY" sz="1800" kern="1200" dirty="0" smtClean="0"/>
            <a:t> </a:t>
          </a:r>
          <a:r>
            <a:rPr lang="en-MY" sz="1800" kern="1200" dirty="0" err="1" smtClean="0"/>
            <a:t>tenaga</a:t>
          </a:r>
          <a:r>
            <a:rPr lang="en-MY" sz="1800" kern="1200" dirty="0" smtClean="0"/>
            <a:t> </a:t>
          </a:r>
          <a:r>
            <a:rPr lang="en-MY" sz="1800" kern="1200" dirty="0" err="1" smtClean="0"/>
            <a:t>kerja</a:t>
          </a:r>
          <a:r>
            <a:rPr lang="en-MY" sz="1800" kern="1200" dirty="0" smtClean="0"/>
            <a:t> </a:t>
          </a:r>
          <a:r>
            <a:rPr lang="en-MY" sz="1800" kern="1200" dirty="0" smtClean="0"/>
            <a:t>(</a:t>
          </a:r>
          <a:r>
            <a:rPr lang="en-MY" sz="1800" kern="1200" dirty="0" err="1" smtClean="0"/>
            <a:t>Hayami</a:t>
          </a:r>
          <a:r>
            <a:rPr lang="en-MY" sz="1800" kern="1200" dirty="0" smtClean="0"/>
            <a:t>, 2001)</a:t>
          </a:r>
          <a:endParaRPr lang="en-MY" sz="1800" kern="1200" dirty="0"/>
        </a:p>
      </dsp:txBody>
      <dsp:txXfrm rot="5400000">
        <a:off x="1817" y="739744"/>
        <a:ext cx="2437860" cy="1477491"/>
      </dsp:txXfrm>
    </dsp:sp>
    <dsp:sp modelId="{8C138393-25E8-4006-8B53-9CEE90EB0D48}">
      <dsp:nvSpPr>
        <dsp:cNvPr id="0" name=""/>
        <dsp:cNvSpPr/>
      </dsp:nvSpPr>
      <dsp:spPr>
        <a:xfrm rot="5400000">
          <a:off x="3678950" y="1000"/>
          <a:ext cx="2954982" cy="2954982"/>
        </a:xfrm>
        <a:prstGeom prst="downArrow">
          <a:avLst>
            <a:gd name="adj1" fmla="val 50000"/>
            <a:gd name="adj2" fmla="val 35000"/>
          </a:avLst>
        </a:prstGeom>
        <a:solidFill>
          <a:srgbClr val="FF0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2400" kern="1200" dirty="0" err="1" smtClean="0"/>
            <a:t>Tipologi</a:t>
          </a:r>
          <a:r>
            <a:rPr lang="en-MY" sz="2400" kern="1200" dirty="0" smtClean="0"/>
            <a:t> </a:t>
          </a:r>
          <a:r>
            <a:rPr lang="en-MY" sz="2400" kern="1200" dirty="0" err="1" smtClean="0"/>
            <a:t>pertumbuhan</a:t>
          </a:r>
          <a:r>
            <a:rPr lang="en-MY" sz="2400" kern="1200" dirty="0" smtClean="0"/>
            <a:t>: </a:t>
          </a:r>
          <a:r>
            <a:rPr lang="en-US" sz="2400" kern="1200" dirty="0" err="1" smtClean="0">
              <a:solidFill>
                <a:schemeClr val="tx1"/>
              </a:solidFill>
            </a:rPr>
            <a:t>pengayaan</a:t>
          </a:r>
          <a:r>
            <a:rPr lang="en-US" sz="2400" kern="1200" dirty="0" smtClean="0">
              <a:solidFill>
                <a:schemeClr val="tx1"/>
              </a:solidFill>
            </a:rPr>
            <a:t> </a:t>
          </a:r>
          <a:r>
            <a:rPr lang="en-US" sz="2400" kern="1200" dirty="0" err="1" smtClean="0">
              <a:solidFill>
                <a:schemeClr val="tx1"/>
              </a:solidFill>
            </a:rPr>
            <a:t>sektor</a:t>
          </a:r>
          <a:r>
            <a:rPr lang="en-US" sz="2400" kern="1200" dirty="0" smtClean="0">
              <a:solidFill>
                <a:schemeClr val="tx1"/>
              </a:solidFill>
            </a:rPr>
            <a:t> modern </a:t>
          </a:r>
          <a:r>
            <a:rPr lang="en-MY" sz="2400" kern="1200" dirty="0" smtClean="0"/>
            <a:t> </a:t>
          </a:r>
          <a:endParaRPr lang="en-MY" sz="2400" kern="1200" dirty="0"/>
        </a:p>
      </dsp:txBody>
      <dsp:txXfrm rot="-5400000">
        <a:off x="4196073" y="739746"/>
        <a:ext cx="2437860" cy="14774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347B26-5106-4B00-90D3-F91854704320}">
      <dsp:nvSpPr>
        <dsp:cNvPr id="0" name=""/>
        <dsp:cNvSpPr/>
      </dsp:nvSpPr>
      <dsp:spPr>
        <a:xfrm>
          <a:off x="3985259" y="0"/>
          <a:ext cx="5977890" cy="1762125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lumMod val="75000"/>
            <a:alpha val="90000"/>
          </a:schemeClr>
        </a:solidFill>
        <a:ln w="190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err="1" smtClean="0"/>
            <a:t>Menghasilkan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pendapatan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lebih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tinggi</a:t>
          </a:r>
          <a:r>
            <a:rPr lang="en-US" sz="2400" kern="1200" dirty="0" smtClean="0"/>
            <a:t>, </a:t>
          </a:r>
          <a:r>
            <a:rPr lang="en-US" sz="2400" kern="1200" dirty="0" err="1" smtClean="0"/>
            <a:t>distribusi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pendapatan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lebih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merata</a:t>
          </a:r>
          <a:r>
            <a:rPr lang="en-US" sz="2400" kern="1200" dirty="0" smtClean="0"/>
            <a:t>, </a:t>
          </a:r>
          <a:r>
            <a:rPr lang="en-US" sz="2400" kern="1200" dirty="0" err="1" smtClean="0"/>
            <a:t>kemiskinan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turun</a:t>
          </a:r>
          <a:endParaRPr lang="en-MY" sz="2400" kern="1200" dirty="0"/>
        </a:p>
      </dsp:txBody>
      <dsp:txXfrm>
        <a:off x="3985259" y="220266"/>
        <a:ext cx="5317093" cy="1321593"/>
      </dsp:txXfrm>
    </dsp:sp>
    <dsp:sp modelId="{882BD87E-CAD3-45CB-8B04-9B1B23D3FF21}">
      <dsp:nvSpPr>
        <dsp:cNvPr id="0" name=""/>
        <dsp:cNvSpPr/>
      </dsp:nvSpPr>
      <dsp:spPr>
        <a:xfrm>
          <a:off x="0" y="0"/>
          <a:ext cx="3985260" cy="1762125"/>
        </a:xfrm>
        <a:prstGeom prst="roundRect">
          <a:avLst/>
        </a:prstGeom>
        <a:solidFill>
          <a:srgbClr val="00B0F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solidFill>
                <a:schemeClr val="tx1"/>
              </a:solidFill>
            </a:rPr>
            <a:t>Tipologi</a:t>
          </a:r>
          <a:r>
            <a:rPr lang="en-US" sz="2400" kern="1200" dirty="0" smtClean="0">
              <a:solidFill>
                <a:schemeClr val="tx1"/>
              </a:solidFill>
            </a:rPr>
            <a:t> </a:t>
          </a:r>
          <a:r>
            <a:rPr lang="en-US" sz="2400" kern="1200" dirty="0" err="1" smtClean="0">
              <a:solidFill>
                <a:schemeClr val="tx1"/>
              </a:solidFill>
            </a:rPr>
            <a:t>pertumbuhan</a:t>
          </a:r>
          <a:r>
            <a:rPr lang="en-US" sz="2400" kern="1200" dirty="0" smtClean="0">
              <a:solidFill>
                <a:schemeClr val="tx1"/>
              </a:solidFill>
            </a:rPr>
            <a:t> </a:t>
          </a:r>
          <a:r>
            <a:rPr lang="en-US" sz="2400" kern="1200" dirty="0" err="1" smtClean="0">
              <a:solidFill>
                <a:schemeClr val="tx1"/>
              </a:solidFill>
            </a:rPr>
            <a:t>pengayaan</a:t>
          </a:r>
          <a:r>
            <a:rPr lang="en-US" sz="2400" kern="1200" dirty="0" smtClean="0">
              <a:solidFill>
                <a:schemeClr val="tx1"/>
              </a:solidFill>
            </a:rPr>
            <a:t> </a:t>
          </a:r>
          <a:r>
            <a:rPr lang="en-US" sz="2400" kern="1200" dirty="0" err="1" smtClean="0">
              <a:solidFill>
                <a:schemeClr val="tx1"/>
              </a:solidFill>
            </a:rPr>
            <a:t>sektor</a:t>
          </a:r>
          <a:r>
            <a:rPr lang="en-US" sz="2400" kern="1200" dirty="0" smtClean="0">
              <a:solidFill>
                <a:schemeClr val="tx1"/>
              </a:solidFill>
            </a:rPr>
            <a:t> </a:t>
          </a:r>
          <a:r>
            <a:rPr lang="en-US" sz="2400" kern="1200" dirty="0" err="1" smtClean="0">
              <a:solidFill>
                <a:schemeClr val="tx1"/>
              </a:solidFill>
            </a:rPr>
            <a:t>tradisional</a:t>
          </a:r>
          <a:r>
            <a:rPr lang="en-US" sz="2400" kern="1200" dirty="0" smtClean="0">
              <a:solidFill>
                <a:schemeClr val="tx1"/>
              </a:solidFill>
            </a:rPr>
            <a:t> </a:t>
          </a:r>
          <a:endParaRPr lang="en-MY" sz="2400" kern="1200" dirty="0">
            <a:solidFill>
              <a:schemeClr val="tx1"/>
            </a:solidFill>
          </a:endParaRPr>
        </a:p>
      </dsp:txBody>
      <dsp:txXfrm>
        <a:off x="86020" y="86020"/>
        <a:ext cx="3813220" cy="1590085"/>
      </dsp:txXfrm>
    </dsp:sp>
    <dsp:sp modelId="{B66736AE-98E9-4F2F-B9FB-A2236CA25B12}">
      <dsp:nvSpPr>
        <dsp:cNvPr id="0" name=""/>
        <dsp:cNvSpPr/>
      </dsp:nvSpPr>
      <dsp:spPr>
        <a:xfrm>
          <a:off x="3985259" y="1938337"/>
          <a:ext cx="5977890" cy="1762125"/>
        </a:xfrm>
        <a:prstGeom prst="rightArrow">
          <a:avLst>
            <a:gd name="adj1" fmla="val 75000"/>
            <a:gd name="adj2" fmla="val 50000"/>
          </a:avLst>
        </a:prstGeom>
        <a:solidFill>
          <a:schemeClr val="bg1">
            <a:lumMod val="95000"/>
            <a:alpha val="90000"/>
          </a:schemeClr>
        </a:solidFill>
        <a:ln w="19050" cap="flat" cmpd="sng" algn="ctr">
          <a:solidFill>
            <a:schemeClr val="accent4">
              <a:tint val="40000"/>
              <a:alpha val="90000"/>
              <a:hueOff val="-4352041"/>
              <a:satOff val="28525"/>
              <a:lumOff val="121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err="1" smtClean="0"/>
            <a:t>Menghasilkan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pendapatan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lebih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tinggi</a:t>
          </a:r>
          <a:r>
            <a:rPr lang="en-US" sz="2400" kern="1200" dirty="0" smtClean="0"/>
            <a:t>, </a:t>
          </a:r>
          <a:r>
            <a:rPr lang="en-US" sz="2400" kern="1200" dirty="0" err="1" smtClean="0"/>
            <a:t>distribusi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pendapatan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semakin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timpang</a:t>
          </a:r>
          <a:r>
            <a:rPr lang="en-US" sz="2400" kern="1200" dirty="0" smtClean="0"/>
            <a:t>, </a:t>
          </a:r>
          <a:r>
            <a:rPr lang="en-US" sz="2400" kern="1200" dirty="0" err="1" smtClean="0"/>
            <a:t>kondisi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kemiskinan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tidak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mengalami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perbaikan</a:t>
          </a:r>
          <a:endParaRPr lang="en-MY" sz="2400" kern="1200" dirty="0"/>
        </a:p>
      </dsp:txBody>
      <dsp:txXfrm>
        <a:off x="3985259" y="2158603"/>
        <a:ext cx="5317093" cy="1321593"/>
      </dsp:txXfrm>
    </dsp:sp>
    <dsp:sp modelId="{F9EAEDEA-0F75-4710-B3D6-E9B41BCE5F9D}">
      <dsp:nvSpPr>
        <dsp:cNvPr id="0" name=""/>
        <dsp:cNvSpPr/>
      </dsp:nvSpPr>
      <dsp:spPr>
        <a:xfrm>
          <a:off x="0" y="1938337"/>
          <a:ext cx="3985260" cy="1762125"/>
        </a:xfrm>
        <a:prstGeom prst="roundRect">
          <a:avLst/>
        </a:prstGeom>
        <a:solidFill>
          <a:schemeClr val="bg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>
              <a:solidFill>
                <a:schemeClr val="tx1"/>
              </a:solidFill>
            </a:rPr>
            <a:t>Tipologi</a:t>
          </a:r>
          <a:r>
            <a:rPr lang="en-US" sz="2400" kern="1200" dirty="0" smtClean="0">
              <a:solidFill>
                <a:schemeClr val="tx1"/>
              </a:solidFill>
            </a:rPr>
            <a:t> </a:t>
          </a:r>
          <a:r>
            <a:rPr lang="en-US" sz="2400" kern="1200" dirty="0" err="1" smtClean="0">
              <a:solidFill>
                <a:schemeClr val="tx1"/>
              </a:solidFill>
            </a:rPr>
            <a:t>pengayaan</a:t>
          </a:r>
          <a:r>
            <a:rPr lang="en-US" sz="2400" kern="1200" dirty="0" smtClean="0">
              <a:solidFill>
                <a:schemeClr val="tx1"/>
              </a:solidFill>
            </a:rPr>
            <a:t> </a:t>
          </a:r>
          <a:r>
            <a:rPr lang="en-US" sz="2400" kern="1200" dirty="0" err="1" smtClean="0">
              <a:solidFill>
                <a:schemeClr val="tx1"/>
              </a:solidFill>
            </a:rPr>
            <a:t>sektor</a:t>
          </a:r>
          <a:r>
            <a:rPr lang="en-US" sz="2400" kern="1200" dirty="0" smtClean="0">
              <a:solidFill>
                <a:schemeClr val="tx1"/>
              </a:solidFill>
            </a:rPr>
            <a:t> modern </a:t>
          </a:r>
          <a:endParaRPr lang="en-MY" sz="2400" kern="1200" dirty="0">
            <a:solidFill>
              <a:schemeClr val="tx1"/>
            </a:solidFill>
          </a:endParaRPr>
        </a:p>
      </dsp:txBody>
      <dsp:txXfrm>
        <a:off x="86020" y="2024357"/>
        <a:ext cx="3813220" cy="1590085"/>
      </dsp:txXfrm>
    </dsp:sp>
    <dsp:sp modelId="{95CB54AB-6820-4C91-9FA6-190ED02AAD48}">
      <dsp:nvSpPr>
        <dsp:cNvPr id="0" name=""/>
        <dsp:cNvSpPr/>
      </dsp:nvSpPr>
      <dsp:spPr>
        <a:xfrm>
          <a:off x="3985259" y="3876675"/>
          <a:ext cx="5977890" cy="1762125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8704081"/>
            <a:satOff val="57049"/>
            <a:lumOff val="2439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-8704081"/>
              <a:satOff val="57049"/>
              <a:lumOff val="243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err="1" smtClean="0"/>
            <a:t>Pendapatan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absolut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naik</a:t>
          </a:r>
          <a:r>
            <a:rPr lang="en-US" sz="2400" kern="1200" dirty="0" smtClean="0"/>
            <a:t>, </a:t>
          </a:r>
          <a:r>
            <a:rPr lang="en-US" sz="2400" kern="1200" dirty="0" err="1" smtClean="0"/>
            <a:t>kemiskinan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turun</a:t>
          </a:r>
          <a:r>
            <a:rPr lang="en-US" sz="2400" kern="1200" dirty="0" smtClean="0"/>
            <a:t>, </a:t>
          </a:r>
          <a:r>
            <a:rPr lang="en-US" sz="2400" kern="1200" dirty="0" err="1" smtClean="0"/>
            <a:t>distribusi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pendapatan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tidak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jelas</a:t>
          </a:r>
          <a:endParaRPr lang="en-MY" sz="2400" kern="1200" dirty="0"/>
        </a:p>
      </dsp:txBody>
      <dsp:txXfrm>
        <a:off x="3985259" y="4096941"/>
        <a:ext cx="5317093" cy="1321593"/>
      </dsp:txXfrm>
    </dsp:sp>
    <dsp:sp modelId="{93E0D70C-F51D-4DE2-89DA-88D0A6334FC9}">
      <dsp:nvSpPr>
        <dsp:cNvPr id="0" name=""/>
        <dsp:cNvSpPr/>
      </dsp:nvSpPr>
      <dsp:spPr>
        <a:xfrm>
          <a:off x="0" y="3876675"/>
          <a:ext cx="3985260" cy="1762125"/>
        </a:xfrm>
        <a:prstGeom prst="roundRect">
          <a:avLst/>
        </a:prstGeom>
        <a:solidFill>
          <a:srgbClr val="FF0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Tipologi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perluasan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sektor</a:t>
          </a:r>
          <a:r>
            <a:rPr lang="en-US" sz="2400" kern="1200" dirty="0" smtClean="0"/>
            <a:t> modern</a:t>
          </a:r>
          <a:endParaRPr lang="en-MY" sz="2400" kern="1200" dirty="0"/>
        </a:p>
      </dsp:txBody>
      <dsp:txXfrm>
        <a:off x="86020" y="3962695"/>
        <a:ext cx="3813220" cy="15900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F7E7D0-58E5-43B5-905E-736DEDE7AE9E}">
      <dsp:nvSpPr>
        <dsp:cNvPr id="0" name=""/>
        <dsp:cNvSpPr/>
      </dsp:nvSpPr>
      <dsp:spPr>
        <a:xfrm>
          <a:off x="578385" y="60045"/>
          <a:ext cx="3086017" cy="114675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2000" b="1" kern="1200" dirty="0" smtClean="0"/>
            <a:t>Islam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2000" b="1" kern="1200" dirty="0" smtClean="0"/>
            <a:t>(</a:t>
          </a:r>
          <a:r>
            <a:rPr lang="en-MY" sz="2000" b="1" kern="1200" dirty="0" err="1" smtClean="0"/>
            <a:t>Chalil</a:t>
          </a:r>
          <a:r>
            <a:rPr lang="en-MY" sz="2000" b="1" kern="1200" dirty="0" smtClean="0"/>
            <a:t>, 2009)</a:t>
          </a:r>
          <a:endParaRPr lang="en-MY" sz="2000" b="1" kern="1200" dirty="0"/>
        </a:p>
      </dsp:txBody>
      <dsp:txXfrm>
        <a:off x="611972" y="93632"/>
        <a:ext cx="3018843" cy="1079583"/>
      </dsp:txXfrm>
    </dsp:sp>
    <dsp:sp modelId="{3F76BBB2-0E98-4A44-B35F-DA6FD81F1D7D}">
      <dsp:nvSpPr>
        <dsp:cNvPr id="0" name=""/>
        <dsp:cNvSpPr/>
      </dsp:nvSpPr>
      <dsp:spPr>
        <a:xfrm>
          <a:off x="886987" y="1206803"/>
          <a:ext cx="365710" cy="8029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2971"/>
              </a:lnTo>
              <a:lnTo>
                <a:pt x="365710" y="802971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07DCE5-F3E3-4E25-A55B-8A7E4C95A95B}">
      <dsp:nvSpPr>
        <dsp:cNvPr id="0" name=""/>
        <dsp:cNvSpPr/>
      </dsp:nvSpPr>
      <dsp:spPr>
        <a:xfrm>
          <a:off x="1252697" y="1436396"/>
          <a:ext cx="2354596" cy="11467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1800" kern="1200" dirty="0" err="1" smtClean="0"/>
            <a:t>Berdasarkan</a:t>
          </a:r>
          <a:r>
            <a:rPr lang="en-MY" sz="1800" kern="1200" dirty="0" smtClean="0"/>
            <a:t> </a:t>
          </a:r>
          <a:r>
            <a:rPr lang="en-MY" sz="1800" kern="1200" dirty="0" err="1" smtClean="0"/>
            <a:t>Mekanisme</a:t>
          </a:r>
          <a:r>
            <a:rPr lang="en-MY" sz="1800" kern="1200" dirty="0" smtClean="0"/>
            <a:t> </a:t>
          </a:r>
          <a:r>
            <a:rPr lang="en-MY" sz="1800" kern="1200" dirty="0" err="1" smtClean="0"/>
            <a:t>Pasar</a:t>
          </a:r>
          <a:r>
            <a:rPr lang="en-MY" sz="1800" kern="1200" dirty="0" smtClean="0"/>
            <a:t> (</a:t>
          </a:r>
          <a:r>
            <a:rPr lang="en-US" sz="1800" kern="1200" dirty="0" err="1" smtClean="0"/>
            <a:t>gaji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atau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upah</a:t>
          </a:r>
          <a:r>
            <a:rPr lang="en-US" sz="1800" kern="1200" dirty="0" smtClean="0"/>
            <a:t>, </a:t>
          </a:r>
          <a:r>
            <a:rPr lang="en-US" sz="1800" kern="1200" dirty="0" err="1" smtClean="0"/>
            <a:t>sewa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tanah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dan</a:t>
          </a:r>
          <a:r>
            <a:rPr lang="en-US" sz="1800" kern="1200" dirty="0" smtClean="0"/>
            <a:t> profit,)</a:t>
          </a:r>
          <a:endParaRPr lang="en-MY" sz="1800" kern="1200" dirty="0"/>
        </a:p>
      </dsp:txBody>
      <dsp:txXfrm>
        <a:off x="1286284" y="1469983"/>
        <a:ext cx="2287422" cy="1079583"/>
      </dsp:txXfrm>
    </dsp:sp>
    <dsp:sp modelId="{E36F30CF-D7F6-4AA1-B0A0-B1EEEA9D0862}">
      <dsp:nvSpPr>
        <dsp:cNvPr id="0" name=""/>
        <dsp:cNvSpPr/>
      </dsp:nvSpPr>
      <dsp:spPr>
        <a:xfrm>
          <a:off x="841267" y="1206803"/>
          <a:ext cx="91440" cy="21174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17419"/>
              </a:lnTo>
              <a:lnTo>
                <a:pt x="94429" y="2117419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57543E-8637-4B33-AADB-228F7201904F}">
      <dsp:nvSpPr>
        <dsp:cNvPr id="0" name=""/>
        <dsp:cNvSpPr/>
      </dsp:nvSpPr>
      <dsp:spPr>
        <a:xfrm>
          <a:off x="935697" y="2750844"/>
          <a:ext cx="2645708" cy="11467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1800" kern="1200" dirty="0" err="1" smtClean="0"/>
            <a:t>Berdasarkan</a:t>
          </a:r>
          <a:r>
            <a:rPr lang="en-MY" sz="1800" kern="1200" dirty="0" smtClean="0"/>
            <a:t> non </a:t>
          </a:r>
          <a:r>
            <a:rPr lang="en-MY" sz="1800" kern="1200" dirty="0" err="1" smtClean="0"/>
            <a:t>Mekanisme</a:t>
          </a:r>
          <a:r>
            <a:rPr lang="en-MY" sz="1800" kern="1200" dirty="0" smtClean="0"/>
            <a:t> </a:t>
          </a:r>
          <a:r>
            <a:rPr lang="en-MY" sz="1800" kern="1200" dirty="0" err="1" smtClean="0"/>
            <a:t>Pasar</a:t>
          </a:r>
          <a:r>
            <a:rPr lang="en-MY" sz="1800" kern="1200" dirty="0" smtClean="0"/>
            <a:t> (</a:t>
          </a:r>
          <a:r>
            <a:rPr lang="en-US" sz="1800" kern="1200" dirty="0" smtClean="0"/>
            <a:t>zakat, </a:t>
          </a:r>
          <a:r>
            <a:rPr lang="en-US" sz="1800" kern="1200" dirty="0" err="1" smtClean="0"/>
            <a:t>infaq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dan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sedekah</a:t>
          </a:r>
          <a:r>
            <a:rPr lang="en-US" sz="1800" kern="1200" dirty="0" smtClean="0"/>
            <a:t>)</a:t>
          </a:r>
          <a:endParaRPr lang="en-MY" sz="1800" kern="1200" dirty="0"/>
        </a:p>
      </dsp:txBody>
      <dsp:txXfrm>
        <a:off x="969284" y="2784431"/>
        <a:ext cx="2578534" cy="107958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B9FA14-5CB1-48D5-BE76-221BC0686E69}">
      <dsp:nvSpPr>
        <dsp:cNvPr id="0" name=""/>
        <dsp:cNvSpPr/>
      </dsp:nvSpPr>
      <dsp:spPr>
        <a:xfrm>
          <a:off x="1038122" y="1937"/>
          <a:ext cx="2133804" cy="1066902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2000" b="1" kern="1200" dirty="0" err="1" smtClean="0"/>
            <a:t>Konvensional</a:t>
          </a:r>
          <a:r>
            <a:rPr lang="en-MY" sz="2000" b="1" kern="1200" dirty="0" smtClean="0"/>
            <a:t> (</a:t>
          </a:r>
          <a:r>
            <a:rPr lang="en-MY" sz="2000" b="1" kern="1200" dirty="0" err="1" smtClean="0"/>
            <a:t>Todaro</a:t>
          </a:r>
          <a:r>
            <a:rPr lang="en-MY" sz="2000" b="1" kern="1200" dirty="0" smtClean="0"/>
            <a:t>, 2011)</a:t>
          </a:r>
          <a:endParaRPr lang="en-MY" sz="2000" b="1" kern="1200" dirty="0"/>
        </a:p>
      </dsp:txBody>
      <dsp:txXfrm>
        <a:off x="1069370" y="33185"/>
        <a:ext cx="2071308" cy="1004406"/>
      </dsp:txXfrm>
    </dsp:sp>
    <dsp:sp modelId="{179BF487-0777-4AB5-B334-E4CFC8EAC6B3}">
      <dsp:nvSpPr>
        <dsp:cNvPr id="0" name=""/>
        <dsp:cNvSpPr/>
      </dsp:nvSpPr>
      <dsp:spPr>
        <a:xfrm>
          <a:off x="1251503" y="1068839"/>
          <a:ext cx="213380" cy="8001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0176"/>
              </a:lnTo>
              <a:lnTo>
                <a:pt x="213380" y="800176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7FAD2E-0A06-49E6-B566-81E92A1AED93}">
      <dsp:nvSpPr>
        <dsp:cNvPr id="0" name=""/>
        <dsp:cNvSpPr/>
      </dsp:nvSpPr>
      <dsp:spPr>
        <a:xfrm>
          <a:off x="1464883" y="1335565"/>
          <a:ext cx="1707043" cy="1066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Distribusi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Pendapatan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Fungsional</a:t>
          </a:r>
          <a:endParaRPr lang="en-MY" sz="2000" kern="1200" dirty="0"/>
        </a:p>
      </dsp:txBody>
      <dsp:txXfrm>
        <a:off x="1496131" y="1366813"/>
        <a:ext cx="1644547" cy="1004406"/>
      </dsp:txXfrm>
    </dsp:sp>
    <dsp:sp modelId="{4B8A34EC-4FC4-4B45-AECF-C3472915A0D0}">
      <dsp:nvSpPr>
        <dsp:cNvPr id="0" name=""/>
        <dsp:cNvSpPr/>
      </dsp:nvSpPr>
      <dsp:spPr>
        <a:xfrm>
          <a:off x="1251503" y="1068839"/>
          <a:ext cx="213380" cy="21338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3804"/>
              </a:lnTo>
              <a:lnTo>
                <a:pt x="213380" y="2133804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D8EEEC-7504-45DD-8C7A-3B2E79FB852E}">
      <dsp:nvSpPr>
        <dsp:cNvPr id="0" name=""/>
        <dsp:cNvSpPr/>
      </dsp:nvSpPr>
      <dsp:spPr>
        <a:xfrm>
          <a:off x="1464883" y="2669193"/>
          <a:ext cx="1707043" cy="1066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2000" kern="1200" dirty="0" err="1" smtClean="0"/>
            <a:t>Distribusi</a:t>
          </a:r>
          <a:r>
            <a:rPr lang="en-MY" sz="2000" kern="1200" dirty="0" smtClean="0"/>
            <a:t> </a:t>
          </a:r>
          <a:r>
            <a:rPr lang="en-MY" sz="2000" kern="1200" dirty="0" err="1" smtClean="0"/>
            <a:t>Pendapatan</a:t>
          </a:r>
          <a:r>
            <a:rPr lang="en-MY" sz="2000" kern="1200" dirty="0" smtClean="0"/>
            <a:t> </a:t>
          </a:r>
          <a:r>
            <a:rPr lang="en-MY" sz="2000" kern="1200" dirty="0" err="1" smtClean="0"/>
            <a:t>Perorangan</a:t>
          </a:r>
          <a:r>
            <a:rPr lang="en-MY" sz="2000" kern="1200" dirty="0" smtClean="0"/>
            <a:t> </a:t>
          </a:r>
          <a:endParaRPr lang="en-MY" sz="2000" kern="1200" dirty="0"/>
        </a:p>
      </dsp:txBody>
      <dsp:txXfrm>
        <a:off x="1496131" y="2700441"/>
        <a:ext cx="1644547" cy="10044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2386E8-34FC-4E41-8E47-AD9E0AC30089}">
      <dsp:nvSpPr>
        <dsp:cNvPr id="0" name=""/>
        <dsp:cNvSpPr/>
      </dsp:nvSpPr>
      <dsp:spPr>
        <a:xfrm>
          <a:off x="1134637" y="3038475"/>
          <a:ext cx="739695" cy="21882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69847" y="0"/>
              </a:lnTo>
              <a:lnTo>
                <a:pt x="369847" y="2188274"/>
              </a:lnTo>
              <a:lnTo>
                <a:pt x="739695" y="2188274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800" kern="1200"/>
        </a:p>
      </dsp:txBody>
      <dsp:txXfrm>
        <a:off x="1446737" y="4074864"/>
        <a:ext cx="115495" cy="115495"/>
      </dsp:txXfrm>
    </dsp:sp>
    <dsp:sp modelId="{36FAC27F-98C4-4B87-A009-FDFF4BD34E62}">
      <dsp:nvSpPr>
        <dsp:cNvPr id="0" name=""/>
        <dsp:cNvSpPr/>
      </dsp:nvSpPr>
      <dsp:spPr>
        <a:xfrm>
          <a:off x="1134637" y="3038475"/>
          <a:ext cx="739695" cy="7787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69847" y="0"/>
              </a:lnTo>
              <a:lnTo>
                <a:pt x="369847" y="778794"/>
              </a:lnTo>
              <a:lnTo>
                <a:pt x="739695" y="778794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>
        <a:off x="1477633" y="3401019"/>
        <a:ext cx="53704" cy="53704"/>
      </dsp:txXfrm>
    </dsp:sp>
    <dsp:sp modelId="{C8F3D391-DB57-47AF-8ED5-540C2BC7C3F1}">
      <dsp:nvSpPr>
        <dsp:cNvPr id="0" name=""/>
        <dsp:cNvSpPr/>
      </dsp:nvSpPr>
      <dsp:spPr>
        <a:xfrm>
          <a:off x="1134637" y="2407788"/>
          <a:ext cx="739695" cy="630686"/>
        </a:xfrm>
        <a:custGeom>
          <a:avLst/>
          <a:gdLst/>
          <a:ahLst/>
          <a:cxnLst/>
          <a:rect l="0" t="0" r="0" b="0"/>
          <a:pathLst>
            <a:path>
              <a:moveTo>
                <a:pt x="0" y="630686"/>
              </a:moveTo>
              <a:lnTo>
                <a:pt x="369847" y="630686"/>
              </a:lnTo>
              <a:lnTo>
                <a:pt x="369847" y="0"/>
              </a:lnTo>
              <a:lnTo>
                <a:pt x="739695" y="0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>
        <a:off x="1480183" y="2698830"/>
        <a:ext cx="48603" cy="48603"/>
      </dsp:txXfrm>
    </dsp:sp>
    <dsp:sp modelId="{0C93FB7B-38F9-453E-8A78-0E2EEC31D39A}">
      <dsp:nvSpPr>
        <dsp:cNvPr id="0" name=""/>
        <dsp:cNvSpPr/>
      </dsp:nvSpPr>
      <dsp:spPr>
        <a:xfrm>
          <a:off x="1134637" y="924254"/>
          <a:ext cx="739695" cy="2114220"/>
        </a:xfrm>
        <a:custGeom>
          <a:avLst/>
          <a:gdLst/>
          <a:ahLst/>
          <a:cxnLst/>
          <a:rect l="0" t="0" r="0" b="0"/>
          <a:pathLst>
            <a:path>
              <a:moveTo>
                <a:pt x="0" y="2114220"/>
              </a:moveTo>
              <a:lnTo>
                <a:pt x="369847" y="2114220"/>
              </a:lnTo>
              <a:lnTo>
                <a:pt x="369847" y="0"/>
              </a:lnTo>
              <a:lnTo>
                <a:pt x="739695" y="0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800" kern="1200"/>
        </a:p>
      </dsp:txBody>
      <dsp:txXfrm>
        <a:off x="1448488" y="1925367"/>
        <a:ext cx="111994" cy="111994"/>
      </dsp:txXfrm>
    </dsp:sp>
    <dsp:sp modelId="{ED3B4FB0-FE62-4FB1-A38F-9AFC9C8B39FC}">
      <dsp:nvSpPr>
        <dsp:cNvPr id="0" name=""/>
        <dsp:cNvSpPr/>
      </dsp:nvSpPr>
      <dsp:spPr>
        <a:xfrm rot="16200000">
          <a:off x="-2396481" y="2474682"/>
          <a:ext cx="5934654" cy="112758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2800" b="1" kern="1200" dirty="0" smtClean="0"/>
            <a:t>INTERVENSI BIDANG</a:t>
          </a:r>
          <a:endParaRPr lang="en-MY" sz="2800" b="1" kern="1200" dirty="0"/>
        </a:p>
      </dsp:txBody>
      <dsp:txXfrm>
        <a:off x="-2396481" y="2474682"/>
        <a:ext cx="5934654" cy="1127584"/>
      </dsp:txXfrm>
    </dsp:sp>
    <dsp:sp modelId="{22CBB929-1A4D-42BE-8693-BC90B668F259}">
      <dsp:nvSpPr>
        <dsp:cNvPr id="0" name=""/>
        <dsp:cNvSpPr/>
      </dsp:nvSpPr>
      <dsp:spPr>
        <a:xfrm>
          <a:off x="1874333" y="286407"/>
          <a:ext cx="9567663" cy="127569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2400" b="1" kern="1200" dirty="0" err="1" smtClean="0"/>
            <a:t>Mengubah</a:t>
          </a:r>
          <a:r>
            <a:rPr lang="en-MY" sz="2400" b="1" kern="1200" dirty="0" smtClean="0"/>
            <a:t> </a:t>
          </a:r>
          <a:r>
            <a:rPr lang="en-MY" sz="2400" b="1" kern="1200" dirty="0" err="1" smtClean="0"/>
            <a:t>distribusi</a:t>
          </a:r>
          <a:r>
            <a:rPr lang="en-MY" sz="2400" b="1" kern="1200" dirty="0" smtClean="0"/>
            <a:t> </a:t>
          </a:r>
          <a:r>
            <a:rPr lang="en-MY" sz="2400" b="1" kern="1200" dirty="0" err="1" smtClean="0"/>
            <a:t>fungsional</a:t>
          </a:r>
          <a:r>
            <a:rPr lang="en-MY" sz="2400" b="1" kern="1200" dirty="0" smtClean="0"/>
            <a:t> </a:t>
          </a:r>
          <a:r>
            <a:rPr lang="en-MY" sz="2400" b="1" kern="1200" dirty="0" err="1" smtClean="0"/>
            <a:t>melalui</a:t>
          </a:r>
          <a:r>
            <a:rPr lang="en-MY" sz="2400" b="1" kern="1200" dirty="0" smtClean="0"/>
            <a:t> </a:t>
          </a:r>
          <a:r>
            <a:rPr lang="en-MY" sz="2400" b="1" kern="1200" dirty="0" err="1" smtClean="0"/>
            <a:t>penataan</a:t>
          </a:r>
          <a:r>
            <a:rPr lang="en-MY" sz="2400" b="1" kern="1200" dirty="0" smtClean="0"/>
            <a:t> </a:t>
          </a:r>
          <a:r>
            <a:rPr lang="en-MY" sz="2400" b="1" kern="1200" dirty="0" err="1" smtClean="0"/>
            <a:t>harga-harga</a:t>
          </a:r>
          <a:r>
            <a:rPr lang="en-MY" sz="2400" b="1" kern="1200" dirty="0" smtClean="0"/>
            <a:t> </a:t>
          </a:r>
          <a:r>
            <a:rPr lang="en-MY" sz="2400" b="1" kern="1200" dirty="0" err="1" smtClean="0"/>
            <a:t>relatif</a:t>
          </a:r>
          <a:r>
            <a:rPr lang="en-MY" sz="2400" b="1" kern="1200" dirty="0" smtClean="0"/>
            <a:t> </a:t>
          </a:r>
          <a:r>
            <a:rPr lang="en-MY" sz="2400" b="1" kern="1200" dirty="0" err="1" smtClean="0"/>
            <a:t>faktor</a:t>
          </a:r>
          <a:r>
            <a:rPr lang="en-MY" sz="2400" b="1" kern="1200" dirty="0" smtClean="0"/>
            <a:t> </a:t>
          </a:r>
          <a:r>
            <a:rPr lang="en-MY" sz="2400" b="1" kern="1200" dirty="0" err="1" smtClean="0"/>
            <a:t>produksi</a:t>
          </a:r>
          <a:endParaRPr lang="en-MY" sz="2400" kern="1200" dirty="0"/>
        </a:p>
      </dsp:txBody>
      <dsp:txXfrm>
        <a:off x="1874333" y="286407"/>
        <a:ext cx="9567663" cy="1275692"/>
      </dsp:txXfrm>
    </dsp:sp>
    <dsp:sp modelId="{4943B05A-B0A7-4052-AC2C-85B7AE7F0569}">
      <dsp:nvSpPr>
        <dsp:cNvPr id="0" name=""/>
        <dsp:cNvSpPr/>
      </dsp:nvSpPr>
      <dsp:spPr>
        <a:xfrm>
          <a:off x="1874333" y="1843996"/>
          <a:ext cx="9567663" cy="1127584"/>
        </a:xfrm>
        <a:prstGeom prst="rect">
          <a:avLst/>
        </a:prstGeom>
        <a:solidFill>
          <a:schemeClr val="bg2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/>
            <a:t>Meratakan</a:t>
          </a:r>
          <a:r>
            <a:rPr lang="en-US" sz="2400" b="1" kern="1200" dirty="0" smtClean="0"/>
            <a:t> </a:t>
          </a:r>
          <a:r>
            <a:rPr lang="en-US" sz="2400" b="1" kern="1200" dirty="0" err="1" smtClean="0"/>
            <a:t>distribusi</a:t>
          </a:r>
          <a:r>
            <a:rPr lang="en-US" sz="2400" b="1" kern="1200" dirty="0" smtClean="0"/>
            <a:t> </a:t>
          </a:r>
          <a:r>
            <a:rPr lang="en-US" sz="2400" b="1" kern="1200" dirty="0" err="1" smtClean="0"/>
            <a:t>ukuran</a:t>
          </a:r>
          <a:r>
            <a:rPr lang="en-US" sz="2400" b="1" kern="1200" dirty="0" smtClean="0"/>
            <a:t> </a:t>
          </a:r>
          <a:r>
            <a:rPr lang="en-US" sz="2400" kern="1200" dirty="0" err="1" smtClean="0"/>
            <a:t>melalui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redistribusi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kepemilikan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aset</a:t>
          </a:r>
          <a:r>
            <a:rPr lang="en-US" sz="2400" kern="1200" dirty="0" smtClean="0"/>
            <a:t>. </a:t>
          </a:r>
          <a:r>
            <a:rPr lang="en-US" sz="2400" kern="1200" dirty="0" err="1" smtClean="0"/>
            <a:t>Strategi</a:t>
          </a:r>
          <a:r>
            <a:rPr lang="en-US" sz="2400" kern="1200" dirty="0" smtClean="0"/>
            <a:t>: </a:t>
          </a:r>
          <a:r>
            <a:rPr lang="en-US" sz="2400" i="1" kern="1200" dirty="0" smtClean="0"/>
            <a:t>land reform</a:t>
          </a:r>
          <a:r>
            <a:rPr lang="en-US" sz="2400" kern="1200" dirty="0" smtClean="0"/>
            <a:t>, </a:t>
          </a:r>
          <a:r>
            <a:rPr lang="en-US" sz="2400" i="1" kern="1200" dirty="0" smtClean="0"/>
            <a:t>microfinance</a:t>
          </a:r>
          <a:endParaRPr lang="en-MY" sz="2400" i="1" kern="1200" dirty="0"/>
        </a:p>
      </dsp:txBody>
      <dsp:txXfrm>
        <a:off x="1874333" y="1843996"/>
        <a:ext cx="9567663" cy="1127584"/>
      </dsp:txXfrm>
    </dsp:sp>
    <dsp:sp modelId="{B3A13777-516B-4065-8EAE-9DC042036D25}">
      <dsp:nvSpPr>
        <dsp:cNvPr id="0" name=""/>
        <dsp:cNvSpPr/>
      </dsp:nvSpPr>
      <dsp:spPr>
        <a:xfrm>
          <a:off x="1874333" y="3253477"/>
          <a:ext cx="9567663" cy="1127584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ysClr val="windowText" lastClr="000000"/>
              </a:solidFill>
            </a:rPr>
            <a:t>Me</a:t>
          </a:r>
          <a:r>
            <a:rPr lang="id-ID" sz="2400" b="1" kern="1200" dirty="0" smtClean="0">
              <a:solidFill>
                <a:sysClr val="windowText" lastClr="000000"/>
              </a:solidFill>
            </a:rPr>
            <a:t>ngubah</a:t>
          </a:r>
          <a:r>
            <a:rPr lang="en-US" sz="2400" b="1" kern="1200" dirty="0" smtClean="0">
              <a:solidFill>
                <a:sysClr val="windowText" lastClr="000000"/>
              </a:solidFill>
            </a:rPr>
            <a:t> (</a:t>
          </a:r>
          <a:r>
            <a:rPr lang="en-US" sz="2400" b="1" kern="1200" dirty="0" err="1" smtClean="0">
              <a:solidFill>
                <a:sysClr val="windowText" lastClr="000000"/>
              </a:solidFill>
            </a:rPr>
            <a:t>mengurangi</a:t>
          </a:r>
          <a:r>
            <a:rPr lang="en-US" sz="2400" b="1" kern="1200" dirty="0" smtClean="0">
              <a:solidFill>
                <a:sysClr val="windowText" lastClr="000000"/>
              </a:solidFill>
            </a:rPr>
            <a:t>) </a:t>
          </a:r>
          <a:r>
            <a:rPr lang="en-US" sz="2400" b="1" kern="1200" dirty="0" err="1" smtClean="0">
              <a:solidFill>
                <a:sysClr val="windowText" lastClr="000000"/>
              </a:solidFill>
            </a:rPr>
            <a:t>distribusi</a:t>
          </a:r>
          <a:r>
            <a:rPr lang="en-US" sz="2400" b="1" kern="1200" dirty="0" smtClean="0">
              <a:solidFill>
                <a:sysClr val="windowText" lastClr="000000"/>
              </a:solidFill>
            </a:rPr>
            <a:t> </a:t>
          </a:r>
          <a:r>
            <a:rPr lang="en-US" sz="2400" b="1" kern="1200" dirty="0" err="1" smtClean="0">
              <a:solidFill>
                <a:sysClr val="windowText" lastClr="000000"/>
              </a:solidFill>
            </a:rPr>
            <a:t>ukuran</a:t>
          </a:r>
          <a:r>
            <a:rPr lang="en-US" sz="2400" b="1" kern="1200" dirty="0" smtClean="0">
              <a:solidFill>
                <a:sysClr val="windowText" lastClr="000000"/>
              </a:solidFill>
            </a:rPr>
            <a:t> </a:t>
          </a:r>
          <a:r>
            <a:rPr lang="id-ID" sz="2400" b="1" kern="1200" dirty="0" smtClean="0">
              <a:solidFill>
                <a:sysClr val="windowText" lastClr="000000"/>
              </a:solidFill>
            </a:rPr>
            <a:t>di tingkat atas </a:t>
          </a:r>
          <a:r>
            <a:rPr lang="en-MY" sz="2400" b="0" kern="1200" dirty="0" smtClean="0">
              <a:solidFill>
                <a:sysClr val="windowText" lastClr="000000"/>
              </a:solidFill>
            </a:rPr>
            <a:t>m</a:t>
          </a:r>
          <a:r>
            <a:rPr lang="en-US" sz="2400" kern="1200" dirty="0" err="1" smtClean="0">
              <a:solidFill>
                <a:sysClr val="windowText" lastClr="000000"/>
              </a:solidFill>
            </a:rPr>
            <a:t>elalui</a:t>
          </a:r>
          <a:r>
            <a:rPr lang="en-US" sz="2400" kern="1200" dirty="0" smtClean="0">
              <a:solidFill>
                <a:sysClr val="windowText" lastClr="000000"/>
              </a:solidFill>
            </a:rPr>
            <a:t> </a:t>
          </a:r>
          <a:r>
            <a:rPr lang="en-US" sz="2400" kern="1200" dirty="0" err="1" smtClean="0">
              <a:solidFill>
                <a:sysClr val="windowText" lastClr="000000"/>
              </a:solidFill>
            </a:rPr>
            <a:t>pemberlakuan</a:t>
          </a:r>
          <a:r>
            <a:rPr lang="en-US" sz="2400" kern="1200" dirty="0" smtClean="0">
              <a:solidFill>
                <a:sysClr val="windowText" lastClr="000000"/>
              </a:solidFill>
            </a:rPr>
            <a:t> </a:t>
          </a:r>
          <a:r>
            <a:rPr lang="en-US" sz="2400" kern="1200" dirty="0" err="1" smtClean="0">
              <a:solidFill>
                <a:sysClr val="windowText" lastClr="000000"/>
              </a:solidFill>
            </a:rPr>
            <a:t>pajak</a:t>
          </a:r>
          <a:r>
            <a:rPr lang="en-US" sz="2400" kern="1200" dirty="0" smtClean="0">
              <a:solidFill>
                <a:sysClr val="windowText" lastClr="000000"/>
              </a:solidFill>
            </a:rPr>
            <a:t> </a:t>
          </a:r>
          <a:r>
            <a:rPr lang="en-US" sz="2400" kern="1200" dirty="0" err="1" smtClean="0">
              <a:solidFill>
                <a:sysClr val="windowText" lastClr="000000"/>
              </a:solidFill>
            </a:rPr>
            <a:t>progressif</a:t>
          </a:r>
          <a:r>
            <a:rPr lang="en-US" sz="2400" kern="1200" dirty="0" smtClean="0">
              <a:solidFill>
                <a:sysClr val="windowText" lastClr="000000"/>
              </a:solidFill>
            </a:rPr>
            <a:t>.</a:t>
          </a:r>
          <a:endParaRPr lang="en-MY" sz="2400" kern="1200" dirty="0">
            <a:solidFill>
              <a:sysClr val="windowText" lastClr="000000"/>
            </a:solidFill>
          </a:endParaRPr>
        </a:p>
      </dsp:txBody>
      <dsp:txXfrm>
        <a:off x="1874333" y="3253477"/>
        <a:ext cx="9567663" cy="1127584"/>
      </dsp:txXfrm>
    </dsp:sp>
    <dsp:sp modelId="{51D48CD1-2D81-4EF1-8908-43E8D55F0455}">
      <dsp:nvSpPr>
        <dsp:cNvPr id="0" name=""/>
        <dsp:cNvSpPr/>
      </dsp:nvSpPr>
      <dsp:spPr>
        <a:xfrm>
          <a:off x="1874333" y="4662957"/>
          <a:ext cx="9567663" cy="1127584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b="1" kern="1200" dirty="0" smtClean="0">
              <a:solidFill>
                <a:sysClr val="windowText" lastClr="000000"/>
              </a:solidFill>
            </a:rPr>
            <a:t>Mengubah </a:t>
          </a:r>
          <a:r>
            <a:rPr lang="en-US" sz="2400" b="1" kern="1200" dirty="0" smtClean="0">
              <a:solidFill>
                <a:sysClr val="windowText" lastClr="000000"/>
              </a:solidFill>
            </a:rPr>
            <a:t>(</a:t>
          </a:r>
          <a:r>
            <a:rPr lang="en-US" sz="2400" b="1" kern="1200" dirty="0" err="1" smtClean="0">
              <a:solidFill>
                <a:sysClr val="windowText" lastClr="000000"/>
              </a:solidFill>
            </a:rPr>
            <a:t>meningkatkan</a:t>
          </a:r>
          <a:r>
            <a:rPr lang="en-US" sz="2400" b="1" kern="1200" dirty="0" smtClean="0">
              <a:solidFill>
                <a:sysClr val="windowText" lastClr="000000"/>
              </a:solidFill>
            </a:rPr>
            <a:t>) </a:t>
          </a:r>
          <a:r>
            <a:rPr lang="en-US" sz="2400" b="1" kern="1200" dirty="0" err="1" smtClean="0">
              <a:solidFill>
                <a:sysClr val="windowText" lastClr="000000"/>
              </a:solidFill>
            </a:rPr>
            <a:t>distribusi</a:t>
          </a:r>
          <a:r>
            <a:rPr lang="en-US" sz="2400" b="1" kern="1200" dirty="0" smtClean="0">
              <a:solidFill>
                <a:sysClr val="windowText" lastClr="000000"/>
              </a:solidFill>
            </a:rPr>
            <a:t> </a:t>
          </a:r>
          <a:r>
            <a:rPr lang="en-US" sz="2400" b="1" kern="1200" dirty="0" err="1" smtClean="0">
              <a:solidFill>
                <a:sysClr val="windowText" lastClr="000000"/>
              </a:solidFill>
            </a:rPr>
            <a:t>ukuran</a:t>
          </a:r>
          <a:r>
            <a:rPr lang="en-US" sz="2400" b="1" kern="1200" dirty="0" smtClean="0">
              <a:solidFill>
                <a:sysClr val="windowText" lastClr="000000"/>
              </a:solidFill>
            </a:rPr>
            <a:t> </a:t>
          </a:r>
          <a:r>
            <a:rPr lang="id-ID" sz="2400" b="1" kern="1200" dirty="0" smtClean="0">
              <a:solidFill>
                <a:sysClr val="windowText" lastClr="000000"/>
              </a:solidFill>
            </a:rPr>
            <a:t>di tingkat bawah </a:t>
          </a:r>
          <a:r>
            <a:rPr lang="en-US" sz="2400" kern="1200" dirty="0" err="1" smtClean="0">
              <a:solidFill>
                <a:sysClr val="windowText" lastClr="000000"/>
              </a:solidFill>
            </a:rPr>
            <a:t>baik</a:t>
          </a:r>
          <a:r>
            <a:rPr lang="en-US" sz="2400" kern="1200" dirty="0" smtClean="0">
              <a:solidFill>
                <a:sysClr val="windowText" lastClr="000000"/>
              </a:solidFill>
            </a:rPr>
            <a:t> </a:t>
          </a:r>
          <a:r>
            <a:rPr lang="en-US" sz="2400" kern="1200" dirty="0" err="1" smtClean="0">
              <a:solidFill>
                <a:sysClr val="windowText" lastClr="000000"/>
              </a:solidFill>
            </a:rPr>
            <a:t>secara</a:t>
          </a:r>
          <a:r>
            <a:rPr lang="en-US" sz="2400" kern="1200" dirty="0" smtClean="0">
              <a:solidFill>
                <a:sysClr val="windowText" lastClr="000000"/>
              </a:solidFill>
            </a:rPr>
            <a:t> </a:t>
          </a:r>
          <a:r>
            <a:rPr lang="en-US" sz="2400" kern="1200" dirty="0" err="1" smtClean="0">
              <a:solidFill>
                <a:sysClr val="windowText" lastClr="000000"/>
              </a:solidFill>
            </a:rPr>
            <a:t>langsung</a:t>
          </a:r>
          <a:r>
            <a:rPr lang="en-US" sz="2400" kern="1200" dirty="0" smtClean="0">
              <a:solidFill>
                <a:sysClr val="windowText" lastClr="000000"/>
              </a:solidFill>
            </a:rPr>
            <a:t> (transfer </a:t>
          </a:r>
          <a:r>
            <a:rPr lang="en-US" sz="2400" i="1" kern="1200" dirty="0" smtClean="0">
              <a:solidFill>
                <a:sysClr val="windowText" lastClr="000000"/>
              </a:solidFill>
            </a:rPr>
            <a:t>payment</a:t>
          </a:r>
          <a:r>
            <a:rPr lang="en-US" sz="2400" kern="1200" dirty="0" smtClean="0">
              <a:solidFill>
                <a:sysClr val="windowText" lastClr="000000"/>
              </a:solidFill>
            </a:rPr>
            <a:t>) </a:t>
          </a:r>
          <a:r>
            <a:rPr lang="en-US" sz="2400" kern="1200" dirty="0" err="1" smtClean="0">
              <a:solidFill>
                <a:sysClr val="windowText" lastClr="000000"/>
              </a:solidFill>
            </a:rPr>
            <a:t>atau</a:t>
          </a:r>
          <a:r>
            <a:rPr lang="en-US" sz="2400" kern="1200" dirty="0" smtClean="0">
              <a:solidFill>
                <a:sysClr val="windowText" lastClr="000000"/>
              </a:solidFill>
            </a:rPr>
            <a:t> </a:t>
          </a:r>
          <a:r>
            <a:rPr lang="en-US" sz="2400" kern="1200" dirty="0" err="1" smtClean="0">
              <a:solidFill>
                <a:sysClr val="windowText" lastClr="000000"/>
              </a:solidFill>
            </a:rPr>
            <a:t>tidak</a:t>
          </a:r>
          <a:r>
            <a:rPr lang="en-US" sz="2400" kern="1200" dirty="0" smtClean="0">
              <a:solidFill>
                <a:sysClr val="windowText" lastClr="000000"/>
              </a:solidFill>
            </a:rPr>
            <a:t> </a:t>
          </a:r>
          <a:r>
            <a:rPr lang="en-US" sz="2400" kern="1200" dirty="0" err="1" smtClean="0">
              <a:solidFill>
                <a:sysClr val="windowText" lastClr="000000"/>
              </a:solidFill>
            </a:rPr>
            <a:t>langsung</a:t>
          </a:r>
          <a:r>
            <a:rPr lang="en-US" sz="2400" kern="1200" dirty="0" smtClean="0">
              <a:solidFill>
                <a:sysClr val="windowText" lastClr="000000"/>
              </a:solidFill>
            </a:rPr>
            <a:t> (</a:t>
          </a:r>
          <a:r>
            <a:rPr lang="en-US" sz="2400" kern="1200" dirty="0" err="1" smtClean="0">
              <a:solidFill>
                <a:sysClr val="windowText" lastClr="000000"/>
              </a:solidFill>
            </a:rPr>
            <a:t>subsidi</a:t>
          </a:r>
          <a:r>
            <a:rPr lang="en-US" sz="2400" kern="1200" dirty="0" smtClean="0">
              <a:solidFill>
                <a:sysClr val="windowText" lastClr="000000"/>
              </a:solidFill>
            </a:rPr>
            <a:t> </a:t>
          </a:r>
          <a:r>
            <a:rPr lang="en-US" sz="2400" kern="1200" dirty="0" err="1" smtClean="0">
              <a:solidFill>
                <a:sysClr val="windowText" lastClr="000000"/>
              </a:solidFill>
            </a:rPr>
            <a:t>pendidikan</a:t>
          </a:r>
          <a:r>
            <a:rPr lang="en-US" sz="2400" kern="1200" dirty="0" smtClean="0">
              <a:solidFill>
                <a:sysClr val="windowText" lastClr="000000"/>
              </a:solidFill>
            </a:rPr>
            <a:t>, </a:t>
          </a:r>
          <a:r>
            <a:rPr lang="en-US" sz="2400" kern="1200" dirty="0" err="1" smtClean="0">
              <a:solidFill>
                <a:sysClr val="windowText" lastClr="000000"/>
              </a:solidFill>
            </a:rPr>
            <a:t>kesehatan</a:t>
          </a:r>
          <a:r>
            <a:rPr lang="en-US" sz="2400" kern="1200" dirty="0" smtClean="0">
              <a:solidFill>
                <a:sysClr val="windowText" lastClr="000000"/>
              </a:solidFill>
            </a:rPr>
            <a:t>, program </a:t>
          </a:r>
          <a:r>
            <a:rPr lang="en-US" sz="2400" kern="1200" dirty="0" err="1" smtClean="0">
              <a:solidFill>
                <a:sysClr val="windowText" lastClr="000000"/>
              </a:solidFill>
            </a:rPr>
            <a:t>bantuan</a:t>
          </a:r>
          <a:r>
            <a:rPr lang="en-US" sz="2400" kern="1200" dirty="0" smtClean="0">
              <a:solidFill>
                <a:sysClr val="windowText" lastClr="000000"/>
              </a:solidFill>
            </a:rPr>
            <a:t> </a:t>
          </a:r>
          <a:r>
            <a:rPr lang="en-US" sz="2400" kern="1200" dirty="0" err="1" smtClean="0">
              <a:solidFill>
                <a:sysClr val="windowText" lastClr="000000"/>
              </a:solidFill>
            </a:rPr>
            <a:t>tenaga</a:t>
          </a:r>
          <a:r>
            <a:rPr lang="en-US" sz="2400" kern="1200" dirty="0" smtClean="0">
              <a:solidFill>
                <a:sysClr val="windowText" lastClr="000000"/>
              </a:solidFill>
            </a:rPr>
            <a:t> </a:t>
          </a:r>
          <a:r>
            <a:rPr lang="en-US" sz="2400" kern="1200" dirty="0" err="1" smtClean="0">
              <a:solidFill>
                <a:sysClr val="windowText" lastClr="000000"/>
              </a:solidFill>
            </a:rPr>
            <a:t>kerja</a:t>
          </a:r>
          <a:r>
            <a:rPr lang="en-US" sz="2400" kern="1200" dirty="0" smtClean="0">
              <a:solidFill>
                <a:sysClr val="windowText" lastClr="000000"/>
              </a:solidFill>
            </a:rPr>
            <a:t>)</a:t>
          </a:r>
          <a:endParaRPr lang="en-MY" sz="2400" kern="1200" dirty="0">
            <a:solidFill>
              <a:sysClr val="windowText" lastClr="000000"/>
            </a:solidFill>
          </a:endParaRPr>
        </a:p>
      </dsp:txBody>
      <dsp:txXfrm>
        <a:off x="1874333" y="4662957"/>
        <a:ext cx="9567663" cy="112758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CCABDA-BB13-45AC-A5ED-DDA1EF1CB18E}">
      <dsp:nvSpPr>
        <dsp:cNvPr id="0" name=""/>
        <dsp:cNvSpPr/>
      </dsp:nvSpPr>
      <dsp:spPr>
        <a:xfrm rot="5400000">
          <a:off x="4828539" y="-1725189"/>
          <a:ext cx="1397000" cy="52019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1500" kern="1200" dirty="0" err="1" smtClean="0"/>
            <a:t>Dalam</a:t>
          </a:r>
          <a:r>
            <a:rPr lang="en-MY" sz="1500" kern="1200" dirty="0" smtClean="0"/>
            <a:t> </a:t>
          </a:r>
          <a:r>
            <a:rPr lang="en-MY" sz="1500" kern="1200" dirty="0" err="1" smtClean="0"/>
            <a:t>tahap</a:t>
          </a:r>
          <a:r>
            <a:rPr lang="en-MY" sz="1500" kern="1200" dirty="0" smtClean="0"/>
            <a:t> </a:t>
          </a:r>
          <a:r>
            <a:rPr lang="en-MY" sz="1500" kern="1200" dirty="0" err="1" smtClean="0"/>
            <a:t>ini</a:t>
          </a:r>
          <a:r>
            <a:rPr lang="en-MY" sz="1500" kern="1200" dirty="0" smtClean="0"/>
            <a:t> </a:t>
          </a:r>
          <a:r>
            <a:rPr lang="en-MY" sz="1500" kern="1200" dirty="0" err="1" smtClean="0"/>
            <a:t>seyogianya</a:t>
          </a:r>
          <a:r>
            <a:rPr lang="en-MY" sz="1500" kern="1200" dirty="0" smtClean="0"/>
            <a:t> </a:t>
          </a:r>
          <a:r>
            <a:rPr lang="en-MY" sz="1500" kern="1200" dirty="0" err="1" smtClean="0"/>
            <a:t>dapat</a:t>
          </a:r>
          <a:r>
            <a:rPr lang="en-MY" sz="1500" kern="1200" dirty="0" smtClean="0"/>
            <a:t> </a:t>
          </a:r>
          <a:r>
            <a:rPr lang="en-MY" sz="1500" kern="1200" dirty="0" err="1" smtClean="0"/>
            <a:t>teridentifikasi</a:t>
          </a:r>
          <a:r>
            <a:rPr lang="en-MY" sz="1500" kern="1200" dirty="0" smtClean="0"/>
            <a:t> unit-unit </a:t>
          </a:r>
          <a:r>
            <a:rPr lang="en-MY" sz="1500" kern="1200" dirty="0" err="1" smtClean="0"/>
            <a:t>usaha</a:t>
          </a:r>
          <a:r>
            <a:rPr lang="en-MY" sz="1500" kern="1200" dirty="0" smtClean="0"/>
            <a:t> yang </a:t>
          </a:r>
          <a:r>
            <a:rPr lang="en-MY" sz="1500" kern="1200" dirty="0" err="1" smtClean="0"/>
            <a:t>terlibat</a:t>
          </a:r>
          <a:r>
            <a:rPr lang="en-MY" sz="1500" kern="1200" dirty="0" smtClean="0"/>
            <a:t> </a:t>
          </a:r>
          <a:r>
            <a:rPr lang="en-MY" sz="1500" kern="1200" dirty="0" err="1" smtClean="0"/>
            <a:t>dalam</a:t>
          </a:r>
          <a:r>
            <a:rPr lang="en-MY" sz="1500" kern="1200" dirty="0" smtClean="0"/>
            <a:t> </a:t>
          </a:r>
          <a:r>
            <a:rPr lang="en-MY" sz="1500" kern="1200" dirty="0" err="1" smtClean="0"/>
            <a:t>penciptaan</a:t>
          </a:r>
          <a:r>
            <a:rPr lang="en-MY" sz="1500" kern="1200" dirty="0" smtClean="0"/>
            <a:t> </a:t>
          </a:r>
          <a:r>
            <a:rPr lang="en-MY" sz="1500" kern="1200" dirty="0" err="1" smtClean="0"/>
            <a:t>nilai</a:t>
          </a:r>
          <a:r>
            <a:rPr lang="en-MY" sz="1500" kern="1200" dirty="0" smtClean="0"/>
            <a:t> </a:t>
          </a:r>
          <a:r>
            <a:rPr lang="en-MY" sz="1500" kern="1200" dirty="0" err="1" smtClean="0"/>
            <a:t>tambah</a:t>
          </a:r>
          <a:r>
            <a:rPr lang="en-MY" sz="1500" kern="1200" dirty="0" smtClean="0"/>
            <a:t> di </a:t>
          </a:r>
          <a:r>
            <a:rPr lang="en-MY" sz="1500" kern="1200" dirty="0" err="1" smtClean="0"/>
            <a:t>setiap</a:t>
          </a:r>
          <a:r>
            <a:rPr lang="en-MY" sz="1500" kern="1200" dirty="0" smtClean="0"/>
            <a:t> </a:t>
          </a:r>
          <a:r>
            <a:rPr lang="en-MY" sz="1500" kern="1200" dirty="0" err="1" smtClean="0"/>
            <a:t>lapangan</a:t>
          </a:r>
          <a:r>
            <a:rPr lang="en-MY" sz="1500" kern="1200" dirty="0" smtClean="0"/>
            <a:t> </a:t>
          </a:r>
          <a:r>
            <a:rPr lang="en-MY" sz="1500" kern="1200" dirty="0" err="1" smtClean="0"/>
            <a:t>usaha</a:t>
          </a:r>
          <a:r>
            <a:rPr lang="en-MY" sz="1500" kern="1200" dirty="0" smtClean="0"/>
            <a:t>, </a:t>
          </a:r>
          <a:r>
            <a:rPr lang="en-MY" sz="1500" kern="1200" dirty="0" err="1" smtClean="0"/>
            <a:t>baik</a:t>
          </a:r>
          <a:r>
            <a:rPr lang="en-MY" sz="1500" kern="1200" dirty="0" smtClean="0"/>
            <a:t> </a:t>
          </a:r>
          <a:r>
            <a:rPr lang="en-MY" sz="1500" kern="1200" dirty="0" err="1" smtClean="0"/>
            <a:t>jumlahnya</a:t>
          </a:r>
          <a:r>
            <a:rPr lang="en-MY" sz="1500" kern="1200" dirty="0" smtClean="0"/>
            <a:t> </a:t>
          </a:r>
          <a:r>
            <a:rPr lang="en-MY" sz="1500" kern="1200" dirty="0" err="1" smtClean="0"/>
            <a:t>maupun</a:t>
          </a:r>
          <a:r>
            <a:rPr lang="en-MY" sz="1500" kern="1200" dirty="0" smtClean="0"/>
            <a:t> </a:t>
          </a:r>
          <a:r>
            <a:rPr lang="en-MY" sz="1500" kern="1200" dirty="0" err="1" smtClean="0"/>
            <a:t>perkiraan</a:t>
          </a:r>
          <a:r>
            <a:rPr lang="en-MY" sz="1500" kern="1200" dirty="0" smtClean="0"/>
            <a:t> </a:t>
          </a:r>
          <a:r>
            <a:rPr lang="en-MY" sz="1500" kern="1200" dirty="0" err="1" smtClean="0"/>
            <a:t>besaran</a:t>
          </a:r>
          <a:r>
            <a:rPr lang="en-MY" sz="1500" kern="1200" dirty="0" smtClean="0"/>
            <a:t> </a:t>
          </a:r>
          <a:r>
            <a:rPr lang="en-MY" sz="1500" kern="1200" dirty="0" err="1" smtClean="0"/>
            <a:t>kontribusinya</a:t>
          </a:r>
          <a:r>
            <a:rPr lang="en-MY" sz="1500" kern="1200" dirty="0" smtClean="0"/>
            <a:t>. </a:t>
          </a:r>
          <a:r>
            <a:rPr lang="en-MY" sz="1500" kern="1200" dirty="0" err="1" smtClean="0"/>
            <a:t>Untuk</a:t>
          </a:r>
          <a:r>
            <a:rPr lang="en-MY" sz="1500" kern="1200" dirty="0" smtClean="0"/>
            <a:t> </a:t>
          </a:r>
          <a:r>
            <a:rPr lang="en-MY" sz="1500" kern="1200" dirty="0" err="1" smtClean="0"/>
            <a:t>mengakomodir</a:t>
          </a:r>
          <a:r>
            <a:rPr lang="en-MY" sz="1500" kern="1200" dirty="0" smtClean="0"/>
            <a:t> </a:t>
          </a:r>
          <a:r>
            <a:rPr lang="en-MY" sz="1500" kern="1200" dirty="0" err="1" smtClean="0"/>
            <a:t>partisipasi</a:t>
          </a:r>
          <a:r>
            <a:rPr lang="en-MY" sz="1500" kern="1200" dirty="0" smtClean="0"/>
            <a:t> </a:t>
          </a:r>
          <a:r>
            <a:rPr lang="en-MY" sz="1500" kern="1200" dirty="0" err="1" smtClean="0"/>
            <a:t>penduduk</a:t>
          </a:r>
          <a:r>
            <a:rPr lang="en-MY" sz="1500" kern="1200" dirty="0" smtClean="0"/>
            <a:t> </a:t>
          </a:r>
          <a:r>
            <a:rPr lang="en-MY" sz="1500" kern="1200" dirty="0" err="1" smtClean="0"/>
            <a:t>miskin</a:t>
          </a:r>
          <a:r>
            <a:rPr lang="en-MY" sz="1500" kern="1200" dirty="0" smtClean="0"/>
            <a:t>, </a:t>
          </a:r>
          <a:r>
            <a:rPr lang="en-MY" sz="1500" kern="1200" dirty="0" err="1" smtClean="0"/>
            <a:t>tampaknya</a:t>
          </a:r>
          <a:r>
            <a:rPr lang="en-MY" sz="1500" kern="1200" dirty="0" smtClean="0"/>
            <a:t> </a:t>
          </a:r>
          <a:r>
            <a:rPr lang="en-MY" sz="1500" kern="1200" dirty="0" err="1" smtClean="0"/>
            <a:t>sektor</a:t>
          </a:r>
          <a:r>
            <a:rPr lang="en-MY" sz="1500" kern="1200" dirty="0" smtClean="0"/>
            <a:t> </a:t>
          </a:r>
          <a:r>
            <a:rPr lang="en-MY" sz="1500" kern="1200" dirty="0" err="1" smtClean="0"/>
            <a:t>pertanian</a:t>
          </a:r>
          <a:r>
            <a:rPr lang="en-MY" sz="1500" kern="1200" dirty="0" smtClean="0"/>
            <a:t> </a:t>
          </a:r>
          <a:r>
            <a:rPr lang="en-MY" sz="1500" kern="1200" dirty="0" err="1" smtClean="0"/>
            <a:t>dan</a:t>
          </a:r>
          <a:r>
            <a:rPr lang="en-MY" sz="1500" kern="1200" dirty="0" smtClean="0"/>
            <a:t> </a:t>
          </a:r>
          <a:r>
            <a:rPr lang="en-MY" sz="1500" kern="1200" dirty="0" err="1" smtClean="0"/>
            <a:t>berbagai</a:t>
          </a:r>
          <a:r>
            <a:rPr lang="en-MY" sz="1500" kern="1200" dirty="0" smtClean="0"/>
            <a:t> </a:t>
          </a:r>
          <a:r>
            <a:rPr lang="en-MY" sz="1500" kern="1200" dirty="0" err="1" smtClean="0"/>
            <a:t>sektor</a:t>
          </a:r>
          <a:r>
            <a:rPr lang="en-MY" sz="1500" kern="1200" dirty="0" smtClean="0"/>
            <a:t> informal yang </a:t>
          </a:r>
          <a:r>
            <a:rPr lang="en-MY" sz="1500" kern="1200" dirty="0" err="1" smtClean="0"/>
            <a:t>harus</a:t>
          </a:r>
          <a:r>
            <a:rPr lang="en-MY" sz="1500" kern="1200" dirty="0" smtClean="0"/>
            <a:t> </a:t>
          </a:r>
          <a:r>
            <a:rPr lang="en-MY" sz="1500" kern="1200" dirty="0" err="1" smtClean="0"/>
            <a:t>menjadi</a:t>
          </a:r>
          <a:r>
            <a:rPr lang="en-MY" sz="1500" kern="1200" dirty="0" smtClean="0"/>
            <a:t> </a:t>
          </a:r>
          <a:r>
            <a:rPr lang="en-MY" sz="1500" kern="1200" dirty="0" err="1" smtClean="0"/>
            <a:t>perhatian</a:t>
          </a:r>
          <a:r>
            <a:rPr lang="en-MY" sz="1500" kern="1200" dirty="0" smtClean="0"/>
            <a:t>.</a:t>
          </a:r>
          <a:endParaRPr lang="en-MY" sz="1500" kern="1200" dirty="0"/>
        </a:p>
      </dsp:txBody>
      <dsp:txXfrm rot="-5400000">
        <a:off x="2926079" y="245467"/>
        <a:ext cx="5133724" cy="1260608"/>
      </dsp:txXfrm>
    </dsp:sp>
    <dsp:sp modelId="{1125559E-C8A2-46FC-8875-5B18D75777E6}">
      <dsp:nvSpPr>
        <dsp:cNvPr id="0" name=""/>
        <dsp:cNvSpPr/>
      </dsp:nvSpPr>
      <dsp:spPr>
        <a:xfrm>
          <a:off x="0" y="2645"/>
          <a:ext cx="2926080" cy="17462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i="1" kern="1200" dirty="0" err="1" smtClean="0"/>
            <a:t>Siapa</a:t>
          </a:r>
          <a:r>
            <a:rPr lang="en-US" sz="2400" i="1" kern="1200" dirty="0" smtClean="0"/>
            <a:t> yang </a:t>
          </a:r>
          <a:r>
            <a:rPr lang="en-US" sz="2400" i="1" kern="1200" dirty="0" err="1" smtClean="0"/>
            <a:t>berpartisipasi</a:t>
          </a:r>
          <a:r>
            <a:rPr lang="en-US" sz="2400" i="1" kern="1200" dirty="0" smtClean="0"/>
            <a:t> </a:t>
          </a:r>
          <a:r>
            <a:rPr lang="en-US" sz="2400" i="1" kern="1200" dirty="0" err="1" smtClean="0"/>
            <a:t>dan</a:t>
          </a:r>
          <a:r>
            <a:rPr lang="en-US" sz="2400" i="1" kern="1200" dirty="0" smtClean="0"/>
            <a:t> </a:t>
          </a:r>
          <a:r>
            <a:rPr lang="en-US" sz="2400" i="1" kern="1200" dirty="0" err="1" smtClean="0"/>
            <a:t>sektor-sektor</a:t>
          </a:r>
          <a:r>
            <a:rPr lang="en-US" sz="2400" i="1" kern="1200" dirty="0" smtClean="0"/>
            <a:t> yang </a:t>
          </a:r>
          <a:r>
            <a:rPr lang="en-US" sz="2400" i="1" kern="1200" dirty="0" err="1" smtClean="0"/>
            <a:t>diprioritaskan</a:t>
          </a:r>
          <a:endParaRPr lang="en-MY" sz="2400" kern="1200" dirty="0"/>
        </a:p>
      </dsp:txBody>
      <dsp:txXfrm>
        <a:off x="85245" y="87890"/>
        <a:ext cx="2755590" cy="1575760"/>
      </dsp:txXfrm>
    </dsp:sp>
    <dsp:sp modelId="{B6B35671-636A-4F0E-B211-2D9056303CE9}">
      <dsp:nvSpPr>
        <dsp:cNvPr id="0" name=""/>
        <dsp:cNvSpPr/>
      </dsp:nvSpPr>
      <dsp:spPr>
        <a:xfrm rot="5400000">
          <a:off x="4828539" y="108373"/>
          <a:ext cx="1397000" cy="52019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err="1" smtClean="0"/>
            <a:t>Pemerintah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daerah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dapat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menyiapkan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kerangka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regulasi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khusus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tentang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pola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pertumbuhan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ekonomi</a:t>
          </a:r>
          <a:r>
            <a:rPr lang="en-US" sz="1500" kern="1200" dirty="0" smtClean="0"/>
            <a:t> pro </a:t>
          </a:r>
          <a:r>
            <a:rPr lang="en-US" sz="1500" kern="1200" dirty="0" err="1" smtClean="0"/>
            <a:t>masyarakat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miskin</a:t>
          </a:r>
          <a:endParaRPr lang="en-MY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MY" sz="1500" kern="1200" dirty="0" smtClean="0"/>
            <a:t>Salah satu focus yang bisa digarap adalah optimalisasi Lembaga Keuangan Mikro (LKM) diantaranya koperasi. </a:t>
          </a:r>
          <a:endParaRPr lang="en-MY" sz="1500" kern="1200" dirty="0"/>
        </a:p>
      </dsp:txBody>
      <dsp:txXfrm rot="-5400000">
        <a:off x="2926079" y="2079029"/>
        <a:ext cx="5133724" cy="1260608"/>
      </dsp:txXfrm>
    </dsp:sp>
    <dsp:sp modelId="{54D1F2A7-FF42-4136-9FB0-6C4CCA201F87}">
      <dsp:nvSpPr>
        <dsp:cNvPr id="0" name=""/>
        <dsp:cNvSpPr/>
      </dsp:nvSpPr>
      <dsp:spPr>
        <a:xfrm>
          <a:off x="0" y="1836208"/>
          <a:ext cx="2926080" cy="17462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i="1" kern="1200" dirty="0" err="1" smtClean="0"/>
            <a:t>Pengaturan</a:t>
          </a:r>
          <a:r>
            <a:rPr lang="en-US" sz="2400" i="1" kern="1200" dirty="0" smtClean="0"/>
            <a:t> </a:t>
          </a:r>
          <a:r>
            <a:rPr lang="en-US" sz="2400" i="1" kern="1200" dirty="0" err="1" smtClean="0"/>
            <a:t>kelembagaan</a:t>
          </a:r>
          <a:r>
            <a:rPr lang="en-US" sz="2400" i="1" kern="1200" dirty="0" smtClean="0"/>
            <a:t> </a:t>
          </a:r>
          <a:r>
            <a:rPr lang="en-US" sz="2400" i="1" kern="1200" dirty="0" err="1" smtClean="0"/>
            <a:t>apa</a:t>
          </a:r>
          <a:r>
            <a:rPr lang="en-US" sz="2400" i="1" kern="1200" dirty="0" smtClean="0"/>
            <a:t> yang </a:t>
          </a:r>
          <a:r>
            <a:rPr lang="en-US" sz="2400" i="1" kern="1200" dirty="0" err="1" smtClean="0"/>
            <a:t>dirancang</a:t>
          </a:r>
          <a:r>
            <a:rPr lang="en-US" sz="2400" i="1" kern="1200" dirty="0" smtClean="0"/>
            <a:t> </a:t>
          </a:r>
          <a:r>
            <a:rPr lang="en-US" sz="2400" i="1" kern="1200" dirty="0" err="1" smtClean="0"/>
            <a:t>dan</a:t>
          </a:r>
          <a:r>
            <a:rPr lang="en-US" sz="2400" i="1" kern="1200" dirty="0" smtClean="0"/>
            <a:t> </a:t>
          </a:r>
          <a:r>
            <a:rPr lang="en-US" sz="2400" i="1" kern="1200" dirty="0" err="1" smtClean="0"/>
            <a:t>ditekankan</a:t>
          </a:r>
          <a:endParaRPr lang="en-MY" sz="2400" kern="1200" dirty="0"/>
        </a:p>
      </dsp:txBody>
      <dsp:txXfrm>
        <a:off x="85245" y="1921453"/>
        <a:ext cx="2755590" cy="1575760"/>
      </dsp:txXfrm>
    </dsp:sp>
    <dsp:sp modelId="{EF9B0379-B5BF-4926-9913-0CF2E8357BB1}">
      <dsp:nvSpPr>
        <dsp:cNvPr id="0" name=""/>
        <dsp:cNvSpPr/>
      </dsp:nvSpPr>
      <dsp:spPr>
        <a:xfrm rot="5400000">
          <a:off x="4828539" y="1941936"/>
          <a:ext cx="1397000" cy="52019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Salah </a:t>
          </a:r>
          <a:r>
            <a:rPr lang="en-US" sz="1500" kern="1200" dirty="0" err="1" smtClean="0"/>
            <a:t>satunya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adalah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peran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kampus</a:t>
          </a:r>
          <a:r>
            <a:rPr lang="en-US" sz="1500" kern="1200" dirty="0" smtClean="0"/>
            <a:t>. </a:t>
          </a:r>
          <a:endParaRPr lang="en-MY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err="1" smtClean="0"/>
            <a:t>Jumlah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perguruan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tinggi</a:t>
          </a:r>
          <a:r>
            <a:rPr lang="en-US" sz="1500" kern="1200" dirty="0" smtClean="0"/>
            <a:t> di </a:t>
          </a:r>
          <a:r>
            <a:rPr lang="en-US" sz="1500" kern="1200" dirty="0" err="1" smtClean="0"/>
            <a:t>Jawa</a:t>
          </a:r>
          <a:r>
            <a:rPr lang="en-US" sz="1500" kern="1200" dirty="0" smtClean="0"/>
            <a:t> Barat </a:t>
          </a:r>
          <a:r>
            <a:rPr lang="en-US" sz="1500" kern="1200" dirty="0" err="1" smtClean="0"/>
            <a:t>sekitar</a:t>
          </a:r>
          <a:r>
            <a:rPr lang="en-US" sz="1500" kern="1200" dirty="0" smtClean="0"/>
            <a:t> 339 </a:t>
          </a:r>
          <a:r>
            <a:rPr lang="en-US" sz="1500" kern="1200" dirty="0" err="1" smtClean="0"/>
            <a:t>buah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dapat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menjadi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mitra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untuk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mensukseskan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pertumbuhan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ekonomi</a:t>
          </a:r>
          <a:r>
            <a:rPr lang="en-US" sz="1500" kern="1200" dirty="0" smtClean="0"/>
            <a:t> pro </a:t>
          </a:r>
          <a:r>
            <a:rPr lang="en-US" sz="1500" kern="1200" dirty="0" err="1" smtClean="0"/>
            <a:t>masyarakat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miskin</a:t>
          </a:r>
          <a:r>
            <a:rPr lang="en-US" sz="1500" kern="1200" dirty="0" smtClean="0"/>
            <a:t>. </a:t>
          </a:r>
          <a:endParaRPr lang="en-MY" sz="1500" kern="1200" dirty="0"/>
        </a:p>
      </dsp:txBody>
      <dsp:txXfrm rot="-5400000">
        <a:off x="2926079" y="3912592"/>
        <a:ext cx="5133724" cy="1260608"/>
      </dsp:txXfrm>
    </dsp:sp>
    <dsp:sp modelId="{663DB279-81FF-45C8-99AB-EF91A282B125}">
      <dsp:nvSpPr>
        <dsp:cNvPr id="0" name=""/>
        <dsp:cNvSpPr/>
      </dsp:nvSpPr>
      <dsp:spPr>
        <a:xfrm>
          <a:off x="0" y="3669771"/>
          <a:ext cx="2926080" cy="17462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2100" kern="1200" dirty="0" err="1" smtClean="0"/>
            <a:t>Metode</a:t>
          </a:r>
          <a:r>
            <a:rPr lang="en-MY" sz="2100" kern="1200" dirty="0" smtClean="0"/>
            <a:t> </a:t>
          </a:r>
          <a:r>
            <a:rPr lang="en-MY" sz="2100" kern="1200" dirty="0" err="1" smtClean="0"/>
            <a:t>pencapaian</a:t>
          </a:r>
          <a:r>
            <a:rPr lang="en-MY" sz="2100" kern="1200" dirty="0" smtClean="0"/>
            <a:t> target </a:t>
          </a:r>
          <a:r>
            <a:rPr lang="en-MY" sz="2100" kern="1200" dirty="0" err="1" smtClean="0"/>
            <a:t>perencanaan</a:t>
          </a:r>
          <a:r>
            <a:rPr lang="en-MY" sz="2100" kern="1200" dirty="0" smtClean="0"/>
            <a:t> </a:t>
          </a:r>
          <a:r>
            <a:rPr lang="en-MY" sz="2100" kern="1200" dirty="0" err="1" smtClean="0"/>
            <a:t>terkait</a:t>
          </a:r>
          <a:r>
            <a:rPr lang="en-MY" sz="2100" kern="1200" dirty="0" smtClean="0"/>
            <a:t> </a:t>
          </a:r>
          <a:r>
            <a:rPr lang="en-MY" sz="2100" kern="1200" dirty="0" err="1" smtClean="0"/>
            <a:t>bagaimana</a:t>
          </a:r>
          <a:r>
            <a:rPr lang="en-MY" sz="2100" kern="1200" dirty="0" smtClean="0"/>
            <a:t> </a:t>
          </a:r>
          <a:r>
            <a:rPr lang="en-MY" sz="2100" kern="1200" dirty="0" err="1" smtClean="0"/>
            <a:t>potensi</a:t>
          </a:r>
          <a:r>
            <a:rPr lang="en-MY" sz="2100" kern="1200" dirty="0" smtClean="0"/>
            <a:t> yang </a:t>
          </a:r>
          <a:r>
            <a:rPr lang="en-MY" sz="2100" kern="1200" dirty="0" err="1" smtClean="0"/>
            <a:t>ada</a:t>
          </a:r>
          <a:r>
            <a:rPr lang="en-MY" sz="2100" kern="1200" dirty="0" smtClean="0"/>
            <a:t> di </a:t>
          </a:r>
          <a:r>
            <a:rPr lang="en-MY" sz="2100" kern="1200" dirty="0" err="1" smtClean="0"/>
            <a:t>Jabar</a:t>
          </a:r>
          <a:r>
            <a:rPr lang="en-MY" sz="2100" kern="1200" dirty="0" smtClean="0"/>
            <a:t> </a:t>
          </a:r>
          <a:r>
            <a:rPr lang="en-MY" sz="2100" kern="1200" dirty="0" err="1" smtClean="0"/>
            <a:t>dapat</a:t>
          </a:r>
          <a:r>
            <a:rPr lang="en-MY" sz="2100" kern="1200" dirty="0" smtClean="0"/>
            <a:t> </a:t>
          </a:r>
          <a:r>
            <a:rPr lang="en-MY" sz="2100" kern="1200" dirty="0" err="1" smtClean="0"/>
            <a:t>disinergikan</a:t>
          </a:r>
          <a:endParaRPr lang="en-MY" sz="2100" kern="1200" dirty="0"/>
        </a:p>
      </dsp:txBody>
      <dsp:txXfrm>
        <a:off x="85245" y="3755016"/>
        <a:ext cx="2755590" cy="157576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0AAEFC-D5A9-4051-899B-3FCD6238AA31}">
      <dsp:nvSpPr>
        <dsp:cNvPr id="0" name=""/>
        <dsp:cNvSpPr/>
      </dsp:nvSpPr>
      <dsp:spPr>
        <a:xfrm>
          <a:off x="0" y="3279394"/>
          <a:ext cx="10515600" cy="215163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704" tIns="298704" rIns="298704" bIns="298704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4200" b="1" kern="1200" dirty="0" err="1" smtClean="0">
              <a:solidFill>
                <a:srgbClr val="FF0000"/>
              </a:solidFill>
            </a:rPr>
            <a:t>Subyektivitas</a:t>
          </a:r>
          <a:r>
            <a:rPr lang="en-MY" sz="4200" b="1" kern="1200" dirty="0" smtClean="0">
              <a:solidFill>
                <a:srgbClr val="FF0000"/>
              </a:solidFill>
            </a:rPr>
            <a:t> </a:t>
          </a:r>
          <a:r>
            <a:rPr lang="en-MY" sz="4200" b="1" kern="1200" dirty="0" err="1" smtClean="0">
              <a:solidFill>
                <a:srgbClr val="FF0000"/>
              </a:solidFill>
            </a:rPr>
            <a:t>kesediaan</a:t>
          </a:r>
          <a:r>
            <a:rPr lang="en-MY" sz="4200" b="1" kern="1200" dirty="0" smtClean="0">
              <a:solidFill>
                <a:srgbClr val="FF0000"/>
              </a:solidFill>
            </a:rPr>
            <a:t> </a:t>
          </a:r>
          <a:r>
            <a:rPr lang="en-MY" sz="4200" b="1" kern="1200" dirty="0" err="1" smtClean="0">
              <a:solidFill>
                <a:srgbClr val="FF0000"/>
              </a:solidFill>
            </a:rPr>
            <a:t>berbagi</a:t>
          </a:r>
          <a:endParaRPr lang="en-MY" sz="4200" b="1" kern="1200" dirty="0">
            <a:solidFill>
              <a:srgbClr val="FF0000"/>
            </a:solidFill>
          </a:endParaRPr>
        </a:p>
      </dsp:txBody>
      <dsp:txXfrm>
        <a:off x="0" y="3279394"/>
        <a:ext cx="10515600" cy="1161884"/>
      </dsp:txXfrm>
    </dsp:sp>
    <dsp:sp modelId="{AEB67CD8-FEE1-4CD7-A2FA-14567F9BE7DB}">
      <dsp:nvSpPr>
        <dsp:cNvPr id="0" name=""/>
        <dsp:cNvSpPr/>
      </dsp:nvSpPr>
      <dsp:spPr>
        <a:xfrm>
          <a:off x="0" y="4398246"/>
          <a:ext cx="5257799" cy="989753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err="1" smtClean="0"/>
            <a:t>Proposisi</a:t>
          </a:r>
          <a:r>
            <a:rPr lang="en-US" sz="2000" b="0" kern="1200" dirty="0" smtClean="0"/>
            <a:t> </a:t>
          </a:r>
          <a:r>
            <a:rPr lang="en-US" sz="2000" b="0" kern="1200" dirty="0" smtClean="0"/>
            <a:t>3. </a:t>
          </a:r>
          <a:r>
            <a:rPr lang="en-US" sz="2000" b="0" kern="1200" dirty="0" err="1" smtClean="0"/>
            <a:t>Pendapatan</a:t>
          </a:r>
          <a:r>
            <a:rPr lang="en-US" sz="2000" b="0" kern="1200" dirty="0" smtClean="0"/>
            <a:t> yang </a:t>
          </a:r>
          <a:r>
            <a:rPr lang="en-US" sz="2000" b="0" kern="1200" dirty="0" err="1" smtClean="0"/>
            <a:t>diterima</a:t>
          </a:r>
          <a:r>
            <a:rPr lang="en-US" sz="2000" b="0" kern="1200" dirty="0" smtClean="0"/>
            <a:t> </a:t>
          </a:r>
          <a:r>
            <a:rPr lang="en-US" sz="2000" b="0" kern="1200" dirty="0" err="1" smtClean="0"/>
            <a:t>tenaga</a:t>
          </a:r>
          <a:r>
            <a:rPr lang="en-US" sz="2000" b="0" kern="1200" dirty="0" smtClean="0"/>
            <a:t> </a:t>
          </a:r>
          <a:r>
            <a:rPr lang="en-US" sz="2000" b="0" kern="1200" dirty="0" err="1" smtClean="0"/>
            <a:t>kerja</a:t>
          </a:r>
          <a:r>
            <a:rPr lang="en-US" sz="2000" b="0" kern="1200" dirty="0" smtClean="0"/>
            <a:t> </a:t>
          </a:r>
          <a:r>
            <a:rPr lang="en-US" sz="2000" b="0" kern="1200" dirty="0" err="1" smtClean="0"/>
            <a:t>tidak</a:t>
          </a:r>
          <a:r>
            <a:rPr lang="en-US" sz="2000" b="0" kern="1200" dirty="0" smtClean="0"/>
            <a:t> </a:t>
          </a:r>
          <a:r>
            <a:rPr lang="en-US" sz="2000" b="0" kern="1200" dirty="0" err="1" smtClean="0"/>
            <a:t>akan</a:t>
          </a:r>
          <a:r>
            <a:rPr lang="en-US" sz="2000" b="0" kern="1200" dirty="0" smtClean="0"/>
            <a:t> </a:t>
          </a:r>
          <a:r>
            <a:rPr lang="en-US" sz="2000" b="0" kern="1200" dirty="0" err="1" smtClean="0"/>
            <a:t>lepas</a:t>
          </a:r>
          <a:r>
            <a:rPr lang="en-US" sz="2000" b="0" kern="1200" dirty="0" smtClean="0"/>
            <a:t> </a:t>
          </a:r>
          <a:r>
            <a:rPr lang="en-US" sz="2000" b="0" kern="1200" dirty="0" err="1" smtClean="0"/>
            <a:t>dari</a:t>
          </a:r>
          <a:r>
            <a:rPr lang="en-US" sz="2000" b="0" kern="1200" dirty="0" smtClean="0"/>
            <a:t> </a:t>
          </a:r>
          <a:r>
            <a:rPr lang="en-US" sz="2000" b="0" kern="1200" dirty="0" err="1" smtClean="0"/>
            <a:t>unsur</a:t>
          </a:r>
          <a:r>
            <a:rPr lang="en-US" sz="2000" b="0" kern="1200" dirty="0" smtClean="0"/>
            <a:t> </a:t>
          </a:r>
          <a:r>
            <a:rPr lang="en-US" sz="2000" b="0" kern="1200" dirty="0" err="1" smtClean="0"/>
            <a:t>subyektif</a:t>
          </a:r>
          <a:r>
            <a:rPr lang="en-US" sz="2000" b="0" kern="1200" dirty="0" smtClean="0"/>
            <a:t> (moral </a:t>
          </a:r>
          <a:r>
            <a:rPr lang="en-US" sz="2000" b="0" kern="1200" dirty="0" err="1" smtClean="0"/>
            <a:t>mudharib</a:t>
          </a:r>
          <a:r>
            <a:rPr lang="en-US" sz="2000" b="0" kern="1200" dirty="0" smtClean="0"/>
            <a:t> </a:t>
          </a:r>
          <a:r>
            <a:rPr lang="en-US" sz="2000" b="0" kern="1200" dirty="0" err="1" smtClean="0"/>
            <a:t>dan</a:t>
          </a:r>
          <a:r>
            <a:rPr lang="en-US" sz="2000" b="0" kern="1200" dirty="0" smtClean="0"/>
            <a:t> </a:t>
          </a:r>
          <a:r>
            <a:rPr lang="en-US" sz="2000" b="0" kern="1200" dirty="0" err="1" smtClean="0"/>
            <a:t>shahibul</a:t>
          </a:r>
          <a:r>
            <a:rPr lang="en-US" sz="2000" b="0" kern="1200" dirty="0" smtClean="0"/>
            <a:t> </a:t>
          </a:r>
          <a:r>
            <a:rPr lang="en-US" sz="2000" b="0" kern="1200" dirty="0" err="1" smtClean="0"/>
            <a:t>maal</a:t>
          </a:r>
          <a:r>
            <a:rPr lang="en-US" sz="2000" b="0" kern="1200" dirty="0" smtClean="0"/>
            <a:t>).</a:t>
          </a:r>
          <a:endParaRPr lang="en-MY" sz="2000" kern="1200" dirty="0"/>
        </a:p>
      </dsp:txBody>
      <dsp:txXfrm>
        <a:off x="0" y="4398246"/>
        <a:ext cx="5257799" cy="989753"/>
      </dsp:txXfrm>
    </dsp:sp>
    <dsp:sp modelId="{F41EEEDC-26DA-42CF-BAB3-9B9D7F60551A}">
      <dsp:nvSpPr>
        <dsp:cNvPr id="0" name=""/>
        <dsp:cNvSpPr/>
      </dsp:nvSpPr>
      <dsp:spPr>
        <a:xfrm>
          <a:off x="5257800" y="4398246"/>
          <a:ext cx="5257799" cy="989753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err="1" smtClean="0"/>
            <a:t>Proposisi</a:t>
          </a:r>
          <a:r>
            <a:rPr lang="en-US" sz="2000" b="0" kern="1200" dirty="0" smtClean="0"/>
            <a:t> </a:t>
          </a:r>
          <a:r>
            <a:rPr lang="en-US" sz="2000" b="0" kern="1200" dirty="0" smtClean="0"/>
            <a:t>7. </a:t>
          </a:r>
          <a:r>
            <a:rPr lang="en-US" sz="2000" b="0" kern="1200" dirty="0" err="1" smtClean="0"/>
            <a:t>Akad</a:t>
          </a:r>
          <a:r>
            <a:rPr lang="en-US" sz="2000" b="0" kern="1200" dirty="0" smtClean="0"/>
            <a:t> </a:t>
          </a:r>
          <a:r>
            <a:rPr lang="en-US" sz="2000" b="0" kern="1200" dirty="0" err="1" smtClean="0"/>
            <a:t>bagi</a:t>
          </a:r>
          <a:r>
            <a:rPr lang="en-US" sz="2000" b="0" kern="1200" dirty="0" smtClean="0"/>
            <a:t> </a:t>
          </a:r>
          <a:r>
            <a:rPr lang="en-US" sz="2000" b="0" kern="1200" dirty="0" err="1" smtClean="0"/>
            <a:t>hasil</a:t>
          </a:r>
          <a:r>
            <a:rPr lang="en-US" sz="2000" b="0" kern="1200" dirty="0" smtClean="0"/>
            <a:t> </a:t>
          </a:r>
          <a:r>
            <a:rPr lang="en-US" sz="2000" b="0" kern="1200" dirty="0" err="1" smtClean="0"/>
            <a:t>antara</a:t>
          </a:r>
          <a:r>
            <a:rPr lang="en-US" sz="2000" b="0" kern="1200" dirty="0" smtClean="0"/>
            <a:t> </a:t>
          </a:r>
          <a:r>
            <a:rPr lang="en-US" sz="2000" b="0" kern="1200" dirty="0" err="1" smtClean="0"/>
            <a:t>mudharib</a:t>
          </a:r>
          <a:r>
            <a:rPr lang="en-US" sz="2000" b="0" kern="1200" dirty="0" smtClean="0"/>
            <a:t> </a:t>
          </a:r>
          <a:r>
            <a:rPr lang="en-US" sz="2000" b="0" kern="1200" dirty="0" err="1" smtClean="0"/>
            <a:t>dengan</a:t>
          </a:r>
          <a:r>
            <a:rPr lang="en-US" sz="2000" b="0" kern="1200" dirty="0" smtClean="0"/>
            <a:t> </a:t>
          </a:r>
          <a:r>
            <a:rPr lang="en-US" sz="2000" b="0" kern="1200" dirty="0" err="1" smtClean="0"/>
            <a:t>shahibul</a:t>
          </a:r>
          <a:r>
            <a:rPr lang="en-US" sz="2000" b="0" kern="1200" dirty="0" smtClean="0"/>
            <a:t> </a:t>
          </a:r>
          <a:r>
            <a:rPr lang="en-US" sz="2000" b="0" kern="1200" dirty="0" err="1" smtClean="0"/>
            <a:t>maal</a:t>
          </a:r>
          <a:r>
            <a:rPr lang="en-US" sz="2000" b="0" kern="1200" dirty="0" smtClean="0"/>
            <a:t>, </a:t>
          </a:r>
          <a:r>
            <a:rPr lang="en-US" sz="2000" b="0" kern="1200" dirty="0" err="1" smtClean="0"/>
            <a:t>sangat</a:t>
          </a:r>
          <a:r>
            <a:rPr lang="en-US" sz="2000" b="0" kern="1200" dirty="0" smtClean="0"/>
            <a:t> </a:t>
          </a:r>
          <a:r>
            <a:rPr lang="en-US" sz="2000" b="0" kern="1200" dirty="0" err="1" smtClean="0"/>
            <a:t>menentukan</a:t>
          </a:r>
          <a:r>
            <a:rPr lang="en-US" sz="2000" b="0" kern="1200" dirty="0" smtClean="0"/>
            <a:t> </a:t>
          </a:r>
          <a:r>
            <a:rPr lang="en-US" sz="2000" b="0" kern="1200" dirty="0" err="1" smtClean="0"/>
            <a:t>pendapatan</a:t>
          </a:r>
          <a:r>
            <a:rPr lang="en-US" sz="2000" b="0" kern="1200" dirty="0" smtClean="0"/>
            <a:t> </a:t>
          </a:r>
          <a:r>
            <a:rPr lang="en-US" sz="2000" b="0" kern="1200" dirty="0" err="1" smtClean="0"/>
            <a:t>tenaga</a:t>
          </a:r>
          <a:r>
            <a:rPr lang="en-US" sz="2000" b="0" kern="1200" dirty="0" smtClean="0"/>
            <a:t> </a:t>
          </a:r>
          <a:r>
            <a:rPr lang="en-US" sz="2000" b="0" kern="1200" dirty="0" err="1" smtClean="0"/>
            <a:t>kerja</a:t>
          </a:r>
          <a:endParaRPr lang="en-MY" sz="2000" kern="1200" dirty="0"/>
        </a:p>
      </dsp:txBody>
      <dsp:txXfrm>
        <a:off x="5257800" y="4398246"/>
        <a:ext cx="5257799" cy="989753"/>
      </dsp:txXfrm>
    </dsp:sp>
    <dsp:sp modelId="{80AD9A7A-3A9B-466A-AA63-81F8153D4FCE}">
      <dsp:nvSpPr>
        <dsp:cNvPr id="0" name=""/>
        <dsp:cNvSpPr/>
      </dsp:nvSpPr>
      <dsp:spPr>
        <a:xfrm rot="10800000">
          <a:off x="0" y="2450"/>
          <a:ext cx="10515600" cy="3309219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704" tIns="298704" rIns="298704" bIns="298704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b="1" i="1" kern="1200" dirty="0" smtClean="0"/>
            <a:t>Standing</a:t>
          </a:r>
          <a:r>
            <a:rPr lang="en-US" sz="4200" b="1" kern="1200" dirty="0" smtClean="0"/>
            <a:t> </a:t>
          </a:r>
          <a:r>
            <a:rPr lang="en-US" sz="4200" b="1" kern="1200" dirty="0" smtClean="0"/>
            <a:t>moral </a:t>
          </a:r>
          <a:r>
            <a:rPr lang="en-US" sz="4200" b="1" kern="1200" dirty="0" err="1" smtClean="0"/>
            <a:t>pemilik</a:t>
          </a:r>
          <a:r>
            <a:rPr lang="en-US" sz="4200" b="1" kern="1200" dirty="0" smtClean="0"/>
            <a:t> modal</a:t>
          </a:r>
          <a:endParaRPr lang="en-MY" sz="4200" b="1" kern="1200" dirty="0"/>
        </a:p>
      </dsp:txBody>
      <dsp:txXfrm rot="-10800000">
        <a:off x="0" y="2450"/>
        <a:ext cx="10515600" cy="1161535"/>
      </dsp:txXfrm>
    </dsp:sp>
    <dsp:sp modelId="{9C6CF94D-DE27-47D0-9B80-7DE25CBDA156}">
      <dsp:nvSpPr>
        <dsp:cNvPr id="0" name=""/>
        <dsp:cNvSpPr/>
      </dsp:nvSpPr>
      <dsp:spPr>
        <a:xfrm>
          <a:off x="0" y="1163986"/>
          <a:ext cx="5257799" cy="989456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2000" kern="1200" dirty="0" err="1" smtClean="0"/>
            <a:t>Proposisi</a:t>
          </a:r>
          <a:r>
            <a:rPr lang="en-MY" sz="2000" kern="1200" dirty="0" smtClean="0"/>
            <a:t> </a:t>
          </a:r>
          <a:r>
            <a:rPr lang="en-MY" sz="2000" kern="1200" dirty="0" smtClean="0"/>
            <a:t>1. </a:t>
          </a:r>
          <a:r>
            <a:rPr lang="en-MY" sz="2000" kern="1200" dirty="0" err="1" smtClean="0"/>
            <a:t>Penilaian</a:t>
          </a:r>
          <a:r>
            <a:rPr lang="en-MY" sz="2000" kern="1200" dirty="0" smtClean="0"/>
            <a:t> yang </a:t>
          </a:r>
          <a:r>
            <a:rPr lang="en-MY" sz="2000" kern="1200" dirty="0" err="1" smtClean="0"/>
            <a:t>terlalu</a:t>
          </a:r>
          <a:r>
            <a:rPr lang="en-MY" sz="2000" kern="1200" dirty="0" smtClean="0"/>
            <a:t> </a:t>
          </a:r>
          <a:r>
            <a:rPr lang="en-MY" sz="2000" kern="1200" dirty="0" err="1" smtClean="0"/>
            <a:t>besar</a:t>
          </a:r>
          <a:r>
            <a:rPr lang="en-MY" sz="2000" kern="1200" dirty="0" smtClean="0"/>
            <a:t> </a:t>
          </a:r>
          <a:r>
            <a:rPr lang="en-MY" sz="2000" kern="1200" dirty="0" err="1" smtClean="0"/>
            <a:t>dari</a:t>
          </a:r>
          <a:r>
            <a:rPr lang="en-MY" sz="2000" kern="1200" dirty="0" smtClean="0"/>
            <a:t> </a:t>
          </a:r>
          <a:r>
            <a:rPr lang="en-MY" sz="2000" kern="1200" dirty="0" err="1" smtClean="0"/>
            <a:t>shahibul</a:t>
          </a:r>
          <a:r>
            <a:rPr lang="en-MY" sz="2000" kern="1200" dirty="0" smtClean="0"/>
            <a:t> </a:t>
          </a:r>
          <a:r>
            <a:rPr lang="en-MY" sz="2000" kern="1200" dirty="0" err="1" smtClean="0"/>
            <a:t>maal</a:t>
          </a:r>
          <a:r>
            <a:rPr lang="en-MY" sz="2000" kern="1200" dirty="0" smtClean="0"/>
            <a:t> </a:t>
          </a:r>
          <a:r>
            <a:rPr lang="en-MY" sz="2000" kern="1200" dirty="0" err="1" smtClean="0"/>
            <a:t>terhadap</a:t>
          </a:r>
          <a:r>
            <a:rPr lang="en-MY" sz="2000" kern="1200" dirty="0" smtClean="0"/>
            <a:t> </a:t>
          </a:r>
          <a:r>
            <a:rPr lang="en-MY" sz="2000" kern="1200" dirty="0" err="1" smtClean="0"/>
            <a:t>nilai</a:t>
          </a:r>
          <a:r>
            <a:rPr lang="en-MY" sz="2000" kern="1200" dirty="0" smtClean="0"/>
            <a:t> </a:t>
          </a:r>
          <a:r>
            <a:rPr lang="en-MY" sz="2000" kern="1200" dirty="0" err="1" smtClean="0"/>
            <a:t>kapitalnya</a:t>
          </a:r>
          <a:r>
            <a:rPr lang="en-MY" sz="2000" kern="1200" dirty="0" smtClean="0"/>
            <a:t>, </a:t>
          </a:r>
          <a:r>
            <a:rPr lang="en-MY" sz="2000" kern="1200" dirty="0" err="1" smtClean="0"/>
            <a:t>akan</a:t>
          </a:r>
          <a:r>
            <a:rPr lang="en-MY" sz="2000" kern="1200" dirty="0" smtClean="0"/>
            <a:t> </a:t>
          </a:r>
          <a:r>
            <a:rPr lang="en-MY" sz="2000" kern="1200" dirty="0" err="1" smtClean="0"/>
            <a:t>memperendah</a:t>
          </a:r>
          <a:r>
            <a:rPr lang="en-MY" sz="2000" kern="1200" dirty="0" smtClean="0"/>
            <a:t> </a:t>
          </a:r>
          <a:r>
            <a:rPr lang="en-MY" sz="2000" kern="1200" dirty="0" err="1" smtClean="0"/>
            <a:t>pendapatan</a:t>
          </a:r>
          <a:r>
            <a:rPr lang="en-MY" sz="2000" kern="1200" dirty="0" smtClean="0"/>
            <a:t> </a:t>
          </a:r>
          <a:r>
            <a:rPr lang="en-MY" sz="2000" kern="1200" dirty="0" err="1" smtClean="0"/>
            <a:t>tenaga</a:t>
          </a:r>
          <a:r>
            <a:rPr lang="en-MY" sz="2000" kern="1200" dirty="0" smtClean="0"/>
            <a:t> </a:t>
          </a:r>
          <a:r>
            <a:rPr lang="en-MY" sz="2000" kern="1200" dirty="0" err="1" smtClean="0"/>
            <a:t>kerja</a:t>
          </a:r>
          <a:r>
            <a:rPr lang="en-MY" sz="2000" kern="1200" dirty="0" smtClean="0"/>
            <a:t>.</a:t>
          </a:r>
          <a:endParaRPr lang="en-MY" sz="2000" kern="1200" dirty="0"/>
        </a:p>
      </dsp:txBody>
      <dsp:txXfrm>
        <a:off x="0" y="1163986"/>
        <a:ext cx="5257799" cy="989456"/>
      </dsp:txXfrm>
    </dsp:sp>
    <dsp:sp modelId="{BF985346-8F53-41DE-87BF-B4E3C0563EE2}">
      <dsp:nvSpPr>
        <dsp:cNvPr id="0" name=""/>
        <dsp:cNvSpPr/>
      </dsp:nvSpPr>
      <dsp:spPr>
        <a:xfrm>
          <a:off x="5257800" y="1163986"/>
          <a:ext cx="5257799" cy="989456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2000" kern="1200" dirty="0" err="1" smtClean="0"/>
            <a:t>Proposisi</a:t>
          </a:r>
          <a:r>
            <a:rPr lang="en-MY" sz="2000" kern="1200" dirty="0" smtClean="0"/>
            <a:t> </a:t>
          </a:r>
          <a:r>
            <a:rPr lang="en-MY" sz="2000" kern="1200" dirty="0" smtClean="0"/>
            <a:t>6. </a:t>
          </a:r>
          <a:r>
            <a:rPr lang="en-US" sz="2000" kern="1200" dirty="0" err="1" smtClean="0"/>
            <a:t>Membesarkan</a:t>
          </a:r>
          <a:r>
            <a:rPr lang="en-US" sz="2000" kern="1200" dirty="0" smtClean="0"/>
            <a:t> share </a:t>
          </a:r>
          <a:r>
            <a:rPr lang="en-US" sz="2000" kern="1200" dirty="0" err="1" smtClean="0"/>
            <a:t>bagi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hasil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untuk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mudharib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dari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shahibul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maal</a:t>
          </a:r>
          <a:r>
            <a:rPr lang="en-US" sz="2000" kern="1200" dirty="0" smtClean="0"/>
            <a:t>, </a:t>
          </a:r>
          <a:r>
            <a:rPr lang="en-US" sz="2000" kern="1200" dirty="0" err="1" smtClean="0"/>
            <a:t>maka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akan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meningkatkan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pendapatan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tenaga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kerja</a:t>
          </a:r>
          <a:endParaRPr lang="en-MY" sz="2000" kern="1200" dirty="0"/>
        </a:p>
      </dsp:txBody>
      <dsp:txXfrm>
        <a:off x="5257800" y="1163986"/>
        <a:ext cx="5257799" cy="98945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A39A3B-EB26-4A70-9AA6-48762DC79A03}">
      <dsp:nvSpPr>
        <dsp:cNvPr id="0" name=""/>
        <dsp:cNvSpPr/>
      </dsp:nvSpPr>
      <dsp:spPr>
        <a:xfrm>
          <a:off x="0" y="0"/>
          <a:ext cx="10515600" cy="543348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2280" tIns="462280" rIns="462280" bIns="46228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6500" b="1" kern="1200" dirty="0" err="1" smtClean="0">
              <a:solidFill>
                <a:srgbClr val="FF0000"/>
              </a:solidFill>
            </a:rPr>
            <a:t>Produktivitas</a:t>
          </a:r>
          <a:r>
            <a:rPr lang="en-MY" sz="6500" b="1" kern="1200" dirty="0" smtClean="0">
              <a:solidFill>
                <a:srgbClr val="FF0000"/>
              </a:solidFill>
            </a:rPr>
            <a:t> </a:t>
          </a:r>
          <a:r>
            <a:rPr lang="en-MY" sz="6500" b="1" kern="1200" dirty="0" err="1" smtClean="0">
              <a:solidFill>
                <a:srgbClr val="FF0000"/>
              </a:solidFill>
            </a:rPr>
            <a:t>tenaga</a:t>
          </a:r>
          <a:r>
            <a:rPr lang="en-MY" sz="6500" b="1" kern="1200" dirty="0" smtClean="0">
              <a:solidFill>
                <a:srgbClr val="FF0000"/>
              </a:solidFill>
            </a:rPr>
            <a:t> </a:t>
          </a:r>
          <a:r>
            <a:rPr lang="en-MY" sz="6500" b="1" kern="1200" dirty="0" err="1" smtClean="0">
              <a:solidFill>
                <a:srgbClr val="FF0000"/>
              </a:solidFill>
            </a:rPr>
            <a:t>kerja</a:t>
          </a:r>
          <a:r>
            <a:rPr lang="en-MY" sz="6500" b="1" kern="1200" dirty="0" smtClean="0">
              <a:solidFill>
                <a:srgbClr val="FF0000"/>
              </a:solidFill>
            </a:rPr>
            <a:t> </a:t>
          </a:r>
          <a:endParaRPr lang="en-MY" sz="6500" b="1" kern="1200" dirty="0">
            <a:solidFill>
              <a:srgbClr val="FF0000"/>
            </a:solidFill>
          </a:endParaRPr>
        </a:p>
      </dsp:txBody>
      <dsp:txXfrm>
        <a:off x="0" y="0"/>
        <a:ext cx="10515600" cy="2934080"/>
      </dsp:txXfrm>
    </dsp:sp>
    <dsp:sp modelId="{E1B5C29E-E15D-48E0-ACC4-0B10355D0AED}">
      <dsp:nvSpPr>
        <dsp:cNvPr id="0" name=""/>
        <dsp:cNvSpPr/>
      </dsp:nvSpPr>
      <dsp:spPr>
        <a:xfrm>
          <a:off x="5134" y="2825411"/>
          <a:ext cx="3501776" cy="2499402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2000" kern="1200" dirty="0" err="1" smtClean="0"/>
            <a:t>Proposisi</a:t>
          </a:r>
          <a:r>
            <a:rPr lang="en-MY" sz="2000" kern="1200" dirty="0" smtClean="0"/>
            <a:t> 2. </a:t>
          </a:r>
          <a:r>
            <a:rPr lang="en-US" sz="2000" kern="1200" dirty="0" err="1" smtClean="0"/>
            <a:t>Nilai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sumber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daya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waktu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harus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divaluasi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secara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wajar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oleh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tenaga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kerja</a:t>
          </a:r>
          <a:r>
            <a:rPr lang="en-US" sz="2000" kern="1200" dirty="0" smtClean="0"/>
            <a:t>, </a:t>
          </a:r>
          <a:r>
            <a:rPr lang="en-US" sz="2000" kern="1200" dirty="0" err="1" smtClean="0"/>
            <a:t>karena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apabila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terlalu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besar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akan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mengurangi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pendapatannya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pada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perusahaan</a:t>
          </a:r>
          <a:r>
            <a:rPr lang="en-US" sz="2000" kern="1200" dirty="0" smtClean="0"/>
            <a:t> yang </a:t>
          </a:r>
          <a:r>
            <a:rPr lang="en-US" sz="2000" kern="1200" dirty="0" err="1" smtClean="0"/>
            <a:t>dipimpin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mudharib</a:t>
          </a:r>
          <a:endParaRPr lang="en-MY" sz="2000" kern="1200" dirty="0"/>
        </a:p>
      </dsp:txBody>
      <dsp:txXfrm>
        <a:off x="5134" y="2825411"/>
        <a:ext cx="3501776" cy="2499402"/>
      </dsp:txXfrm>
    </dsp:sp>
    <dsp:sp modelId="{F75F9646-DC58-485B-A063-FCC338BE99AB}">
      <dsp:nvSpPr>
        <dsp:cNvPr id="0" name=""/>
        <dsp:cNvSpPr/>
      </dsp:nvSpPr>
      <dsp:spPr>
        <a:xfrm>
          <a:off x="3506911" y="2825411"/>
          <a:ext cx="3501776" cy="2499402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2000" kern="1200" dirty="0" err="1" smtClean="0"/>
            <a:t>Proposisi</a:t>
          </a:r>
          <a:r>
            <a:rPr lang="en-MY" sz="2000" kern="1200" dirty="0" smtClean="0"/>
            <a:t> </a:t>
          </a:r>
          <a:r>
            <a:rPr lang="en-MY" sz="2000" kern="1200" dirty="0" smtClean="0"/>
            <a:t>4. </a:t>
          </a:r>
          <a:r>
            <a:rPr lang="en-US" sz="2000" kern="1200" dirty="0" smtClean="0"/>
            <a:t>Tingkat </a:t>
          </a:r>
          <a:r>
            <a:rPr lang="en-US" sz="2000" kern="1200" dirty="0" err="1" smtClean="0"/>
            <a:t>upah</a:t>
          </a:r>
          <a:r>
            <a:rPr lang="en-US" sz="2000" kern="1200" dirty="0" smtClean="0"/>
            <a:t> yang </a:t>
          </a:r>
          <a:r>
            <a:rPr lang="en-US" sz="2000" kern="1200" dirty="0" err="1" smtClean="0"/>
            <a:t>ditentukan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bersama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melalui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akad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musyatarak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mencerminkan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nilai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produktivitas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netto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tenaga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kerja</a:t>
          </a:r>
          <a:r>
            <a:rPr lang="en-US" sz="2000" kern="1200" dirty="0" smtClean="0"/>
            <a:t> yang </a:t>
          </a:r>
          <a:r>
            <a:rPr lang="en-US" sz="2000" kern="1200" dirty="0" err="1" smtClean="0"/>
            <a:t>dibobot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oleh</a:t>
          </a:r>
          <a:r>
            <a:rPr lang="en-US" sz="2000" kern="1200" dirty="0" smtClean="0"/>
            <a:t> share </a:t>
          </a:r>
          <a:r>
            <a:rPr lang="en-US" sz="2000" kern="1200" dirty="0" err="1" smtClean="0"/>
            <a:t>bagi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hasil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mudharib</a:t>
          </a:r>
          <a:endParaRPr lang="en-MY" sz="2000" kern="1200" dirty="0"/>
        </a:p>
      </dsp:txBody>
      <dsp:txXfrm>
        <a:off x="3506911" y="2825411"/>
        <a:ext cx="3501776" cy="2499402"/>
      </dsp:txXfrm>
    </dsp:sp>
    <dsp:sp modelId="{E991A665-F23B-41E8-8554-9E5B353CA0BC}">
      <dsp:nvSpPr>
        <dsp:cNvPr id="0" name=""/>
        <dsp:cNvSpPr/>
      </dsp:nvSpPr>
      <dsp:spPr>
        <a:xfrm>
          <a:off x="7008688" y="2825411"/>
          <a:ext cx="3501776" cy="2499402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Proposisi</a:t>
          </a:r>
          <a:r>
            <a:rPr lang="en-US" sz="2000" kern="1200" dirty="0" smtClean="0"/>
            <a:t> </a:t>
          </a:r>
          <a:r>
            <a:rPr lang="en-US" sz="2000" kern="1200" dirty="0" smtClean="0"/>
            <a:t>5. </a:t>
          </a:r>
          <a:r>
            <a:rPr lang="en-US" sz="2000" b="0" kern="1200" dirty="0" err="1" smtClean="0"/>
            <a:t>Semakin</a:t>
          </a:r>
          <a:r>
            <a:rPr lang="en-US" sz="2000" b="0" kern="1200" dirty="0" smtClean="0"/>
            <a:t> </a:t>
          </a:r>
          <a:r>
            <a:rPr lang="en-US" sz="2000" b="0" kern="1200" dirty="0" err="1" smtClean="0"/>
            <a:t>tinggi</a:t>
          </a:r>
          <a:r>
            <a:rPr lang="en-US" sz="2000" b="0" kern="1200" dirty="0" smtClean="0"/>
            <a:t> </a:t>
          </a:r>
          <a:r>
            <a:rPr lang="en-US" sz="2000" b="0" kern="1200" dirty="0" err="1" smtClean="0"/>
            <a:t>produktivitas</a:t>
          </a:r>
          <a:r>
            <a:rPr lang="en-US" sz="2000" b="0" kern="1200" dirty="0" smtClean="0"/>
            <a:t> </a:t>
          </a:r>
          <a:r>
            <a:rPr lang="en-US" sz="2000" b="0" kern="1200" dirty="0" err="1" smtClean="0"/>
            <a:t>fisik</a:t>
          </a:r>
          <a:r>
            <a:rPr lang="en-US" sz="2000" b="0" kern="1200" dirty="0" smtClean="0"/>
            <a:t> marginal </a:t>
          </a:r>
          <a:r>
            <a:rPr lang="en-US" sz="2000" b="0" kern="1200" dirty="0" err="1" smtClean="0"/>
            <a:t>tenaga</a:t>
          </a:r>
          <a:r>
            <a:rPr lang="en-US" sz="2000" b="0" kern="1200" dirty="0" smtClean="0"/>
            <a:t> </a:t>
          </a:r>
          <a:r>
            <a:rPr lang="en-US" sz="2000" b="0" kern="1200" dirty="0" err="1" smtClean="0"/>
            <a:t>kerja</a:t>
          </a:r>
          <a:r>
            <a:rPr lang="en-US" sz="2000" b="0" kern="1200" dirty="0" smtClean="0"/>
            <a:t>, </a:t>
          </a:r>
          <a:r>
            <a:rPr lang="en-US" sz="2000" b="0" kern="1200" dirty="0" err="1" smtClean="0"/>
            <a:t>maka</a:t>
          </a:r>
          <a:r>
            <a:rPr lang="en-US" sz="2000" b="0" kern="1200" dirty="0" smtClean="0"/>
            <a:t> </a:t>
          </a:r>
          <a:r>
            <a:rPr lang="en-US" sz="2000" b="0" kern="1200" dirty="0" err="1" smtClean="0"/>
            <a:t>akan</a:t>
          </a:r>
          <a:r>
            <a:rPr lang="en-US" sz="2000" b="0" kern="1200" dirty="0" smtClean="0"/>
            <a:t> </a:t>
          </a:r>
          <a:r>
            <a:rPr lang="en-US" sz="2000" b="0" kern="1200" dirty="0" err="1" smtClean="0"/>
            <a:t>meningkatkan</a:t>
          </a:r>
          <a:r>
            <a:rPr lang="en-US" sz="2000" b="0" kern="1200" dirty="0" smtClean="0"/>
            <a:t> </a:t>
          </a:r>
          <a:r>
            <a:rPr lang="en-US" sz="2000" b="0" kern="1200" dirty="0" err="1" smtClean="0"/>
            <a:t>tingkat</a:t>
          </a:r>
          <a:r>
            <a:rPr lang="en-US" sz="2000" b="0" kern="1200" dirty="0" smtClean="0"/>
            <a:t> </a:t>
          </a:r>
          <a:r>
            <a:rPr lang="en-US" sz="2000" b="0" kern="1200" dirty="0" err="1" smtClean="0"/>
            <a:t>upah</a:t>
          </a:r>
          <a:r>
            <a:rPr lang="en-US" sz="2000" b="0" kern="1200" dirty="0" smtClean="0"/>
            <a:t>.</a:t>
          </a:r>
          <a:endParaRPr lang="en-US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2000" kern="1200" dirty="0"/>
        </a:p>
      </dsp:txBody>
      <dsp:txXfrm>
        <a:off x="7008688" y="2825411"/>
        <a:ext cx="3501776" cy="24994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B77A8-84D7-44E6-870A-7C81CAA3A971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6030A6-5B97-4D4D-B89B-1CFD06AE8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068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EF467F96-7ECC-49F5-AA96-7B36C7F24C34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42240319-8E24-425B-B271-CA6FE503A1F2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67F96-7ECC-49F5-AA96-7B36C7F24C34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0319-8E24-425B-B271-CA6FE503A1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67F96-7ECC-49F5-AA96-7B36C7F24C34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0319-8E24-425B-B271-CA6FE503A1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67F96-7ECC-49F5-AA96-7B36C7F24C34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0319-8E24-425B-B271-CA6FE503A1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EF467F96-7ECC-49F5-AA96-7B36C7F24C34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42240319-8E24-425B-B271-CA6FE503A1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67F96-7ECC-49F5-AA96-7B36C7F24C34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0319-8E24-425B-B271-CA6FE503A1F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67F96-7ECC-49F5-AA96-7B36C7F24C34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0319-8E24-425B-B271-CA6FE503A1F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67F96-7ECC-49F5-AA96-7B36C7F24C34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0319-8E24-425B-B271-CA6FE503A1F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67F96-7ECC-49F5-AA96-7B36C7F24C34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0319-8E24-425B-B271-CA6FE503A1F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67F96-7ECC-49F5-AA96-7B36C7F24C34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0319-8E24-425B-B271-CA6FE503A1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67F96-7ECC-49F5-AA96-7B36C7F24C34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0319-8E24-425B-B271-CA6FE503A1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F467F96-7ECC-49F5-AA96-7B36C7F24C34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2240319-8E24-425B-B271-CA6FE503A1F2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604146"/>
            <a:ext cx="11968842" cy="1502239"/>
          </a:xfrm>
        </p:spPr>
        <p:txBody>
          <a:bodyPr>
            <a:noAutofit/>
          </a:bodyPr>
          <a:lstStyle/>
          <a:p>
            <a:r>
              <a:rPr lang="en-US" sz="4000" b="1" dirty="0" err="1" smtClean="0"/>
              <a:t>Ketimpangan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Pendapatan</a:t>
            </a:r>
            <a:r>
              <a:rPr lang="en-US" sz="4000" b="1" dirty="0" smtClean="0"/>
              <a:t> di </a:t>
            </a:r>
            <a:r>
              <a:rPr lang="en-US" sz="4000" b="1" dirty="0" err="1" smtClean="0"/>
              <a:t>Jawa</a:t>
            </a:r>
            <a:r>
              <a:rPr lang="en-US" sz="4000" b="1" dirty="0" smtClean="0"/>
              <a:t> Barat: </a:t>
            </a:r>
            <a:r>
              <a:rPr lang="en-US" sz="4000" b="1" dirty="0" err="1"/>
              <a:t>P</a:t>
            </a:r>
            <a:r>
              <a:rPr lang="en-US" sz="4000" b="1" dirty="0" err="1" smtClean="0"/>
              <a:t>enyebab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dan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Solusi</a:t>
            </a:r>
            <a:r>
              <a:rPr lang="en-US" sz="4000" b="1" dirty="0" smtClean="0"/>
              <a:t> 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86958" y="2103664"/>
            <a:ext cx="9144000" cy="5334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</a:rPr>
              <a:t>Dr. </a:t>
            </a:r>
            <a:r>
              <a:rPr lang="en-US" sz="2800" b="1" dirty="0" err="1" smtClean="0">
                <a:solidFill>
                  <a:schemeClr val="bg2">
                    <a:lumMod val="50000"/>
                  </a:schemeClr>
                </a:solidFill>
              </a:rPr>
              <a:t>Atih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bg2">
                    <a:lumMod val="50000"/>
                  </a:schemeClr>
                </a:solidFill>
              </a:rPr>
              <a:t>Rohaeti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bg2">
                    <a:lumMod val="50000"/>
                  </a:schemeClr>
                </a:solidFill>
              </a:rPr>
              <a:t>Dariah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</a:rPr>
              <a:t> SE., </a:t>
            </a:r>
            <a:r>
              <a:rPr lang="en-US" sz="2800" b="1" dirty="0" err="1" smtClean="0">
                <a:solidFill>
                  <a:schemeClr val="bg2">
                    <a:lumMod val="50000"/>
                  </a:schemeClr>
                </a:solidFill>
              </a:rPr>
              <a:t>M.Si</a:t>
            </a:r>
            <a:endParaRPr lang="en-US" sz="28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680029" y="4035880"/>
            <a:ext cx="9145814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None/>
              <a:defRPr kumimoji="0" sz="2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None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None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None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 err="1" smtClean="0">
                <a:solidFill>
                  <a:schemeClr val="bg2">
                    <a:lumMod val="50000"/>
                  </a:schemeClr>
                </a:solidFill>
              </a:rPr>
              <a:t>Disampaikan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bg2">
                    <a:lumMod val="50000"/>
                  </a:schemeClr>
                </a:solidFill>
              </a:rPr>
              <a:t>Dalam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</a:rPr>
              <a:t> Acara </a:t>
            </a:r>
            <a:r>
              <a:rPr lang="en-US" sz="2800" b="1" dirty="0" err="1" smtClean="0">
                <a:solidFill>
                  <a:schemeClr val="bg2">
                    <a:lumMod val="50000"/>
                  </a:schemeClr>
                </a:solidFill>
              </a:rPr>
              <a:t>Sarasehan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</a:rPr>
              <a:t> Regional</a:t>
            </a:r>
            <a:endParaRPr lang="en-US" sz="28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190171" y="5064583"/>
            <a:ext cx="91440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None/>
              <a:defRPr kumimoji="0" sz="2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None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None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None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err="1" smtClean="0">
                <a:solidFill>
                  <a:schemeClr val="bg2">
                    <a:lumMod val="50000"/>
                  </a:schemeClr>
                </a:solidFill>
              </a:rPr>
              <a:t>Bappeda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bg2">
                    <a:lumMod val="50000"/>
                  </a:schemeClr>
                </a:solidFill>
              </a:rPr>
              <a:t>Provinsi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bg2">
                    <a:lumMod val="50000"/>
                  </a:schemeClr>
                </a:solidFill>
              </a:rPr>
              <a:t>Jawa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</a:rPr>
              <a:t> Barat, 9 </a:t>
            </a:r>
            <a:r>
              <a:rPr lang="en-US" sz="2800" b="1" dirty="0" err="1" smtClean="0">
                <a:solidFill>
                  <a:schemeClr val="bg2">
                    <a:lumMod val="50000"/>
                  </a:schemeClr>
                </a:solidFill>
              </a:rPr>
              <a:t>Agustus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</a:rPr>
              <a:t> 2016</a:t>
            </a:r>
            <a:endParaRPr lang="en-US" sz="28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521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742950"/>
          </a:xfrm>
        </p:spPr>
        <p:txBody>
          <a:bodyPr>
            <a:normAutofit fontScale="90000"/>
          </a:bodyPr>
          <a:lstStyle/>
          <a:p>
            <a:pPr algn="ctr"/>
            <a:r>
              <a:rPr lang="en-MY" b="1" dirty="0" err="1" smtClean="0"/>
              <a:t>Dalil</a:t>
            </a:r>
            <a:r>
              <a:rPr lang="en-MY" b="1" dirty="0" smtClean="0"/>
              <a:t> </a:t>
            </a:r>
            <a:r>
              <a:rPr lang="en-MY" b="1" dirty="0" err="1" smtClean="0"/>
              <a:t>Tipologi</a:t>
            </a:r>
            <a:r>
              <a:rPr lang="en-MY" b="1" dirty="0" smtClean="0"/>
              <a:t> </a:t>
            </a:r>
            <a:r>
              <a:rPr lang="en-MY" b="1" dirty="0" err="1" smtClean="0"/>
              <a:t>Pertumbuhan</a:t>
            </a:r>
            <a:r>
              <a:rPr lang="en-MY" b="1" dirty="0" smtClean="0"/>
              <a:t> </a:t>
            </a:r>
            <a:r>
              <a:rPr lang="en-MY" b="1" dirty="0" err="1" smtClean="0"/>
              <a:t>dan</a:t>
            </a:r>
            <a:r>
              <a:rPr lang="en-MY" b="1" dirty="0" smtClean="0"/>
              <a:t> </a:t>
            </a:r>
            <a:r>
              <a:rPr lang="en-MY" b="1" dirty="0" err="1" smtClean="0"/>
              <a:t>Ketimpangan</a:t>
            </a:r>
            <a:r>
              <a:rPr lang="en-MY" b="1" dirty="0" smtClean="0"/>
              <a:t> (Fields)</a:t>
            </a:r>
            <a:endParaRPr lang="en-MY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94946156"/>
              </p:ext>
            </p:extLst>
          </p:nvPr>
        </p:nvGraphicFramePr>
        <p:xfrm>
          <a:off x="1333500" y="1219200"/>
          <a:ext cx="996315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718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702129"/>
          </a:xfrm>
        </p:spPr>
        <p:txBody>
          <a:bodyPr/>
          <a:lstStyle/>
          <a:p>
            <a:r>
              <a:rPr lang="en-US" dirty="0" err="1" smtClean="0"/>
              <a:t>Pergeseran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Tenaga </a:t>
            </a:r>
            <a:r>
              <a:rPr lang="en-US" dirty="0" err="1" smtClean="0"/>
              <a:t>Kerja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Pergeseran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seimbang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kerjanya</a:t>
            </a:r>
            <a:endParaRPr lang="en-US" dirty="0" smtClean="0"/>
          </a:p>
          <a:p>
            <a:r>
              <a:rPr lang="en-US" dirty="0" err="1"/>
              <a:t>Kenaikan</a:t>
            </a:r>
            <a:r>
              <a:rPr lang="en-US" dirty="0"/>
              <a:t> </a:t>
            </a:r>
            <a:r>
              <a:rPr lang="en-US" dirty="0" err="1"/>
              <a:t>produktivitas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sektor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sebesar</a:t>
            </a:r>
            <a:r>
              <a:rPr lang="en-US" dirty="0"/>
              <a:t> 1 </a:t>
            </a:r>
            <a:r>
              <a:rPr lang="en-US" dirty="0" err="1"/>
              <a:t>persen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menaikan</a:t>
            </a:r>
            <a:r>
              <a:rPr lang="en-US" dirty="0"/>
              <a:t> </a:t>
            </a:r>
            <a:r>
              <a:rPr lang="en-US" dirty="0" err="1"/>
              <a:t>gini</a:t>
            </a:r>
            <a:r>
              <a:rPr lang="en-US" dirty="0"/>
              <a:t> ratio </a:t>
            </a:r>
            <a:r>
              <a:rPr lang="en-US" dirty="0" err="1"/>
              <a:t>sebesar</a:t>
            </a:r>
            <a:r>
              <a:rPr lang="en-US" dirty="0"/>
              <a:t> 0.17 </a:t>
            </a:r>
            <a:r>
              <a:rPr lang="en-US" dirty="0" err="1"/>
              <a:t>persen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836137171"/>
              </p:ext>
            </p:extLst>
          </p:nvPr>
        </p:nvGraphicFramePr>
        <p:xfrm>
          <a:off x="6188530" y="1219202"/>
          <a:ext cx="5747658" cy="5116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1094"/>
                <a:gridCol w="821094"/>
                <a:gridCol w="821094"/>
                <a:gridCol w="821094"/>
                <a:gridCol w="821094"/>
                <a:gridCol w="821094"/>
                <a:gridCol w="821094"/>
              </a:tblGrid>
              <a:tr h="39356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Tahun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Sektor Pertanian (%)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Sektor Industri Pengolahan (%)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Sektor Lainnya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35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(%)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35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Output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TK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Output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TK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Output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TK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393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1973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41,2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62,03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10,23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7,35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48,57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30,62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393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1978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31,44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56,85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10,39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8,52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58,17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34,63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393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1983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24,22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50,21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8,78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9,73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67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40,05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393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1988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23,06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47,06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19,57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10,2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57,37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42,74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393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1993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16,89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39,43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29,57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14,92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53,54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45,65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393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1994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15,96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36,08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33,05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16,02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50,99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47,9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393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2000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15,51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30,92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35,06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17,59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51,98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51,5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393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2005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12,85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31,23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41,18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17,89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45,97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50,88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393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2010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9,83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23,40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44,51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20,00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45,66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56,60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935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2015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8,71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16,47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43,03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21,00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48,26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62,53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331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120015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MY" b="1" dirty="0" err="1" smtClean="0"/>
              <a:t>Pandangan</a:t>
            </a:r>
            <a:r>
              <a:rPr lang="en-MY" b="1" dirty="0" smtClean="0"/>
              <a:t> Islam </a:t>
            </a:r>
            <a:r>
              <a:rPr lang="en-MY" b="1" dirty="0" err="1" smtClean="0"/>
              <a:t>dan</a:t>
            </a:r>
            <a:r>
              <a:rPr lang="en-MY" b="1" dirty="0" smtClean="0"/>
              <a:t> </a:t>
            </a:r>
            <a:r>
              <a:rPr lang="en-MY" b="1" dirty="0" err="1" smtClean="0"/>
              <a:t>Konvensional</a:t>
            </a:r>
            <a:r>
              <a:rPr lang="en-MY" b="1" dirty="0" smtClean="0"/>
              <a:t> </a:t>
            </a:r>
            <a:r>
              <a:rPr lang="en-MY" b="1" dirty="0" err="1" smtClean="0"/>
              <a:t>Terhadap</a:t>
            </a:r>
            <a:r>
              <a:rPr lang="en-MY" b="1" dirty="0" smtClean="0"/>
              <a:t> </a:t>
            </a:r>
            <a:r>
              <a:rPr lang="en-MY" b="1" dirty="0" err="1" smtClean="0"/>
              <a:t>Solusi</a:t>
            </a:r>
            <a:r>
              <a:rPr lang="en-MY" b="1" dirty="0" smtClean="0"/>
              <a:t> </a:t>
            </a:r>
            <a:r>
              <a:rPr lang="en-MY" b="1" dirty="0" err="1" smtClean="0"/>
              <a:t>Ketimpangan</a:t>
            </a:r>
            <a:r>
              <a:rPr lang="en-MY" b="1" dirty="0" smtClean="0"/>
              <a:t> </a:t>
            </a:r>
            <a:r>
              <a:rPr lang="en-MY" b="1" dirty="0" err="1" smtClean="0"/>
              <a:t>Pendapatan</a:t>
            </a:r>
            <a:endParaRPr lang="en-MY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392795881"/>
              </p:ext>
            </p:extLst>
          </p:nvPr>
        </p:nvGraphicFramePr>
        <p:xfrm>
          <a:off x="-133350" y="1171575"/>
          <a:ext cx="4533900" cy="4019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830921824"/>
              </p:ext>
            </p:extLst>
          </p:nvPr>
        </p:nvGraphicFramePr>
        <p:xfrm>
          <a:off x="7772400" y="1157817"/>
          <a:ext cx="4210050" cy="37380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Rectangle 8"/>
          <p:cNvSpPr/>
          <p:nvPr/>
        </p:nvSpPr>
        <p:spPr>
          <a:xfrm>
            <a:off x="4838700" y="2343150"/>
            <a:ext cx="2609850" cy="13144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Versi</a:t>
            </a:r>
            <a:r>
              <a:rPr lang="en-US" dirty="0" smtClean="0"/>
              <a:t> </a:t>
            </a:r>
            <a:r>
              <a:rPr lang="en-US" b="1" dirty="0" err="1" smtClean="0"/>
              <a:t>mekanisme</a:t>
            </a:r>
            <a:r>
              <a:rPr lang="en-US" b="1" dirty="0" smtClean="0"/>
              <a:t> </a:t>
            </a:r>
            <a:r>
              <a:rPr lang="en-US" b="1" dirty="0" err="1" smtClean="0"/>
              <a:t>pasar</a:t>
            </a:r>
            <a:r>
              <a:rPr lang="en-US" b="1" dirty="0" smtClean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dikenal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dengan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istilah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/>
              <a:t>distribusi</a:t>
            </a:r>
            <a:r>
              <a:rPr lang="en-US" b="1" dirty="0" smtClean="0"/>
              <a:t> </a:t>
            </a:r>
            <a:r>
              <a:rPr lang="en-US" b="1" dirty="0" err="1" smtClean="0"/>
              <a:t>pendapatan</a:t>
            </a:r>
            <a:r>
              <a:rPr lang="en-US" b="1" dirty="0" smtClean="0"/>
              <a:t> </a:t>
            </a:r>
            <a:r>
              <a:rPr lang="en-US" b="1" dirty="0" err="1" smtClean="0"/>
              <a:t>fungsional</a:t>
            </a:r>
            <a:endParaRPr lang="en-MY" b="1" dirty="0"/>
          </a:p>
        </p:txBody>
      </p:sp>
      <p:cxnSp>
        <p:nvCxnSpPr>
          <p:cNvPr id="12" name="Elbow Connector 11"/>
          <p:cNvCxnSpPr/>
          <p:nvPr/>
        </p:nvCxnSpPr>
        <p:spPr>
          <a:xfrm rot="5400000">
            <a:off x="7881940" y="3195638"/>
            <a:ext cx="1590672" cy="1200150"/>
          </a:xfrm>
          <a:prstGeom prst="bentConnector3">
            <a:avLst>
              <a:gd name="adj1" fmla="val -29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648450" y="4591050"/>
            <a:ext cx="2371725" cy="2266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Perlunya</a:t>
            </a:r>
            <a:r>
              <a:rPr lang="en-US" b="1" dirty="0" smtClean="0"/>
              <a:t> </a:t>
            </a:r>
            <a:r>
              <a:rPr lang="en-US" b="1" dirty="0" err="1" smtClean="0"/>
              <a:t>perwujudan</a:t>
            </a:r>
            <a:r>
              <a:rPr lang="en-US" b="1" dirty="0" smtClean="0"/>
              <a:t> </a:t>
            </a:r>
            <a:r>
              <a:rPr lang="en-US" b="1" dirty="0" err="1" smtClean="0"/>
              <a:t>pertumbuhan</a:t>
            </a:r>
            <a:r>
              <a:rPr lang="en-US" b="1" dirty="0" smtClean="0"/>
              <a:t> </a:t>
            </a:r>
            <a:r>
              <a:rPr lang="en-US" b="1" dirty="0" err="1"/>
              <a:t>ekonomi</a:t>
            </a:r>
            <a:r>
              <a:rPr lang="en-US" b="1" dirty="0"/>
              <a:t> yang </a:t>
            </a:r>
            <a:r>
              <a:rPr lang="en-US" b="1" dirty="0" err="1"/>
              <a:t>memberikan</a:t>
            </a:r>
            <a:r>
              <a:rPr lang="en-US" b="1" dirty="0"/>
              <a:t> </a:t>
            </a:r>
            <a:r>
              <a:rPr lang="en-US" b="1" dirty="0" err="1"/>
              <a:t>keberpihakan</a:t>
            </a:r>
            <a:r>
              <a:rPr lang="en-US" b="1" dirty="0"/>
              <a:t> </a:t>
            </a:r>
            <a:r>
              <a:rPr lang="en-US" b="1" dirty="0" err="1"/>
              <a:t>pada</a:t>
            </a:r>
            <a:r>
              <a:rPr lang="en-US" b="1" dirty="0"/>
              <a:t> </a:t>
            </a:r>
            <a:r>
              <a:rPr lang="en-US" b="1" dirty="0" err="1"/>
              <a:t>masyarakat</a:t>
            </a:r>
            <a:r>
              <a:rPr lang="en-US" b="1" dirty="0"/>
              <a:t> </a:t>
            </a:r>
            <a:r>
              <a:rPr lang="en-US" b="1" dirty="0" err="1" smtClean="0"/>
              <a:t>golongan</a:t>
            </a:r>
            <a:r>
              <a:rPr lang="en-US" b="1" dirty="0" smtClean="0"/>
              <a:t> </a:t>
            </a:r>
            <a:r>
              <a:rPr lang="en-US" b="1" dirty="0" err="1" smtClean="0"/>
              <a:t>bawah</a:t>
            </a:r>
            <a:endParaRPr lang="en-MY" b="1" dirty="0"/>
          </a:p>
        </p:txBody>
      </p:sp>
      <p:cxnSp>
        <p:nvCxnSpPr>
          <p:cNvPr id="21" name="Elbow Connector 20"/>
          <p:cNvCxnSpPr/>
          <p:nvPr/>
        </p:nvCxnSpPr>
        <p:spPr>
          <a:xfrm rot="16200000" flipH="1">
            <a:off x="3119439" y="3309938"/>
            <a:ext cx="1590672" cy="971550"/>
          </a:xfrm>
          <a:prstGeom prst="bentConnector3">
            <a:avLst>
              <a:gd name="adj1" fmla="val -29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581400" y="4591050"/>
            <a:ext cx="2209800" cy="2266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2800" b="1" dirty="0" err="1"/>
              <a:t>sistem</a:t>
            </a:r>
            <a:r>
              <a:rPr lang="en-MY" sz="2800" b="1" dirty="0"/>
              <a:t> </a:t>
            </a:r>
            <a:r>
              <a:rPr lang="en-MY" sz="2800" b="1" dirty="0" err="1"/>
              <a:t>bagi</a:t>
            </a:r>
            <a:r>
              <a:rPr lang="en-MY" sz="2800" b="1" dirty="0"/>
              <a:t> </a:t>
            </a:r>
            <a:r>
              <a:rPr lang="en-MY" sz="2800" b="1" dirty="0" err="1" smtClean="0"/>
              <a:t>hasil</a:t>
            </a:r>
            <a:r>
              <a:rPr lang="en-MY" sz="2800" b="1" dirty="0" smtClean="0"/>
              <a:t> (</a:t>
            </a:r>
            <a:r>
              <a:rPr lang="en-MY" sz="2800" i="1" dirty="0" err="1" smtClean="0"/>
              <a:t>Mudharabah</a:t>
            </a:r>
            <a:r>
              <a:rPr lang="en-MY" sz="2800" dirty="0" smtClean="0"/>
              <a:t>)</a:t>
            </a:r>
            <a:endParaRPr lang="en-MY" sz="2800" b="1" dirty="0"/>
          </a:p>
        </p:txBody>
      </p:sp>
      <p:sp>
        <p:nvSpPr>
          <p:cNvPr id="27" name="Flowchart: Connector 26"/>
          <p:cNvSpPr/>
          <p:nvPr/>
        </p:nvSpPr>
        <p:spPr>
          <a:xfrm>
            <a:off x="8786812" y="2890837"/>
            <a:ext cx="233363" cy="219075"/>
          </a:xfrm>
          <a:prstGeom prst="flowChartConnector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2" name="Flowchart: Connector 31"/>
          <p:cNvSpPr/>
          <p:nvPr/>
        </p:nvSpPr>
        <p:spPr>
          <a:xfrm>
            <a:off x="3364705" y="2857497"/>
            <a:ext cx="233363" cy="219075"/>
          </a:xfrm>
          <a:prstGeom prst="flowChartConnector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36" name="Straight Connector 35"/>
          <p:cNvCxnSpPr>
            <a:stCxn id="9" idx="1"/>
          </p:cNvCxnSpPr>
          <p:nvPr/>
        </p:nvCxnSpPr>
        <p:spPr>
          <a:xfrm flipH="1" flipV="1">
            <a:off x="4400550" y="3000374"/>
            <a:ext cx="43815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endCxn id="9" idx="3"/>
          </p:cNvCxnSpPr>
          <p:nvPr/>
        </p:nvCxnSpPr>
        <p:spPr>
          <a:xfrm flipH="1">
            <a:off x="7448550" y="2990850"/>
            <a:ext cx="604837" cy="9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4560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-2.59259E-6 L -0.03086 -0.00301 C -0.04467 -0.0044 -0.06355 0.05926 -0.06524 0.1125 L -0.06888 0.23033 " pathEditMode="relative" rAng="190789" ptsTypes="FfFF">
                                      <p:cBhvr>
                                        <p:cTn id="6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38" y="1150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111E-6 L 0.03828 1.11111E-6 C 0.05534 1.11111E-6 0.07656 0.06042 0.07656 0.10972 L 0.07656 0.21944 " pathEditMode="relative" rAng="0" ptsTypes="FfFF">
                                      <p:cBhvr>
                                        <p:cTn id="8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28" y="10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55726997"/>
              </p:ext>
            </p:extLst>
          </p:nvPr>
        </p:nvGraphicFramePr>
        <p:xfrm>
          <a:off x="323850" y="781050"/>
          <a:ext cx="11449050" cy="6076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62000"/>
          </a:xfrm>
        </p:spPr>
        <p:txBody>
          <a:bodyPr/>
          <a:lstStyle/>
          <a:p>
            <a:pPr algn="ctr"/>
            <a:r>
              <a:rPr lang="en-US" b="1" dirty="0" err="1" smtClean="0"/>
              <a:t>Cakupan</a:t>
            </a:r>
            <a:r>
              <a:rPr lang="en-US" b="1" dirty="0" smtClean="0"/>
              <a:t> </a:t>
            </a:r>
            <a:r>
              <a:rPr lang="en-US" b="1" dirty="0" err="1" smtClean="0"/>
              <a:t>Pilihan</a:t>
            </a:r>
            <a:r>
              <a:rPr lang="en-US" b="1" dirty="0" smtClean="0"/>
              <a:t> </a:t>
            </a:r>
            <a:r>
              <a:rPr lang="en-US" b="1" dirty="0" err="1" smtClean="0"/>
              <a:t>Kebijakan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5019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12192000" cy="89535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err="1" smtClean="0"/>
              <a:t>Memperbaiki</a:t>
            </a:r>
            <a:r>
              <a:rPr lang="en-US" sz="2800" b="1" dirty="0"/>
              <a:t> </a:t>
            </a:r>
            <a:r>
              <a:rPr lang="en-US" sz="2800" b="1" dirty="0" err="1"/>
              <a:t>Karakter</a:t>
            </a:r>
            <a:r>
              <a:rPr lang="en-US" sz="2800" b="1" dirty="0"/>
              <a:t> </a:t>
            </a:r>
            <a:r>
              <a:rPr lang="en-US" sz="2800" b="1" dirty="0" err="1" smtClean="0"/>
              <a:t>Pertumbuhan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Ekonomi</a:t>
            </a:r>
            <a:r>
              <a:rPr lang="en-US" sz="2800" b="1" dirty="0" smtClean="0"/>
              <a:t> 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428750"/>
            <a:ext cx="10972800" cy="4728210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b="1" dirty="0" err="1" smtClean="0"/>
              <a:t>Karakter</a:t>
            </a:r>
            <a:r>
              <a:rPr lang="en-US" b="1" dirty="0" smtClean="0"/>
              <a:t> </a:t>
            </a:r>
            <a:r>
              <a:rPr lang="en-US" b="1" dirty="0" err="1" smtClean="0"/>
              <a:t>pertumbuhan</a:t>
            </a:r>
            <a:r>
              <a:rPr lang="en-US" b="1" dirty="0" smtClean="0"/>
              <a:t> </a:t>
            </a:r>
            <a:r>
              <a:rPr lang="en-US" b="1" dirty="0" err="1" smtClean="0"/>
              <a:t>ekonomi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en-US" i="1" dirty="0" err="1" smtClean="0"/>
              <a:t>bagaimana</a:t>
            </a:r>
            <a:r>
              <a:rPr lang="en-US" i="1" dirty="0" smtClean="0"/>
              <a:t> </a:t>
            </a:r>
            <a:r>
              <a:rPr lang="en-US" i="1" dirty="0" err="1" smtClean="0"/>
              <a:t>cara</a:t>
            </a:r>
            <a:r>
              <a:rPr lang="en-US" i="1" dirty="0" smtClean="0"/>
              <a:t> </a:t>
            </a:r>
            <a:r>
              <a:rPr lang="en-US" i="1" dirty="0" err="1" smtClean="0"/>
              <a:t>mencapainya</a:t>
            </a:r>
            <a:r>
              <a:rPr lang="en-US" i="1" dirty="0" smtClean="0"/>
              <a:t>, </a:t>
            </a:r>
            <a:r>
              <a:rPr lang="en-US" i="1" dirty="0" err="1" smtClean="0"/>
              <a:t>siapa</a:t>
            </a:r>
            <a:r>
              <a:rPr lang="en-US" i="1" dirty="0" smtClean="0"/>
              <a:t> yang </a:t>
            </a:r>
            <a:r>
              <a:rPr lang="en-US" i="1" dirty="0" err="1" smtClean="0"/>
              <a:t>berperan</a:t>
            </a:r>
            <a:r>
              <a:rPr lang="en-US" i="1" dirty="0" smtClean="0"/>
              <a:t> </a:t>
            </a:r>
            <a:r>
              <a:rPr lang="en-US" i="1" dirty="0" err="1" smtClean="0"/>
              <a:t>serta</a:t>
            </a:r>
            <a:r>
              <a:rPr lang="en-US" i="1" dirty="0" smtClean="0"/>
              <a:t>, </a:t>
            </a:r>
            <a:r>
              <a:rPr lang="en-US" i="1" dirty="0" err="1" smtClean="0"/>
              <a:t>sektor</a:t>
            </a:r>
            <a:r>
              <a:rPr lang="en-US" i="1" dirty="0" smtClean="0"/>
              <a:t> mana yang </a:t>
            </a:r>
            <a:r>
              <a:rPr lang="en-US" i="1" dirty="0" err="1" smtClean="0"/>
              <a:t>mendapat</a:t>
            </a:r>
            <a:r>
              <a:rPr lang="en-US" i="1" dirty="0" smtClean="0"/>
              <a:t> </a:t>
            </a:r>
            <a:r>
              <a:rPr lang="en-US" i="1" dirty="0" err="1" smtClean="0"/>
              <a:t>prioritas</a:t>
            </a:r>
            <a:r>
              <a:rPr lang="en-US" i="1" dirty="0" smtClean="0"/>
              <a:t>,  </a:t>
            </a:r>
            <a:r>
              <a:rPr lang="en-US" i="1" dirty="0" err="1" smtClean="0"/>
              <a:t>lembaga</a:t>
            </a:r>
            <a:r>
              <a:rPr lang="en-US" i="1" dirty="0" smtClean="0"/>
              <a:t> </a:t>
            </a:r>
            <a:r>
              <a:rPr lang="en-US" i="1" dirty="0" err="1" smtClean="0"/>
              <a:t>apa</a:t>
            </a:r>
            <a:r>
              <a:rPr lang="en-US" i="1" dirty="0" smtClean="0"/>
              <a:t> yang </a:t>
            </a:r>
            <a:r>
              <a:rPr lang="en-US" i="1" dirty="0" err="1" smtClean="0"/>
              <a:t>menyusun</a:t>
            </a:r>
            <a:r>
              <a:rPr lang="en-US" i="1" dirty="0" smtClean="0"/>
              <a:t> </a:t>
            </a:r>
            <a:r>
              <a:rPr lang="en-US" i="1" dirty="0" err="1" smtClean="0"/>
              <a:t>dan</a:t>
            </a:r>
            <a:r>
              <a:rPr lang="en-US" i="1" dirty="0" smtClean="0"/>
              <a:t> </a:t>
            </a:r>
            <a:r>
              <a:rPr lang="en-US" i="1" dirty="0" err="1" smtClean="0"/>
              <a:t>mengatur</a:t>
            </a:r>
            <a:r>
              <a:rPr lang="en-US" dirty="0" smtClean="0"/>
              <a:t>) yang </a:t>
            </a:r>
            <a:r>
              <a:rPr lang="en-US" b="1" dirty="0" err="1" smtClean="0">
                <a:solidFill>
                  <a:srgbClr val="FF0000"/>
                </a:solidFill>
              </a:rPr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perbaikan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ketimpangan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atau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tidak</a:t>
            </a:r>
            <a:endParaRPr lang="en-US" b="1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04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MY" b="1" dirty="0" err="1" smtClean="0">
                <a:latin typeface="+mn-lt"/>
              </a:rPr>
              <a:t>Tiga</a:t>
            </a:r>
            <a:r>
              <a:rPr lang="en-MY" b="1" dirty="0" smtClean="0">
                <a:latin typeface="+mn-lt"/>
              </a:rPr>
              <a:t> </a:t>
            </a:r>
            <a:r>
              <a:rPr lang="en-MY" b="1" dirty="0" err="1" smtClean="0">
                <a:latin typeface="+mn-lt"/>
              </a:rPr>
              <a:t>Solusi</a:t>
            </a:r>
            <a:r>
              <a:rPr lang="en-MY" b="1" dirty="0" smtClean="0">
                <a:latin typeface="+mn-lt"/>
              </a:rPr>
              <a:t> </a:t>
            </a:r>
            <a:r>
              <a:rPr lang="en-MY" b="1" dirty="0" err="1" smtClean="0">
                <a:latin typeface="+mn-lt"/>
              </a:rPr>
              <a:t>Mengatasi</a:t>
            </a:r>
            <a:r>
              <a:rPr lang="en-MY" b="1" dirty="0" smtClean="0">
                <a:latin typeface="+mn-lt"/>
              </a:rPr>
              <a:t> </a:t>
            </a:r>
            <a:r>
              <a:rPr lang="en-MY" b="1" dirty="0" err="1" smtClean="0">
                <a:latin typeface="+mn-lt"/>
              </a:rPr>
              <a:t>Ketimpangan</a:t>
            </a:r>
            <a:r>
              <a:rPr lang="en-MY" b="1" dirty="0" smtClean="0">
                <a:latin typeface="+mn-lt"/>
              </a:rPr>
              <a:t> </a:t>
            </a:r>
            <a:r>
              <a:rPr lang="en-MY" b="1" dirty="0" err="1" smtClean="0">
                <a:latin typeface="+mn-lt"/>
              </a:rPr>
              <a:t>Pendapatan</a:t>
            </a:r>
            <a:r>
              <a:rPr lang="en-MY" b="1" dirty="0" smtClean="0">
                <a:latin typeface="+mn-lt"/>
              </a:rPr>
              <a:t> </a:t>
            </a:r>
            <a:r>
              <a:rPr lang="en-MY" b="1" dirty="0" err="1" smtClean="0">
                <a:latin typeface="+mn-lt"/>
              </a:rPr>
              <a:t>Berdasarkan</a:t>
            </a:r>
            <a:r>
              <a:rPr lang="en-MY" b="1" dirty="0" smtClean="0">
                <a:latin typeface="+mn-lt"/>
              </a:rPr>
              <a:t> </a:t>
            </a:r>
            <a:r>
              <a:rPr lang="en-MY" b="1" dirty="0" err="1" smtClean="0">
                <a:latin typeface="+mn-lt"/>
              </a:rPr>
              <a:t>Pandangan</a:t>
            </a:r>
            <a:r>
              <a:rPr lang="en-MY" b="1" dirty="0" smtClean="0">
                <a:latin typeface="+mn-lt"/>
              </a:rPr>
              <a:t> </a:t>
            </a:r>
            <a:r>
              <a:rPr lang="en-MY" b="1" dirty="0" err="1" smtClean="0">
                <a:latin typeface="+mn-lt"/>
              </a:rPr>
              <a:t>Konvensional</a:t>
            </a:r>
            <a:endParaRPr lang="en-MY" b="1" dirty="0">
              <a:latin typeface="+mn-lt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39354165"/>
              </p:ext>
            </p:extLst>
          </p:nvPr>
        </p:nvGraphicFramePr>
        <p:xfrm>
          <a:off x="1993900" y="11768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692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MY" b="1" dirty="0" err="1" smtClean="0"/>
              <a:t>Mengubah</a:t>
            </a:r>
            <a:r>
              <a:rPr lang="en-MY" b="1" dirty="0" smtClean="0"/>
              <a:t> </a:t>
            </a:r>
            <a:r>
              <a:rPr lang="en-MY" b="1" dirty="0" err="1" smtClean="0"/>
              <a:t>distribusi</a:t>
            </a:r>
            <a:r>
              <a:rPr lang="en-MY" b="1" dirty="0" smtClean="0"/>
              <a:t> </a:t>
            </a:r>
            <a:r>
              <a:rPr lang="en-MY" b="1" dirty="0" err="1" smtClean="0"/>
              <a:t>fungsional</a:t>
            </a:r>
            <a:r>
              <a:rPr lang="en-MY" b="1" dirty="0" smtClean="0"/>
              <a:t>: </a:t>
            </a:r>
            <a:r>
              <a:rPr lang="en-MY" b="1" dirty="0" err="1" smtClean="0"/>
              <a:t>sistem</a:t>
            </a:r>
            <a:r>
              <a:rPr lang="en-MY" b="1" dirty="0" smtClean="0"/>
              <a:t> </a:t>
            </a:r>
            <a:r>
              <a:rPr lang="en-MY" b="1" dirty="0" err="1"/>
              <a:t>bagi</a:t>
            </a:r>
            <a:r>
              <a:rPr lang="en-MY" b="1" dirty="0"/>
              <a:t> </a:t>
            </a:r>
            <a:r>
              <a:rPr lang="en-MY" b="1" dirty="0" err="1"/>
              <a:t>hasil</a:t>
            </a:r>
            <a:r>
              <a:rPr lang="en-MY" b="1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/>
              <a:t>literature </a:t>
            </a:r>
            <a:r>
              <a:rPr lang="en-US" sz="2800" dirty="0" err="1"/>
              <a:t>fiqh</a:t>
            </a:r>
            <a:r>
              <a:rPr lang="en-US" sz="2800" dirty="0"/>
              <a:t> </a:t>
            </a:r>
            <a:r>
              <a:rPr lang="en-US" sz="2800" dirty="0" err="1"/>
              <a:t>muamalah</a:t>
            </a:r>
            <a:r>
              <a:rPr lang="en-US" sz="2800" dirty="0"/>
              <a:t>,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err="1"/>
              <a:t>hasil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 smtClean="0"/>
              <a:t>lepas</a:t>
            </a:r>
            <a:r>
              <a:rPr lang="en-US" sz="2800" dirty="0" smtClean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konsep</a:t>
            </a:r>
            <a:r>
              <a:rPr lang="en-US" sz="2800" dirty="0"/>
              <a:t> </a:t>
            </a:r>
            <a:r>
              <a:rPr lang="en-US" sz="2800" dirty="0" err="1"/>
              <a:t>kerja</a:t>
            </a:r>
            <a:r>
              <a:rPr lang="en-US" sz="2800" dirty="0"/>
              <a:t> </a:t>
            </a:r>
            <a:r>
              <a:rPr lang="en-US" sz="2800" dirty="0" err="1"/>
              <a:t>sama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syirkah</a:t>
            </a:r>
            <a:r>
              <a:rPr lang="en-US" sz="2800" dirty="0"/>
              <a:t>. </a:t>
            </a:r>
            <a:endParaRPr lang="en-US" sz="2800" dirty="0" smtClean="0"/>
          </a:p>
          <a:p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/>
              <a:t>syirkah</a:t>
            </a:r>
            <a:r>
              <a:rPr lang="en-US" sz="2800" dirty="0"/>
              <a:t> minimal </a:t>
            </a:r>
            <a:r>
              <a:rPr lang="en-US" sz="2800" dirty="0" err="1"/>
              <a:t>ada</a:t>
            </a:r>
            <a:r>
              <a:rPr lang="en-US" sz="2800" dirty="0"/>
              <a:t> </a:t>
            </a:r>
            <a:r>
              <a:rPr lang="en-US" sz="2800" dirty="0" err="1"/>
              <a:t>dua</a:t>
            </a:r>
            <a:r>
              <a:rPr lang="en-US" sz="2800" dirty="0"/>
              <a:t> </a:t>
            </a:r>
            <a:r>
              <a:rPr lang="en-US" sz="2800" dirty="0" err="1"/>
              <a:t>akad</a:t>
            </a:r>
            <a:r>
              <a:rPr lang="en-US" sz="2800" dirty="0"/>
              <a:t> yang </a:t>
            </a:r>
            <a:r>
              <a:rPr lang="en-US" sz="2800" dirty="0" err="1"/>
              <a:t>selalu</a:t>
            </a:r>
            <a:r>
              <a:rPr lang="en-US" sz="2800" dirty="0"/>
              <a:t> </a:t>
            </a:r>
            <a:r>
              <a:rPr lang="en-US" sz="2800" dirty="0" err="1"/>
              <a:t>digunakan</a:t>
            </a:r>
            <a:r>
              <a:rPr lang="en-US" sz="2800" dirty="0"/>
              <a:t>, </a:t>
            </a:r>
            <a:r>
              <a:rPr lang="en-US" sz="2800" dirty="0" err="1"/>
              <a:t>yaitu</a:t>
            </a:r>
            <a:r>
              <a:rPr lang="en-US" sz="2800" dirty="0"/>
              <a:t> </a:t>
            </a:r>
            <a:r>
              <a:rPr lang="en-US" sz="2800" dirty="0" err="1"/>
              <a:t>musyarakah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mudharabah</a:t>
            </a:r>
            <a:endParaRPr lang="en-MY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36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680357"/>
          </a:xfrm>
        </p:spPr>
        <p:txBody>
          <a:bodyPr>
            <a:normAutofit/>
          </a:bodyPr>
          <a:lstStyle/>
          <a:p>
            <a:r>
              <a:rPr lang="en-US" dirty="0" err="1"/>
              <a:t>P</a:t>
            </a:r>
            <a:r>
              <a:rPr lang="en-US" dirty="0" err="1" smtClean="0"/>
              <a:t>rinsip-prinsip</a:t>
            </a:r>
            <a:r>
              <a:rPr lang="en-US" dirty="0" smtClean="0"/>
              <a:t> </a:t>
            </a:r>
            <a:r>
              <a:rPr lang="en-US" dirty="0" err="1" smtClean="0"/>
              <a:t>Mudharabah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berbagi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pihak-pihak</a:t>
            </a:r>
            <a:r>
              <a:rPr lang="en-US" dirty="0"/>
              <a:t> yang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akad</a:t>
            </a:r>
            <a:r>
              <a:rPr lang="en-US" dirty="0"/>
              <a:t> </a:t>
            </a:r>
            <a:r>
              <a:rPr lang="en-US" dirty="0" err="1" smtClean="0"/>
              <a:t>mudharabah</a:t>
            </a:r>
            <a:endParaRPr lang="en-US" dirty="0" smtClean="0"/>
          </a:p>
          <a:p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berbagi</a:t>
            </a:r>
            <a:r>
              <a:rPr lang="en-US" dirty="0"/>
              <a:t> </a:t>
            </a:r>
            <a:r>
              <a:rPr lang="en-US" dirty="0" err="1"/>
              <a:t>kerugian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pihak-pihak</a:t>
            </a:r>
            <a:r>
              <a:rPr lang="en-US" dirty="0"/>
              <a:t> yang </a:t>
            </a:r>
            <a:r>
              <a:rPr lang="en-US" dirty="0" err="1" smtClean="0"/>
              <a:t>berakad</a:t>
            </a:r>
            <a:endParaRPr lang="en-US" dirty="0" smtClean="0"/>
          </a:p>
          <a:p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Kejelasan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mudharabah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modal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shahibul</a:t>
            </a:r>
            <a:r>
              <a:rPr lang="en-US" dirty="0"/>
              <a:t> mal, </a:t>
            </a:r>
            <a:r>
              <a:rPr lang="en-US" dirty="0" err="1"/>
              <a:t>prosentasi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dibagikan</a:t>
            </a:r>
            <a:r>
              <a:rPr lang="en-US" dirty="0"/>
              <a:t>, </a:t>
            </a:r>
            <a:r>
              <a:rPr lang="en-US" dirty="0" err="1"/>
              <a:t>syarat-syarat</a:t>
            </a:r>
            <a:r>
              <a:rPr lang="en-US" dirty="0"/>
              <a:t> yang </a:t>
            </a:r>
            <a:r>
              <a:rPr lang="en-US" dirty="0" err="1"/>
              <a:t>dikehendaki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 smtClean="0"/>
              <a:t>perjanjiannya</a:t>
            </a:r>
            <a:endParaRPr lang="en-US" dirty="0" smtClean="0"/>
          </a:p>
          <a:p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kepercayaan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amanah</a:t>
            </a:r>
            <a:endParaRPr lang="en-US" dirty="0" smtClean="0"/>
          </a:p>
          <a:p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kehati-hatian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28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terbatas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mudharib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shahibul</a:t>
            </a:r>
            <a:r>
              <a:rPr lang="en-US" dirty="0" smtClean="0"/>
              <a:t> </a:t>
            </a:r>
            <a:r>
              <a:rPr lang="en-US" dirty="0" err="1" smtClean="0"/>
              <a:t>maal</a:t>
            </a:r>
            <a:r>
              <a:rPr lang="en-US" dirty="0" smtClean="0"/>
              <a:t>)</a:t>
            </a:r>
            <a:r>
              <a:rPr lang="en-US" dirty="0" smtClean="0"/>
              <a:t>, </a:t>
            </a:r>
            <a:r>
              <a:rPr lang="en-US" dirty="0" err="1"/>
              <a:t>namun</a:t>
            </a:r>
            <a:r>
              <a:rPr lang="en-US" dirty="0"/>
              <a:t> juga </a:t>
            </a:r>
            <a:r>
              <a:rPr lang="en-US" dirty="0" err="1"/>
              <a:t>mengakomodir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tambahan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upah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eksogen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akad</a:t>
            </a:r>
            <a:r>
              <a:rPr lang="en-US" dirty="0"/>
              <a:t> </a:t>
            </a:r>
            <a:r>
              <a:rPr lang="en-US" i="1" dirty="0" err="1"/>
              <a:t>musyatarak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i="1" dirty="0" err="1"/>
              <a:t>mudharib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memonopoli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kerjanya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mencurakan</a:t>
            </a:r>
            <a:r>
              <a:rPr lang="en-US" dirty="0"/>
              <a:t>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waktunya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smtClean="0"/>
              <a:t>lain</a:t>
            </a:r>
          </a:p>
          <a:p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tambahan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tambahan</a:t>
            </a:r>
            <a:r>
              <a:rPr lang="en-US" dirty="0"/>
              <a:t> </a:t>
            </a:r>
            <a:r>
              <a:rPr lang="en-US" dirty="0" err="1"/>
              <a:t>pendapatan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upah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.  </a:t>
            </a:r>
            <a:endParaRPr lang="en-US" dirty="0" smtClean="0"/>
          </a:p>
          <a:p>
            <a:r>
              <a:rPr lang="fi-FI" dirty="0"/>
              <a:t>Pendekatan matematis dalam proses maksimisasi keuntungan dengan internalisasi tingkat bagi hasil tersebut, telah menghasilkan </a:t>
            </a:r>
            <a:r>
              <a:rPr lang="fi-FI" dirty="0" smtClean="0"/>
              <a:t>7 r</a:t>
            </a:r>
            <a:r>
              <a:rPr lang="en-US" dirty="0" err="1"/>
              <a:t>umusan</a:t>
            </a:r>
            <a:r>
              <a:rPr lang="en-US" dirty="0"/>
              <a:t> </a:t>
            </a:r>
            <a:r>
              <a:rPr lang="en-US" dirty="0" err="1"/>
              <a:t>proposisi</a:t>
            </a:r>
            <a:r>
              <a:rPr lang="en-US" dirty="0"/>
              <a:t> 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817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MY" b="1" dirty="0" smtClean="0"/>
              <a:t> </a:t>
            </a:r>
            <a:r>
              <a:rPr lang="en-MY" b="1" dirty="0" err="1" smtClean="0"/>
              <a:t>Solusi</a:t>
            </a:r>
            <a:r>
              <a:rPr lang="en-MY" b="1" dirty="0" smtClean="0"/>
              <a:t> </a:t>
            </a:r>
            <a:r>
              <a:rPr lang="en-MY" b="1" dirty="0" err="1" smtClean="0"/>
              <a:t>Mengatasi</a:t>
            </a:r>
            <a:r>
              <a:rPr lang="en-MY" b="1" dirty="0" smtClean="0"/>
              <a:t> </a:t>
            </a:r>
            <a:r>
              <a:rPr lang="en-MY" b="1" dirty="0" err="1" smtClean="0"/>
              <a:t>Ketimpangan</a:t>
            </a:r>
            <a:r>
              <a:rPr lang="en-MY" b="1" dirty="0" smtClean="0"/>
              <a:t> </a:t>
            </a:r>
            <a:r>
              <a:rPr lang="en-MY" b="1" dirty="0" err="1" smtClean="0"/>
              <a:t>Pendapatan</a:t>
            </a:r>
            <a:r>
              <a:rPr lang="en-MY" b="1" dirty="0" smtClean="0"/>
              <a:t> </a:t>
            </a:r>
            <a:r>
              <a:rPr lang="en-MY" b="1" dirty="0" err="1" smtClean="0"/>
              <a:t>Berdasarkan</a:t>
            </a:r>
            <a:r>
              <a:rPr lang="en-MY" b="1" dirty="0" smtClean="0"/>
              <a:t> </a:t>
            </a:r>
            <a:r>
              <a:rPr lang="en-MY" b="1" dirty="0" err="1" smtClean="0"/>
              <a:t>Pandangan</a:t>
            </a:r>
            <a:r>
              <a:rPr lang="en-MY" b="1" dirty="0" smtClean="0"/>
              <a:t> Islam</a:t>
            </a:r>
            <a:endParaRPr lang="en-MY" b="1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552514477"/>
              </p:ext>
            </p:extLst>
          </p:nvPr>
        </p:nvGraphicFramePr>
        <p:xfrm>
          <a:off x="742950" y="1143000"/>
          <a:ext cx="10515600" cy="5433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670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MY" b="1" dirty="0" err="1" smtClean="0"/>
              <a:t>Isu</a:t>
            </a:r>
            <a:r>
              <a:rPr lang="en-MY" b="1" dirty="0" smtClean="0"/>
              <a:t> </a:t>
            </a:r>
            <a:r>
              <a:rPr lang="en-MY" b="1" dirty="0" err="1" smtClean="0"/>
              <a:t>Terkait</a:t>
            </a:r>
            <a:r>
              <a:rPr lang="en-MY" b="1" dirty="0" smtClean="0"/>
              <a:t> </a:t>
            </a:r>
            <a:r>
              <a:rPr lang="en-MY" b="1" dirty="0" err="1" smtClean="0"/>
              <a:t>Ketimpangan</a:t>
            </a:r>
            <a:r>
              <a:rPr lang="en-MY" b="1" dirty="0" smtClean="0"/>
              <a:t> </a:t>
            </a:r>
            <a:r>
              <a:rPr lang="en-MY" b="1" dirty="0" err="1" smtClean="0"/>
              <a:t>Pendapatan</a:t>
            </a:r>
            <a:r>
              <a:rPr lang="en-MY" b="1" dirty="0" smtClean="0"/>
              <a:t> di </a:t>
            </a:r>
            <a:r>
              <a:rPr lang="en-MY" b="1" dirty="0" err="1" smtClean="0"/>
              <a:t>Jawa</a:t>
            </a:r>
            <a:r>
              <a:rPr lang="en-MY" b="1" dirty="0" smtClean="0"/>
              <a:t> Barat</a:t>
            </a:r>
            <a:endParaRPr lang="en-MY" b="1" dirty="0"/>
          </a:p>
        </p:txBody>
      </p:sp>
      <p:sp>
        <p:nvSpPr>
          <p:cNvPr id="8" name="Rectangle 7"/>
          <p:cNvSpPr/>
          <p:nvPr/>
        </p:nvSpPr>
        <p:spPr>
          <a:xfrm>
            <a:off x="304800" y="1562100"/>
            <a:ext cx="1943100" cy="1295400"/>
          </a:xfrm>
          <a:prstGeom prst="rect">
            <a:avLst/>
          </a:prstGeom>
          <a:ln w="28575"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MY" sz="2000" b="1" dirty="0" err="1" smtClean="0">
                <a:solidFill>
                  <a:schemeClr val="accent5">
                    <a:lumMod val="75000"/>
                  </a:schemeClr>
                </a:solidFill>
              </a:rPr>
              <a:t>Ketimpangan</a:t>
            </a:r>
            <a:r>
              <a:rPr lang="en-MY" sz="2000" b="1" dirty="0" smtClean="0"/>
              <a:t> </a:t>
            </a:r>
            <a:r>
              <a:rPr lang="en-MY" sz="2000" b="1" dirty="0" err="1" smtClean="0"/>
              <a:t>Pendapatan</a:t>
            </a:r>
            <a:r>
              <a:rPr lang="en-MY" sz="2000" b="1" dirty="0" smtClean="0"/>
              <a:t> </a:t>
            </a:r>
            <a:r>
              <a:rPr lang="en-MY" sz="2000" b="1" dirty="0" err="1" smtClean="0"/>
              <a:t>Jawa</a:t>
            </a:r>
            <a:r>
              <a:rPr lang="en-MY" sz="2000" b="1" dirty="0" smtClean="0"/>
              <a:t> Barat </a:t>
            </a:r>
            <a:r>
              <a:rPr lang="en-MY" sz="2000" b="1" dirty="0" err="1" smtClean="0">
                <a:solidFill>
                  <a:srgbClr val="0070C0"/>
                </a:solidFill>
              </a:rPr>
              <a:t>tinggi</a:t>
            </a:r>
            <a:endParaRPr lang="en-MY" sz="2000" b="1" dirty="0">
              <a:solidFill>
                <a:srgbClr val="0070C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733800" y="3200400"/>
            <a:ext cx="2152649" cy="1295400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MY" sz="1600" b="1" dirty="0" smtClean="0">
                <a:solidFill>
                  <a:srgbClr val="FF0000"/>
                </a:solidFill>
              </a:rPr>
              <a:t>PERSOALANNYA</a:t>
            </a:r>
            <a:endParaRPr lang="en-MY" sz="1600" b="1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381750" y="1695450"/>
            <a:ext cx="2343150" cy="1295400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MY" b="1" dirty="0" smtClean="0"/>
              <a:t>APAKAH </a:t>
            </a:r>
            <a:r>
              <a:rPr lang="en-MY" b="1" dirty="0" smtClean="0">
                <a:solidFill>
                  <a:srgbClr val="FF0000"/>
                </a:solidFill>
              </a:rPr>
              <a:t>PENYEBABNYA?</a:t>
            </a:r>
            <a:endParaRPr lang="en-MY" b="1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381750" y="4857750"/>
            <a:ext cx="2343150" cy="1295400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MY" sz="1600" b="1" dirty="0" smtClean="0"/>
              <a:t>BAGAIMANAKAH </a:t>
            </a:r>
            <a:r>
              <a:rPr lang="en-MY" sz="1600" b="1" dirty="0" smtClean="0">
                <a:solidFill>
                  <a:srgbClr val="FF0000"/>
                </a:solidFill>
              </a:rPr>
              <a:t>SOLUSINYA?</a:t>
            </a:r>
            <a:endParaRPr lang="en-MY" sz="1600" b="1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448800" y="3181350"/>
            <a:ext cx="2133600" cy="1295400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perspectiveLeft"/>
            <a:lightRig rig="threePt" dir="t"/>
          </a:scene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MY" sz="1600" b="1" dirty="0" smtClean="0"/>
              <a:t>PANDANGAN </a:t>
            </a:r>
            <a:r>
              <a:rPr lang="en-MY" sz="1600" b="1" dirty="0" smtClean="0">
                <a:solidFill>
                  <a:srgbClr val="0070C0"/>
                </a:solidFill>
              </a:rPr>
              <a:t>KONVENSIONAL</a:t>
            </a:r>
            <a:endParaRPr lang="en-MY" sz="1600" b="1" dirty="0">
              <a:solidFill>
                <a:srgbClr val="0070C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9448800" y="4857750"/>
            <a:ext cx="2133600" cy="1314450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MY" sz="1600" b="1" dirty="0"/>
              <a:t>PANDANGAN </a:t>
            </a:r>
            <a:r>
              <a:rPr lang="en-MY" sz="1600" b="1" dirty="0" smtClean="0">
                <a:solidFill>
                  <a:srgbClr val="0070C0"/>
                </a:solidFill>
              </a:rPr>
              <a:t>ISLAM</a:t>
            </a:r>
            <a:endParaRPr lang="en-MY" sz="1600" b="1" dirty="0">
              <a:solidFill>
                <a:srgbClr val="0070C0"/>
              </a:solidFill>
            </a:endParaRPr>
          </a:p>
        </p:txBody>
      </p:sp>
      <p:cxnSp>
        <p:nvCxnSpPr>
          <p:cNvPr id="21" name="Elbow Connector 20"/>
          <p:cNvCxnSpPr>
            <a:stCxn id="8" idx="2"/>
            <a:endCxn id="14" idx="1"/>
          </p:cNvCxnSpPr>
          <p:nvPr/>
        </p:nvCxnSpPr>
        <p:spPr>
          <a:xfrm rot="16200000" flipH="1">
            <a:off x="2009775" y="2124075"/>
            <a:ext cx="990600" cy="245745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14" idx="3"/>
            <a:endCxn id="15" idx="1"/>
          </p:cNvCxnSpPr>
          <p:nvPr/>
        </p:nvCxnSpPr>
        <p:spPr>
          <a:xfrm flipV="1">
            <a:off x="5886449" y="2343150"/>
            <a:ext cx="495301" cy="150495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14" idx="3"/>
            <a:endCxn id="16" idx="1"/>
          </p:cNvCxnSpPr>
          <p:nvPr/>
        </p:nvCxnSpPr>
        <p:spPr>
          <a:xfrm>
            <a:off x="5886449" y="3848100"/>
            <a:ext cx="495301" cy="165735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16" idx="3"/>
            <a:endCxn id="17" idx="1"/>
          </p:cNvCxnSpPr>
          <p:nvPr/>
        </p:nvCxnSpPr>
        <p:spPr>
          <a:xfrm flipV="1">
            <a:off x="8724900" y="3829050"/>
            <a:ext cx="723900" cy="16764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6" idx="3"/>
            <a:endCxn id="18" idx="1"/>
          </p:cNvCxnSpPr>
          <p:nvPr/>
        </p:nvCxnSpPr>
        <p:spPr>
          <a:xfrm>
            <a:off x="8724900" y="5505450"/>
            <a:ext cx="723900" cy="9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6191250" y="3124200"/>
            <a:ext cx="2333624" cy="1447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MY" sz="16600" dirty="0">
                <a:solidFill>
                  <a:srgbClr val="0070C0"/>
                </a:solidFill>
              </a:rPr>
              <a:t>?</a:t>
            </a:r>
          </a:p>
        </p:txBody>
      </p:sp>
      <p:sp>
        <p:nvSpPr>
          <p:cNvPr id="58" name="Rectangle 57"/>
          <p:cNvSpPr/>
          <p:nvPr/>
        </p:nvSpPr>
        <p:spPr>
          <a:xfrm>
            <a:off x="1466851" y="3181350"/>
            <a:ext cx="2000250" cy="1295400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MY" sz="1600" b="1" dirty="0" smtClean="0">
                <a:solidFill>
                  <a:schemeClr val="bg2">
                    <a:lumMod val="50000"/>
                  </a:schemeClr>
                </a:solidFill>
              </a:rPr>
              <a:t>PEMBANGUNAN JAWA BARAT </a:t>
            </a:r>
            <a:r>
              <a:rPr lang="en-MY" sz="1600" b="1" dirty="0" smtClean="0">
                <a:solidFill>
                  <a:schemeClr val="bg2">
                    <a:lumMod val="50000"/>
                  </a:schemeClr>
                </a:solidFill>
                <a:sym typeface="Symbol"/>
              </a:rPr>
              <a:t></a:t>
            </a:r>
            <a:endParaRPr lang="en-MY" sz="1600" b="1" dirty="0"/>
          </a:p>
        </p:txBody>
      </p:sp>
    </p:spTree>
    <p:extLst>
      <p:ext uri="{BB962C8B-B14F-4D97-AF65-F5344CB8AC3E}">
        <p14:creationId xmlns:p14="http://schemas.microsoft.com/office/powerpoint/2010/main" val="933126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MY" b="1" dirty="0" err="1" smtClean="0"/>
              <a:t>Solusi</a:t>
            </a:r>
            <a:r>
              <a:rPr lang="en-MY" b="1" dirty="0" smtClean="0"/>
              <a:t> </a:t>
            </a:r>
            <a:r>
              <a:rPr lang="en-MY" b="1" dirty="0" err="1" smtClean="0"/>
              <a:t>Mengatasi</a:t>
            </a:r>
            <a:r>
              <a:rPr lang="en-MY" b="1" dirty="0" smtClean="0"/>
              <a:t> </a:t>
            </a:r>
            <a:r>
              <a:rPr lang="en-MY" b="1" dirty="0" err="1" smtClean="0"/>
              <a:t>Ketimpangan</a:t>
            </a:r>
            <a:r>
              <a:rPr lang="en-MY" b="1" dirty="0" smtClean="0"/>
              <a:t> </a:t>
            </a:r>
            <a:r>
              <a:rPr lang="en-MY" b="1" dirty="0" err="1" smtClean="0"/>
              <a:t>Pendapatan</a:t>
            </a:r>
            <a:r>
              <a:rPr lang="en-MY" b="1" dirty="0" smtClean="0"/>
              <a:t> </a:t>
            </a:r>
            <a:r>
              <a:rPr lang="en-MY" b="1" dirty="0" err="1" smtClean="0"/>
              <a:t>Berdasarkan</a:t>
            </a:r>
            <a:r>
              <a:rPr lang="en-MY" b="1" dirty="0" smtClean="0"/>
              <a:t> </a:t>
            </a:r>
            <a:r>
              <a:rPr lang="en-MY" b="1" dirty="0" err="1" smtClean="0"/>
              <a:t>Pandangan</a:t>
            </a:r>
            <a:r>
              <a:rPr lang="en-MY" b="1" dirty="0" smtClean="0"/>
              <a:t> Islam</a:t>
            </a:r>
            <a:endParaRPr lang="en-MY" b="1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446542651"/>
              </p:ext>
            </p:extLst>
          </p:nvPr>
        </p:nvGraphicFramePr>
        <p:xfrm>
          <a:off x="742950" y="1143000"/>
          <a:ext cx="10515600" cy="5433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902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Tentu</a:t>
            </a:r>
            <a:r>
              <a:rPr lang="en-US" sz="3600" dirty="0"/>
              <a:t> </a:t>
            </a:r>
            <a:r>
              <a:rPr lang="en-US" sz="3600" dirty="0" err="1"/>
              <a:t>saja</a:t>
            </a:r>
            <a:r>
              <a:rPr lang="en-US" sz="3600" dirty="0"/>
              <a:t> </a:t>
            </a:r>
            <a:r>
              <a:rPr lang="en-US" sz="3600" dirty="0" err="1"/>
              <a:t>temuan</a:t>
            </a:r>
            <a:r>
              <a:rPr lang="en-US" sz="3600" dirty="0"/>
              <a:t> </a:t>
            </a:r>
            <a:r>
              <a:rPr lang="en-US" sz="3600" dirty="0" err="1"/>
              <a:t>ini</a:t>
            </a:r>
            <a:r>
              <a:rPr lang="en-US" sz="3600" dirty="0"/>
              <a:t> </a:t>
            </a:r>
            <a:r>
              <a:rPr lang="en-US" sz="3600" dirty="0" err="1"/>
              <a:t>hanya</a:t>
            </a:r>
            <a:r>
              <a:rPr lang="en-US" sz="3600" dirty="0"/>
              <a:t> </a:t>
            </a:r>
            <a:r>
              <a:rPr lang="en-US" sz="3600" dirty="0" err="1"/>
              <a:t>bagian</a:t>
            </a:r>
            <a:r>
              <a:rPr lang="en-US" sz="3600" dirty="0"/>
              <a:t> </a:t>
            </a:r>
            <a:r>
              <a:rPr lang="en-US" sz="3600" dirty="0" err="1"/>
              <a:t>kecil</a:t>
            </a:r>
            <a:r>
              <a:rPr lang="en-US" sz="3600" dirty="0"/>
              <a:t> </a:t>
            </a:r>
            <a:r>
              <a:rPr lang="en-US" sz="3600" dirty="0" err="1"/>
              <a:t>dari</a:t>
            </a:r>
            <a:r>
              <a:rPr lang="en-US" sz="3600" dirty="0"/>
              <a:t> </a:t>
            </a:r>
            <a:r>
              <a:rPr lang="en-US" sz="3600" dirty="0" err="1"/>
              <a:t>berbagai</a:t>
            </a:r>
            <a:r>
              <a:rPr lang="en-US" sz="3600" dirty="0"/>
              <a:t> </a:t>
            </a:r>
            <a:r>
              <a:rPr lang="en-US" sz="3600" dirty="0" err="1"/>
              <a:t>solusi</a:t>
            </a:r>
            <a:r>
              <a:rPr lang="en-US" sz="3600" dirty="0"/>
              <a:t> </a:t>
            </a:r>
            <a:r>
              <a:rPr lang="en-US" sz="3600" dirty="0" err="1"/>
              <a:t>Ekonomi</a:t>
            </a:r>
            <a:r>
              <a:rPr lang="en-US" sz="3600" dirty="0"/>
              <a:t> Islam </a:t>
            </a:r>
            <a:r>
              <a:rPr lang="en-US" sz="3600" dirty="0" err="1"/>
              <a:t>mengurangi</a:t>
            </a:r>
            <a:r>
              <a:rPr lang="en-US" sz="3600" dirty="0"/>
              <a:t> </a:t>
            </a:r>
            <a:r>
              <a:rPr lang="en-US" sz="3600" dirty="0" err="1"/>
              <a:t>ketimpangan</a:t>
            </a:r>
            <a:r>
              <a:rPr lang="en-US" sz="3600" dirty="0"/>
              <a:t> </a:t>
            </a:r>
            <a:r>
              <a:rPr lang="en-US" sz="3600" dirty="0" err="1"/>
              <a:t>pendapatan</a:t>
            </a:r>
            <a:r>
              <a:rPr lang="en-US" sz="3600" dirty="0"/>
              <a:t>, </a:t>
            </a:r>
            <a:r>
              <a:rPr lang="en-US" sz="3600" dirty="0" err="1"/>
              <a:t>bukan</a:t>
            </a:r>
            <a:r>
              <a:rPr lang="en-US" sz="3600" dirty="0"/>
              <a:t> </a:t>
            </a:r>
            <a:r>
              <a:rPr lang="en-US" sz="3600" dirty="0" err="1"/>
              <a:t>solusi</a:t>
            </a:r>
            <a:r>
              <a:rPr lang="en-US" sz="3600" dirty="0"/>
              <a:t> </a:t>
            </a:r>
            <a:r>
              <a:rPr lang="en-US" sz="3600" dirty="0" err="1"/>
              <a:t>tunggal</a:t>
            </a:r>
            <a:r>
              <a:rPr lang="en-US" sz="3600" dirty="0"/>
              <a:t>. </a:t>
            </a:r>
            <a:endParaRPr lang="en-US" sz="3600" dirty="0" smtClean="0"/>
          </a:p>
          <a:p>
            <a:r>
              <a:rPr lang="en-US" sz="3600" dirty="0" err="1" smtClean="0"/>
              <a:t>Kajian</a:t>
            </a:r>
            <a:r>
              <a:rPr lang="en-US" sz="3600" dirty="0" smtClean="0"/>
              <a:t> </a:t>
            </a:r>
            <a:r>
              <a:rPr lang="en-US" sz="3600" dirty="0" err="1"/>
              <a:t>ini</a:t>
            </a:r>
            <a:r>
              <a:rPr lang="en-US" sz="3600" dirty="0"/>
              <a:t> </a:t>
            </a:r>
            <a:r>
              <a:rPr lang="en-US" sz="3600" dirty="0" err="1"/>
              <a:t>bersifat</a:t>
            </a:r>
            <a:r>
              <a:rPr lang="en-US" sz="3600" dirty="0"/>
              <a:t> </a:t>
            </a:r>
            <a:r>
              <a:rPr lang="en-US" sz="3600" dirty="0" err="1"/>
              <a:t>pragmatis</a:t>
            </a:r>
            <a:r>
              <a:rPr lang="en-US" sz="3600" dirty="0"/>
              <a:t> </a:t>
            </a:r>
            <a:r>
              <a:rPr lang="en-US" sz="3600" dirty="0" err="1"/>
              <a:t>yakni</a:t>
            </a:r>
            <a:r>
              <a:rPr lang="en-US" sz="3600" dirty="0"/>
              <a:t> </a:t>
            </a:r>
            <a:r>
              <a:rPr lang="en-US" sz="3600" dirty="0" err="1"/>
              <a:t>praktik</a:t>
            </a:r>
            <a:r>
              <a:rPr lang="en-US" sz="3600" dirty="0"/>
              <a:t> </a:t>
            </a:r>
            <a:r>
              <a:rPr lang="en-US" sz="3600" dirty="0" err="1"/>
              <a:t>Mudharabah</a:t>
            </a:r>
            <a:r>
              <a:rPr lang="en-US" sz="3600" dirty="0"/>
              <a:t> yang </a:t>
            </a:r>
            <a:r>
              <a:rPr lang="en-US" sz="3600" dirty="0" err="1"/>
              <a:t>diperluas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mengakomodir</a:t>
            </a:r>
            <a:r>
              <a:rPr lang="en-US" sz="3600" dirty="0"/>
              <a:t> </a:t>
            </a:r>
            <a:r>
              <a:rPr lang="en-US" sz="3600" dirty="0" err="1"/>
              <a:t>pekerja</a:t>
            </a:r>
            <a:r>
              <a:rPr lang="en-US" sz="3600" dirty="0"/>
              <a:t> </a:t>
            </a:r>
            <a:r>
              <a:rPr lang="en-US" sz="3600" dirty="0" err="1"/>
              <a:t>sebagai</a:t>
            </a:r>
            <a:r>
              <a:rPr lang="en-US" sz="3600" dirty="0"/>
              <a:t> </a:t>
            </a:r>
            <a:r>
              <a:rPr lang="en-US" sz="3600" dirty="0" err="1"/>
              <a:t>mitra</a:t>
            </a:r>
            <a:r>
              <a:rPr lang="en-US" sz="3600" dirty="0"/>
              <a:t> </a:t>
            </a:r>
            <a:r>
              <a:rPr lang="en-US" sz="3600" dirty="0" err="1" smtClean="0"/>
              <a:t>usaha</a:t>
            </a:r>
            <a:r>
              <a:rPr lang="en-US" sz="3600" dirty="0" smtClean="0"/>
              <a:t>.</a:t>
            </a:r>
          </a:p>
          <a:p>
            <a:r>
              <a:rPr lang="en-US" sz="3600" dirty="0" smtClean="0"/>
              <a:t>Yang </a:t>
            </a:r>
            <a:r>
              <a:rPr lang="en-US" sz="3600" dirty="0" err="1" smtClean="0"/>
              <a:t>lebih</a:t>
            </a:r>
            <a:r>
              <a:rPr lang="en-US" sz="3600" dirty="0" smtClean="0"/>
              <a:t> fundamental </a:t>
            </a:r>
            <a:r>
              <a:rPr lang="en-US" sz="3600" dirty="0" err="1" smtClean="0"/>
              <a:t>adalah</a:t>
            </a:r>
            <a:r>
              <a:rPr lang="en-US" sz="3600" dirty="0" smtClean="0"/>
              <a:t> </a:t>
            </a:r>
            <a:r>
              <a:rPr lang="en-US" sz="3600" dirty="0" err="1" smtClean="0"/>
              <a:t>implementasi</a:t>
            </a:r>
            <a:r>
              <a:rPr lang="en-US" sz="3600" dirty="0" smtClean="0"/>
              <a:t> </a:t>
            </a:r>
            <a:r>
              <a:rPr lang="en-US" sz="3600" dirty="0" err="1" smtClean="0"/>
              <a:t>Sistem</a:t>
            </a:r>
            <a:r>
              <a:rPr lang="en-US" sz="3600" dirty="0" smtClean="0"/>
              <a:t> </a:t>
            </a:r>
            <a:r>
              <a:rPr lang="en-US" sz="3600" dirty="0" err="1" smtClean="0"/>
              <a:t>Ekonomi</a:t>
            </a:r>
            <a:r>
              <a:rPr lang="en-US" sz="3600" dirty="0" smtClean="0"/>
              <a:t> Islam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7282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defTabSz="681038">
              <a:defRPr/>
            </a:pPr>
            <a:r>
              <a:rPr lang="en-US" dirty="0" err="1" smtClean="0">
                <a:latin typeface="+mn-lt"/>
              </a:rPr>
              <a:t>Sumber</a:t>
            </a:r>
            <a:r>
              <a:rPr lang="en-US" dirty="0" smtClean="0">
                <a:latin typeface="+mn-lt"/>
              </a:rPr>
              <a:t>: </a:t>
            </a:r>
            <a:r>
              <a:rPr lang="en-US" dirty="0" err="1" smtClean="0">
                <a:latin typeface="+mn-lt"/>
              </a:rPr>
              <a:t>Dwi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Condro</a:t>
            </a:r>
            <a:endParaRPr lang="en-US" altLang="en-US" dirty="0">
              <a:latin typeface="+mn-lt"/>
            </a:endParaRPr>
          </a:p>
        </p:txBody>
      </p:sp>
      <p:sp>
        <p:nvSpPr>
          <p:cNvPr id="5124" name="Oval 2"/>
          <p:cNvSpPr>
            <a:spLocks noChangeArrowheads="1"/>
          </p:cNvSpPr>
          <p:nvPr/>
        </p:nvSpPr>
        <p:spPr bwMode="auto">
          <a:xfrm>
            <a:off x="5251940" y="1066800"/>
            <a:ext cx="1688123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Sistem Ekonomi</a:t>
            </a:r>
          </a:p>
          <a:p>
            <a:pPr algn="ctr"/>
            <a:r>
              <a:rPr lang="en-US"/>
              <a:t> Kapitalis</a:t>
            </a:r>
          </a:p>
        </p:txBody>
      </p:sp>
      <p:sp>
        <p:nvSpPr>
          <p:cNvPr id="5125" name="Oval 3"/>
          <p:cNvSpPr>
            <a:spLocks noChangeArrowheads="1"/>
          </p:cNvSpPr>
          <p:nvPr/>
        </p:nvSpPr>
        <p:spPr bwMode="auto">
          <a:xfrm>
            <a:off x="8276493" y="990600"/>
            <a:ext cx="1688123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FF"/>
                </a:solidFill>
              </a:rPr>
              <a:t>Sistem Ekonomi</a:t>
            </a:r>
          </a:p>
          <a:p>
            <a:pPr algn="ctr"/>
            <a:r>
              <a:rPr lang="en-US">
                <a:solidFill>
                  <a:srgbClr val="FFFFFF"/>
                </a:solidFill>
              </a:rPr>
              <a:t> Islam</a:t>
            </a:r>
          </a:p>
        </p:txBody>
      </p:sp>
      <p:sp>
        <p:nvSpPr>
          <p:cNvPr id="5126" name="Text Box 4"/>
          <p:cNvSpPr txBox="1">
            <a:spLocks noChangeArrowheads="1"/>
          </p:cNvSpPr>
          <p:nvPr/>
        </p:nvSpPr>
        <p:spPr bwMode="auto">
          <a:xfrm>
            <a:off x="4041532" y="4608513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id-ID"/>
          </a:p>
        </p:txBody>
      </p:sp>
      <p:sp>
        <p:nvSpPr>
          <p:cNvPr id="5127" name="Rectangle 5"/>
          <p:cNvSpPr>
            <a:spLocks noChangeArrowheads="1"/>
          </p:cNvSpPr>
          <p:nvPr/>
        </p:nvSpPr>
        <p:spPr bwMode="auto">
          <a:xfrm>
            <a:off x="2508738" y="2133600"/>
            <a:ext cx="1477108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kumimoji="1" lang="en-US">
                <a:solidFill>
                  <a:srgbClr val="FFFFFF"/>
                </a:solidFill>
              </a:rPr>
              <a:t>Problematika </a:t>
            </a:r>
            <a:br>
              <a:rPr kumimoji="1" lang="en-US">
                <a:solidFill>
                  <a:srgbClr val="FFFFFF"/>
                </a:solidFill>
              </a:rPr>
            </a:br>
            <a:r>
              <a:rPr kumimoji="1" lang="en-US">
                <a:solidFill>
                  <a:srgbClr val="FFFFFF"/>
                </a:solidFill>
              </a:rPr>
              <a:t>Ekonomi</a:t>
            </a:r>
          </a:p>
        </p:txBody>
      </p:sp>
      <p:sp>
        <p:nvSpPr>
          <p:cNvPr id="5128" name="Rectangle 6"/>
          <p:cNvSpPr>
            <a:spLocks noChangeArrowheads="1"/>
          </p:cNvSpPr>
          <p:nvPr/>
        </p:nvSpPr>
        <p:spPr bwMode="auto">
          <a:xfrm>
            <a:off x="2508738" y="5334000"/>
            <a:ext cx="1477108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kumimoji="1" lang="en-US">
                <a:solidFill>
                  <a:srgbClr val="FFFFFF"/>
                </a:solidFill>
              </a:rPr>
              <a:t>Ukuran </a:t>
            </a:r>
          </a:p>
          <a:p>
            <a:pPr algn="ctr"/>
            <a:r>
              <a:rPr kumimoji="1" lang="en-US">
                <a:solidFill>
                  <a:srgbClr val="FFFFFF"/>
                </a:solidFill>
              </a:rPr>
              <a:t>Kemakmuran</a:t>
            </a:r>
          </a:p>
        </p:txBody>
      </p:sp>
      <p:sp>
        <p:nvSpPr>
          <p:cNvPr id="5129" name="Rectangle 7"/>
          <p:cNvSpPr>
            <a:spLocks noChangeArrowheads="1"/>
          </p:cNvSpPr>
          <p:nvPr/>
        </p:nvSpPr>
        <p:spPr bwMode="auto">
          <a:xfrm>
            <a:off x="2438401" y="3733800"/>
            <a:ext cx="1617785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kumimoji="1" lang="en-US">
                <a:solidFill>
                  <a:srgbClr val="FFFFFF"/>
                </a:solidFill>
              </a:rPr>
              <a:t>Politik  </a:t>
            </a:r>
            <a:br>
              <a:rPr kumimoji="1" lang="en-US">
                <a:solidFill>
                  <a:srgbClr val="FFFFFF"/>
                </a:solidFill>
              </a:rPr>
            </a:br>
            <a:r>
              <a:rPr kumimoji="1" lang="en-US">
                <a:solidFill>
                  <a:srgbClr val="FFFFFF"/>
                </a:solidFill>
              </a:rPr>
              <a:t>Ekonomi</a:t>
            </a:r>
          </a:p>
        </p:txBody>
      </p:sp>
      <p:sp>
        <p:nvSpPr>
          <p:cNvPr id="5130" name="AutoShape 8"/>
          <p:cNvSpPr>
            <a:spLocks noChangeArrowheads="1"/>
          </p:cNvSpPr>
          <p:nvPr/>
        </p:nvSpPr>
        <p:spPr bwMode="auto">
          <a:xfrm>
            <a:off x="5955323" y="1981200"/>
            <a:ext cx="448408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/>
          </a:p>
        </p:txBody>
      </p:sp>
      <p:sp>
        <p:nvSpPr>
          <p:cNvPr id="5131" name="AutoShape 9"/>
          <p:cNvSpPr>
            <a:spLocks noChangeArrowheads="1"/>
          </p:cNvSpPr>
          <p:nvPr/>
        </p:nvSpPr>
        <p:spPr bwMode="auto">
          <a:xfrm>
            <a:off x="8909539" y="1905000"/>
            <a:ext cx="448408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/>
          </a:p>
        </p:txBody>
      </p:sp>
      <p:sp>
        <p:nvSpPr>
          <p:cNvPr id="5132" name="Text Box 10"/>
          <p:cNvSpPr txBox="1">
            <a:spLocks noChangeArrowheads="1"/>
          </p:cNvSpPr>
          <p:nvPr/>
        </p:nvSpPr>
        <p:spPr bwMode="auto">
          <a:xfrm>
            <a:off x="5518639" y="3922713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id-ID"/>
          </a:p>
        </p:txBody>
      </p:sp>
      <p:sp>
        <p:nvSpPr>
          <p:cNvPr id="5133" name="Text Box 11"/>
          <p:cNvSpPr txBox="1">
            <a:spLocks noChangeArrowheads="1"/>
          </p:cNvSpPr>
          <p:nvPr/>
        </p:nvSpPr>
        <p:spPr bwMode="auto">
          <a:xfrm>
            <a:off x="5614334" y="2286001"/>
            <a:ext cx="140294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/>
              <a:t>Kelangkaan</a:t>
            </a:r>
          </a:p>
          <a:p>
            <a:pPr algn="ctr"/>
            <a:r>
              <a:rPr lang="en-US"/>
              <a:t>(scarcity)</a:t>
            </a:r>
          </a:p>
        </p:txBody>
      </p:sp>
      <p:sp>
        <p:nvSpPr>
          <p:cNvPr id="5134" name="Text Box 12"/>
          <p:cNvSpPr txBox="1">
            <a:spLocks noChangeArrowheads="1"/>
          </p:cNvSpPr>
          <p:nvPr/>
        </p:nvSpPr>
        <p:spPr bwMode="auto">
          <a:xfrm>
            <a:off x="8233441" y="2209801"/>
            <a:ext cx="210833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/>
              <a:t>Terpenuhinya Keb.</a:t>
            </a:r>
          </a:p>
          <a:p>
            <a:pPr algn="ctr"/>
            <a:r>
              <a:rPr lang="en-US"/>
              <a:t> Individu</a:t>
            </a:r>
          </a:p>
        </p:txBody>
      </p:sp>
      <p:sp>
        <p:nvSpPr>
          <p:cNvPr id="5135" name="AutoShape 13"/>
          <p:cNvSpPr>
            <a:spLocks noChangeArrowheads="1"/>
          </p:cNvSpPr>
          <p:nvPr/>
        </p:nvSpPr>
        <p:spPr bwMode="auto">
          <a:xfrm>
            <a:off x="4126524" y="3810002"/>
            <a:ext cx="901212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5136" name="AutoShape 14"/>
          <p:cNvSpPr>
            <a:spLocks noChangeArrowheads="1"/>
          </p:cNvSpPr>
          <p:nvPr/>
        </p:nvSpPr>
        <p:spPr bwMode="auto">
          <a:xfrm>
            <a:off x="4056185" y="2209802"/>
            <a:ext cx="901212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5137" name="Oval 15"/>
          <p:cNvSpPr>
            <a:spLocks noChangeArrowheads="1"/>
          </p:cNvSpPr>
          <p:nvPr/>
        </p:nvSpPr>
        <p:spPr bwMode="auto">
          <a:xfrm>
            <a:off x="5322277" y="3429000"/>
            <a:ext cx="18288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FF"/>
                </a:solidFill>
              </a:rPr>
              <a:t>Meningkatkan </a:t>
            </a:r>
          </a:p>
          <a:p>
            <a:pPr algn="ctr"/>
            <a:r>
              <a:rPr lang="en-US">
                <a:solidFill>
                  <a:srgbClr val="FFFFFF"/>
                </a:solidFill>
              </a:rPr>
              <a:t>Produksi/Stock</a:t>
            </a:r>
          </a:p>
        </p:txBody>
      </p:sp>
      <p:sp>
        <p:nvSpPr>
          <p:cNvPr id="5138" name="Oval 16"/>
          <p:cNvSpPr>
            <a:spLocks noChangeArrowheads="1"/>
          </p:cNvSpPr>
          <p:nvPr/>
        </p:nvSpPr>
        <p:spPr bwMode="auto">
          <a:xfrm>
            <a:off x="8276492" y="3429000"/>
            <a:ext cx="18288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rgbClr val="FFFFFF"/>
                </a:solidFill>
              </a:rPr>
              <a:t>Distribusi/</a:t>
            </a:r>
          </a:p>
          <a:p>
            <a:pPr algn="ctr"/>
            <a:r>
              <a:rPr lang="en-US">
                <a:solidFill>
                  <a:srgbClr val="FFFFFF"/>
                </a:solidFill>
              </a:rPr>
              <a:t>Pemerataan</a:t>
            </a:r>
          </a:p>
        </p:txBody>
      </p:sp>
      <p:sp>
        <p:nvSpPr>
          <p:cNvPr id="5139" name="AutoShape 17"/>
          <p:cNvSpPr>
            <a:spLocks noChangeArrowheads="1"/>
          </p:cNvSpPr>
          <p:nvPr/>
        </p:nvSpPr>
        <p:spPr bwMode="auto">
          <a:xfrm>
            <a:off x="4126524" y="5410202"/>
            <a:ext cx="901212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5140" name="Rectangle 18"/>
          <p:cNvSpPr>
            <a:spLocks noChangeArrowheads="1"/>
          </p:cNvSpPr>
          <p:nvPr/>
        </p:nvSpPr>
        <p:spPr bwMode="auto">
          <a:xfrm>
            <a:off x="5251938" y="5486400"/>
            <a:ext cx="1828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  <a:p>
            <a:pPr algn="ctr">
              <a:buFontTx/>
              <a:buChar char="•"/>
            </a:pPr>
            <a:r>
              <a:rPr lang="en-US"/>
              <a:t>  </a:t>
            </a:r>
            <a:r>
              <a:rPr lang="en-US">
                <a:solidFill>
                  <a:srgbClr val="FFFFFF"/>
                </a:solidFill>
              </a:rPr>
              <a:t>GNP</a:t>
            </a:r>
          </a:p>
          <a:p>
            <a:pPr algn="ctr">
              <a:buFontTx/>
              <a:buChar char="•"/>
            </a:pPr>
            <a:r>
              <a:rPr lang="en-US">
                <a:solidFill>
                  <a:srgbClr val="FFFFFF"/>
                </a:solidFill>
              </a:rPr>
              <a:t>Income Perkapita</a:t>
            </a:r>
          </a:p>
          <a:p>
            <a:pPr algn="ctr"/>
            <a:r>
              <a:rPr lang="en-US"/>
              <a:t> </a:t>
            </a:r>
          </a:p>
        </p:txBody>
      </p:sp>
      <p:sp>
        <p:nvSpPr>
          <p:cNvPr id="5141" name="Rectangle 19"/>
          <p:cNvSpPr>
            <a:spLocks noChangeArrowheads="1"/>
          </p:cNvSpPr>
          <p:nvPr/>
        </p:nvSpPr>
        <p:spPr bwMode="auto">
          <a:xfrm>
            <a:off x="7784124" y="5410200"/>
            <a:ext cx="2532185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  </a:t>
            </a:r>
            <a:r>
              <a:rPr lang="en-US">
                <a:solidFill>
                  <a:srgbClr val="FFFFFF"/>
                </a:solidFill>
              </a:rPr>
              <a:t>Terpenuhinya Kebutuhan </a:t>
            </a:r>
          </a:p>
          <a:p>
            <a:pPr algn="ctr"/>
            <a:r>
              <a:rPr lang="en-US">
                <a:solidFill>
                  <a:srgbClr val="FFFFFF"/>
                </a:solidFill>
              </a:rPr>
              <a:t>Pokok Individu</a:t>
            </a:r>
          </a:p>
          <a:p>
            <a:pPr algn="ctr"/>
            <a:r>
              <a:rPr lang="en-US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5142" name="Rectangle 20"/>
          <p:cNvSpPr>
            <a:spLocks noChangeArrowheads="1"/>
          </p:cNvSpPr>
          <p:nvPr/>
        </p:nvSpPr>
        <p:spPr bwMode="auto">
          <a:xfrm>
            <a:off x="3423140" y="304800"/>
            <a:ext cx="5978769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PERBANDINGAN SISTEM EKONOMI KAPITALIS </a:t>
            </a:r>
          </a:p>
          <a:p>
            <a:pPr algn="ctr"/>
            <a:r>
              <a:rPr lang="en-US"/>
              <a:t>DAN SISTEM EKONOMI ISLAM</a:t>
            </a:r>
          </a:p>
        </p:txBody>
      </p:sp>
    </p:spTree>
    <p:extLst>
      <p:ext uri="{BB962C8B-B14F-4D97-AF65-F5344CB8AC3E}">
        <p14:creationId xmlns:p14="http://schemas.microsoft.com/office/powerpoint/2010/main" val="3935410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1698171" y="3741804"/>
            <a:ext cx="7903029" cy="216089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lowchart: Connector 56"/>
          <p:cNvSpPr/>
          <p:nvPr/>
        </p:nvSpPr>
        <p:spPr>
          <a:xfrm>
            <a:off x="5638800" y="3845298"/>
            <a:ext cx="2868386" cy="1905000"/>
          </a:xfrm>
          <a:prstGeom prst="flowChartConnector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lowchart: Connector 57"/>
          <p:cNvSpPr/>
          <p:nvPr/>
        </p:nvSpPr>
        <p:spPr>
          <a:xfrm>
            <a:off x="1949631" y="4060250"/>
            <a:ext cx="2826280" cy="1690048"/>
          </a:xfrm>
          <a:prstGeom prst="flowChartConnector">
            <a:avLst/>
          </a:prstGeom>
          <a:solidFill>
            <a:srgbClr val="FFFF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lowchart: Connector 59"/>
          <p:cNvSpPr/>
          <p:nvPr/>
        </p:nvSpPr>
        <p:spPr>
          <a:xfrm>
            <a:off x="2370405" y="4247907"/>
            <a:ext cx="2027223" cy="1278871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hlinkClick r:id="rId2" action="ppaction://hlinksldjump"/>
              </a:rPr>
              <a:t>Distribusi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hlinkClick r:id="rId2" action="ppaction://hlinksldjump"/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hlinkClick r:id="rId2" action="ppaction://hlinksldjump"/>
              </a:rPr>
              <a:t>Pendapatan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hlinkClick r:id="rId2" action="ppaction://hlinksldjump"/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hlinkClick r:id="rId2" action="ppaction://hlinksldjump"/>
              </a:rPr>
              <a:t>Perorangan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dirty="0"/>
          </a:p>
        </p:txBody>
      </p:sp>
      <p:sp>
        <p:nvSpPr>
          <p:cNvPr id="64" name="Flowchart: Connector 63"/>
          <p:cNvSpPr/>
          <p:nvPr/>
        </p:nvSpPr>
        <p:spPr>
          <a:xfrm>
            <a:off x="5889009" y="4081858"/>
            <a:ext cx="2111393" cy="1447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bg2">
                    <a:lumMod val="50000"/>
                  </a:schemeClr>
                </a:solidFill>
              </a:rPr>
              <a:t>Distribusi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</a:rPr>
              <a:t>Pendapatan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</a:rPr>
              <a:t>Fungsional</a:t>
            </a:r>
            <a:endParaRPr lang="en-US" dirty="0"/>
          </a:p>
          <a:p>
            <a:pPr algn="ctr"/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3429000" y="4575994"/>
            <a:ext cx="129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id-ID" sz="4000" b="1" dirty="0" smtClean="0">
                <a:latin typeface="Calibri" pitchFamily="34" charset="0"/>
                <a:cs typeface="Arial" pitchFamily="34" charset="0"/>
              </a:rPr>
              <a:t> 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53143" y="228599"/>
            <a:ext cx="10858500" cy="1968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/>
              <a:t>Ketimpangan</a:t>
            </a:r>
            <a:r>
              <a:rPr lang="en-US" sz="3600" dirty="0"/>
              <a:t> </a:t>
            </a:r>
            <a:r>
              <a:rPr lang="en-US" sz="3600" dirty="0" err="1" smtClean="0"/>
              <a:t>Pendapatan</a:t>
            </a:r>
            <a:r>
              <a:rPr lang="en-US" sz="3600" dirty="0" smtClean="0"/>
              <a:t>: </a:t>
            </a:r>
            <a:r>
              <a:rPr lang="en-US" sz="3600" dirty="0" err="1"/>
              <a:t>Distribusi</a:t>
            </a:r>
            <a:r>
              <a:rPr lang="en-US" sz="3600" dirty="0"/>
              <a:t> yang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proporsional</a:t>
            </a:r>
            <a:r>
              <a:rPr lang="en-US" sz="3600" dirty="0"/>
              <a:t> </a:t>
            </a:r>
            <a:r>
              <a:rPr lang="en-US" sz="3600" dirty="0" err="1"/>
              <a:t>dari</a:t>
            </a:r>
            <a:r>
              <a:rPr lang="en-US" sz="3600" dirty="0"/>
              <a:t> </a:t>
            </a:r>
            <a:r>
              <a:rPr lang="en-US" sz="3600" dirty="0" err="1"/>
              <a:t>pendapatan</a:t>
            </a:r>
            <a:r>
              <a:rPr lang="en-US" sz="3600" dirty="0"/>
              <a:t> </a:t>
            </a:r>
            <a:r>
              <a:rPr lang="en-US" sz="3600" dirty="0" err="1"/>
              <a:t>nasional</a:t>
            </a:r>
            <a:r>
              <a:rPr lang="en-US" sz="3600" dirty="0"/>
              <a:t> total </a:t>
            </a:r>
            <a:r>
              <a:rPr lang="en-US" sz="3600" dirty="0" err="1"/>
              <a:t>diantara</a:t>
            </a:r>
            <a:r>
              <a:rPr lang="en-US" sz="3600" dirty="0"/>
              <a:t> </a:t>
            </a:r>
            <a:r>
              <a:rPr lang="en-US" sz="3600" dirty="0" err="1"/>
              <a:t>berbagai</a:t>
            </a:r>
            <a:r>
              <a:rPr lang="en-US" sz="3600" dirty="0"/>
              <a:t> </a:t>
            </a:r>
            <a:r>
              <a:rPr lang="en-US" sz="3600" dirty="0" err="1"/>
              <a:t>rumah</a:t>
            </a:r>
            <a:r>
              <a:rPr lang="en-US" sz="3600" dirty="0"/>
              <a:t> </a:t>
            </a:r>
            <a:r>
              <a:rPr lang="en-US" sz="3600" dirty="0" err="1"/>
              <a:t>tangga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sebuah</a:t>
            </a:r>
            <a:r>
              <a:rPr lang="en-US" sz="3600" dirty="0"/>
              <a:t> </a:t>
            </a:r>
            <a:r>
              <a:rPr lang="en-US" sz="3600" dirty="0" err="1"/>
              <a:t>negara</a:t>
            </a:r>
            <a:endParaRPr lang="en-US" sz="3600" dirty="0"/>
          </a:p>
        </p:txBody>
      </p:sp>
      <p:sp>
        <p:nvSpPr>
          <p:cNvPr id="2" name="Down Arrow 1"/>
          <p:cNvSpPr/>
          <p:nvPr/>
        </p:nvSpPr>
        <p:spPr>
          <a:xfrm>
            <a:off x="4076700" y="2661558"/>
            <a:ext cx="201386" cy="9506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>
            <a:off x="6588252" y="2326346"/>
            <a:ext cx="122791" cy="10796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JENIS </a:t>
            </a:r>
            <a:r>
              <a:rPr lang="en-US" b="1" dirty="0" err="1" smtClean="0">
                <a:solidFill>
                  <a:schemeClr val="bg2">
                    <a:lumMod val="25000"/>
                  </a:schemeClr>
                </a:solidFill>
              </a:rPr>
              <a:t>dan</a:t>
            </a:r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 UKURAN DISTRIBUSI PENDAPATAN</a:t>
            </a:r>
            <a:r>
              <a:rPr lang="en-MY" b="1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MY" b="1" dirty="0">
                <a:solidFill>
                  <a:schemeClr val="bg2">
                    <a:lumMod val="25000"/>
                  </a:schemeClr>
                </a:solidFill>
              </a:rPr>
            </a:br>
            <a:endParaRPr lang="en-MY" b="1" dirty="0"/>
          </a:p>
        </p:txBody>
      </p:sp>
      <p:sp>
        <p:nvSpPr>
          <p:cNvPr id="5" name="Rectangle 4"/>
          <p:cNvSpPr/>
          <p:nvPr/>
        </p:nvSpPr>
        <p:spPr>
          <a:xfrm>
            <a:off x="177421" y="2347414"/>
            <a:ext cx="2060812" cy="10508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accent1">
                    <a:lumMod val="75000"/>
                  </a:schemeClr>
                </a:solidFill>
                <a:hlinkClick r:id="rId2" action="ppaction://hlinksldjump"/>
              </a:rPr>
              <a:t>Distribusi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hlinkClick r:id="rId2" action="ppaction://hlinksldjump"/>
              </a:rPr>
              <a:t> </a:t>
            </a:r>
            <a:r>
              <a:rPr lang="en-US" sz="2000" b="1" dirty="0" err="1" smtClean="0">
                <a:solidFill>
                  <a:schemeClr val="accent1">
                    <a:lumMod val="75000"/>
                  </a:schemeClr>
                </a:solidFill>
                <a:hlinkClick r:id="rId2" action="ppaction://hlinksldjump"/>
              </a:rPr>
              <a:t>Pendapatan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hlinkClick r:id="rId2" action="ppaction://hlinksldjump"/>
              </a:rPr>
              <a:t> </a:t>
            </a:r>
            <a:r>
              <a:rPr lang="en-US" sz="2000" b="1" dirty="0" err="1" smtClean="0">
                <a:solidFill>
                  <a:schemeClr val="accent1">
                    <a:lumMod val="75000"/>
                  </a:schemeClr>
                </a:solidFill>
                <a:hlinkClick r:id="rId2" action="ppaction://hlinksldjump"/>
              </a:rPr>
              <a:t>Perorangan</a:t>
            </a:r>
            <a:endParaRPr lang="en-MY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7421" y="4507576"/>
            <a:ext cx="2060812" cy="10940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bg2">
                    <a:lumMod val="50000"/>
                  </a:schemeClr>
                </a:solidFill>
              </a:rPr>
              <a:t>Distribusi</a:t>
            </a:r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en-US" sz="2000" b="1" dirty="0" err="1" smtClean="0">
                <a:solidFill>
                  <a:schemeClr val="bg2">
                    <a:lumMod val="50000"/>
                  </a:schemeClr>
                </a:solidFill>
              </a:rPr>
              <a:t>Pendapatan</a:t>
            </a:r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bg2">
                    <a:lumMod val="50000"/>
                  </a:schemeClr>
                </a:solidFill>
              </a:rPr>
              <a:t>Fungsional</a:t>
            </a:r>
            <a:endParaRPr lang="en-MY" sz="2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1184" y="4463950"/>
            <a:ext cx="6196083" cy="1828800"/>
          </a:xfrm>
          <a:prstGeom prst="rect">
            <a:avLst/>
          </a:prstGeom>
          <a:ln>
            <a:prstDash val="lg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MY" sz="2000" dirty="0" err="1" smtClean="0"/>
              <a:t>Distribusi</a:t>
            </a:r>
            <a:r>
              <a:rPr lang="en-MY" sz="2000" dirty="0" smtClean="0"/>
              <a:t> </a:t>
            </a:r>
            <a:r>
              <a:rPr lang="en-MY" sz="2000" dirty="0" err="1" smtClean="0"/>
              <a:t>pendapatan</a:t>
            </a:r>
            <a:r>
              <a:rPr lang="en-MY" sz="2000" dirty="0" smtClean="0"/>
              <a:t> </a:t>
            </a:r>
            <a:r>
              <a:rPr lang="en-MY" sz="2000" b="1" dirty="0" err="1" smtClean="0">
                <a:solidFill>
                  <a:schemeClr val="accent5"/>
                </a:solidFill>
              </a:rPr>
              <a:t>bagi</a:t>
            </a:r>
            <a:r>
              <a:rPr lang="en-MY" sz="2000" b="1" dirty="0" smtClean="0">
                <a:solidFill>
                  <a:schemeClr val="accent5"/>
                </a:solidFill>
              </a:rPr>
              <a:t> </a:t>
            </a:r>
            <a:r>
              <a:rPr lang="en-MY" sz="2000" b="1" dirty="0" err="1" smtClean="0">
                <a:solidFill>
                  <a:schemeClr val="accent5"/>
                </a:solidFill>
              </a:rPr>
              <a:t>semua</a:t>
            </a:r>
            <a:r>
              <a:rPr lang="en-MY" sz="2000" b="1" dirty="0" smtClean="0">
                <a:solidFill>
                  <a:schemeClr val="accent5"/>
                </a:solidFill>
              </a:rPr>
              <a:t> </a:t>
            </a:r>
            <a:r>
              <a:rPr lang="en-MY" sz="2000" b="1" dirty="0" err="1" smtClean="0">
                <a:solidFill>
                  <a:schemeClr val="accent5"/>
                </a:solidFill>
              </a:rPr>
              <a:t>faktor</a:t>
            </a:r>
            <a:r>
              <a:rPr lang="en-MY" sz="2000" b="1" dirty="0" smtClean="0">
                <a:solidFill>
                  <a:schemeClr val="accent5"/>
                </a:solidFill>
              </a:rPr>
              <a:t> </a:t>
            </a:r>
            <a:r>
              <a:rPr lang="en-MY" sz="2000" b="1" dirty="0" err="1" smtClean="0">
                <a:solidFill>
                  <a:schemeClr val="accent5"/>
                </a:solidFill>
              </a:rPr>
              <a:t>produksi</a:t>
            </a:r>
            <a:r>
              <a:rPr lang="en-MY" sz="2000" b="1" dirty="0" smtClean="0">
                <a:solidFill>
                  <a:schemeClr val="accent5"/>
                </a:solidFill>
              </a:rPr>
              <a:t> </a:t>
            </a:r>
            <a:r>
              <a:rPr lang="en-MY" sz="2000" dirty="0" err="1" smtClean="0"/>
              <a:t>tanpa</a:t>
            </a:r>
            <a:r>
              <a:rPr lang="en-MY" sz="2000" dirty="0" smtClean="0"/>
              <a:t> </a:t>
            </a:r>
            <a:r>
              <a:rPr lang="en-MY" sz="2000" dirty="0" err="1" smtClean="0"/>
              <a:t>memperhatikan</a:t>
            </a:r>
            <a:r>
              <a:rPr lang="en-MY" sz="2000" dirty="0" smtClean="0"/>
              <a:t> </a:t>
            </a:r>
            <a:r>
              <a:rPr lang="en-MY" sz="2000" dirty="0" err="1" smtClean="0"/>
              <a:t>kepemilikan</a:t>
            </a:r>
            <a:r>
              <a:rPr lang="en-MY" sz="2000" dirty="0" smtClean="0"/>
              <a:t> factor</a:t>
            </a:r>
            <a:endParaRPr lang="en-MY" sz="2000" dirty="0"/>
          </a:p>
          <a:p>
            <a:pPr algn="ctr"/>
            <a:endParaRPr lang="en-MY" sz="2000" dirty="0" smtClean="0"/>
          </a:p>
          <a:p>
            <a:pPr algn="ctr"/>
            <a:r>
              <a:rPr lang="en-MY" sz="2000" dirty="0" err="1" smtClean="0"/>
              <a:t>Konsep</a:t>
            </a:r>
            <a:r>
              <a:rPr lang="en-MY" sz="2000" dirty="0" smtClean="0"/>
              <a:t> </a:t>
            </a:r>
            <a:r>
              <a:rPr lang="en-MY" sz="2000" dirty="0" err="1" smtClean="0"/>
              <a:t>ini</a:t>
            </a:r>
            <a:r>
              <a:rPr lang="en-MY" sz="2000" dirty="0" smtClean="0"/>
              <a:t> </a:t>
            </a:r>
            <a:r>
              <a:rPr lang="en-MY" sz="2000" dirty="0" err="1" smtClean="0"/>
              <a:t>menjelaskan</a:t>
            </a:r>
            <a:r>
              <a:rPr lang="en-MY" sz="2000" dirty="0" smtClean="0"/>
              <a:t>  </a:t>
            </a:r>
            <a:r>
              <a:rPr lang="en-MY" sz="2000" dirty="0" err="1" smtClean="0"/>
              <a:t>pangsa</a:t>
            </a:r>
            <a:r>
              <a:rPr lang="en-MY" sz="2000" dirty="0" smtClean="0"/>
              <a:t> total </a:t>
            </a:r>
            <a:r>
              <a:rPr lang="en-MY" sz="2000" dirty="0" err="1" smtClean="0"/>
              <a:t>pendapatan</a:t>
            </a:r>
            <a:r>
              <a:rPr lang="en-MY" sz="2000" dirty="0" smtClean="0"/>
              <a:t> </a:t>
            </a:r>
            <a:r>
              <a:rPr lang="en-MY" sz="2000" dirty="0" err="1" smtClean="0"/>
              <a:t>nasional</a:t>
            </a:r>
            <a:r>
              <a:rPr lang="en-MY" sz="2000" dirty="0" smtClean="0"/>
              <a:t> </a:t>
            </a:r>
            <a:r>
              <a:rPr lang="en-MY" sz="2000" dirty="0" err="1" smtClean="0"/>
              <a:t>berdasarkan</a:t>
            </a:r>
            <a:r>
              <a:rPr lang="en-MY" sz="2000" dirty="0" smtClean="0"/>
              <a:t> </a:t>
            </a:r>
            <a:r>
              <a:rPr lang="en-MY" sz="2000" dirty="0" err="1" smtClean="0"/>
              <a:t>penerimaan</a:t>
            </a:r>
            <a:r>
              <a:rPr lang="en-MY" sz="2000" dirty="0" smtClean="0"/>
              <a:t> </a:t>
            </a:r>
            <a:r>
              <a:rPr lang="en-MY" sz="2000" dirty="0" err="1" smtClean="0"/>
              <a:t>masing-masing</a:t>
            </a:r>
            <a:r>
              <a:rPr lang="en-MY" sz="2000" dirty="0" smtClean="0"/>
              <a:t> </a:t>
            </a:r>
            <a:r>
              <a:rPr lang="en-MY" sz="2000" dirty="0" err="1" smtClean="0"/>
              <a:t>faktor</a:t>
            </a:r>
            <a:r>
              <a:rPr lang="en-MY" sz="2000" dirty="0" smtClean="0"/>
              <a:t> </a:t>
            </a:r>
            <a:r>
              <a:rPr lang="en-MY" sz="2000" dirty="0" err="1" smtClean="0"/>
              <a:t>produksi</a:t>
            </a:r>
            <a:r>
              <a:rPr lang="en-MY" sz="2000" dirty="0" smtClean="0"/>
              <a:t> (</a:t>
            </a:r>
            <a:r>
              <a:rPr lang="en-MY" sz="2000" dirty="0" err="1" smtClean="0"/>
              <a:t>tanah</a:t>
            </a:r>
            <a:r>
              <a:rPr lang="en-MY" sz="2000" dirty="0" smtClean="0"/>
              <a:t>,  </a:t>
            </a:r>
            <a:r>
              <a:rPr lang="en-MY" sz="2000" dirty="0" err="1" smtClean="0"/>
              <a:t>tenaga</a:t>
            </a:r>
            <a:r>
              <a:rPr lang="en-MY" sz="2000" dirty="0" smtClean="0"/>
              <a:t> </a:t>
            </a:r>
            <a:r>
              <a:rPr lang="en-MY" sz="2000" dirty="0" err="1" smtClean="0"/>
              <a:t>kerja</a:t>
            </a:r>
            <a:r>
              <a:rPr lang="en-MY" sz="2000" dirty="0"/>
              <a:t>,</a:t>
            </a:r>
            <a:r>
              <a:rPr lang="en-MY" sz="2000" dirty="0" smtClean="0"/>
              <a:t> modal, </a:t>
            </a:r>
            <a:r>
              <a:rPr lang="en-MY" sz="2000" dirty="0" err="1" smtClean="0"/>
              <a:t>kewirausahaan</a:t>
            </a:r>
            <a:r>
              <a:rPr lang="en-MY" sz="2000" dirty="0" smtClean="0"/>
              <a:t>)</a:t>
            </a:r>
            <a:endParaRPr lang="en-MY" sz="2000" dirty="0"/>
          </a:p>
        </p:txBody>
      </p:sp>
      <p:sp>
        <p:nvSpPr>
          <p:cNvPr id="8" name="Rectangle 7"/>
          <p:cNvSpPr/>
          <p:nvPr/>
        </p:nvSpPr>
        <p:spPr>
          <a:xfrm>
            <a:off x="2511184" y="2333767"/>
            <a:ext cx="6196083" cy="1828800"/>
          </a:xfrm>
          <a:prstGeom prst="rect">
            <a:avLst/>
          </a:prstGeom>
          <a:ln>
            <a:prstDash val="lg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MY" sz="2400" dirty="0" err="1" smtClean="0"/>
              <a:t>Distribusi</a:t>
            </a:r>
            <a:r>
              <a:rPr lang="en-MY" sz="2400" dirty="0" smtClean="0"/>
              <a:t> </a:t>
            </a:r>
            <a:r>
              <a:rPr lang="en-MY" sz="2400" dirty="0" err="1" smtClean="0"/>
              <a:t>pendapatan</a:t>
            </a:r>
            <a:r>
              <a:rPr lang="en-MY" sz="2400" dirty="0" smtClean="0"/>
              <a:t> </a:t>
            </a:r>
            <a:r>
              <a:rPr lang="en-MY" sz="2400" b="1" dirty="0" err="1" smtClean="0">
                <a:solidFill>
                  <a:schemeClr val="accent5"/>
                </a:solidFill>
              </a:rPr>
              <a:t>berdasarkan</a:t>
            </a:r>
            <a:r>
              <a:rPr lang="en-MY" sz="2400" b="1" dirty="0" smtClean="0">
                <a:solidFill>
                  <a:schemeClr val="accent5"/>
                </a:solidFill>
              </a:rPr>
              <a:t> </a:t>
            </a:r>
            <a:r>
              <a:rPr lang="en-MY" sz="2400" b="1" dirty="0" err="1">
                <a:solidFill>
                  <a:schemeClr val="accent5"/>
                </a:solidFill>
              </a:rPr>
              <a:t>kelas</a:t>
            </a:r>
            <a:r>
              <a:rPr lang="en-MY" sz="2400" b="1" dirty="0">
                <a:solidFill>
                  <a:schemeClr val="accent5"/>
                </a:solidFill>
              </a:rPr>
              <a:t> </a:t>
            </a:r>
            <a:r>
              <a:rPr lang="en-MY" sz="2400" b="1" dirty="0" err="1">
                <a:solidFill>
                  <a:schemeClr val="accent5"/>
                </a:solidFill>
              </a:rPr>
              <a:t>ukuran</a:t>
            </a:r>
            <a:r>
              <a:rPr lang="en-MY" sz="2400" b="1" dirty="0">
                <a:solidFill>
                  <a:schemeClr val="accent5"/>
                </a:solidFill>
              </a:rPr>
              <a:t> </a:t>
            </a:r>
            <a:r>
              <a:rPr lang="en-MY" sz="2400" b="1" dirty="0" smtClean="0">
                <a:solidFill>
                  <a:schemeClr val="accent5"/>
                </a:solidFill>
              </a:rPr>
              <a:t>orang-orang </a:t>
            </a:r>
            <a:r>
              <a:rPr lang="en-MY" sz="2400" dirty="0" err="1"/>
              <a:t>tanpa</a:t>
            </a:r>
            <a:r>
              <a:rPr lang="en-MY" sz="2400" dirty="0"/>
              <a:t> </a:t>
            </a:r>
            <a:r>
              <a:rPr lang="en-MY" sz="2400" dirty="0" err="1" smtClean="0"/>
              <a:t>mempersoalkan</a:t>
            </a:r>
            <a:r>
              <a:rPr lang="en-MY" sz="2400" dirty="0" smtClean="0"/>
              <a:t> </a:t>
            </a:r>
            <a:r>
              <a:rPr lang="en-MY" sz="2400" dirty="0" err="1" smtClean="0"/>
              <a:t>sumber</a:t>
            </a:r>
            <a:r>
              <a:rPr lang="en-MY" sz="2400" dirty="0" smtClean="0"/>
              <a:t> </a:t>
            </a:r>
            <a:r>
              <a:rPr lang="en-MY" sz="2400" dirty="0" err="1" smtClean="0"/>
              <a:t>pendapatannya</a:t>
            </a:r>
            <a:r>
              <a:rPr lang="en-MY" sz="2400" dirty="0" smtClean="0"/>
              <a:t>  </a:t>
            </a:r>
          </a:p>
          <a:p>
            <a:pPr algn="ctr"/>
            <a:endParaRPr lang="en-MY" sz="2400" dirty="0"/>
          </a:p>
        </p:txBody>
      </p:sp>
      <p:sp>
        <p:nvSpPr>
          <p:cNvPr id="9" name="Rectangle 8"/>
          <p:cNvSpPr/>
          <p:nvPr/>
        </p:nvSpPr>
        <p:spPr>
          <a:xfrm>
            <a:off x="8980227" y="2333767"/>
            <a:ext cx="2483892" cy="805218"/>
          </a:xfrm>
          <a:prstGeom prst="rect">
            <a:avLst/>
          </a:prstGeom>
          <a:ln w="9525">
            <a:prstDash val="sysDot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en-MY" b="1" dirty="0" err="1" smtClean="0">
                <a:solidFill>
                  <a:srgbClr val="FF0000"/>
                </a:solidFill>
                <a:hlinkClick r:id="rId3" action="ppaction://hlinksldjump"/>
              </a:rPr>
              <a:t>Kurva</a:t>
            </a:r>
            <a:r>
              <a:rPr lang="en-MY" b="1" dirty="0" smtClean="0">
                <a:solidFill>
                  <a:srgbClr val="FF0000"/>
                </a:solidFill>
                <a:hlinkClick r:id="rId3" action="ppaction://hlinksldjump"/>
              </a:rPr>
              <a:t> Lorenz</a:t>
            </a:r>
            <a:endParaRPr lang="en-MY" b="1" dirty="0" smtClean="0">
              <a:solidFill>
                <a:srgbClr val="FF0000"/>
              </a:solidFill>
            </a:endParaRPr>
          </a:p>
          <a:p>
            <a:pPr marL="342900" indent="-342900" algn="ctr">
              <a:buAutoNum type="arabicPeriod"/>
            </a:pPr>
            <a:r>
              <a:rPr lang="en-MY" b="1" dirty="0" err="1" smtClean="0">
                <a:solidFill>
                  <a:srgbClr val="FF0000"/>
                </a:solidFill>
                <a:hlinkClick r:id="rId4" action="ppaction://hlinksldjump"/>
              </a:rPr>
              <a:t>Koefisien</a:t>
            </a:r>
            <a:r>
              <a:rPr lang="en-MY" b="1" dirty="0" smtClean="0">
                <a:solidFill>
                  <a:srgbClr val="FF0000"/>
                </a:solidFill>
                <a:hlinkClick r:id="rId4" action="ppaction://hlinksldjump"/>
              </a:rPr>
              <a:t> </a:t>
            </a:r>
            <a:r>
              <a:rPr lang="en-MY" b="1" dirty="0" err="1" smtClean="0">
                <a:solidFill>
                  <a:srgbClr val="FF0000"/>
                </a:solidFill>
                <a:hlinkClick r:id="rId4" action="ppaction://hlinksldjump"/>
              </a:rPr>
              <a:t>Gini</a:t>
            </a:r>
            <a:endParaRPr lang="en-MY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7421" y="1296536"/>
            <a:ext cx="2060812" cy="66874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</a:rPr>
              <a:t>JENIS</a:t>
            </a:r>
            <a:endParaRPr lang="en-MY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980227" y="1296536"/>
            <a:ext cx="2483892" cy="66874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</a:rPr>
              <a:t>UKURAN</a:t>
            </a:r>
            <a:endParaRPr lang="en-MY" sz="2400" b="1" dirty="0">
              <a:solidFill>
                <a:srgbClr val="C00000"/>
              </a:solidFill>
            </a:endParaRPr>
          </a:p>
        </p:txBody>
      </p:sp>
      <p:cxnSp>
        <p:nvCxnSpPr>
          <p:cNvPr id="13" name="Elbow Connector 12"/>
          <p:cNvCxnSpPr>
            <a:stCxn id="5" idx="2"/>
          </p:cNvCxnSpPr>
          <p:nvPr/>
        </p:nvCxnSpPr>
        <p:spPr>
          <a:xfrm rot="16200000" flipH="1">
            <a:off x="1477368" y="3128750"/>
            <a:ext cx="764275" cy="130335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6" idx="2"/>
          </p:cNvCxnSpPr>
          <p:nvPr/>
        </p:nvCxnSpPr>
        <p:spPr>
          <a:xfrm rot="16200000" flipH="1">
            <a:off x="1505801" y="5303696"/>
            <a:ext cx="707408" cy="130335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endCxn id="9" idx="2"/>
          </p:cNvCxnSpPr>
          <p:nvPr/>
        </p:nvCxnSpPr>
        <p:spPr>
          <a:xfrm flipV="1">
            <a:off x="8707267" y="3138985"/>
            <a:ext cx="1514906" cy="102358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lowchart: Connector 17"/>
          <p:cNvSpPr/>
          <p:nvPr/>
        </p:nvSpPr>
        <p:spPr>
          <a:xfrm>
            <a:off x="1125938" y="3370995"/>
            <a:ext cx="225189" cy="252484"/>
          </a:xfrm>
          <a:prstGeom prst="flowChartConnector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9" name="Flowchart: Connector 18"/>
          <p:cNvSpPr/>
          <p:nvPr/>
        </p:nvSpPr>
        <p:spPr>
          <a:xfrm>
            <a:off x="1095232" y="5564870"/>
            <a:ext cx="225189" cy="252484"/>
          </a:xfrm>
          <a:prstGeom prst="flowChartConnector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0" name="Flowchart: Connector 19"/>
          <p:cNvSpPr/>
          <p:nvPr/>
        </p:nvSpPr>
        <p:spPr>
          <a:xfrm>
            <a:off x="2398589" y="4036325"/>
            <a:ext cx="225189" cy="25248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1" name="Flowchart: Connector 20"/>
          <p:cNvSpPr/>
          <p:nvPr/>
        </p:nvSpPr>
        <p:spPr>
          <a:xfrm>
            <a:off x="2398584" y="4036325"/>
            <a:ext cx="225189" cy="252484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2" name="Flowchart: Connector 21"/>
          <p:cNvSpPr/>
          <p:nvPr/>
        </p:nvSpPr>
        <p:spPr>
          <a:xfrm>
            <a:off x="2398590" y="6166508"/>
            <a:ext cx="225189" cy="252484"/>
          </a:xfrm>
          <a:prstGeom prst="flowChartConnector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9626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18835E-6 -1.96115E-6 L -2.18835E-6 0.04949 C -2.18835E-6 0.07169 0.02853 0.09898 0.05158 0.09898 L 0.1033 0.09898 " pathEditMode="relative" rAng="0" ptsTypes="FfFF">
                                      <p:cBhvr>
                                        <p:cTn id="6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58" y="494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7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17 0.00208 L 0.50749 0.00208 L 0.50749 -0.2648 L -0.00117 -0.2648 L -0.00117 0.00208 Z " pathEditMode="relative" rAng="0" ptsTypes="FFFFF">
                                      <p:cBhvr>
                                        <p:cTn id="8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427" y="-13344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36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17 0.00208 L 0.31692 0.00208 C 0.45956 0.00208 0.63345 -0.03677 0.63345 -0.06822 L 0.63345 -0.13922 " pathEditMode="relative" rAng="16200000" ptsTypes="FfFF">
                                      <p:cBhvr>
                                        <p:cTn id="10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731" y="-705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6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3675E-6 3.7037E-7 L 2.73675E-6 0.04583 C 2.73675E-6 0.0662 0.02891 0.09167 0.05249 0.09167 L 0.10512 0.09167 " pathEditMode="relative" rAng="0" ptsTypes="FfFF">
                                      <p:cBhvr>
                                        <p:cTn id="12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49" y="458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7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6 L 0.51237 3.7037E-6 L 0.51237 -0.26945 L 3.33333E-6 -0.26945 L 3.33333E-6 3.7037E-6 Z " pathEditMode="relative" rAng="0" ptsTypes="FFFFF">
                                      <p:cBhvr>
                                        <p:cTn id="14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12" y="-134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indent="-342900"/>
            <a:r>
              <a:rPr lang="en-MY" b="1" dirty="0" smtClean="0">
                <a:solidFill>
                  <a:srgbClr val="FF0000"/>
                </a:solidFill>
                <a:hlinkClick r:id="rId2" action="ppaction://hlinksldjump"/>
              </a:rPr>
              <a:t/>
            </a:r>
            <a:br>
              <a:rPr lang="en-MY" b="1" dirty="0" smtClean="0">
                <a:solidFill>
                  <a:srgbClr val="FF0000"/>
                </a:solidFill>
                <a:hlinkClick r:id="rId2" action="ppaction://hlinksldjump"/>
              </a:rPr>
            </a:br>
            <a:r>
              <a:rPr lang="en-MY" b="1" dirty="0">
                <a:solidFill>
                  <a:srgbClr val="FF0000"/>
                </a:solidFill>
                <a:hlinkClick r:id="rId2" action="ppaction://hlinksldjump"/>
              </a:rPr>
              <a:t/>
            </a:r>
            <a:br>
              <a:rPr lang="en-MY" b="1" dirty="0">
                <a:solidFill>
                  <a:srgbClr val="FF0000"/>
                </a:solidFill>
                <a:hlinkClick r:id="rId2" action="ppaction://hlinksldjump"/>
              </a:rPr>
            </a:br>
            <a:r>
              <a:rPr lang="en-MY" b="1" dirty="0" err="1" smtClean="0">
                <a:solidFill>
                  <a:srgbClr val="FF0000"/>
                </a:solidFill>
                <a:hlinkClick r:id="rId2" action="ppaction://hlinksldjump"/>
              </a:rPr>
              <a:t>Kurva</a:t>
            </a:r>
            <a:r>
              <a:rPr lang="en-MY" b="1" dirty="0" smtClean="0">
                <a:solidFill>
                  <a:srgbClr val="FF0000"/>
                </a:solidFill>
                <a:hlinkClick r:id="rId2" action="ppaction://hlinksldjump"/>
              </a:rPr>
              <a:t> Lorenz</a:t>
            </a:r>
            <a:r>
              <a:rPr lang="en-MY" b="1" dirty="0" smtClean="0">
                <a:solidFill>
                  <a:srgbClr val="FF0000"/>
                </a:solidFill>
              </a:rPr>
              <a:t> &amp; </a:t>
            </a:r>
            <a:r>
              <a:rPr lang="en-MY" b="1" dirty="0" err="1" smtClean="0">
                <a:solidFill>
                  <a:srgbClr val="FF0000"/>
                </a:solidFill>
                <a:hlinkClick r:id="rId3" action="ppaction://hlinksldjump"/>
              </a:rPr>
              <a:t>Koefisien</a:t>
            </a:r>
            <a:r>
              <a:rPr lang="en-MY" b="1" dirty="0" smtClean="0">
                <a:solidFill>
                  <a:srgbClr val="FF0000"/>
                </a:solidFill>
                <a:hlinkClick r:id="rId3" action="ppaction://hlinksldjump"/>
              </a:rPr>
              <a:t> </a:t>
            </a:r>
            <a:r>
              <a:rPr lang="en-MY" b="1" dirty="0">
                <a:solidFill>
                  <a:srgbClr val="FF0000"/>
                </a:solidFill>
                <a:hlinkClick r:id="rId3" action="ppaction://hlinksldjump"/>
              </a:rPr>
              <a:t>Gini</a:t>
            </a:r>
            <a:r>
              <a:rPr lang="en-MY" b="1" dirty="0">
                <a:solidFill>
                  <a:srgbClr val="FF0000"/>
                </a:solidFill>
              </a:rPr>
              <a:t/>
            </a:r>
            <a:br>
              <a:rPr lang="en-MY" b="1" dirty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MY" sz="2800" b="1" dirty="0" smtClean="0">
                <a:solidFill>
                  <a:schemeClr val="accent5"/>
                </a:solidFill>
              </a:rPr>
              <a:t>KL: </a:t>
            </a:r>
            <a:r>
              <a:rPr lang="en-MY" sz="2800" b="1" dirty="0" err="1" smtClean="0">
                <a:solidFill>
                  <a:schemeClr val="accent5"/>
                </a:solidFill>
              </a:rPr>
              <a:t>Suatu</a:t>
            </a:r>
            <a:r>
              <a:rPr lang="en-MY" sz="2800" b="1" dirty="0" smtClean="0">
                <a:solidFill>
                  <a:schemeClr val="accent5"/>
                </a:solidFill>
              </a:rPr>
              <a:t> </a:t>
            </a:r>
            <a:r>
              <a:rPr lang="en-MY" sz="2800" b="1" dirty="0" err="1">
                <a:solidFill>
                  <a:schemeClr val="accent5"/>
                </a:solidFill>
              </a:rPr>
              <a:t>grafik</a:t>
            </a:r>
            <a:r>
              <a:rPr lang="en-MY" sz="2800" b="1" dirty="0">
                <a:solidFill>
                  <a:schemeClr val="accent5"/>
                </a:solidFill>
              </a:rPr>
              <a:t> yang </a:t>
            </a:r>
            <a:r>
              <a:rPr lang="en-MY" sz="2800" b="1" dirty="0" err="1">
                <a:solidFill>
                  <a:schemeClr val="accent5"/>
                </a:solidFill>
              </a:rPr>
              <a:t>menggambarkan</a:t>
            </a:r>
            <a:r>
              <a:rPr lang="en-MY" sz="2800" b="1" dirty="0">
                <a:solidFill>
                  <a:schemeClr val="accent5"/>
                </a:solidFill>
              </a:rPr>
              <a:t> </a:t>
            </a:r>
            <a:r>
              <a:rPr lang="en-MY" sz="2800" b="1" dirty="0" err="1">
                <a:solidFill>
                  <a:schemeClr val="accent5"/>
                </a:solidFill>
              </a:rPr>
              <a:t>perbedaan</a:t>
            </a:r>
            <a:r>
              <a:rPr lang="en-MY" sz="2800" b="1" dirty="0">
                <a:solidFill>
                  <a:schemeClr val="accent5"/>
                </a:solidFill>
              </a:rPr>
              <a:t> </a:t>
            </a:r>
            <a:r>
              <a:rPr lang="en-MY" sz="2800" b="1" dirty="0" err="1">
                <a:solidFill>
                  <a:schemeClr val="accent5"/>
                </a:solidFill>
              </a:rPr>
              <a:t>distribusi</a:t>
            </a:r>
            <a:r>
              <a:rPr lang="en-MY" sz="2800" b="1" dirty="0">
                <a:solidFill>
                  <a:schemeClr val="accent5"/>
                </a:solidFill>
              </a:rPr>
              <a:t> </a:t>
            </a:r>
            <a:r>
              <a:rPr lang="en-MY" sz="2800" b="1" dirty="0" err="1">
                <a:solidFill>
                  <a:schemeClr val="accent5"/>
                </a:solidFill>
              </a:rPr>
              <a:t>pendapatan</a:t>
            </a:r>
            <a:r>
              <a:rPr lang="en-MY" sz="2800" b="1" dirty="0">
                <a:solidFill>
                  <a:schemeClr val="accent5"/>
                </a:solidFill>
              </a:rPr>
              <a:t> </a:t>
            </a:r>
            <a:r>
              <a:rPr lang="en-MY" sz="2800" b="1" dirty="0" err="1">
                <a:solidFill>
                  <a:schemeClr val="accent5"/>
                </a:solidFill>
              </a:rPr>
              <a:t>dari</a:t>
            </a:r>
            <a:r>
              <a:rPr lang="en-MY" sz="2800" b="1" dirty="0">
                <a:solidFill>
                  <a:schemeClr val="accent5"/>
                </a:solidFill>
              </a:rPr>
              <a:t> </a:t>
            </a:r>
            <a:r>
              <a:rPr lang="en-MY" sz="2800" b="1" dirty="0" err="1">
                <a:solidFill>
                  <a:schemeClr val="accent5"/>
                </a:solidFill>
              </a:rPr>
              <a:t>kemerataan</a:t>
            </a:r>
            <a:r>
              <a:rPr lang="en-MY" sz="2800" b="1" dirty="0">
                <a:solidFill>
                  <a:schemeClr val="accent5"/>
                </a:solidFill>
              </a:rPr>
              <a:t> </a:t>
            </a:r>
            <a:r>
              <a:rPr lang="en-MY" sz="2800" b="1" dirty="0" err="1">
                <a:solidFill>
                  <a:schemeClr val="accent5"/>
                </a:solidFill>
              </a:rPr>
              <a:t>sempurna</a:t>
            </a:r>
            <a:r>
              <a:rPr lang="en-MY" sz="2800" b="1" dirty="0">
                <a:solidFill>
                  <a:schemeClr val="accent5"/>
                </a:solidFill>
              </a:rPr>
              <a:t>. </a:t>
            </a:r>
            <a:endParaRPr lang="en-MY" sz="2800" b="1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KG: </a:t>
            </a: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numerik</a:t>
            </a:r>
            <a:r>
              <a:rPr lang="en-US" dirty="0" smtClean="0"/>
              <a:t> </a:t>
            </a:r>
            <a:r>
              <a:rPr lang="en-US" dirty="0" err="1" smtClean="0"/>
              <a:t>agregat</a:t>
            </a:r>
            <a:r>
              <a:rPr lang="en-US" dirty="0" smtClean="0"/>
              <a:t> </a:t>
            </a:r>
            <a:r>
              <a:rPr lang="en-US" dirty="0" err="1" smtClean="0"/>
              <a:t>ketimpangan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yang </a:t>
            </a:r>
            <a:r>
              <a:rPr lang="en-US" dirty="0" err="1" smtClean="0"/>
              <a:t>berkisar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0 </a:t>
            </a:r>
            <a:r>
              <a:rPr lang="en-US" dirty="0" err="1" smtClean="0"/>
              <a:t>hingga</a:t>
            </a:r>
            <a:r>
              <a:rPr lang="en-US" dirty="0" smtClean="0"/>
              <a:t> 1. </a:t>
            </a:r>
          </a:p>
          <a:p>
            <a:pPr marL="0" indent="0">
              <a:buNone/>
            </a:pPr>
            <a:r>
              <a:rPr lang="en-US" dirty="0" smtClean="0"/>
              <a:t>0,2 – 0,35 = </a:t>
            </a:r>
            <a:r>
              <a:rPr lang="en-US" dirty="0" err="1" smtClean="0"/>
              <a:t>relatif</a:t>
            </a:r>
            <a:r>
              <a:rPr lang="en-US" dirty="0" smtClean="0"/>
              <a:t> </a:t>
            </a:r>
            <a:r>
              <a:rPr lang="en-US" dirty="0" err="1" smtClean="0"/>
              <a:t>merata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0,36 – 0,49 = relative </a:t>
            </a:r>
            <a:r>
              <a:rPr lang="en-US" dirty="0" err="1" smtClean="0"/>
              <a:t>timpang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0,5 – 0,7 =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timpang</a:t>
            </a:r>
            <a:endParaRPr lang="en-US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quarter" idx="2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83" t="43681" r="54173" b="14560"/>
          <a:stretch/>
        </p:blipFill>
        <p:spPr bwMode="auto">
          <a:xfrm>
            <a:off x="6188529" y="1219200"/>
            <a:ext cx="5535385" cy="4937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600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 smtClean="0">
                <a:hlinkClick r:id="rId2" action="ppaction://hlinksldjump"/>
              </a:rPr>
              <a:t>Kurva</a:t>
            </a:r>
            <a:r>
              <a:rPr lang="en-US" b="1" dirty="0" smtClean="0">
                <a:hlinkClick r:id="rId2" action="ppaction://hlinksldjump"/>
              </a:rPr>
              <a:t> U-</a:t>
            </a:r>
            <a:r>
              <a:rPr lang="en-US" b="1" dirty="0" err="1" smtClean="0">
                <a:hlinkClick r:id="rId2" action="ppaction://hlinksldjump"/>
              </a:rPr>
              <a:t>Terbalik</a:t>
            </a:r>
            <a:r>
              <a:rPr lang="en-US" b="1" dirty="0" smtClean="0">
                <a:hlinkClick r:id="rId2" action="ppaction://hlinksldjump"/>
              </a:rPr>
              <a:t> </a:t>
            </a:r>
            <a:r>
              <a:rPr lang="en-US" b="1" dirty="0" err="1" smtClean="0">
                <a:hlinkClick r:id="rId2" action="ppaction://hlinksldjump"/>
              </a:rPr>
              <a:t>Kuznet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1500" y="1124744"/>
            <a:ext cx="11144250" cy="5376090"/>
          </a:xfrm>
        </p:spPr>
        <p:txBody>
          <a:bodyPr>
            <a:normAutofit/>
          </a:bodyPr>
          <a:lstStyle/>
          <a:p>
            <a:pPr algn="ctr"/>
            <a:endParaRPr lang="en-MY" sz="1800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042" t="14835" r="20059" b="30220"/>
          <a:stretch/>
        </p:blipFill>
        <p:spPr bwMode="auto">
          <a:xfrm>
            <a:off x="1077686" y="1124744"/>
            <a:ext cx="9601200" cy="5376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659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MY" b="1" dirty="0" err="1" smtClean="0"/>
              <a:t>Ketimpangan</a:t>
            </a:r>
            <a:r>
              <a:rPr lang="en-MY" b="1" dirty="0" smtClean="0"/>
              <a:t> </a:t>
            </a:r>
            <a:r>
              <a:rPr lang="en-MY" b="1" dirty="0" err="1" smtClean="0"/>
              <a:t>Pendapatan</a:t>
            </a:r>
            <a:r>
              <a:rPr lang="en-MY" b="1" dirty="0" smtClean="0"/>
              <a:t> di </a:t>
            </a:r>
            <a:r>
              <a:rPr lang="en-MY" b="1" dirty="0" err="1" smtClean="0"/>
              <a:t>Jawa</a:t>
            </a:r>
            <a:r>
              <a:rPr lang="en-MY" b="1" dirty="0" smtClean="0"/>
              <a:t> Barat</a:t>
            </a:r>
            <a:endParaRPr lang="en-MY" b="1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38474"/>
            <a:ext cx="6873581" cy="3219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6272" y="3005137"/>
            <a:ext cx="5012378" cy="3248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0" y="1219200"/>
            <a:ext cx="12058650" cy="16383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MY" sz="2400" dirty="0" err="1" smtClean="0"/>
              <a:t>Sejak</a:t>
            </a:r>
            <a:r>
              <a:rPr lang="en-MY" sz="2400" dirty="0" smtClean="0"/>
              <a:t> </a:t>
            </a:r>
            <a:r>
              <a:rPr lang="en-MY" sz="2400" dirty="0" err="1" smtClean="0"/>
              <a:t>tahun</a:t>
            </a:r>
            <a:r>
              <a:rPr lang="en-MY" sz="2400" dirty="0" smtClean="0"/>
              <a:t> 2011 </a:t>
            </a:r>
            <a:r>
              <a:rPr lang="en-MY" sz="2400" dirty="0" err="1" smtClean="0"/>
              <a:t>sampai</a:t>
            </a:r>
            <a:r>
              <a:rPr lang="en-MY" sz="2400" dirty="0" smtClean="0"/>
              <a:t> </a:t>
            </a:r>
            <a:r>
              <a:rPr lang="en-MY" sz="2400" dirty="0" err="1" smtClean="0"/>
              <a:t>tahun</a:t>
            </a:r>
            <a:r>
              <a:rPr lang="en-MY" sz="2400" dirty="0" smtClean="0"/>
              <a:t> 2015,  </a:t>
            </a:r>
            <a:r>
              <a:rPr lang="en-MY" sz="2400" dirty="0" err="1" smtClean="0"/>
              <a:t>Jawa</a:t>
            </a:r>
            <a:r>
              <a:rPr lang="en-MY" sz="2400" dirty="0" smtClean="0"/>
              <a:t> Barat </a:t>
            </a:r>
            <a:r>
              <a:rPr lang="en-MY" sz="2400" dirty="0" err="1" smtClean="0"/>
              <a:t>termasuk</a:t>
            </a:r>
            <a:r>
              <a:rPr lang="en-MY" sz="2400" dirty="0" smtClean="0"/>
              <a:t> </a:t>
            </a:r>
            <a:r>
              <a:rPr lang="en-MY" sz="2400" dirty="0" err="1" smtClean="0"/>
              <a:t>salah</a:t>
            </a:r>
            <a:r>
              <a:rPr lang="en-MY" sz="2400" dirty="0" smtClean="0"/>
              <a:t> </a:t>
            </a:r>
            <a:r>
              <a:rPr lang="en-MY" sz="2400" dirty="0" err="1" smtClean="0"/>
              <a:t>satu</a:t>
            </a:r>
            <a:r>
              <a:rPr lang="en-MY" sz="2400" dirty="0" smtClean="0"/>
              <a:t> </a:t>
            </a:r>
            <a:r>
              <a:rPr lang="en-MY" sz="2400" dirty="0" err="1" smtClean="0"/>
              <a:t>provinsi</a:t>
            </a:r>
            <a:r>
              <a:rPr lang="en-MY" sz="2400" dirty="0" smtClean="0"/>
              <a:t> yang </a:t>
            </a:r>
            <a:r>
              <a:rPr lang="en-MY" sz="2400" b="1" dirty="0" err="1" smtClean="0">
                <a:solidFill>
                  <a:srgbClr val="FF0000"/>
                </a:solidFill>
              </a:rPr>
              <a:t>memiliki</a:t>
            </a:r>
            <a:r>
              <a:rPr lang="en-MY" sz="2400" b="1" dirty="0" smtClean="0">
                <a:solidFill>
                  <a:srgbClr val="FF0000"/>
                </a:solidFill>
              </a:rPr>
              <a:t> </a:t>
            </a:r>
            <a:r>
              <a:rPr lang="en-MY" sz="2400" b="1" i="1" dirty="0" smtClean="0">
                <a:solidFill>
                  <a:srgbClr val="FF0000"/>
                </a:solidFill>
              </a:rPr>
              <a:t>Gini Ratio </a:t>
            </a:r>
            <a:r>
              <a:rPr lang="en-MY" sz="2400" b="1" dirty="0" err="1" smtClean="0">
                <a:solidFill>
                  <a:srgbClr val="FF0000"/>
                </a:solidFill>
              </a:rPr>
              <a:t>tinggi</a:t>
            </a:r>
            <a:r>
              <a:rPr lang="en-MY" sz="2400" b="1" dirty="0" smtClean="0">
                <a:solidFill>
                  <a:srgbClr val="FF0000"/>
                </a:solidFill>
              </a:rPr>
              <a:t> </a:t>
            </a:r>
            <a:r>
              <a:rPr lang="en-MY" sz="2400" dirty="0" smtClean="0"/>
              <a:t>di Indonesia </a:t>
            </a:r>
            <a:r>
              <a:rPr lang="en-MY" sz="2400" dirty="0" err="1" smtClean="0"/>
              <a:t>yaitu</a:t>
            </a:r>
            <a:r>
              <a:rPr lang="en-MY" sz="2400" dirty="0" smtClean="0"/>
              <a:t> </a:t>
            </a:r>
            <a:r>
              <a:rPr lang="en-MY" sz="2400" b="1" dirty="0" smtClean="0">
                <a:solidFill>
                  <a:srgbClr val="FF0000"/>
                </a:solidFill>
              </a:rPr>
              <a:t>0.41</a:t>
            </a:r>
            <a:r>
              <a:rPr lang="en-MY" sz="2400" dirty="0" smtClean="0"/>
              <a:t> </a:t>
            </a:r>
          </a:p>
          <a:p>
            <a:pPr algn="ctr"/>
            <a:r>
              <a:rPr lang="en-MY" sz="2400" dirty="0" err="1" smtClean="0"/>
              <a:t>Angka</a:t>
            </a:r>
            <a:r>
              <a:rPr lang="en-MY" sz="2400" dirty="0" smtClean="0"/>
              <a:t> </a:t>
            </a:r>
            <a:r>
              <a:rPr lang="en-MY" sz="2400" dirty="0" err="1" smtClean="0"/>
              <a:t>ini</a:t>
            </a:r>
            <a:r>
              <a:rPr lang="en-MY" sz="2400" dirty="0" smtClean="0"/>
              <a:t> </a:t>
            </a:r>
            <a:r>
              <a:rPr lang="en-MY" sz="2400" dirty="0" err="1" smtClean="0"/>
              <a:t>menunjukkan</a:t>
            </a:r>
            <a:r>
              <a:rPr lang="en-MY" sz="2400" dirty="0" smtClean="0"/>
              <a:t> </a:t>
            </a:r>
            <a:r>
              <a:rPr lang="en-MY" sz="2400" dirty="0" err="1" smtClean="0"/>
              <a:t>bahwa</a:t>
            </a:r>
            <a:r>
              <a:rPr lang="en-MY" sz="2400" dirty="0" smtClean="0"/>
              <a:t> </a:t>
            </a:r>
            <a:r>
              <a:rPr lang="en-MY" sz="2400" b="1" dirty="0" err="1" smtClean="0">
                <a:solidFill>
                  <a:schemeClr val="bg2">
                    <a:lumMod val="50000"/>
                  </a:schemeClr>
                </a:solidFill>
              </a:rPr>
              <a:t>Jawa</a:t>
            </a:r>
            <a:r>
              <a:rPr lang="en-MY" sz="2400" b="1" dirty="0" smtClean="0">
                <a:solidFill>
                  <a:schemeClr val="bg2">
                    <a:lumMod val="50000"/>
                  </a:schemeClr>
                </a:solidFill>
              </a:rPr>
              <a:t> Barat </a:t>
            </a:r>
            <a:r>
              <a:rPr lang="en-MY" sz="2400" b="1" dirty="0" err="1" smtClean="0">
                <a:solidFill>
                  <a:schemeClr val="bg2">
                    <a:lumMod val="50000"/>
                  </a:schemeClr>
                </a:solidFill>
              </a:rPr>
              <a:t>memiliki</a:t>
            </a:r>
            <a:r>
              <a:rPr lang="en-MY" sz="24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MY" sz="2400" b="1" dirty="0" err="1" smtClean="0">
                <a:solidFill>
                  <a:schemeClr val="bg2">
                    <a:lumMod val="50000"/>
                  </a:schemeClr>
                </a:solidFill>
              </a:rPr>
              <a:t>ketimpangan</a:t>
            </a:r>
            <a:r>
              <a:rPr lang="en-MY" sz="24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MY" sz="2400" b="1" dirty="0" err="1" smtClean="0">
                <a:solidFill>
                  <a:schemeClr val="bg2">
                    <a:lumMod val="50000"/>
                  </a:schemeClr>
                </a:solidFill>
              </a:rPr>
              <a:t>pendapatan</a:t>
            </a:r>
            <a:r>
              <a:rPr lang="en-MY" sz="2400" b="1" dirty="0" smtClean="0">
                <a:solidFill>
                  <a:schemeClr val="bg2">
                    <a:lumMod val="50000"/>
                  </a:schemeClr>
                </a:solidFill>
              </a:rPr>
              <a:t> yang </a:t>
            </a:r>
            <a:r>
              <a:rPr lang="en-MY" sz="2400" b="1" dirty="0" err="1" smtClean="0">
                <a:solidFill>
                  <a:schemeClr val="bg2">
                    <a:lumMod val="50000"/>
                  </a:schemeClr>
                </a:solidFill>
              </a:rPr>
              <a:t>tinggi</a:t>
            </a:r>
            <a:endParaRPr lang="en-MY" sz="24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MY" dirty="0"/>
          </a:p>
        </p:txBody>
      </p:sp>
      <p:sp>
        <p:nvSpPr>
          <p:cNvPr id="4" name="Rectangle 3"/>
          <p:cNvSpPr/>
          <p:nvPr/>
        </p:nvSpPr>
        <p:spPr>
          <a:xfrm>
            <a:off x="3257550" y="6438900"/>
            <a:ext cx="6800850" cy="419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dirty="0" err="1" smtClean="0">
                <a:solidFill>
                  <a:schemeClr val="bg2">
                    <a:lumMod val="50000"/>
                  </a:schemeClr>
                </a:solidFill>
              </a:rPr>
              <a:t>Sumber</a:t>
            </a:r>
            <a:r>
              <a:rPr lang="en-MY" dirty="0" smtClean="0">
                <a:solidFill>
                  <a:schemeClr val="bg2">
                    <a:lumMod val="50000"/>
                  </a:schemeClr>
                </a:solidFill>
              </a:rPr>
              <a:t>: Bps.go.id </a:t>
            </a:r>
            <a:r>
              <a:rPr lang="en-MY" dirty="0" err="1" smtClean="0">
                <a:solidFill>
                  <a:schemeClr val="bg2">
                    <a:lumMod val="50000"/>
                  </a:schemeClr>
                </a:solidFill>
              </a:rPr>
              <a:t>diolah</a:t>
            </a:r>
            <a:endParaRPr lang="en-MY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586037"/>
            <a:ext cx="5829300" cy="419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dirty="0" err="1" smtClean="0">
                <a:solidFill>
                  <a:schemeClr val="bg2">
                    <a:lumMod val="50000"/>
                  </a:schemeClr>
                </a:solidFill>
              </a:rPr>
              <a:t>Tabel</a:t>
            </a:r>
            <a:r>
              <a:rPr lang="en-MY" dirty="0" smtClean="0">
                <a:solidFill>
                  <a:schemeClr val="bg2">
                    <a:lumMod val="50000"/>
                  </a:schemeClr>
                </a:solidFill>
              </a:rPr>
              <a:t>. 1 10 </a:t>
            </a:r>
            <a:r>
              <a:rPr lang="en-MY" dirty="0" err="1" smtClean="0">
                <a:solidFill>
                  <a:schemeClr val="bg2">
                    <a:lumMod val="50000"/>
                  </a:schemeClr>
                </a:solidFill>
              </a:rPr>
              <a:t>Provinsi</a:t>
            </a:r>
            <a:r>
              <a:rPr lang="en-MY" dirty="0" smtClean="0">
                <a:solidFill>
                  <a:schemeClr val="bg2">
                    <a:lumMod val="50000"/>
                  </a:schemeClr>
                </a:solidFill>
              </a:rPr>
              <a:t> ratio </a:t>
            </a:r>
            <a:r>
              <a:rPr lang="en-MY" dirty="0" err="1" smtClean="0">
                <a:solidFill>
                  <a:schemeClr val="bg2">
                    <a:lumMod val="50000"/>
                  </a:schemeClr>
                </a:solidFill>
              </a:rPr>
              <a:t>gini</a:t>
            </a:r>
            <a:r>
              <a:rPr lang="en-MY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MY" dirty="0" err="1" smtClean="0">
                <a:solidFill>
                  <a:schemeClr val="bg2">
                    <a:lumMod val="50000"/>
                  </a:schemeClr>
                </a:solidFill>
              </a:rPr>
              <a:t>tertinggi</a:t>
            </a:r>
            <a:r>
              <a:rPr lang="en-MY" dirty="0" smtClean="0">
                <a:solidFill>
                  <a:schemeClr val="bg2">
                    <a:lumMod val="50000"/>
                  </a:schemeClr>
                </a:solidFill>
              </a:rPr>
              <a:t> di </a:t>
            </a:r>
            <a:r>
              <a:rPr lang="en-MY" dirty="0" err="1" smtClean="0">
                <a:solidFill>
                  <a:schemeClr val="bg2">
                    <a:lumMod val="50000"/>
                  </a:schemeClr>
                </a:solidFill>
              </a:rPr>
              <a:t>indonesia</a:t>
            </a:r>
            <a:endParaRPr lang="en-MY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29350" y="2619374"/>
            <a:ext cx="5829300" cy="419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dirty="0" err="1" smtClean="0">
                <a:solidFill>
                  <a:schemeClr val="bg2">
                    <a:lumMod val="50000"/>
                  </a:schemeClr>
                </a:solidFill>
              </a:rPr>
              <a:t>Gambar</a:t>
            </a:r>
            <a:r>
              <a:rPr lang="en-MY" dirty="0" smtClean="0">
                <a:solidFill>
                  <a:schemeClr val="bg2">
                    <a:lumMod val="50000"/>
                  </a:schemeClr>
                </a:solidFill>
              </a:rPr>
              <a:t> 1. Ratio </a:t>
            </a:r>
            <a:r>
              <a:rPr lang="en-MY" dirty="0" err="1" smtClean="0">
                <a:solidFill>
                  <a:schemeClr val="bg2">
                    <a:lumMod val="50000"/>
                  </a:schemeClr>
                </a:solidFill>
              </a:rPr>
              <a:t>Gini</a:t>
            </a:r>
            <a:r>
              <a:rPr lang="en-MY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MY" dirty="0" err="1" smtClean="0">
                <a:solidFill>
                  <a:schemeClr val="bg2">
                    <a:lumMod val="50000"/>
                  </a:schemeClr>
                </a:solidFill>
              </a:rPr>
              <a:t>Jabar</a:t>
            </a:r>
            <a:r>
              <a:rPr lang="en-MY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MY" dirty="0" err="1" smtClean="0">
                <a:solidFill>
                  <a:schemeClr val="bg2">
                    <a:lumMod val="50000"/>
                  </a:schemeClr>
                </a:solidFill>
              </a:rPr>
              <a:t>terhadap</a:t>
            </a:r>
            <a:r>
              <a:rPr lang="en-MY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MY" dirty="0" err="1" smtClean="0">
                <a:solidFill>
                  <a:schemeClr val="bg2">
                    <a:lumMod val="50000"/>
                  </a:schemeClr>
                </a:solidFill>
              </a:rPr>
              <a:t>indonesia</a:t>
            </a:r>
            <a:endParaRPr lang="en-MY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31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810986"/>
          </a:xfrm>
        </p:spPr>
        <p:txBody>
          <a:bodyPr/>
          <a:lstStyle/>
          <a:p>
            <a:r>
              <a:rPr lang="en-US" dirty="0" smtClean="0"/>
              <a:t>Gini Ratio </a:t>
            </a:r>
            <a:r>
              <a:rPr lang="en-US" dirty="0" err="1" smtClean="0"/>
              <a:t>dan</a:t>
            </a:r>
            <a:r>
              <a:rPr lang="en-US" dirty="0" smtClean="0"/>
              <a:t> PDRB/</a:t>
            </a:r>
            <a:r>
              <a:rPr lang="en-US" dirty="0" err="1" smtClean="0"/>
              <a:t>kapita</a:t>
            </a:r>
            <a:r>
              <a:rPr lang="en-US" dirty="0" smtClean="0"/>
              <a:t> </a:t>
            </a:r>
            <a:r>
              <a:rPr lang="en-US" dirty="0" err="1" smtClean="0"/>
              <a:t>Jawa</a:t>
            </a:r>
            <a:r>
              <a:rPr lang="en-US" dirty="0" smtClean="0"/>
              <a:t> Barat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21863453"/>
              </p:ext>
            </p:extLst>
          </p:nvPr>
        </p:nvGraphicFramePr>
        <p:xfrm>
          <a:off x="609600" y="1219200"/>
          <a:ext cx="109728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6467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MY" b="1" dirty="0" err="1" smtClean="0"/>
              <a:t>Penyebab</a:t>
            </a:r>
            <a:r>
              <a:rPr lang="en-MY" b="1" dirty="0" smtClean="0"/>
              <a:t> </a:t>
            </a:r>
            <a:r>
              <a:rPr lang="en-MY" b="1" dirty="0" err="1" smtClean="0"/>
              <a:t>Munculnya</a:t>
            </a:r>
            <a:r>
              <a:rPr lang="en-MY" b="1" dirty="0" smtClean="0"/>
              <a:t> </a:t>
            </a:r>
            <a:r>
              <a:rPr lang="en-MY" b="1" dirty="0" err="1" smtClean="0"/>
              <a:t>Ketimpangan</a:t>
            </a:r>
            <a:r>
              <a:rPr lang="en-MY" b="1" dirty="0" smtClean="0"/>
              <a:t> </a:t>
            </a:r>
            <a:r>
              <a:rPr lang="en-MY" b="1" dirty="0" err="1" smtClean="0"/>
              <a:t>Pendapatan</a:t>
            </a:r>
            <a:endParaRPr lang="en-MY" b="1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40541677"/>
              </p:ext>
            </p:extLst>
          </p:nvPr>
        </p:nvGraphicFramePr>
        <p:xfrm>
          <a:off x="2668816" y="1291167"/>
          <a:ext cx="6635750" cy="2956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2853420" y="4585811"/>
            <a:ext cx="6096000" cy="147732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en-US" b="1" dirty="0" err="1" smtClean="0">
                <a:latin typeface="Times New Roman"/>
              </a:rPr>
              <a:t>Menurut</a:t>
            </a:r>
            <a:r>
              <a:rPr lang="en-US" b="1" dirty="0" smtClean="0">
                <a:latin typeface="Times New Roman"/>
              </a:rPr>
              <a:t> </a:t>
            </a:r>
            <a:r>
              <a:rPr lang="en-US" b="1" dirty="0" err="1" smtClean="0">
                <a:latin typeface="Times New Roman"/>
              </a:rPr>
              <a:t>Todaro</a:t>
            </a:r>
            <a:r>
              <a:rPr lang="en-US" b="1" dirty="0" smtClean="0">
                <a:latin typeface="Times New Roman"/>
              </a:rPr>
              <a:t> (2011)</a:t>
            </a:r>
            <a:endParaRPr lang="en-MY" b="1" dirty="0"/>
          </a:p>
          <a:p>
            <a:pPr algn="ctr"/>
            <a:r>
              <a:rPr lang="en-US" dirty="0" err="1" smtClean="0">
                <a:latin typeface="Times New Roman"/>
                <a:ea typeface="Calibri"/>
              </a:rPr>
              <a:t>Ketimpangan</a:t>
            </a:r>
            <a:r>
              <a:rPr lang="en-US" dirty="0" smtClean="0">
                <a:latin typeface="Times New Roman"/>
                <a:ea typeface="Calibri"/>
              </a:rPr>
              <a:t> </a:t>
            </a:r>
            <a:r>
              <a:rPr lang="en-US" dirty="0" err="1" smtClean="0">
                <a:latin typeface="Times New Roman"/>
                <a:ea typeface="Calibri"/>
              </a:rPr>
              <a:t>merupakan</a:t>
            </a:r>
            <a:r>
              <a:rPr lang="en-US" dirty="0" smtClean="0">
                <a:latin typeface="Times New Roman"/>
                <a:ea typeface="Calibri"/>
              </a:rPr>
              <a:t> </a:t>
            </a:r>
            <a:r>
              <a:rPr lang="en-US" dirty="0" err="1" smtClean="0">
                <a:latin typeface="Times New Roman"/>
                <a:ea typeface="Calibri"/>
              </a:rPr>
              <a:t>bagian</a:t>
            </a:r>
            <a:r>
              <a:rPr lang="en-US" dirty="0" smtClean="0">
                <a:latin typeface="Times New Roman"/>
                <a:ea typeface="Calibri"/>
              </a:rPr>
              <a:t> </a:t>
            </a:r>
            <a:r>
              <a:rPr lang="en-US" dirty="0">
                <a:latin typeface="Times New Roman"/>
                <a:ea typeface="Calibri"/>
              </a:rPr>
              <a:t>yang </a:t>
            </a:r>
            <a:r>
              <a:rPr lang="en-US" dirty="0" err="1">
                <a:latin typeface="Times New Roman"/>
                <a:ea typeface="Calibri"/>
              </a:rPr>
              <a:t>cukup</a:t>
            </a:r>
            <a:r>
              <a:rPr lang="en-US" dirty="0">
                <a:latin typeface="Times New Roman"/>
                <a:ea typeface="Calibri"/>
              </a:rPr>
              <a:t> </a:t>
            </a:r>
            <a:r>
              <a:rPr lang="en-US" dirty="0" err="1">
                <a:latin typeface="Times New Roman"/>
                <a:ea typeface="Calibri"/>
              </a:rPr>
              <a:t>stabil</a:t>
            </a:r>
            <a:r>
              <a:rPr lang="en-US" dirty="0">
                <a:latin typeface="Times New Roman"/>
                <a:ea typeface="Calibri"/>
              </a:rPr>
              <a:t> </a:t>
            </a:r>
            <a:r>
              <a:rPr lang="en-US" dirty="0" err="1" smtClean="0">
                <a:latin typeface="Times New Roman"/>
                <a:ea typeface="Calibri"/>
              </a:rPr>
              <a:t>dan</a:t>
            </a:r>
            <a:r>
              <a:rPr lang="en-US" dirty="0" smtClean="0">
                <a:latin typeface="Times New Roman"/>
                <a:ea typeface="Calibri"/>
              </a:rPr>
              <a:t> </a:t>
            </a:r>
            <a:r>
              <a:rPr lang="en-US" dirty="0" err="1" smtClean="0">
                <a:latin typeface="Times New Roman"/>
                <a:ea typeface="Calibri"/>
              </a:rPr>
              <a:t>wajar</a:t>
            </a:r>
            <a:r>
              <a:rPr lang="en-US" dirty="0" smtClean="0">
                <a:latin typeface="Times New Roman"/>
                <a:ea typeface="Calibri"/>
              </a:rPr>
              <a:t> </a:t>
            </a:r>
            <a:r>
              <a:rPr lang="en-US" dirty="0" err="1" smtClean="0">
                <a:latin typeface="Times New Roman"/>
                <a:ea typeface="Calibri"/>
              </a:rPr>
              <a:t>dari</a:t>
            </a:r>
            <a:r>
              <a:rPr lang="en-US" dirty="0" smtClean="0">
                <a:latin typeface="Times New Roman"/>
                <a:ea typeface="Calibri"/>
              </a:rPr>
              <a:t> </a:t>
            </a:r>
            <a:r>
              <a:rPr lang="en-US" dirty="0" err="1">
                <a:latin typeface="Times New Roman"/>
                <a:ea typeface="Calibri"/>
              </a:rPr>
              <a:t>wajah</a:t>
            </a:r>
            <a:r>
              <a:rPr lang="en-US" dirty="0">
                <a:latin typeface="Times New Roman"/>
                <a:ea typeface="Calibri"/>
              </a:rPr>
              <a:t> </a:t>
            </a:r>
            <a:r>
              <a:rPr lang="en-US" dirty="0" err="1">
                <a:latin typeface="Times New Roman"/>
                <a:ea typeface="Calibri"/>
              </a:rPr>
              <a:t>sosio-ekonomi</a:t>
            </a:r>
            <a:r>
              <a:rPr lang="en-US" dirty="0">
                <a:latin typeface="Times New Roman"/>
                <a:ea typeface="Calibri"/>
              </a:rPr>
              <a:t> </a:t>
            </a:r>
            <a:r>
              <a:rPr lang="en-US" dirty="0" err="1">
                <a:latin typeface="Times New Roman"/>
                <a:ea typeface="Calibri"/>
              </a:rPr>
              <a:t>suatu</a:t>
            </a:r>
            <a:r>
              <a:rPr lang="en-US" dirty="0">
                <a:latin typeface="Times New Roman"/>
                <a:ea typeface="Calibri"/>
              </a:rPr>
              <a:t> </a:t>
            </a:r>
            <a:r>
              <a:rPr lang="en-US" dirty="0" err="1">
                <a:latin typeface="Times New Roman"/>
                <a:ea typeface="Calibri"/>
              </a:rPr>
              <a:t>negara</a:t>
            </a:r>
            <a:r>
              <a:rPr lang="en-US" dirty="0">
                <a:latin typeface="Times New Roman"/>
                <a:ea typeface="Calibri"/>
              </a:rPr>
              <a:t>, yang </a:t>
            </a:r>
            <a:r>
              <a:rPr lang="en-US" dirty="0" err="1">
                <a:latin typeface="Times New Roman"/>
                <a:ea typeface="Calibri"/>
              </a:rPr>
              <a:t>hanya</a:t>
            </a:r>
            <a:r>
              <a:rPr lang="en-US" dirty="0">
                <a:latin typeface="Times New Roman"/>
                <a:ea typeface="Calibri"/>
              </a:rPr>
              <a:t> </a:t>
            </a:r>
            <a:r>
              <a:rPr lang="en-US" dirty="0" err="1">
                <a:latin typeface="Times New Roman"/>
                <a:ea typeface="Calibri"/>
              </a:rPr>
              <a:t>mungkin</a:t>
            </a:r>
            <a:r>
              <a:rPr lang="en-US" dirty="0">
                <a:latin typeface="Times New Roman"/>
                <a:ea typeface="Calibri"/>
              </a:rPr>
              <a:t> </a:t>
            </a:r>
            <a:r>
              <a:rPr lang="en-US" dirty="0" err="1">
                <a:latin typeface="Times New Roman"/>
                <a:ea typeface="Calibri"/>
              </a:rPr>
              <a:t>bisa</a:t>
            </a:r>
            <a:r>
              <a:rPr lang="en-US" dirty="0">
                <a:latin typeface="Times New Roman"/>
                <a:ea typeface="Calibri"/>
              </a:rPr>
              <a:t> </a:t>
            </a:r>
            <a:r>
              <a:rPr lang="en-US" dirty="0" err="1">
                <a:latin typeface="Times New Roman"/>
                <a:ea typeface="Calibri"/>
              </a:rPr>
              <a:t>berubah</a:t>
            </a:r>
            <a:r>
              <a:rPr lang="en-US" dirty="0">
                <a:latin typeface="Times New Roman"/>
                <a:ea typeface="Calibri"/>
              </a:rPr>
              <a:t> </a:t>
            </a:r>
            <a:r>
              <a:rPr lang="en-US" b="1" dirty="0" err="1">
                <a:latin typeface="Times New Roman"/>
                <a:ea typeface="Calibri"/>
              </a:rPr>
              <a:t>secara</a:t>
            </a:r>
            <a:r>
              <a:rPr lang="en-US" b="1" dirty="0">
                <a:latin typeface="Times New Roman"/>
                <a:ea typeface="Calibri"/>
              </a:rPr>
              <a:t> </a:t>
            </a:r>
            <a:r>
              <a:rPr lang="en-US" b="1" dirty="0" err="1">
                <a:latin typeface="Times New Roman"/>
                <a:ea typeface="Calibri"/>
              </a:rPr>
              <a:t>signifikan</a:t>
            </a:r>
            <a:r>
              <a:rPr lang="en-US" b="1" dirty="0">
                <a:latin typeface="Times New Roman"/>
                <a:ea typeface="Calibri"/>
              </a:rPr>
              <a:t> </a:t>
            </a:r>
            <a:r>
              <a:rPr lang="en-US" dirty="0" err="1">
                <a:latin typeface="Times New Roman"/>
                <a:ea typeface="Calibri"/>
              </a:rPr>
              <a:t>bila</a:t>
            </a:r>
            <a:r>
              <a:rPr lang="en-US" dirty="0">
                <a:latin typeface="Times New Roman"/>
                <a:ea typeface="Calibri"/>
              </a:rPr>
              <a:t> </a:t>
            </a:r>
            <a:r>
              <a:rPr lang="en-US" dirty="0" err="1">
                <a:latin typeface="Times New Roman"/>
                <a:ea typeface="Calibri"/>
              </a:rPr>
              <a:t>terjadi</a:t>
            </a:r>
            <a:r>
              <a:rPr lang="en-US" dirty="0">
                <a:latin typeface="Times New Roman"/>
                <a:ea typeface="Calibri"/>
              </a:rPr>
              <a:t> </a:t>
            </a:r>
            <a:r>
              <a:rPr lang="en-US" dirty="0" err="1">
                <a:latin typeface="Times New Roman"/>
                <a:ea typeface="Calibri"/>
              </a:rPr>
              <a:t>pergolakan</a:t>
            </a:r>
            <a:r>
              <a:rPr lang="en-US" dirty="0">
                <a:latin typeface="Times New Roman"/>
                <a:ea typeface="Calibri"/>
              </a:rPr>
              <a:t> </a:t>
            </a:r>
            <a:r>
              <a:rPr lang="en-US" dirty="0" err="1">
                <a:latin typeface="Times New Roman"/>
                <a:ea typeface="Calibri"/>
              </a:rPr>
              <a:t>hebat</a:t>
            </a:r>
            <a:r>
              <a:rPr lang="en-US" dirty="0">
                <a:latin typeface="Times New Roman"/>
                <a:ea typeface="Calibri"/>
              </a:rPr>
              <a:t> </a:t>
            </a:r>
            <a:r>
              <a:rPr lang="en-US" dirty="0" err="1">
                <a:latin typeface="Times New Roman"/>
                <a:ea typeface="Calibri"/>
              </a:rPr>
              <a:t>atau</a:t>
            </a:r>
            <a:r>
              <a:rPr lang="en-US" dirty="0">
                <a:latin typeface="Times New Roman"/>
                <a:ea typeface="Calibri"/>
              </a:rPr>
              <a:t> </a:t>
            </a:r>
            <a:r>
              <a:rPr lang="en-US" dirty="0" err="1">
                <a:latin typeface="Times New Roman"/>
                <a:ea typeface="Calibri"/>
              </a:rPr>
              <a:t>terdapat</a:t>
            </a:r>
            <a:r>
              <a:rPr lang="en-US" dirty="0">
                <a:latin typeface="Times New Roman"/>
                <a:ea typeface="Calibri"/>
              </a:rPr>
              <a:t> </a:t>
            </a:r>
            <a:r>
              <a:rPr lang="en-US" b="1" dirty="0" err="1">
                <a:latin typeface="Times New Roman"/>
                <a:ea typeface="Calibri"/>
              </a:rPr>
              <a:t>kebijakan</a:t>
            </a:r>
            <a:r>
              <a:rPr lang="en-US" b="1" dirty="0">
                <a:latin typeface="Times New Roman"/>
                <a:ea typeface="Calibri"/>
              </a:rPr>
              <a:t> yang </a:t>
            </a:r>
            <a:r>
              <a:rPr lang="en-US" b="1" dirty="0" err="1">
                <a:latin typeface="Times New Roman"/>
                <a:ea typeface="Calibri"/>
              </a:rPr>
              <a:t>dilaksanakan</a:t>
            </a:r>
            <a:r>
              <a:rPr lang="en-US" b="1" dirty="0">
                <a:latin typeface="Times New Roman"/>
                <a:ea typeface="Calibri"/>
              </a:rPr>
              <a:t> </a:t>
            </a:r>
            <a:r>
              <a:rPr lang="en-US" b="1" dirty="0" err="1">
                <a:latin typeface="Times New Roman"/>
                <a:ea typeface="Calibri"/>
              </a:rPr>
              <a:t>secara</a:t>
            </a:r>
            <a:r>
              <a:rPr lang="en-US" b="1" dirty="0">
                <a:latin typeface="Times New Roman"/>
                <a:ea typeface="Calibri"/>
              </a:rPr>
              <a:t> </a:t>
            </a:r>
            <a:r>
              <a:rPr lang="en-US" b="1" dirty="0" err="1" smtClean="0">
                <a:latin typeface="Times New Roman"/>
                <a:ea typeface="Calibri"/>
              </a:rPr>
              <a:t>sistematis</a:t>
            </a:r>
            <a:endParaRPr lang="en-MY" b="1" dirty="0"/>
          </a:p>
        </p:txBody>
      </p:sp>
    </p:spTree>
    <p:extLst>
      <p:ext uri="{BB962C8B-B14F-4D97-AF65-F5344CB8AC3E}">
        <p14:creationId xmlns:p14="http://schemas.microsoft.com/office/powerpoint/2010/main" val="313989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1464</TotalTime>
  <Words>1285</Words>
  <Application>Microsoft Office PowerPoint</Application>
  <PresentationFormat>Widescreen</PresentationFormat>
  <Paragraphs>226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Bookman Old Style</vt:lpstr>
      <vt:lpstr>Calibri</vt:lpstr>
      <vt:lpstr>Gill Sans MT</vt:lpstr>
      <vt:lpstr>Symbol</vt:lpstr>
      <vt:lpstr>Times New Roman</vt:lpstr>
      <vt:lpstr>Wingdings</vt:lpstr>
      <vt:lpstr>Wingdings 3</vt:lpstr>
      <vt:lpstr>Origin</vt:lpstr>
      <vt:lpstr>Ketimpangan Pendapatan di Jawa Barat: Penyebab dan Solusi </vt:lpstr>
      <vt:lpstr>Isu Terkait Ketimpangan Pendapatan di Jawa Barat</vt:lpstr>
      <vt:lpstr>PowerPoint Presentation</vt:lpstr>
      <vt:lpstr>JENIS dan UKURAN DISTRIBUSI PENDAPATAN </vt:lpstr>
      <vt:lpstr>  Kurva Lorenz &amp; Koefisien Gini </vt:lpstr>
      <vt:lpstr>Kurva U-Terbalik Kuznet</vt:lpstr>
      <vt:lpstr>Ketimpangan Pendapatan di Jawa Barat</vt:lpstr>
      <vt:lpstr>Gini Ratio dan PDRB/kapita Jawa Barat</vt:lpstr>
      <vt:lpstr>Penyebab Munculnya Ketimpangan Pendapatan</vt:lpstr>
      <vt:lpstr>Dalil Tipologi Pertumbuhan dan Ketimpangan (Fields)</vt:lpstr>
      <vt:lpstr>Pergeseran Struktur Ekonomi dan Tenaga Kerja</vt:lpstr>
      <vt:lpstr>Pandangan Islam dan Konvensional Terhadap Solusi Ketimpangan Pendapatan</vt:lpstr>
      <vt:lpstr>Cakupan Pilihan Kebijakan</vt:lpstr>
      <vt:lpstr>Memperbaiki Karakter Pertumbuhan Ekonomi </vt:lpstr>
      <vt:lpstr>Tiga Solusi Mengatasi Ketimpangan Pendapatan Berdasarkan Pandangan Konvensional</vt:lpstr>
      <vt:lpstr>Mengubah distribusi fungsional: sistem bagi hasil  </vt:lpstr>
      <vt:lpstr>Prinsip-prinsip Mudharabah</vt:lpstr>
      <vt:lpstr>Penelitian Bagi Hasil</vt:lpstr>
      <vt:lpstr> Solusi Mengatasi Ketimpangan Pendapatan Berdasarkan Pandangan Islam</vt:lpstr>
      <vt:lpstr>Solusi Mengatasi Ketimpangan Pendapatan Berdasarkan Pandangan Islam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Ketimpangan  pendapatan</dc:title>
  <dc:creator>Windows User</dc:creator>
  <cp:lastModifiedBy>Windows User</cp:lastModifiedBy>
  <cp:revision>165</cp:revision>
  <dcterms:created xsi:type="dcterms:W3CDTF">2016-07-28T23:55:16Z</dcterms:created>
  <dcterms:modified xsi:type="dcterms:W3CDTF">2016-08-08T12:46:33Z</dcterms:modified>
</cp:coreProperties>
</file>