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802" r:id="rId3"/>
  </p:sldMasterIdLst>
  <p:notesMasterIdLst>
    <p:notesMasterId r:id="rId33"/>
  </p:notesMasterIdLst>
  <p:sldIdLst>
    <p:sldId id="256" r:id="rId4"/>
    <p:sldId id="404" r:id="rId5"/>
    <p:sldId id="410" r:id="rId6"/>
    <p:sldId id="411" r:id="rId7"/>
    <p:sldId id="412" r:id="rId8"/>
    <p:sldId id="260" r:id="rId9"/>
    <p:sldId id="326" r:id="rId10"/>
    <p:sldId id="259" r:id="rId11"/>
    <p:sldId id="388" r:id="rId12"/>
    <p:sldId id="389" r:id="rId13"/>
    <p:sldId id="392" r:id="rId14"/>
    <p:sldId id="297" r:id="rId15"/>
    <p:sldId id="413" r:id="rId16"/>
    <p:sldId id="332" r:id="rId17"/>
    <p:sldId id="362" r:id="rId18"/>
    <p:sldId id="334" r:id="rId19"/>
    <p:sldId id="417" r:id="rId20"/>
    <p:sldId id="414" r:id="rId21"/>
    <p:sldId id="415" r:id="rId22"/>
    <p:sldId id="419" r:id="rId23"/>
    <p:sldId id="424" r:id="rId24"/>
    <p:sldId id="425" r:id="rId25"/>
    <p:sldId id="420" r:id="rId26"/>
    <p:sldId id="421" r:id="rId27"/>
    <p:sldId id="427" r:id="rId28"/>
    <p:sldId id="422" r:id="rId29"/>
    <p:sldId id="426" r:id="rId30"/>
    <p:sldId id="423" r:id="rId31"/>
    <p:sldId id="32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CC"/>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4660"/>
  </p:normalViewPr>
  <p:slideViewPr>
    <p:cSldViewPr>
      <p:cViewPr>
        <p:scale>
          <a:sx n="72" d="100"/>
          <a:sy n="72" d="100"/>
        </p:scale>
        <p:origin x="-372" y="6"/>
      </p:cViewPr>
      <p:guideLst>
        <p:guide orient="horz" pos="2160"/>
        <p:guide pos="2880"/>
      </p:guideLst>
    </p:cSldViewPr>
  </p:slideViewPr>
  <p:notesTextViewPr>
    <p:cViewPr>
      <p:scale>
        <a:sx n="1" d="1"/>
        <a:sy n="1" d="1"/>
      </p:scale>
      <p:origin x="0" y="0"/>
    </p:cViewPr>
  </p:notesTextViewPr>
  <p:sorterViewPr>
    <p:cViewPr>
      <p:scale>
        <a:sx n="100" d="100"/>
        <a:sy n="100"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D:\NEW\Konsep\AKSI\AKS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NEW\Konsep\AKSI\AKS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NEW\Konsep\AKSI\AK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42785818938982E-2"/>
          <c:y val="3.8666296048921592E-2"/>
          <c:w val="0.64685181556035642"/>
          <c:h val="0.841520719265057"/>
        </c:manualLayout>
      </c:layout>
      <c:lineChart>
        <c:grouping val="standard"/>
        <c:varyColors val="0"/>
        <c:ser>
          <c:idx val="4"/>
          <c:order val="4"/>
          <c:tx>
            <c:strRef>
              <c:f>Sheet1!$B$1</c:f>
            </c:strRef>
          </c:tx>
          <c:spPr>
            <a:ln>
              <a:solidFill>
                <a:srgbClr val="0070C0"/>
              </a:solidFill>
            </a:ln>
          </c:spPr>
          <c:cat>
            <c:multiLvlStrRef>
              <c:f>Sheet1!$A$2:$A$11</c:f>
            </c:multiLvlStrRef>
          </c:cat>
          <c:val>
            <c:numRef>
              <c:f>Sheet1!$B$2:$B$11</c:f>
            </c:numRef>
          </c:val>
          <c:smooth val="0"/>
        </c:ser>
        <c:ser>
          <c:idx val="5"/>
          <c:order val="5"/>
          <c:tx>
            <c:strRef>
              <c:f>Sheet1!$C$1</c:f>
            </c:strRef>
          </c:tx>
          <c:cat>
            <c:multiLvlStrRef>
              <c:f>Sheet1!$A$2:$A$11</c:f>
            </c:multiLvlStrRef>
          </c:cat>
          <c:val>
            <c:numRef>
              <c:f>Sheet1!$C$2:$C$11</c:f>
            </c:numRef>
          </c:val>
          <c:smooth val="0"/>
        </c:ser>
        <c:ser>
          <c:idx val="6"/>
          <c:order val="6"/>
          <c:tx>
            <c:strRef>
              <c:f>Sheet1!$B$1</c:f>
            </c:strRef>
          </c:tx>
          <c:spPr>
            <a:ln>
              <a:solidFill>
                <a:srgbClr val="0070C0"/>
              </a:solidFill>
            </a:ln>
          </c:spPr>
          <c:cat>
            <c:multiLvlStrRef>
              <c:f>Sheet1!$A$2:$A$11</c:f>
            </c:multiLvlStrRef>
          </c:cat>
          <c:val>
            <c:numRef>
              <c:f>Sheet1!$B$2:$B$11</c:f>
            </c:numRef>
          </c:val>
          <c:smooth val="0"/>
        </c:ser>
        <c:ser>
          <c:idx val="7"/>
          <c:order val="7"/>
          <c:tx>
            <c:strRef>
              <c:f>Sheet1!$C$1</c:f>
            </c:strRef>
          </c:tx>
          <c:cat>
            <c:multiLvlStrRef>
              <c:f>Sheet1!$A$2:$A$11</c:f>
            </c:multiLvlStrRef>
          </c:cat>
          <c:val>
            <c:numRef>
              <c:f>Sheet1!$C$2:$C$11</c:f>
            </c:numRef>
          </c:val>
          <c:smooth val="0"/>
        </c:ser>
        <c:ser>
          <c:idx val="2"/>
          <c:order val="2"/>
          <c:tx>
            <c:strRef>
              <c:f>Sheet1!$B$1</c:f>
            </c:strRef>
          </c:tx>
          <c:spPr>
            <a:ln>
              <a:solidFill>
                <a:srgbClr val="0070C0"/>
              </a:solidFill>
            </a:ln>
          </c:spPr>
          <c:cat>
            <c:multiLvlStrRef>
              <c:f>Sheet1!$A$2:$A$11</c:f>
            </c:multiLvlStrRef>
          </c:cat>
          <c:val>
            <c:numRef>
              <c:f>Sheet1!$B$2:$B$11</c:f>
            </c:numRef>
          </c:val>
          <c:smooth val="0"/>
        </c:ser>
        <c:ser>
          <c:idx val="3"/>
          <c:order val="3"/>
          <c:tx>
            <c:strRef>
              <c:f>Sheet1!$C$1</c:f>
            </c:strRef>
          </c:tx>
          <c:cat>
            <c:multiLvlStrRef>
              <c:f>Sheet1!$A$2:$A$11</c:f>
            </c:multiLvlStrRef>
          </c:cat>
          <c:val>
            <c:numRef>
              <c:f>Sheet1!$C$2:$C$11</c:f>
            </c:numRef>
          </c:val>
          <c:smooth val="0"/>
        </c:ser>
        <c:ser>
          <c:idx val="0"/>
          <c:order val="0"/>
          <c:tx>
            <c:strRef>
              <c:f>Sheet1!$B$1</c:f>
              <c:strCache>
                <c:ptCount val="1"/>
                <c:pt idx="0">
                  <c:v>Rencana</c:v>
                </c:pt>
              </c:strCache>
            </c:strRef>
          </c:tx>
          <c:spPr>
            <a:ln>
              <a:solidFill>
                <a:srgbClr val="0070C0"/>
              </a:solidFill>
            </a:ln>
          </c:spPr>
          <c:marker>
            <c:spPr>
              <a:ln>
                <a:solidFill>
                  <a:srgbClr val="0070C0"/>
                </a:solidFill>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7"/>
              <c:layout/>
              <c:tx>
                <c:rich>
                  <a:bodyPr/>
                  <a:lstStyle/>
                  <a:p>
                    <a:pPr>
                      <a:defRPr lang="en-US" b="1">
                        <a:solidFill>
                          <a:srgbClr val="0000FF"/>
                        </a:solidFill>
                      </a:defRPr>
                    </a:pPr>
                    <a:r>
                      <a:rPr lang="en-US" b="1" smtClean="0">
                        <a:solidFill>
                          <a:srgbClr val="0000FF"/>
                        </a:solidFill>
                      </a:rPr>
                      <a:t>8,80</a:t>
                    </a:r>
                    <a:endParaRPr lang="en-US" b="1">
                      <a:solidFill>
                        <a:srgbClr val="0000FF"/>
                      </a:solidFill>
                    </a:endParaRPr>
                  </a:p>
                </c:rich>
              </c:tx>
              <c:spPr/>
              <c:dLblPos val="b"/>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pPr>
                      <a:defRPr lang="en-US">
                        <a:solidFill>
                          <a:srgbClr val="0000FF"/>
                        </a:solidFill>
                      </a:defRPr>
                    </a:pPr>
                    <a:r>
                      <a:rPr lang="en-US" dirty="0" smtClean="0">
                        <a:solidFill>
                          <a:srgbClr val="0000FF"/>
                        </a:solidFill>
                      </a:rPr>
                      <a:t>7</a:t>
                    </a:r>
                    <a:r>
                      <a:rPr lang="en-US" smtClean="0">
                        <a:solidFill>
                          <a:srgbClr val="0000FF"/>
                        </a:solidFill>
                      </a:rPr>
                      <a:t>,</a:t>
                    </a:r>
                    <a:r>
                      <a:rPr lang="en-US" dirty="0" smtClean="0">
                        <a:solidFill>
                          <a:srgbClr val="0000FF"/>
                        </a:solidFill>
                      </a:rPr>
                      <a:t>80</a:t>
                    </a:r>
                    <a:endParaRPr lang="en-US">
                      <a:solidFill>
                        <a:srgbClr val="0000FF"/>
                      </a:solidFill>
                    </a:endParaRPr>
                  </a:p>
                </c:rich>
              </c:tx>
              <c:spPr/>
              <c:dLblPos val="b"/>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pPr>
                      <a:defRPr lang="en-US">
                        <a:solidFill>
                          <a:srgbClr val="0000FF"/>
                        </a:solidFill>
                      </a:defRPr>
                    </a:pPr>
                    <a:r>
                      <a:rPr lang="en-US" dirty="0" smtClean="0">
                        <a:solidFill>
                          <a:srgbClr val="0000FF"/>
                        </a:solidFill>
                      </a:rPr>
                      <a:t>6</a:t>
                    </a:r>
                    <a:r>
                      <a:rPr lang="en-US" smtClean="0">
                        <a:solidFill>
                          <a:srgbClr val="0000FF"/>
                        </a:solidFill>
                      </a:rPr>
                      <a:t>,</a:t>
                    </a:r>
                    <a:r>
                      <a:rPr lang="en-US" dirty="0" smtClean="0">
                        <a:solidFill>
                          <a:srgbClr val="0000FF"/>
                        </a:solidFill>
                      </a:rPr>
                      <a:t>80</a:t>
                    </a:r>
                    <a:endParaRPr lang="en-US">
                      <a:solidFill>
                        <a:srgbClr val="0000FF"/>
                      </a:solidFill>
                    </a:endParaRPr>
                  </a:p>
                </c:rich>
              </c:tx>
              <c:spPr/>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US">
                    <a:solidFill>
                      <a:srgbClr val="0070C0"/>
                    </a:solidFill>
                  </a:defRPr>
                </a:pPr>
                <a:endParaRPr lang="id-ID"/>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General</c:formatCode>
                <c:ptCount val="10"/>
                <c:pt idx="0">
                  <c:v>14.49</c:v>
                </c:pt>
                <c:pt idx="1">
                  <c:v>13.55</c:v>
                </c:pt>
                <c:pt idx="2">
                  <c:v>12.739999999999998</c:v>
                </c:pt>
                <c:pt idx="3">
                  <c:v>11.58</c:v>
                </c:pt>
                <c:pt idx="4">
                  <c:v>11.17</c:v>
                </c:pt>
                <c:pt idx="5">
                  <c:v>10.31</c:v>
                </c:pt>
                <c:pt idx="6">
                  <c:v>9.4500000000000028</c:v>
                </c:pt>
                <c:pt idx="7">
                  <c:v>9.07</c:v>
                </c:pt>
                <c:pt idx="8">
                  <c:v>8.27</c:v>
                </c:pt>
                <c:pt idx="9">
                  <c:v>7.4700000000000024</c:v>
                </c:pt>
              </c:numCache>
            </c:numRef>
          </c:val>
          <c:smooth val="0"/>
        </c:ser>
        <c:ser>
          <c:idx val="1"/>
          <c:order val="1"/>
          <c:tx>
            <c:strRef>
              <c:f>Sheet1!$C$1</c:f>
              <c:strCache>
                <c:ptCount val="1"/>
                <c:pt idx="0">
                  <c:v>Realisasi</c:v>
                </c:pt>
              </c:strCache>
            </c:strRef>
          </c:tx>
          <c:spPr>
            <a:ln>
              <a:solidFill>
                <a:srgbClr val="FF0000"/>
              </a:solidFill>
            </a:ln>
          </c:spPr>
          <c:marker>
            <c:spPr>
              <a:solidFill>
                <a:srgbClr val="FF0000"/>
              </a:solidFill>
              <a:ln>
                <a:solidFill>
                  <a:srgbClr val="FF0000"/>
                </a:solidFill>
              </a:ln>
            </c:spPr>
          </c:marker>
          <c:dLbls>
            <c:spPr>
              <a:noFill/>
              <a:ln>
                <a:noFill/>
              </a:ln>
              <a:effectLst/>
            </c:spPr>
            <c:txPr>
              <a:bodyPr/>
              <a:lstStyle/>
              <a:p>
                <a:pPr>
                  <a:defRPr lang="en-US">
                    <a:solidFill>
                      <a:srgbClr val="FF0000"/>
                    </a:solidFill>
                  </a:defRPr>
                </a:pPr>
                <a:endParaRPr lang="id-ID"/>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General</c:formatCode>
                <c:ptCount val="10"/>
                <c:pt idx="1">
                  <c:v>13.55</c:v>
                </c:pt>
                <c:pt idx="2">
                  <c:v>13.01</c:v>
                </c:pt>
                <c:pt idx="3">
                  <c:v>11.96</c:v>
                </c:pt>
                <c:pt idx="4">
                  <c:v>11.27</c:v>
                </c:pt>
                <c:pt idx="5">
                  <c:v>10.57</c:v>
                </c:pt>
              </c:numCache>
            </c:numRef>
          </c:val>
          <c:smooth val="0"/>
        </c:ser>
        <c:dLbls>
          <c:showLegendKey val="0"/>
          <c:showVal val="0"/>
          <c:showCatName val="0"/>
          <c:showSerName val="0"/>
          <c:showPercent val="0"/>
          <c:showBubbleSize val="0"/>
        </c:dLbls>
        <c:marker val="1"/>
        <c:smooth val="0"/>
        <c:axId val="129352448"/>
        <c:axId val="129353984"/>
      </c:lineChart>
      <c:catAx>
        <c:axId val="129352448"/>
        <c:scaling>
          <c:orientation val="minMax"/>
        </c:scaling>
        <c:delete val="0"/>
        <c:axPos val="b"/>
        <c:numFmt formatCode="General" sourceLinked="1"/>
        <c:majorTickMark val="out"/>
        <c:minorTickMark val="none"/>
        <c:tickLblPos val="nextTo"/>
        <c:txPr>
          <a:bodyPr/>
          <a:lstStyle/>
          <a:p>
            <a:pPr>
              <a:defRPr lang="en-US" sz="1400"/>
            </a:pPr>
            <a:endParaRPr lang="id-ID"/>
          </a:p>
        </c:txPr>
        <c:crossAx val="129353984"/>
        <c:crosses val="autoZero"/>
        <c:auto val="1"/>
        <c:lblAlgn val="ctr"/>
        <c:lblOffset val="100"/>
        <c:noMultiLvlLbl val="0"/>
      </c:catAx>
      <c:valAx>
        <c:axId val="129353984"/>
        <c:scaling>
          <c:orientation val="minMax"/>
        </c:scaling>
        <c:delete val="0"/>
        <c:axPos val="l"/>
        <c:majorGridlines/>
        <c:numFmt formatCode="General" sourceLinked="1"/>
        <c:majorTickMark val="out"/>
        <c:minorTickMark val="none"/>
        <c:tickLblPos val="nextTo"/>
        <c:txPr>
          <a:bodyPr/>
          <a:lstStyle/>
          <a:p>
            <a:pPr>
              <a:defRPr lang="en-US"/>
            </a:pPr>
            <a:endParaRPr lang="id-ID"/>
          </a:p>
        </c:txPr>
        <c:crossAx val="129352448"/>
        <c:crosses val="autoZero"/>
        <c:crossBetween val="between"/>
      </c:valAx>
    </c:plotArea>
    <c:legend>
      <c:legendPos val="r"/>
      <c:legendEntry>
        <c:idx val="0"/>
        <c:delete val="1"/>
      </c:legendEntry>
      <c:legendEntry>
        <c:idx val="1"/>
        <c:delete val="1"/>
      </c:legendEntry>
      <c:layout>
        <c:manualLayout>
          <c:xMode val="edge"/>
          <c:yMode val="edge"/>
          <c:x val="0.81077169480295253"/>
          <c:y val="0.32413961357100857"/>
          <c:w val="0.16404329628489231"/>
          <c:h val="0.13330960313238654"/>
        </c:manualLayout>
      </c:layout>
      <c:overlay val="0"/>
      <c:txPr>
        <a:bodyPr/>
        <a:lstStyle/>
        <a:p>
          <a:pPr>
            <a:defRPr lang="en-US" sz="1200"/>
          </a:pPr>
          <a:endParaRPr lang="id-ID"/>
        </a:p>
      </c:txPr>
    </c:legend>
    <c:plotVisOnly val="1"/>
    <c:dispBlanksAs val="gap"/>
    <c:showDLblsOverMax val="0"/>
  </c:chart>
  <c:spPr>
    <a:solidFill>
      <a:schemeClr val="accent6">
        <a:lumMod val="20000"/>
        <a:lumOff val="80000"/>
      </a:schemeClr>
    </a:solidFill>
  </c:spPr>
  <c:txPr>
    <a:bodyPr/>
    <a:lstStyle/>
    <a:p>
      <a:pPr>
        <a:defRPr sz="1800"/>
      </a:pPr>
      <a:endParaRPr lang="id-ID"/>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Sheet4!$B$19</c:f>
              <c:strCache>
                <c:ptCount val="1"/>
                <c:pt idx="0">
                  <c:v>III a ke III b</c:v>
                </c:pt>
              </c:strCache>
            </c:strRef>
          </c:tx>
          <c:invertIfNegative val="0"/>
          <c:dLbls>
            <c:showLegendKey val="0"/>
            <c:showVal val="1"/>
            <c:showCatName val="0"/>
            <c:showSerName val="0"/>
            <c:showPercent val="0"/>
            <c:showBubbleSize val="0"/>
            <c:showLeaderLines val="0"/>
          </c:dLbls>
          <c:cat>
            <c:strRef>
              <c:f>Sheet4!$C$18:$H$18</c:f>
              <c:strCache>
                <c:ptCount val="6"/>
                <c:pt idx="1">
                  <c:v>1 Tahun</c:v>
                </c:pt>
                <c:pt idx="2">
                  <c:v>2 Tahun</c:v>
                </c:pt>
                <c:pt idx="3">
                  <c:v>3 Tahun</c:v>
                </c:pt>
                <c:pt idx="4">
                  <c:v>4 Tahun</c:v>
                </c:pt>
                <c:pt idx="5">
                  <c:v>&gt; 4 Tahun</c:v>
                </c:pt>
              </c:strCache>
            </c:strRef>
          </c:cat>
          <c:val>
            <c:numRef>
              <c:f>Sheet4!$C$19:$H$19</c:f>
              <c:numCache>
                <c:formatCode>General</c:formatCode>
                <c:ptCount val="6"/>
                <c:pt idx="2">
                  <c:v>1</c:v>
                </c:pt>
                <c:pt idx="3">
                  <c:v>2</c:v>
                </c:pt>
                <c:pt idx="4">
                  <c:v>6</c:v>
                </c:pt>
              </c:numCache>
            </c:numRef>
          </c:val>
        </c:ser>
        <c:ser>
          <c:idx val="1"/>
          <c:order val="1"/>
          <c:tx>
            <c:strRef>
              <c:f>Sheet4!$B$20</c:f>
              <c:strCache>
                <c:ptCount val="1"/>
                <c:pt idx="0">
                  <c:v>III b ke III c (Pertama ke Muda)</c:v>
                </c:pt>
              </c:strCache>
            </c:strRef>
          </c:tx>
          <c:invertIfNegative val="0"/>
          <c:dLbls>
            <c:showLegendKey val="0"/>
            <c:showVal val="1"/>
            <c:showCatName val="0"/>
            <c:showSerName val="0"/>
            <c:showPercent val="0"/>
            <c:showBubbleSize val="0"/>
            <c:showLeaderLines val="0"/>
          </c:dLbls>
          <c:cat>
            <c:strRef>
              <c:f>Sheet4!$C$18:$H$18</c:f>
              <c:strCache>
                <c:ptCount val="6"/>
                <c:pt idx="1">
                  <c:v>1 Tahun</c:v>
                </c:pt>
                <c:pt idx="2">
                  <c:v>2 Tahun</c:v>
                </c:pt>
                <c:pt idx="3">
                  <c:v>3 Tahun</c:v>
                </c:pt>
                <c:pt idx="4">
                  <c:v>4 Tahun</c:v>
                </c:pt>
                <c:pt idx="5">
                  <c:v>&gt; 4 Tahun</c:v>
                </c:pt>
              </c:strCache>
            </c:strRef>
          </c:cat>
          <c:val>
            <c:numRef>
              <c:f>Sheet4!$C$20:$H$20</c:f>
              <c:numCache>
                <c:formatCode>General</c:formatCode>
                <c:ptCount val="6"/>
                <c:pt idx="4">
                  <c:v>2</c:v>
                </c:pt>
                <c:pt idx="5">
                  <c:v>5</c:v>
                </c:pt>
              </c:numCache>
            </c:numRef>
          </c:val>
        </c:ser>
        <c:dLbls>
          <c:showLegendKey val="0"/>
          <c:showVal val="0"/>
          <c:showCatName val="0"/>
          <c:showSerName val="0"/>
          <c:showPercent val="0"/>
          <c:showBubbleSize val="0"/>
        </c:dLbls>
        <c:gapWidth val="150"/>
        <c:shape val="box"/>
        <c:axId val="162710656"/>
        <c:axId val="162712192"/>
        <c:axId val="0"/>
      </c:bar3DChart>
      <c:catAx>
        <c:axId val="162710656"/>
        <c:scaling>
          <c:orientation val="minMax"/>
        </c:scaling>
        <c:delete val="0"/>
        <c:axPos val="b"/>
        <c:majorTickMark val="out"/>
        <c:minorTickMark val="none"/>
        <c:tickLblPos val="nextTo"/>
        <c:crossAx val="162712192"/>
        <c:crosses val="autoZero"/>
        <c:auto val="1"/>
        <c:lblAlgn val="ctr"/>
        <c:lblOffset val="100"/>
        <c:noMultiLvlLbl val="0"/>
      </c:catAx>
      <c:valAx>
        <c:axId val="162712192"/>
        <c:scaling>
          <c:orientation val="minMax"/>
        </c:scaling>
        <c:delete val="0"/>
        <c:axPos val="l"/>
        <c:majorGridlines/>
        <c:numFmt formatCode="General" sourceLinked="1"/>
        <c:majorTickMark val="out"/>
        <c:minorTickMark val="none"/>
        <c:tickLblPos val="nextTo"/>
        <c:crossAx val="162710656"/>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Sheet4!$B$25</c:f>
              <c:strCache>
                <c:ptCount val="1"/>
                <c:pt idx="0">
                  <c:v>III c ke III d</c:v>
                </c:pt>
              </c:strCache>
            </c:strRef>
          </c:tx>
          <c:invertIfNegative val="0"/>
          <c:dLbls>
            <c:showLegendKey val="0"/>
            <c:showVal val="1"/>
            <c:showCatName val="0"/>
            <c:showSerName val="0"/>
            <c:showPercent val="0"/>
            <c:showBubbleSize val="0"/>
            <c:showLeaderLines val="0"/>
          </c:dLbls>
          <c:cat>
            <c:strRef>
              <c:f>Sheet4!$C$24:$H$24</c:f>
              <c:strCache>
                <c:ptCount val="6"/>
                <c:pt idx="0">
                  <c:v>1 Tahun</c:v>
                </c:pt>
                <c:pt idx="1">
                  <c:v>2 Tahun</c:v>
                </c:pt>
                <c:pt idx="2">
                  <c:v>3 Tahun</c:v>
                </c:pt>
                <c:pt idx="3">
                  <c:v>4 Tahun</c:v>
                </c:pt>
                <c:pt idx="4">
                  <c:v>&gt; 4 Tahun</c:v>
                </c:pt>
                <c:pt idx="5">
                  <c:v>Pembebasan Sementera</c:v>
                </c:pt>
              </c:strCache>
            </c:strRef>
          </c:cat>
          <c:val>
            <c:numRef>
              <c:f>Sheet4!$C$25:$H$25</c:f>
              <c:numCache>
                <c:formatCode>General</c:formatCode>
                <c:ptCount val="6"/>
                <c:pt idx="1">
                  <c:v>1</c:v>
                </c:pt>
                <c:pt idx="3">
                  <c:v>1</c:v>
                </c:pt>
                <c:pt idx="4">
                  <c:v>1</c:v>
                </c:pt>
                <c:pt idx="5">
                  <c:v>2</c:v>
                </c:pt>
              </c:numCache>
            </c:numRef>
          </c:val>
        </c:ser>
        <c:ser>
          <c:idx val="1"/>
          <c:order val="1"/>
          <c:tx>
            <c:strRef>
              <c:f>Sheet4!$B$26</c:f>
              <c:strCache>
                <c:ptCount val="1"/>
                <c:pt idx="0">
                  <c:v>III d ke IV a (Muda ke Madya) </c:v>
                </c:pt>
              </c:strCache>
            </c:strRef>
          </c:tx>
          <c:invertIfNegative val="0"/>
          <c:dLbls>
            <c:showLegendKey val="0"/>
            <c:showVal val="1"/>
            <c:showCatName val="0"/>
            <c:showSerName val="0"/>
            <c:showPercent val="0"/>
            <c:showBubbleSize val="0"/>
            <c:showLeaderLines val="0"/>
          </c:dLbls>
          <c:cat>
            <c:strRef>
              <c:f>Sheet4!$C$24:$H$24</c:f>
              <c:strCache>
                <c:ptCount val="6"/>
                <c:pt idx="0">
                  <c:v>1 Tahun</c:v>
                </c:pt>
                <c:pt idx="1">
                  <c:v>2 Tahun</c:v>
                </c:pt>
                <c:pt idx="2">
                  <c:v>3 Tahun</c:v>
                </c:pt>
                <c:pt idx="3">
                  <c:v>4 Tahun</c:v>
                </c:pt>
                <c:pt idx="4">
                  <c:v>&gt; 4 Tahun</c:v>
                </c:pt>
                <c:pt idx="5">
                  <c:v>Pembebasan Sementera</c:v>
                </c:pt>
              </c:strCache>
            </c:strRef>
          </c:cat>
          <c:val>
            <c:numRef>
              <c:f>Sheet4!$C$26:$H$26</c:f>
              <c:numCache>
                <c:formatCode>General</c:formatCode>
                <c:ptCount val="6"/>
                <c:pt idx="1">
                  <c:v>1</c:v>
                </c:pt>
                <c:pt idx="2">
                  <c:v>1</c:v>
                </c:pt>
                <c:pt idx="3">
                  <c:v>1</c:v>
                </c:pt>
                <c:pt idx="4">
                  <c:v>5</c:v>
                </c:pt>
                <c:pt idx="5">
                  <c:v>1</c:v>
                </c:pt>
              </c:numCache>
            </c:numRef>
          </c:val>
        </c:ser>
        <c:dLbls>
          <c:showLegendKey val="0"/>
          <c:showVal val="0"/>
          <c:showCatName val="0"/>
          <c:showSerName val="0"/>
          <c:showPercent val="0"/>
          <c:showBubbleSize val="0"/>
        </c:dLbls>
        <c:gapWidth val="150"/>
        <c:shape val="box"/>
        <c:axId val="163090816"/>
        <c:axId val="163092352"/>
        <c:axId val="0"/>
      </c:bar3DChart>
      <c:catAx>
        <c:axId val="163090816"/>
        <c:scaling>
          <c:orientation val="minMax"/>
        </c:scaling>
        <c:delete val="0"/>
        <c:axPos val="b"/>
        <c:majorTickMark val="out"/>
        <c:minorTickMark val="none"/>
        <c:tickLblPos val="nextTo"/>
        <c:crossAx val="163092352"/>
        <c:crosses val="autoZero"/>
        <c:auto val="1"/>
        <c:lblAlgn val="ctr"/>
        <c:lblOffset val="100"/>
        <c:noMultiLvlLbl val="0"/>
      </c:catAx>
      <c:valAx>
        <c:axId val="163092352"/>
        <c:scaling>
          <c:orientation val="minMax"/>
        </c:scaling>
        <c:delete val="0"/>
        <c:axPos val="l"/>
        <c:majorGridlines/>
        <c:numFmt formatCode="General" sourceLinked="1"/>
        <c:majorTickMark val="out"/>
        <c:minorTickMark val="none"/>
        <c:tickLblPos val="nextTo"/>
        <c:crossAx val="163090816"/>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Sheet4!$B$31</c:f>
              <c:strCache>
                <c:ptCount val="1"/>
                <c:pt idx="0">
                  <c:v>IV a ke IV b</c:v>
                </c:pt>
              </c:strCache>
            </c:strRef>
          </c:tx>
          <c:invertIfNegative val="0"/>
          <c:dLbls>
            <c:dLbl>
              <c:idx val="3"/>
              <c:showLegendKey val="0"/>
              <c:showVal val="1"/>
              <c:showCatName val="0"/>
              <c:showSerName val="0"/>
              <c:showPercent val="0"/>
              <c:showBubbleSize val="0"/>
            </c:dLbl>
            <c:dLbl>
              <c:idx val="4"/>
              <c:showLegendKey val="0"/>
              <c:showVal val="1"/>
              <c:showCatName val="0"/>
              <c:showSerName val="0"/>
              <c:showPercent val="0"/>
              <c:showBubbleSize val="0"/>
            </c:dLbl>
            <c:dLbl>
              <c:idx val="5"/>
              <c:showLegendKey val="0"/>
              <c:showVal val="1"/>
              <c:showCatName val="0"/>
              <c:showSerName val="0"/>
              <c:showPercent val="0"/>
              <c:showBubbleSize val="0"/>
            </c:dLbl>
            <c:showLegendKey val="0"/>
            <c:showVal val="0"/>
            <c:showCatName val="0"/>
            <c:showSerName val="0"/>
            <c:showPercent val="0"/>
            <c:showBubbleSize val="0"/>
          </c:dLbls>
          <c:cat>
            <c:strRef>
              <c:f>Sheet4!$C$30:$H$30</c:f>
              <c:strCache>
                <c:ptCount val="6"/>
                <c:pt idx="0">
                  <c:v>1 Tahun</c:v>
                </c:pt>
                <c:pt idx="1">
                  <c:v>2 Tahun</c:v>
                </c:pt>
                <c:pt idx="2">
                  <c:v>3 Tahun</c:v>
                </c:pt>
                <c:pt idx="3">
                  <c:v>4 Tahun</c:v>
                </c:pt>
                <c:pt idx="4">
                  <c:v>&gt; 4 Tahun</c:v>
                </c:pt>
                <c:pt idx="5">
                  <c:v>Peringatan</c:v>
                </c:pt>
              </c:strCache>
            </c:strRef>
          </c:cat>
          <c:val>
            <c:numRef>
              <c:f>Sheet4!$C$31:$H$31</c:f>
              <c:numCache>
                <c:formatCode>General</c:formatCode>
                <c:ptCount val="6"/>
                <c:pt idx="3">
                  <c:v>1</c:v>
                </c:pt>
                <c:pt idx="4">
                  <c:v>2</c:v>
                </c:pt>
                <c:pt idx="5">
                  <c:v>3</c:v>
                </c:pt>
              </c:numCache>
            </c:numRef>
          </c:val>
        </c:ser>
        <c:ser>
          <c:idx val="1"/>
          <c:order val="1"/>
          <c:tx>
            <c:strRef>
              <c:f>Sheet4!$B$32</c:f>
              <c:strCache>
                <c:ptCount val="1"/>
                <c:pt idx="0">
                  <c:v>IV b ke IV c</c:v>
                </c:pt>
              </c:strCache>
            </c:strRef>
          </c:tx>
          <c:invertIfNegative val="0"/>
          <c:dLbls>
            <c:showLegendKey val="0"/>
            <c:showVal val="1"/>
            <c:showCatName val="0"/>
            <c:showSerName val="0"/>
            <c:showPercent val="0"/>
            <c:showBubbleSize val="0"/>
            <c:showLeaderLines val="0"/>
          </c:dLbls>
          <c:cat>
            <c:strRef>
              <c:f>Sheet4!$C$30:$H$30</c:f>
              <c:strCache>
                <c:ptCount val="6"/>
                <c:pt idx="0">
                  <c:v>1 Tahun</c:v>
                </c:pt>
                <c:pt idx="1">
                  <c:v>2 Tahun</c:v>
                </c:pt>
                <c:pt idx="2">
                  <c:v>3 Tahun</c:v>
                </c:pt>
                <c:pt idx="3">
                  <c:v>4 Tahun</c:v>
                </c:pt>
                <c:pt idx="4">
                  <c:v>&gt; 4 Tahun</c:v>
                </c:pt>
                <c:pt idx="5">
                  <c:v>Peringatan</c:v>
                </c:pt>
              </c:strCache>
            </c:strRef>
          </c:cat>
          <c:val>
            <c:numRef>
              <c:f>Sheet4!$C$32:$H$32</c:f>
              <c:numCache>
                <c:formatCode>General</c:formatCode>
                <c:ptCount val="6"/>
                <c:pt idx="4">
                  <c:v>1</c:v>
                </c:pt>
              </c:numCache>
            </c:numRef>
          </c:val>
        </c:ser>
        <c:ser>
          <c:idx val="2"/>
          <c:order val="2"/>
          <c:tx>
            <c:strRef>
              <c:f>Sheet4!$B$33</c:f>
              <c:strCache>
                <c:ptCount val="1"/>
                <c:pt idx="0">
                  <c:v>IV c ke IV d (Madya ke Utama)</c:v>
                </c:pt>
              </c:strCache>
            </c:strRef>
          </c:tx>
          <c:invertIfNegative val="0"/>
          <c:cat>
            <c:strRef>
              <c:f>Sheet4!$C$30:$H$30</c:f>
              <c:strCache>
                <c:ptCount val="6"/>
                <c:pt idx="0">
                  <c:v>1 Tahun</c:v>
                </c:pt>
                <c:pt idx="1">
                  <c:v>2 Tahun</c:v>
                </c:pt>
                <c:pt idx="2">
                  <c:v>3 Tahun</c:v>
                </c:pt>
                <c:pt idx="3">
                  <c:v>4 Tahun</c:v>
                </c:pt>
                <c:pt idx="4">
                  <c:v>&gt; 4 Tahun</c:v>
                </c:pt>
                <c:pt idx="5">
                  <c:v>Peringatan</c:v>
                </c:pt>
              </c:strCache>
            </c:strRef>
          </c:cat>
          <c:val>
            <c:numRef>
              <c:f>Sheet4!$C$33:$H$33</c:f>
              <c:numCache>
                <c:formatCode>General</c:formatCode>
                <c:ptCount val="6"/>
              </c:numCache>
            </c:numRef>
          </c:val>
        </c:ser>
        <c:dLbls>
          <c:showLegendKey val="0"/>
          <c:showVal val="0"/>
          <c:showCatName val="0"/>
          <c:showSerName val="0"/>
          <c:showPercent val="0"/>
          <c:showBubbleSize val="0"/>
        </c:dLbls>
        <c:gapWidth val="150"/>
        <c:shape val="box"/>
        <c:axId val="163115392"/>
        <c:axId val="163116928"/>
        <c:axId val="0"/>
      </c:bar3DChart>
      <c:catAx>
        <c:axId val="163115392"/>
        <c:scaling>
          <c:orientation val="minMax"/>
        </c:scaling>
        <c:delete val="0"/>
        <c:axPos val="b"/>
        <c:majorTickMark val="out"/>
        <c:minorTickMark val="none"/>
        <c:tickLblPos val="nextTo"/>
        <c:crossAx val="163116928"/>
        <c:crosses val="autoZero"/>
        <c:auto val="1"/>
        <c:lblAlgn val="ctr"/>
        <c:lblOffset val="100"/>
        <c:noMultiLvlLbl val="0"/>
      </c:catAx>
      <c:valAx>
        <c:axId val="163116928"/>
        <c:scaling>
          <c:orientation val="minMax"/>
        </c:scaling>
        <c:delete val="0"/>
        <c:axPos val="l"/>
        <c:majorGridlines/>
        <c:numFmt formatCode="General" sourceLinked="1"/>
        <c:majorTickMark val="out"/>
        <c:minorTickMark val="none"/>
        <c:tickLblPos val="nextTo"/>
        <c:crossAx val="163115392"/>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0.90889</cdr:x>
      <cdr:y>0.13905</cdr:y>
    </cdr:from>
    <cdr:to>
      <cdr:x>0.98</cdr:x>
      <cdr:y>0.24572</cdr:y>
    </cdr:to>
    <cdr:sp macro="" textlink="">
      <cdr:nvSpPr>
        <cdr:cNvPr id="10"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0.42268</cdr:x>
      <cdr:y>0.32506</cdr:y>
    </cdr:from>
    <cdr:to>
      <cdr:x>0.48222</cdr:x>
      <cdr:y>0.36762</cdr:y>
    </cdr:to>
    <cdr:sp macro="" textlink="">
      <cdr:nvSpPr>
        <cdr:cNvPr id="12" name="Straight Connector 4"/>
        <cdr:cNvSpPr/>
      </cdr:nvSpPr>
      <cdr:spPr>
        <a:xfrm xmlns:a="http://schemas.openxmlformats.org/drawingml/2006/main">
          <a:off x="3623439" y="1625529"/>
          <a:ext cx="510442" cy="212812"/>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0.48222</cdr:x>
      <cdr:y>0.35238</cdr:y>
    </cdr:from>
    <cdr:to>
      <cdr:x>0.49111</cdr:x>
      <cdr:y>0.36762</cdr:y>
    </cdr:to>
    <cdr:sp macro="" textlink="">
      <cdr:nvSpPr>
        <cdr:cNvPr id="13" name="Rectangle 5"/>
        <cdr:cNvSpPr/>
      </cdr:nvSpPr>
      <cdr:spPr>
        <a:xfrm xmlns:a="http://schemas.openxmlformats.org/drawingml/2006/main" flipH="1" flipV="1">
          <a:off x="4133880" y="1762138"/>
          <a:ext cx="76200" cy="76201"/>
        </a:xfrm>
        <a:prstGeom xmlns:a="http://schemas.openxmlformats.org/drawingml/2006/main" prst="rect">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14"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0.71333</cdr:x>
      <cdr:y>0.90095</cdr:y>
    </cdr:from>
    <cdr:to>
      <cdr:x>0.78444</cdr:x>
      <cdr:y>0.94666</cdr:y>
    </cdr:to>
    <cdr:sp macro="" textlink="">
      <cdr:nvSpPr>
        <cdr:cNvPr id="16" name="TextBox 15"/>
        <cdr:cNvSpPr txBox="1"/>
      </cdr:nvSpPr>
      <cdr:spPr>
        <a:xfrm xmlns:a="http://schemas.openxmlformats.org/drawingml/2006/main">
          <a:off x="6115080" y="4505340"/>
          <a:ext cx="6096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2016</a:t>
          </a:r>
          <a:endParaRPr lang="id-ID" sz="1400" dirty="0"/>
        </a:p>
      </cdr:txBody>
    </cdr:sp>
  </cdr:relSizeAnchor>
  <cdr:relSizeAnchor xmlns:cdr="http://schemas.openxmlformats.org/drawingml/2006/chartDrawing">
    <cdr:from>
      <cdr:x>0.78444</cdr:x>
      <cdr:y>0.90095</cdr:y>
    </cdr:from>
    <cdr:to>
      <cdr:x>0.87333</cdr:x>
      <cdr:y>0.9619</cdr:y>
    </cdr:to>
    <cdr:sp macro="" textlink="">
      <cdr:nvSpPr>
        <cdr:cNvPr id="19" name="TextBox 18"/>
        <cdr:cNvSpPr txBox="1"/>
      </cdr:nvSpPr>
      <cdr:spPr>
        <a:xfrm xmlns:a="http://schemas.openxmlformats.org/drawingml/2006/main">
          <a:off x="6724680" y="4505340"/>
          <a:ext cx="762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2017</a:t>
          </a:r>
          <a:endParaRPr lang="id-ID" sz="1400" dirty="0"/>
        </a:p>
      </cdr:txBody>
    </cdr:sp>
  </cdr:relSizeAnchor>
  <cdr:relSizeAnchor xmlns:cdr="http://schemas.openxmlformats.org/drawingml/2006/chartDrawing">
    <cdr:from>
      <cdr:x>0.09111</cdr:x>
      <cdr:y>0.09334</cdr:y>
    </cdr:from>
    <cdr:to>
      <cdr:x>0.10889</cdr:x>
      <cdr:y>0.13905</cdr:y>
    </cdr:to>
    <cdr:sp macro="" textlink="">
      <cdr:nvSpPr>
        <cdr:cNvPr id="23"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24"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0.42268</cdr:x>
      <cdr:y>0.32506</cdr:y>
    </cdr:from>
    <cdr:to>
      <cdr:x>0.48222</cdr:x>
      <cdr:y>0.36762</cdr:y>
    </cdr:to>
    <cdr:sp macro="" textlink="">
      <cdr:nvSpPr>
        <cdr:cNvPr id="25" name="Straight Connector 4"/>
        <cdr:cNvSpPr/>
      </cdr:nvSpPr>
      <cdr:spPr>
        <a:xfrm xmlns:a="http://schemas.openxmlformats.org/drawingml/2006/main">
          <a:off x="3623439" y="1625529"/>
          <a:ext cx="510442" cy="212812"/>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0.48222</cdr:x>
      <cdr:y>0.35238</cdr:y>
    </cdr:from>
    <cdr:to>
      <cdr:x>0.49111</cdr:x>
      <cdr:y>0.36762</cdr:y>
    </cdr:to>
    <cdr:sp macro="" textlink="">
      <cdr:nvSpPr>
        <cdr:cNvPr id="26" name="Rectangle 5"/>
        <cdr:cNvSpPr/>
      </cdr:nvSpPr>
      <cdr:spPr>
        <a:xfrm xmlns:a="http://schemas.openxmlformats.org/drawingml/2006/main" flipH="1" flipV="1">
          <a:off x="4133880" y="1762138"/>
          <a:ext cx="76200" cy="76201"/>
        </a:xfrm>
        <a:prstGeom xmlns:a="http://schemas.openxmlformats.org/drawingml/2006/main" prst="rect">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27"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0.71333</cdr:x>
      <cdr:y>0.90095</cdr:y>
    </cdr:from>
    <cdr:to>
      <cdr:x>0.78444</cdr:x>
      <cdr:y>0.94666</cdr:y>
    </cdr:to>
    <cdr:sp macro="" textlink="">
      <cdr:nvSpPr>
        <cdr:cNvPr id="28" name="TextBox 15"/>
        <cdr:cNvSpPr txBox="1"/>
      </cdr:nvSpPr>
      <cdr:spPr>
        <a:xfrm xmlns:a="http://schemas.openxmlformats.org/drawingml/2006/main">
          <a:off x="6115080" y="4505340"/>
          <a:ext cx="6096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2016</a:t>
          </a:r>
          <a:endParaRPr lang="id-ID" sz="1400" dirty="0"/>
        </a:p>
      </cdr:txBody>
    </cdr:sp>
  </cdr:relSizeAnchor>
  <cdr:relSizeAnchor xmlns:cdr="http://schemas.openxmlformats.org/drawingml/2006/chartDrawing">
    <cdr:from>
      <cdr:x>0.78444</cdr:x>
      <cdr:y>0.90095</cdr:y>
    </cdr:from>
    <cdr:to>
      <cdr:x>0.87333</cdr:x>
      <cdr:y>0.9619</cdr:y>
    </cdr:to>
    <cdr:sp macro="" textlink="">
      <cdr:nvSpPr>
        <cdr:cNvPr id="29" name="TextBox 18"/>
        <cdr:cNvSpPr txBox="1"/>
      </cdr:nvSpPr>
      <cdr:spPr>
        <a:xfrm xmlns:a="http://schemas.openxmlformats.org/drawingml/2006/main">
          <a:off x="6724680" y="4505340"/>
          <a:ext cx="762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2017</a:t>
          </a:r>
          <a:endParaRPr lang="id-ID" sz="1400" dirty="0"/>
        </a:p>
      </cdr:txBody>
    </cdr:sp>
  </cdr:relSizeAnchor>
  <cdr:relSizeAnchor xmlns:cdr="http://schemas.openxmlformats.org/drawingml/2006/chartDrawing">
    <cdr:from>
      <cdr:x>0.09111</cdr:x>
      <cdr:y>0.09334</cdr:y>
    </cdr:from>
    <cdr:to>
      <cdr:x>0.10889</cdr:x>
      <cdr:y>0.13905</cdr:y>
    </cdr:to>
    <cdr:sp macro="" textlink="">
      <cdr:nvSpPr>
        <cdr:cNvPr id="30"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31"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0.42268</cdr:x>
      <cdr:y>0.32506</cdr:y>
    </cdr:from>
    <cdr:to>
      <cdr:x>0.48222</cdr:x>
      <cdr:y>0.36762</cdr:y>
    </cdr:to>
    <cdr:sp macro="" textlink="">
      <cdr:nvSpPr>
        <cdr:cNvPr id="32" name="Straight Connector 4"/>
        <cdr:cNvSpPr/>
      </cdr:nvSpPr>
      <cdr:spPr>
        <a:xfrm xmlns:a="http://schemas.openxmlformats.org/drawingml/2006/main">
          <a:off x="3623439" y="1625529"/>
          <a:ext cx="510442" cy="212812"/>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0.48222</cdr:x>
      <cdr:y>0.35238</cdr:y>
    </cdr:from>
    <cdr:to>
      <cdr:x>0.49111</cdr:x>
      <cdr:y>0.36762</cdr:y>
    </cdr:to>
    <cdr:sp macro="" textlink="">
      <cdr:nvSpPr>
        <cdr:cNvPr id="33" name="Rectangle 5"/>
        <cdr:cNvSpPr/>
      </cdr:nvSpPr>
      <cdr:spPr>
        <a:xfrm xmlns:a="http://schemas.openxmlformats.org/drawingml/2006/main" flipH="1" flipV="1">
          <a:off x="4133880" y="1762138"/>
          <a:ext cx="76200" cy="76201"/>
        </a:xfrm>
        <a:prstGeom xmlns:a="http://schemas.openxmlformats.org/drawingml/2006/main" prst="rect">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34"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0.71333</cdr:x>
      <cdr:y>0.90095</cdr:y>
    </cdr:from>
    <cdr:to>
      <cdr:x>0.78444</cdr:x>
      <cdr:y>0.94666</cdr:y>
    </cdr:to>
    <cdr:sp macro="" textlink="">
      <cdr:nvSpPr>
        <cdr:cNvPr id="35" name="TextBox 15"/>
        <cdr:cNvSpPr txBox="1"/>
      </cdr:nvSpPr>
      <cdr:spPr>
        <a:xfrm xmlns:a="http://schemas.openxmlformats.org/drawingml/2006/main">
          <a:off x="6115080" y="4505340"/>
          <a:ext cx="6096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2016</a:t>
          </a:r>
          <a:endParaRPr lang="id-ID" sz="1400" dirty="0"/>
        </a:p>
      </cdr:txBody>
    </cdr:sp>
  </cdr:relSizeAnchor>
  <cdr:relSizeAnchor xmlns:cdr="http://schemas.openxmlformats.org/drawingml/2006/chartDrawing">
    <cdr:from>
      <cdr:x>0.78444</cdr:x>
      <cdr:y>0.90095</cdr:y>
    </cdr:from>
    <cdr:to>
      <cdr:x>0.87333</cdr:x>
      <cdr:y>0.9619</cdr:y>
    </cdr:to>
    <cdr:sp macro="" textlink="">
      <cdr:nvSpPr>
        <cdr:cNvPr id="36" name="TextBox 18"/>
        <cdr:cNvSpPr txBox="1"/>
      </cdr:nvSpPr>
      <cdr:spPr>
        <a:xfrm xmlns:a="http://schemas.openxmlformats.org/drawingml/2006/main">
          <a:off x="6724680" y="4505340"/>
          <a:ext cx="762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2017</a:t>
          </a:r>
          <a:endParaRPr lang="id-ID" sz="1400" dirty="0"/>
        </a:p>
      </cdr:txBody>
    </cdr:sp>
  </cdr:relSizeAnchor>
  <cdr:relSizeAnchor xmlns:cdr="http://schemas.openxmlformats.org/drawingml/2006/chartDrawing">
    <cdr:from>
      <cdr:x>0.09111</cdr:x>
      <cdr:y>0.09334</cdr:y>
    </cdr:from>
    <cdr:to>
      <cdr:x>0.10889</cdr:x>
      <cdr:y>0.13905</cdr:y>
    </cdr:to>
    <cdr:sp macro="" textlink="">
      <cdr:nvSpPr>
        <cdr:cNvPr id="37"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38"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0.42268</cdr:x>
      <cdr:y>0.32506</cdr:y>
    </cdr:from>
    <cdr:to>
      <cdr:x>0.48222</cdr:x>
      <cdr:y>0.36762</cdr:y>
    </cdr:to>
    <cdr:sp macro="" textlink="">
      <cdr:nvSpPr>
        <cdr:cNvPr id="39" name="Straight Connector 4"/>
        <cdr:cNvSpPr/>
      </cdr:nvSpPr>
      <cdr:spPr>
        <a:xfrm xmlns:a="http://schemas.openxmlformats.org/drawingml/2006/main">
          <a:off x="3623439" y="1625529"/>
          <a:ext cx="510442" cy="212812"/>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0.48222</cdr:x>
      <cdr:y>0.35238</cdr:y>
    </cdr:from>
    <cdr:to>
      <cdr:x>0.49111</cdr:x>
      <cdr:y>0.36762</cdr:y>
    </cdr:to>
    <cdr:sp macro="" textlink="">
      <cdr:nvSpPr>
        <cdr:cNvPr id="40" name="Rectangle 5"/>
        <cdr:cNvSpPr/>
      </cdr:nvSpPr>
      <cdr:spPr>
        <a:xfrm xmlns:a="http://schemas.openxmlformats.org/drawingml/2006/main" flipH="1" flipV="1">
          <a:off x="4133880" y="1762138"/>
          <a:ext cx="76200" cy="76201"/>
        </a:xfrm>
        <a:prstGeom xmlns:a="http://schemas.openxmlformats.org/drawingml/2006/main" prst="rect">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0.90889</cdr:x>
      <cdr:y>0.13905</cdr:y>
    </cdr:from>
    <cdr:to>
      <cdr:x>0.98</cdr:x>
      <cdr:y>0.24572</cdr:y>
    </cdr:to>
    <cdr:sp macro="" textlink="">
      <cdr:nvSpPr>
        <cdr:cNvPr id="41" name="TextBox 9"/>
        <cdr:cNvSpPr txBox="1"/>
      </cdr:nvSpPr>
      <cdr:spPr>
        <a:xfrm xmlns:a="http://schemas.openxmlformats.org/drawingml/2006/main">
          <a:off x="7791480" y="695340"/>
          <a:ext cx="609600" cy="533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id-ID" sz="1100" dirty="0"/>
        </a:p>
      </cdr:txBody>
    </cdr:sp>
  </cdr:relSizeAnchor>
  <cdr:relSizeAnchor xmlns:cdr="http://schemas.openxmlformats.org/drawingml/2006/chartDrawing">
    <cdr:from>
      <cdr:x>0.71333</cdr:x>
      <cdr:y>0.90095</cdr:y>
    </cdr:from>
    <cdr:to>
      <cdr:x>0.78444</cdr:x>
      <cdr:y>0.94666</cdr:y>
    </cdr:to>
    <cdr:sp macro="" textlink="">
      <cdr:nvSpPr>
        <cdr:cNvPr id="42" name="TextBox 15"/>
        <cdr:cNvSpPr txBox="1"/>
      </cdr:nvSpPr>
      <cdr:spPr>
        <a:xfrm xmlns:a="http://schemas.openxmlformats.org/drawingml/2006/main">
          <a:off x="6115080" y="4505340"/>
          <a:ext cx="6096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2016</a:t>
          </a:r>
          <a:endParaRPr lang="id-ID" sz="1400" dirty="0"/>
        </a:p>
      </cdr:txBody>
    </cdr:sp>
  </cdr:relSizeAnchor>
  <cdr:relSizeAnchor xmlns:cdr="http://schemas.openxmlformats.org/drawingml/2006/chartDrawing">
    <cdr:from>
      <cdr:x>0.78444</cdr:x>
      <cdr:y>0.90095</cdr:y>
    </cdr:from>
    <cdr:to>
      <cdr:x>0.87333</cdr:x>
      <cdr:y>0.9619</cdr:y>
    </cdr:to>
    <cdr:sp macro="" textlink="">
      <cdr:nvSpPr>
        <cdr:cNvPr id="43" name="TextBox 18"/>
        <cdr:cNvSpPr txBox="1"/>
      </cdr:nvSpPr>
      <cdr:spPr>
        <a:xfrm xmlns:a="http://schemas.openxmlformats.org/drawingml/2006/main">
          <a:off x="6724680" y="4505340"/>
          <a:ext cx="762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400" dirty="0" smtClean="0"/>
            <a:t>2017</a:t>
          </a:r>
          <a:endParaRPr lang="id-ID" sz="1400" dirty="0"/>
        </a:p>
      </cdr:txBody>
    </cdr:sp>
  </cdr:relSizeAnchor>
  <cdr:relSizeAnchor xmlns:cdr="http://schemas.openxmlformats.org/drawingml/2006/chartDrawing">
    <cdr:from>
      <cdr:x>0.09111</cdr:x>
      <cdr:y>0.09334</cdr:y>
    </cdr:from>
    <cdr:to>
      <cdr:x>0.10889</cdr:x>
      <cdr:y>0.13905</cdr:y>
    </cdr:to>
    <cdr:sp macro="" textlink="">
      <cdr:nvSpPr>
        <cdr:cNvPr id="44" name="Rectangle 22"/>
        <cdr:cNvSpPr/>
      </cdr:nvSpPr>
      <cdr:spPr>
        <a:xfrm xmlns:a="http://schemas.openxmlformats.org/drawingml/2006/main">
          <a:off x="781080" y="466740"/>
          <a:ext cx="152400" cy="2286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0.70444</cdr:x>
      <cdr:y>0.56571</cdr:y>
    </cdr:from>
    <cdr:to>
      <cdr:x>0.78444</cdr:x>
      <cdr:y>0.6419</cdr:y>
    </cdr:to>
    <cdr:sp macro="" textlink="">
      <cdr:nvSpPr>
        <cdr:cNvPr id="45" name="TextBox 44"/>
        <cdr:cNvSpPr txBox="1"/>
      </cdr:nvSpPr>
      <cdr:spPr>
        <a:xfrm xmlns:a="http://schemas.openxmlformats.org/drawingml/2006/main">
          <a:off x="6038880" y="282894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800" dirty="0" smtClean="0">
              <a:solidFill>
                <a:srgbClr val="0033CC"/>
              </a:solidFill>
            </a:rPr>
            <a:t>5.90</a:t>
          </a:r>
          <a:endParaRPr lang="id-ID" sz="1800" dirty="0">
            <a:solidFill>
              <a:srgbClr val="0033CC"/>
            </a:solidFill>
          </a:endParaRPr>
        </a:p>
      </cdr:txBody>
    </cdr:sp>
  </cdr:relSizeAnchor>
  <cdr:relSizeAnchor xmlns:cdr="http://schemas.openxmlformats.org/drawingml/2006/chartDrawing">
    <cdr:from>
      <cdr:x>0.77555</cdr:x>
      <cdr:y>0.61143</cdr:y>
    </cdr:from>
    <cdr:to>
      <cdr:x>0.85555</cdr:x>
      <cdr:y>0.68762</cdr:y>
    </cdr:to>
    <cdr:sp macro="" textlink="">
      <cdr:nvSpPr>
        <cdr:cNvPr id="47" name="TextBox 46"/>
        <cdr:cNvSpPr txBox="1"/>
      </cdr:nvSpPr>
      <cdr:spPr>
        <a:xfrm xmlns:a="http://schemas.openxmlformats.org/drawingml/2006/main">
          <a:off x="6648480" y="3057540"/>
          <a:ext cx="6858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800" dirty="0" smtClean="0">
              <a:solidFill>
                <a:srgbClr val="0033CC"/>
              </a:solidFill>
            </a:rPr>
            <a:t>5,00</a:t>
          </a:r>
          <a:endParaRPr lang="id-ID" sz="1800" dirty="0">
            <a:solidFill>
              <a:srgbClr val="0033CC"/>
            </a:solidFill>
          </a:endParaRPr>
        </a:p>
      </cdr:txBody>
    </cdr:sp>
  </cdr:relSizeAnchor>
  <cdr:relSizeAnchor xmlns:cdr="http://schemas.openxmlformats.org/drawingml/2006/chartDrawing">
    <cdr:from>
      <cdr:x>0.86444</cdr:x>
      <cdr:y>0.6419</cdr:y>
    </cdr:from>
    <cdr:to>
      <cdr:x>0.95333</cdr:x>
      <cdr:y>0.68762</cdr:y>
    </cdr:to>
    <cdr:sp macro="" textlink="">
      <cdr:nvSpPr>
        <cdr:cNvPr id="50" name="TextBox 49"/>
        <cdr:cNvSpPr txBox="1"/>
      </cdr:nvSpPr>
      <cdr:spPr>
        <a:xfrm xmlns:a="http://schemas.openxmlformats.org/drawingml/2006/main">
          <a:off x="7410480" y="3209940"/>
          <a:ext cx="7620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id-ID" sz="1800" dirty="0" smtClean="0">
              <a:solidFill>
                <a:srgbClr val="0033CC"/>
              </a:solidFill>
            </a:rPr>
            <a:t>4,10</a:t>
          </a:r>
          <a:endParaRPr lang="id-ID" sz="1800" dirty="0">
            <a:solidFill>
              <a:srgbClr val="0033CC"/>
            </a:solidFill>
          </a:endParaRPr>
        </a:p>
      </cdr:txBody>
    </cdr:sp>
  </cdr:relSizeAnchor>
  <cdr:relSizeAnchor xmlns:cdr="http://schemas.openxmlformats.org/drawingml/2006/chartDrawing">
    <cdr:from>
      <cdr:x>0.67778</cdr:x>
      <cdr:y>0.48952</cdr:y>
    </cdr:from>
    <cdr:to>
      <cdr:x>0.75778</cdr:x>
      <cdr:y>0.58095</cdr:y>
    </cdr:to>
    <cdr:sp macro="" textlink="">
      <cdr:nvSpPr>
        <cdr:cNvPr id="52" name="Straight Connector 51"/>
        <cdr:cNvSpPr/>
      </cdr:nvSpPr>
      <cdr:spPr>
        <a:xfrm xmlns:a="http://schemas.openxmlformats.org/drawingml/2006/main">
          <a:off x="5810280" y="2447940"/>
          <a:ext cx="685800" cy="457200"/>
        </a:xfrm>
        <a:prstGeom xmlns:a="http://schemas.openxmlformats.org/drawingml/2006/main" prst="line">
          <a:avLst/>
        </a:prstGeom>
        <a:ln xmlns:a="http://schemas.openxmlformats.org/drawingml/2006/main" w="19050">
          <a:solidFill>
            <a:srgbClr val="3366C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0.74889</cdr:x>
      <cdr:y>0.56571</cdr:y>
    </cdr:from>
    <cdr:to>
      <cdr:x>0.75778</cdr:x>
      <cdr:y>0.58095</cdr:y>
    </cdr:to>
    <cdr:sp macro="" textlink="">
      <cdr:nvSpPr>
        <cdr:cNvPr id="53" name="Flowchart: Decision 52"/>
        <cdr:cNvSpPr/>
      </cdr:nvSpPr>
      <cdr:spPr>
        <a:xfrm xmlns:a="http://schemas.openxmlformats.org/drawingml/2006/main">
          <a:off x="6419880" y="2828940"/>
          <a:ext cx="76200" cy="76200"/>
        </a:xfrm>
        <a:prstGeom xmlns:a="http://schemas.openxmlformats.org/drawingml/2006/main" prst="flowChartDecision">
          <a:avLst/>
        </a:prstGeom>
        <a:ln xmlns:a="http://schemas.openxmlformats.org/drawingml/2006/main">
          <a:solidFill>
            <a:srgbClr val="33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0.75778</cdr:x>
      <cdr:y>0.58095</cdr:y>
    </cdr:from>
    <cdr:to>
      <cdr:x>0.81111</cdr:x>
      <cdr:y>0.62667</cdr:y>
    </cdr:to>
    <cdr:sp macro="" textlink="">
      <cdr:nvSpPr>
        <cdr:cNvPr id="66" name="Straight Connector 65"/>
        <cdr:cNvSpPr/>
      </cdr:nvSpPr>
      <cdr:spPr>
        <a:xfrm xmlns:a="http://schemas.openxmlformats.org/drawingml/2006/main">
          <a:off x="6496080" y="2905140"/>
          <a:ext cx="457200" cy="228600"/>
        </a:xfrm>
        <a:prstGeom xmlns:a="http://schemas.openxmlformats.org/drawingml/2006/main" prst="line">
          <a:avLst/>
        </a:prstGeom>
        <a:ln xmlns:a="http://schemas.openxmlformats.org/drawingml/2006/main" w="19050">
          <a:solidFill>
            <a:srgbClr val="3366C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0.81111</cdr:x>
      <cdr:y>0.62667</cdr:y>
    </cdr:from>
    <cdr:to>
      <cdr:x>0.87333</cdr:x>
      <cdr:y>0.65714</cdr:y>
    </cdr:to>
    <cdr:sp macro="" textlink="">
      <cdr:nvSpPr>
        <cdr:cNvPr id="68" name="Straight Connector 67"/>
        <cdr:cNvSpPr/>
      </cdr:nvSpPr>
      <cdr:spPr>
        <a:xfrm xmlns:a="http://schemas.openxmlformats.org/drawingml/2006/main">
          <a:off x="6953280" y="3133740"/>
          <a:ext cx="533400" cy="152400"/>
        </a:xfrm>
        <a:prstGeom xmlns:a="http://schemas.openxmlformats.org/drawingml/2006/main" prst="line">
          <a:avLst/>
        </a:prstGeom>
        <a:ln xmlns:a="http://schemas.openxmlformats.org/drawingml/2006/main" w="19050">
          <a:solidFill>
            <a:srgbClr val="3366C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0.80222</cdr:x>
      <cdr:y>0.61143</cdr:y>
    </cdr:from>
    <cdr:to>
      <cdr:x>0.81111</cdr:x>
      <cdr:y>0.62667</cdr:y>
    </cdr:to>
    <cdr:sp macro="" textlink="">
      <cdr:nvSpPr>
        <cdr:cNvPr id="69" name="Diamond 68"/>
        <cdr:cNvSpPr/>
      </cdr:nvSpPr>
      <cdr:spPr>
        <a:xfrm xmlns:a="http://schemas.openxmlformats.org/drawingml/2006/main">
          <a:off x="6877080" y="3057540"/>
          <a:ext cx="76200" cy="76200"/>
        </a:xfrm>
        <a:prstGeom xmlns:a="http://schemas.openxmlformats.org/drawingml/2006/main" prst="diamond">
          <a:avLst/>
        </a:prstGeom>
        <a:ln xmlns:a="http://schemas.openxmlformats.org/drawingml/2006/main">
          <a:solidFill>
            <a:srgbClr val="33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dr:relSizeAnchor xmlns:cdr="http://schemas.openxmlformats.org/drawingml/2006/chartDrawing">
    <cdr:from>
      <cdr:x>0.87333</cdr:x>
      <cdr:y>0.6419</cdr:y>
    </cdr:from>
    <cdr:to>
      <cdr:x>0.87866</cdr:x>
      <cdr:y>0.65714</cdr:y>
    </cdr:to>
    <cdr:sp macro="" textlink="">
      <cdr:nvSpPr>
        <cdr:cNvPr id="70" name="Diamond 69"/>
        <cdr:cNvSpPr/>
      </cdr:nvSpPr>
      <cdr:spPr>
        <a:xfrm xmlns:a="http://schemas.openxmlformats.org/drawingml/2006/main">
          <a:off x="7486680" y="3209940"/>
          <a:ext cx="45719" cy="76200"/>
        </a:xfrm>
        <a:prstGeom xmlns:a="http://schemas.openxmlformats.org/drawingml/2006/main" prst="diamond">
          <a:avLst/>
        </a:prstGeom>
        <a:ln xmlns:a="http://schemas.openxmlformats.org/drawingml/2006/main">
          <a:solidFill>
            <a:srgbClr val="3366CC"/>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id-ID"/>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4C42C-FF21-4559-A1AD-4D23C643931B}" type="datetimeFigureOut">
              <a:rPr lang="en-US" smtClean="0"/>
              <a:t>12/30/2014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C6A87-B733-4ED1-8B44-4F7A4392C5C0}" type="slidenum">
              <a:rPr lang="en-US" smtClean="0"/>
              <a:t>‹#›</a:t>
            </a:fld>
            <a:endParaRPr lang="en-US"/>
          </a:p>
        </p:txBody>
      </p:sp>
    </p:spTree>
    <p:extLst>
      <p:ext uri="{BB962C8B-B14F-4D97-AF65-F5344CB8AC3E}">
        <p14:creationId xmlns:p14="http://schemas.microsoft.com/office/powerpoint/2010/main" val="402987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D33F3-9197-4D9B-BC8F-099E4E42A93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6394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EA7EC1-8285-4D4F-926D-2988F42406C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4836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1413" y="676275"/>
            <a:ext cx="4578350" cy="3433763"/>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lIns="106696" tIns="53351" rIns="106696" bIns="53351"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txBox="1">
            <a:spLocks noGrp="1"/>
          </p:cNvSpPr>
          <p:nvPr/>
        </p:nvSpPr>
        <p:spPr bwMode="auto">
          <a:xfrm>
            <a:off x="3884725" y="8686522"/>
            <a:ext cx="2971693" cy="456038"/>
          </a:xfrm>
          <a:prstGeom prst="rect">
            <a:avLst/>
          </a:prstGeom>
          <a:noFill/>
          <a:ln w="9525">
            <a:noFill/>
            <a:miter lim="800000"/>
            <a:headEnd/>
            <a:tailEnd/>
          </a:ln>
        </p:spPr>
        <p:txBody>
          <a:bodyPr lIns="106696" tIns="53351" rIns="106696" bIns="53351" anchor="b"/>
          <a:lstStyle/>
          <a:p>
            <a:pPr algn="r" defTabSz="948028"/>
            <a:fld id="{5310D54C-90FA-4077-93CF-318249DDB1ED}" type="slidenum">
              <a:rPr lang="id-ID" sz="1600">
                <a:solidFill>
                  <a:prstClr val="black"/>
                </a:solidFill>
              </a:rPr>
              <a:pPr algn="r" defTabSz="948028"/>
              <a:t>15</a:t>
            </a:fld>
            <a:endParaRPr lang="id-ID" sz="1600" dirty="0">
              <a:solidFill>
                <a:prstClr val="black"/>
              </a:solidFill>
            </a:endParaRPr>
          </a:p>
        </p:txBody>
      </p:sp>
    </p:spTree>
    <p:extLst>
      <p:ext uri="{BB962C8B-B14F-4D97-AF65-F5344CB8AC3E}">
        <p14:creationId xmlns:p14="http://schemas.microsoft.com/office/powerpoint/2010/main" val="230153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788814-DAD3-4E09-80A2-F79F1E8F313A}" type="slidenum">
              <a:rPr lang="en-US">
                <a:solidFill>
                  <a:prstClr val="black"/>
                </a:solidFill>
              </a:rPr>
              <a:pPr fontAlgn="base">
                <a:spcBef>
                  <a:spcPct val="0"/>
                </a:spcBef>
                <a:spcAft>
                  <a:spcPct val="0"/>
                </a:spcAft>
              </a:pPr>
              <a:t>17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BD83C-3243-40AE-A4F8-56C4FBBFE0C0}"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13078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BD83C-3243-40AE-A4F8-56C4FBBFE0C0}"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284545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BD83C-3243-40AE-A4F8-56C4FBBFE0C0}"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238503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462797"/>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32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1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23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902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31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28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84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BD83C-3243-40AE-A4F8-56C4FBBFE0C0}"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2163738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53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555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737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179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371C192-3060-4F57-8573-E8D637E9F117}" type="datetime1">
              <a:rPr lang="en-US" smtClean="0">
                <a:solidFill>
                  <a:prstClr val="black">
                    <a:tint val="75000"/>
                  </a:prstClr>
                </a:solidFill>
              </a:rPr>
              <a:pPr>
                <a:defRPr/>
              </a:pPr>
              <a:t>12/30/2014</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7ACDBCE-7ED6-4085-B454-13183C21FD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8725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467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1371600" y="1371600"/>
            <a:ext cx="38158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328138" y="1371600"/>
            <a:ext cx="38158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053C23F-4376-48CC-973A-D8C26AB26F6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77122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1219200"/>
            <a:ext cx="9144000" cy="5638800"/>
          </a:xfrm>
          <a:prstGeom prst="rect">
            <a:avLst/>
          </a:prstGeom>
          <a:gradFill rotWithShape="0">
            <a:gsLst>
              <a:gs pos="0">
                <a:schemeClr val="tx1"/>
              </a:gs>
              <a:gs pos="100000">
                <a:srgbClr val="333333"/>
              </a:gs>
            </a:gsLst>
            <a:lin ang="5400000" scaled="1"/>
          </a:gra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sp>
        <p:nvSpPr>
          <p:cNvPr id="5" name="Rectangle 10"/>
          <p:cNvSpPr>
            <a:spLocks noChangeArrowheads="1"/>
          </p:cNvSpPr>
          <p:nvPr userDrawn="1"/>
        </p:nvSpPr>
        <p:spPr bwMode="auto">
          <a:xfrm>
            <a:off x="0" y="1131888"/>
            <a:ext cx="9144000" cy="87312"/>
          </a:xfrm>
          <a:prstGeom prst="rect">
            <a:avLst/>
          </a:prstGeom>
          <a:solidFill>
            <a:srgbClr val="9966FF"/>
          </a:soli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pic>
        <p:nvPicPr>
          <p:cNvPr id="6" name="Picture 18" descr="Logo Jabar"/>
          <p:cNvPicPr>
            <a:picLocks noChangeAspect="1" noChangeArrowheads="1"/>
          </p:cNvPicPr>
          <p:nvPr userDrawn="1"/>
        </p:nvPicPr>
        <p:blipFill>
          <a:blip r:embed="rId2" cstate="print"/>
          <a:srcRect/>
          <a:stretch>
            <a:fillRect/>
          </a:stretch>
        </p:blipFill>
        <p:spPr bwMode="auto">
          <a:xfrm>
            <a:off x="0" y="76200"/>
            <a:ext cx="914400" cy="914400"/>
          </a:xfrm>
          <a:prstGeom prst="rect">
            <a:avLst/>
          </a:prstGeom>
          <a:noFill/>
          <a:ln w="9525">
            <a:noFill/>
            <a:miter lim="800000"/>
            <a:headEnd/>
            <a:tailEnd/>
          </a:ln>
        </p:spPr>
      </p:pic>
      <p:sp>
        <p:nvSpPr>
          <p:cNvPr id="31748" name="Rectangle 4"/>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1749"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3955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2300119A-D007-4D26-92A9-5C0854196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60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5"/>
          <p:cNvSpPr>
            <a:spLocks noGrp="1" noChangeArrowheads="1"/>
          </p:cNvSpPr>
          <p:nvPr>
            <p:ph type="sldNum" sz="quarter" idx="10"/>
          </p:nvPr>
        </p:nvSpPr>
        <p:spPr>
          <a:ln/>
        </p:spPr>
        <p:txBody>
          <a:bodyPr/>
          <a:lstStyle>
            <a:lvl1pPr>
              <a:defRPr/>
            </a:lvl1pPr>
          </a:lstStyle>
          <a:p>
            <a:pPr>
              <a:defRPr/>
            </a:pPr>
            <a:fld id="{13587234-FED7-4428-BAB8-A9625D061E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650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5"/>
          <p:cNvSpPr>
            <a:spLocks noGrp="1" noChangeArrowheads="1"/>
          </p:cNvSpPr>
          <p:nvPr>
            <p:ph type="sldNum" sz="quarter" idx="10"/>
          </p:nvPr>
        </p:nvSpPr>
        <p:spPr>
          <a:ln/>
        </p:spPr>
        <p:txBody>
          <a:bodyPr/>
          <a:lstStyle>
            <a:lvl1pPr>
              <a:defRPr/>
            </a:lvl1pPr>
          </a:lstStyle>
          <a:p>
            <a:pPr>
              <a:defRPr/>
            </a:pPr>
            <a:fld id="{F5233D41-C36F-4682-99C6-8C3B09266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614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BD83C-3243-40AE-A4F8-56C4FBBFE0C0}" type="datetimeFigureOut">
              <a:rPr lang="en-US" smtClean="0"/>
              <a:t>12/30/2014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400499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5"/>
          <p:cNvSpPr>
            <a:spLocks noGrp="1" noChangeArrowheads="1"/>
          </p:cNvSpPr>
          <p:nvPr>
            <p:ph type="sldNum" sz="quarter" idx="10"/>
          </p:nvPr>
        </p:nvSpPr>
        <p:spPr>
          <a:ln/>
        </p:spPr>
        <p:txBody>
          <a:bodyPr/>
          <a:lstStyle>
            <a:lvl1pPr>
              <a:defRPr/>
            </a:lvl1pPr>
          </a:lstStyle>
          <a:p>
            <a:pPr>
              <a:defRPr/>
            </a:pPr>
            <a:fld id="{48D00B86-E3E6-4DE8-8AF2-99420C5B28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0481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5"/>
          <p:cNvSpPr>
            <a:spLocks noGrp="1" noChangeArrowheads="1"/>
          </p:cNvSpPr>
          <p:nvPr>
            <p:ph type="sldNum" sz="quarter" idx="10"/>
          </p:nvPr>
        </p:nvSpPr>
        <p:spPr>
          <a:ln/>
        </p:spPr>
        <p:txBody>
          <a:bodyPr/>
          <a:lstStyle>
            <a:lvl1pPr>
              <a:defRPr/>
            </a:lvl1pPr>
          </a:lstStyle>
          <a:p>
            <a:pPr>
              <a:defRPr/>
            </a:pPr>
            <a:fld id="{DBE4481B-E2CA-4967-B007-A6A6319E6D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2529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5"/>
          <p:cNvSpPr>
            <a:spLocks noGrp="1" noChangeArrowheads="1"/>
          </p:cNvSpPr>
          <p:nvPr>
            <p:ph type="sldNum" sz="quarter" idx="10"/>
          </p:nvPr>
        </p:nvSpPr>
        <p:spPr>
          <a:ln/>
        </p:spPr>
        <p:txBody>
          <a:bodyPr/>
          <a:lstStyle>
            <a:lvl1pPr>
              <a:defRPr/>
            </a:lvl1pPr>
          </a:lstStyle>
          <a:p>
            <a:pPr>
              <a:defRPr/>
            </a:pPr>
            <a:fld id="{463C8BF9-B4BF-4A51-9484-A74BBB955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743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5"/>
          <p:cNvSpPr>
            <a:spLocks noGrp="1" noChangeArrowheads="1"/>
          </p:cNvSpPr>
          <p:nvPr>
            <p:ph type="sldNum" sz="quarter" idx="10"/>
          </p:nvPr>
        </p:nvSpPr>
        <p:spPr>
          <a:ln/>
        </p:spPr>
        <p:txBody>
          <a:bodyPr/>
          <a:lstStyle>
            <a:lvl1pPr>
              <a:defRPr/>
            </a:lvl1pPr>
          </a:lstStyle>
          <a:p>
            <a:pPr>
              <a:defRPr/>
            </a:pPr>
            <a:fld id="{19AD0773-7349-4891-90FF-9FBDC53057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9757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5"/>
          <p:cNvSpPr>
            <a:spLocks noGrp="1" noChangeArrowheads="1"/>
          </p:cNvSpPr>
          <p:nvPr>
            <p:ph type="sldNum" sz="quarter" idx="10"/>
          </p:nvPr>
        </p:nvSpPr>
        <p:spPr>
          <a:ln/>
        </p:spPr>
        <p:txBody>
          <a:bodyPr/>
          <a:lstStyle>
            <a:lvl1pPr>
              <a:defRPr/>
            </a:lvl1pPr>
          </a:lstStyle>
          <a:p>
            <a:pPr>
              <a:defRPr/>
            </a:pPr>
            <a:fld id="{767A75BC-021E-4D0D-86ED-D1D15A9147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014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FD3FE2A5-07FD-43BD-A5FA-6444520625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61034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37E00D79-F427-4792-93B1-078AB535B6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110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5"/>
          <p:cNvSpPr>
            <a:spLocks noGrp="1" noChangeArrowheads="1"/>
          </p:cNvSpPr>
          <p:nvPr>
            <p:ph type="sldNum" sz="quarter" idx="10"/>
          </p:nvPr>
        </p:nvSpPr>
        <p:spPr>
          <a:ln/>
        </p:spPr>
        <p:txBody>
          <a:bodyPr/>
          <a:lstStyle>
            <a:lvl1pPr>
              <a:defRPr/>
            </a:lvl1pPr>
          </a:lstStyle>
          <a:p>
            <a:pPr>
              <a:defRPr/>
            </a:pPr>
            <a:fld id="{81958B35-8D34-49B9-B289-282C876204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47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BD83C-3243-40AE-A4F8-56C4FBBFE0C0}"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388158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BD83C-3243-40AE-A4F8-56C4FBBFE0C0}" type="datetimeFigureOut">
              <a:rPr lang="en-US" smtClean="0"/>
              <a:t>12/30/2014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174866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BD83C-3243-40AE-A4F8-56C4FBBFE0C0}" type="datetimeFigureOut">
              <a:rPr lang="en-US" smtClean="0"/>
              <a:t>12/30/2014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244627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BD83C-3243-40AE-A4F8-56C4FBBFE0C0}" type="datetimeFigureOut">
              <a:rPr lang="en-US" smtClean="0"/>
              <a:t>12/30/2014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211696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BD83C-3243-40AE-A4F8-56C4FBBFE0C0}"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375520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BD83C-3243-40AE-A4F8-56C4FBBFE0C0}" type="datetimeFigureOut">
              <a:rPr lang="en-US" smtClean="0"/>
              <a:t>12/30/2014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795D9-03CC-4568-8128-30BE71F028EE}" type="slidenum">
              <a:rPr lang="en-US" smtClean="0"/>
              <a:t>‹#›</a:t>
            </a:fld>
            <a:endParaRPr lang="en-US"/>
          </a:p>
        </p:txBody>
      </p:sp>
    </p:spTree>
    <p:extLst>
      <p:ext uri="{BB962C8B-B14F-4D97-AF65-F5344CB8AC3E}">
        <p14:creationId xmlns:p14="http://schemas.microsoft.com/office/powerpoint/2010/main" val="352336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BD83C-3243-40AE-A4F8-56C4FBBFE0C0}" type="datetimeFigureOut">
              <a:rPr lang="en-US" smtClean="0"/>
              <a:t>12/30/2014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795D9-03CC-4568-8128-30BE71F028EE}" type="slidenum">
              <a:rPr lang="en-US" smtClean="0"/>
              <a:t>‹#›</a:t>
            </a:fld>
            <a:endParaRPr lang="en-US"/>
          </a:p>
        </p:txBody>
      </p:sp>
    </p:spTree>
    <p:extLst>
      <p:ext uri="{BB962C8B-B14F-4D97-AF65-F5344CB8AC3E}">
        <p14:creationId xmlns:p14="http://schemas.microsoft.com/office/powerpoint/2010/main" val="30890931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F052D-480E-4EC0-9C80-B662A36CD317}" type="datetimeFigureOut">
              <a:rPr lang="en-US" smtClean="0">
                <a:solidFill>
                  <a:prstClr val="black">
                    <a:tint val="75000"/>
                  </a:prstClr>
                </a:solidFill>
              </a:rPr>
              <a:pPr/>
              <a:t>12/30/2014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B474D-6617-4142-B138-36971499E0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1893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066800"/>
          </a:xfrm>
          <a:prstGeom prst="rect">
            <a:avLst/>
          </a:prstGeom>
          <a:gradFill rotWithShape="1">
            <a:gsLst>
              <a:gs pos="0">
                <a:srgbClr val="292929"/>
              </a:gs>
              <a:gs pos="100000">
                <a:srgbClr val="5F5F5F"/>
              </a:gs>
            </a:gsLst>
            <a:lin ang="5400000" scaled="1"/>
          </a:gradFill>
          <a:ln w="9525">
            <a:noFill/>
            <a:miter lim="800000"/>
            <a:headEnd/>
            <a:tailEnd/>
          </a:ln>
          <a:effectLst/>
        </p:spPr>
        <p:txBody>
          <a:bodyPr wrap="none" anchor="ctr"/>
          <a:lstStyle/>
          <a:p>
            <a:pPr algn="ctr" eaLnBrk="0" fontAlgn="base" hangingPunct="0">
              <a:spcBef>
                <a:spcPct val="0"/>
              </a:spcBef>
              <a:spcAft>
                <a:spcPct val="0"/>
              </a:spcAft>
              <a:defRPr/>
            </a:pPr>
            <a:endParaRPr lang="en-US">
              <a:solidFill>
                <a:srgbClr val="FFFFFF"/>
              </a:solidFill>
              <a:latin typeface="Arial" charset="0"/>
            </a:endParaRPr>
          </a:p>
        </p:txBody>
      </p:sp>
      <p:sp>
        <p:nvSpPr>
          <p:cNvPr id="8195" name="Rectangle 2"/>
          <p:cNvSpPr>
            <a:spLocks noGrp="1" noChangeArrowheads="1"/>
          </p:cNvSpPr>
          <p:nvPr>
            <p:ph type="title"/>
          </p:nvPr>
        </p:nvSpPr>
        <p:spPr bwMode="auto">
          <a:xfrm>
            <a:off x="457200" y="2286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3"/>
          <p:cNvSpPr>
            <a:spLocks noGrp="1" noChangeArrowheads="1"/>
          </p:cNvSpPr>
          <p:nvPr>
            <p:ph type="body" idx="1"/>
          </p:nvPr>
        </p:nvSpPr>
        <p:spPr bwMode="auto">
          <a:xfrm>
            <a:off x="457200" y="10668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7" name="Rectangle 33"/>
          <p:cNvSpPr>
            <a:spLocks noChangeArrowheads="1"/>
          </p:cNvSpPr>
          <p:nvPr/>
        </p:nvSpPr>
        <p:spPr bwMode="auto">
          <a:xfrm>
            <a:off x="8915400" y="1066800"/>
            <a:ext cx="228600" cy="228600"/>
          </a:xfrm>
          <a:prstGeom prst="rect">
            <a:avLst/>
          </a:prstGeom>
          <a:solidFill>
            <a:srgbClr val="FFCC00"/>
          </a:soli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sp>
        <p:nvSpPr>
          <p:cNvPr id="1058" name="Rectangle 34"/>
          <p:cNvSpPr>
            <a:spLocks noChangeArrowheads="1"/>
          </p:cNvSpPr>
          <p:nvPr/>
        </p:nvSpPr>
        <p:spPr bwMode="auto">
          <a:xfrm>
            <a:off x="8915400" y="1295400"/>
            <a:ext cx="228600" cy="228600"/>
          </a:xfrm>
          <a:prstGeom prst="rect">
            <a:avLst/>
          </a:prstGeom>
          <a:solidFill>
            <a:srgbClr val="FF9933"/>
          </a:soli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sp>
        <p:nvSpPr>
          <p:cNvPr id="1059" name="Rectangle 35"/>
          <p:cNvSpPr>
            <a:spLocks noChangeArrowheads="1"/>
          </p:cNvSpPr>
          <p:nvPr/>
        </p:nvSpPr>
        <p:spPr bwMode="auto">
          <a:xfrm>
            <a:off x="8915400" y="1524000"/>
            <a:ext cx="228600" cy="228600"/>
          </a:xfrm>
          <a:prstGeom prst="rect">
            <a:avLst/>
          </a:prstGeom>
          <a:solidFill>
            <a:srgbClr val="FF0000"/>
          </a:soli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sp>
        <p:nvSpPr>
          <p:cNvPr id="1060" name="Rectangle 36"/>
          <p:cNvSpPr>
            <a:spLocks noChangeArrowheads="1"/>
          </p:cNvSpPr>
          <p:nvPr/>
        </p:nvSpPr>
        <p:spPr bwMode="auto">
          <a:xfrm>
            <a:off x="8915400" y="1752600"/>
            <a:ext cx="228600" cy="228600"/>
          </a:xfrm>
          <a:prstGeom prst="rect">
            <a:avLst/>
          </a:prstGeom>
          <a:solidFill>
            <a:srgbClr val="CC0066"/>
          </a:soli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sp>
        <p:nvSpPr>
          <p:cNvPr id="1061" name="Rectangle 37"/>
          <p:cNvSpPr>
            <a:spLocks noChangeArrowheads="1"/>
          </p:cNvSpPr>
          <p:nvPr/>
        </p:nvSpPr>
        <p:spPr bwMode="auto">
          <a:xfrm>
            <a:off x="8915400" y="1981200"/>
            <a:ext cx="228600" cy="228600"/>
          </a:xfrm>
          <a:prstGeom prst="rect">
            <a:avLst/>
          </a:prstGeom>
          <a:solidFill>
            <a:srgbClr val="800080"/>
          </a:soli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sp>
        <p:nvSpPr>
          <p:cNvPr id="1062" name="Rectangle 38"/>
          <p:cNvSpPr>
            <a:spLocks noChangeArrowheads="1"/>
          </p:cNvSpPr>
          <p:nvPr/>
        </p:nvSpPr>
        <p:spPr bwMode="auto">
          <a:xfrm>
            <a:off x="8915400" y="2209800"/>
            <a:ext cx="228600" cy="228600"/>
          </a:xfrm>
          <a:prstGeom prst="rect">
            <a:avLst/>
          </a:prstGeom>
          <a:solidFill>
            <a:srgbClr val="6600CC"/>
          </a:solidFill>
          <a:ln w="9525">
            <a:noFill/>
            <a:miter lim="800000"/>
            <a:headEnd/>
            <a:tailEnd/>
          </a:ln>
          <a:effectLst/>
        </p:spPr>
        <p:txBody>
          <a:bodyPr wrap="none" anchor="ctr"/>
          <a:lstStyle/>
          <a:p>
            <a:pPr algn="ctr" eaLnBrk="0" fontAlgn="base" hangingPunct="0">
              <a:spcBef>
                <a:spcPct val="50000"/>
              </a:spcBef>
              <a:spcAft>
                <a:spcPct val="0"/>
              </a:spcAft>
              <a:defRPr/>
            </a:pPr>
            <a:endParaRPr lang="en-US" sz="1400">
              <a:solidFill>
                <a:srgbClr val="000000"/>
              </a:solidFill>
              <a:latin typeface="Arial Narrow" pitchFamily="34" charset="0"/>
            </a:endParaRPr>
          </a:p>
        </p:txBody>
      </p:sp>
      <p:sp>
        <p:nvSpPr>
          <p:cNvPr id="1069" name="Rectangle 45"/>
          <p:cNvSpPr>
            <a:spLocks noGrp="1" noChangeArrowheads="1"/>
          </p:cNvSpPr>
          <p:nvPr>
            <p:ph type="sldNum" sz="quarter" idx="4"/>
          </p:nvPr>
        </p:nvSpPr>
        <p:spPr bwMode="auto">
          <a:xfrm>
            <a:off x="68580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a:latin typeface="+mn-lt"/>
              </a:defRPr>
            </a:lvl1pPr>
          </a:lstStyle>
          <a:p>
            <a:pPr fontAlgn="base">
              <a:spcAft>
                <a:spcPct val="0"/>
              </a:spcAft>
              <a:defRPr/>
            </a:pPr>
            <a:fld id="{FCD2AFD6-104A-44B5-B8F2-908A99E6FB8D}" type="slidenum">
              <a:rPr lang="en-US" sz="1400">
                <a:solidFill>
                  <a:srgbClr val="000000"/>
                </a:solidFill>
              </a:rPr>
              <a:pPr fontAlgn="base">
                <a:spcAft>
                  <a:spcPct val="0"/>
                </a:spcAft>
                <a:defRPr/>
              </a:pPr>
              <a:t>‹#›</a:t>
            </a:fld>
            <a:endParaRPr lang="en-US" sz="1400">
              <a:solidFill>
                <a:srgbClr val="000000"/>
              </a:solidFill>
            </a:endParaRPr>
          </a:p>
        </p:txBody>
      </p:sp>
    </p:spTree>
    <p:extLst>
      <p:ext uri="{BB962C8B-B14F-4D97-AF65-F5344CB8AC3E}">
        <p14:creationId xmlns:p14="http://schemas.microsoft.com/office/powerpoint/2010/main" val="259582808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Trebuchet MS" pitchFamily="34" charset="0"/>
        </a:defRPr>
      </a:lvl2pPr>
      <a:lvl3pPr algn="l" rtl="0" eaLnBrk="0" fontAlgn="base" hangingPunct="0">
        <a:spcBef>
          <a:spcPct val="0"/>
        </a:spcBef>
        <a:spcAft>
          <a:spcPct val="0"/>
        </a:spcAft>
        <a:defRPr sz="3200" b="1">
          <a:solidFill>
            <a:schemeClr val="bg1"/>
          </a:solidFill>
          <a:latin typeface="Trebuchet MS" pitchFamily="34" charset="0"/>
        </a:defRPr>
      </a:lvl3pPr>
      <a:lvl4pPr algn="l" rtl="0" eaLnBrk="0" fontAlgn="base" hangingPunct="0">
        <a:spcBef>
          <a:spcPct val="0"/>
        </a:spcBef>
        <a:spcAft>
          <a:spcPct val="0"/>
        </a:spcAft>
        <a:defRPr sz="3200" b="1">
          <a:solidFill>
            <a:schemeClr val="bg1"/>
          </a:solidFill>
          <a:latin typeface="Trebuchet MS" pitchFamily="34" charset="0"/>
        </a:defRPr>
      </a:lvl4pPr>
      <a:lvl5pPr algn="l" rtl="0" eaLnBrk="0" fontAlgn="base" hangingPunct="0">
        <a:spcBef>
          <a:spcPct val="0"/>
        </a:spcBef>
        <a:spcAft>
          <a:spcPct val="0"/>
        </a:spcAft>
        <a:defRPr sz="3200" b="1">
          <a:solidFill>
            <a:schemeClr val="bg1"/>
          </a:solidFill>
          <a:latin typeface="Trebuchet MS" pitchFamily="34" charset="0"/>
        </a:defRPr>
      </a:lvl5pPr>
      <a:lvl6pPr marL="457200" algn="l" rtl="0" fontAlgn="base">
        <a:spcBef>
          <a:spcPct val="0"/>
        </a:spcBef>
        <a:spcAft>
          <a:spcPct val="0"/>
        </a:spcAft>
        <a:defRPr sz="3200" b="1">
          <a:solidFill>
            <a:schemeClr val="bg1"/>
          </a:solidFill>
          <a:latin typeface="Trebuchet MS" pitchFamily="34" charset="0"/>
        </a:defRPr>
      </a:lvl6pPr>
      <a:lvl7pPr marL="914400" algn="l" rtl="0" fontAlgn="base">
        <a:spcBef>
          <a:spcPct val="0"/>
        </a:spcBef>
        <a:spcAft>
          <a:spcPct val="0"/>
        </a:spcAft>
        <a:defRPr sz="3200" b="1">
          <a:solidFill>
            <a:schemeClr val="bg1"/>
          </a:solidFill>
          <a:latin typeface="Trebuchet MS" pitchFamily="34" charset="0"/>
        </a:defRPr>
      </a:lvl7pPr>
      <a:lvl8pPr marL="1371600" algn="l" rtl="0" fontAlgn="base">
        <a:spcBef>
          <a:spcPct val="0"/>
        </a:spcBef>
        <a:spcAft>
          <a:spcPct val="0"/>
        </a:spcAft>
        <a:defRPr sz="3200" b="1">
          <a:solidFill>
            <a:schemeClr val="bg1"/>
          </a:solidFill>
          <a:latin typeface="Trebuchet MS" pitchFamily="34" charset="0"/>
        </a:defRPr>
      </a:lvl8pPr>
      <a:lvl9pPr marL="1828800" algn="l" rtl="0" fontAlgn="base">
        <a:spcBef>
          <a:spcPct val="0"/>
        </a:spcBef>
        <a:spcAft>
          <a:spcPct val="0"/>
        </a:spcAft>
        <a:defRPr sz="32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nternetworldstats.com/list2.htm#top"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www.internetworldstats.com/list2.htm#top"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w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6" y="188640"/>
            <a:ext cx="9144000" cy="6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6" y="1787564"/>
            <a:ext cx="9144000" cy="6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746" y="419412"/>
            <a:ext cx="9173496" cy="18002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LOGO JAB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301208"/>
            <a:ext cx="1178216"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bwMode="auto">
          <a:xfrm>
            <a:off x="1528475" y="5819353"/>
            <a:ext cx="7436013"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sz="3000" b="1" dirty="0" smtClean="0">
                <a:latin typeface="Times New Roman" pitchFamily="18" charset="0"/>
                <a:cs typeface="Times New Roman" pitchFamily="18" charset="0"/>
              </a:rPr>
              <a:t>PEMERINTAH </a:t>
            </a:r>
            <a:r>
              <a:rPr lang="id-ID" sz="3000" b="1" dirty="0" smtClean="0">
                <a:latin typeface="Times New Roman" pitchFamily="18" charset="0"/>
                <a:cs typeface="Times New Roman" pitchFamily="18" charset="0"/>
              </a:rPr>
              <a:t>PROVINSI JAWA BARAT</a:t>
            </a:r>
          </a:p>
          <a:p>
            <a:pPr marL="63500" algn="ctr">
              <a:spcBef>
                <a:spcPct val="0"/>
              </a:spcBef>
            </a:pPr>
            <a:endParaRPr lang="id-ID" sz="3000" b="1" dirty="0" smtClean="0">
              <a:latin typeface="Times New Roman" pitchFamily="18" charset="0"/>
              <a:cs typeface="Times New Roman" pitchFamily="18" charset="0"/>
            </a:endParaRPr>
          </a:p>
        </p:txBody>
      </p:sp>
      <p:sp>
        <p:nvSpPr>
          <p:cNvPr id="7" name="TextBox 4"/>
          <p:cNvSpPr txBox="1">
            <a:spLocks noChangeArrowheads="1"/>
          </p:cNvSpPr>
          <p:nvPr/>
        </p:nvSpPr>
        <p:spPr bwMode="auto">
          <a:xfrm>
            <a:off x="-36512" y="664932"/>
            <a:ext cx="9173496" cy="1292662"/>
          </a:xfrm>
          <a:prstGeom prst="rect">
            <a:avLst/>
          </a:prstGeom>
          <a:noFill/>
          <a:ln w="9525">
            <a:noFill/>
            <a:miter lim="800000"/>
            <a:headEnd/>
            <a:tailEnd/>
          </a:ln>
        </p:spPr>
        <p:txBody>
          <a:bodyPr wrap="square">
            <a:spAutoFit/>
          </a:bodyPr>
          <a:lstStyle/>
          <a:p>
            <a:pPr algn="ctr"/>
            <a:r>
              <a:rPr lang="en-US" sz="2600" b="1" dirty="0" smtClean="0">
                <a:solidFill>
                  <a:schemeClr val="bg1"/>
                </a:solidFill>
                <a:latin typeface="Trebuchet MS" pitchFamily="34" charset="0"/>
              </a:rPr>
              <a:t>TRANSFORMASI PARADIGMA FUNGSIONAL PERENCANA </a:t>
            </a:r>
          </a:p>
          <a:p>
            <a:pPr algn="ctr"/>
            <a:r>
              <a:rPr lang="en-US" sz="2600" b="1" dirty="0" smtClean="0">
                <a:solidFill>
                  <a:schemeClr val="bg1"/>
                </a:solidFill>
                <a:latin typeface="Trebuchet MS" pitchFamily="34" charset="0"/>
              </a:rPr>
              <a:t>DALAM RANGKA MEMPERKOKOH KONSTRUKSI </a:t>
            </a:r>
          </a:p>
          <a:p>
            <a:pPr algn="ctr"/>
            <a:r>
              <a:rPr lang="en-US" sz="2600" b="1" dirty="0" smtClean="0">
                <a:solidFill>
                  <a:schemeClr val="bg1"/>
                </a:solidFill>
                <a:latin typeface="Trebuchet MS" pitchFamily="34" charset="0"/>
              </a:rPr>
              <a:t>PERENCANAAN PEMBANGUNAN JAWA BARAT</a:t>
            </a:r>
            <a:endParaRPr lang="en-US" sz="2600" dirty="0">
              <a:solidFill>
                <a:schemeClr val="bg1"/>
              </a:solidFill>
              <a:latin typeface="Trebuchet MS" pitchFamily="34" charset="0"/>
            </a:endParaRPr>
          </a:p>
        </p:txBody>
      </p:sp>
      <p:sp>
        <p:nvSpPr>
          <p:cNvPr id="2" name="Rectangle 1"/>
          <p:cNvSpPr/>
          <p:nvPr/>
        </p:nvSpPr>
        <p:spPr>
          <a:xfrm>
            <a:off x="2339752" y="4246056"/>
            <a:ext cx="6480720" cy="1323439"/>
          </a:xfrm>
          <a:prstGeom prst="rect">
            <a:avLst/>
          </a:prstGeom>
        </p:spPr>
        <p:txBody>
          <a:bodyPr wrap="square">
            <a:spAutoFit/>
          </a:bodyPr>
          <a:lstStyle/>
          <a:p>
            <a:pPr algn="r"/>
            <a:r>
              <a:rPr lang="en-GB" sz="1600" noProof="1" smtClean="0"/>
              <a:t> </a:t>
            </a:r>
            <a:endParaRPr lang="en-GB" sz="2000" noProof="1" smtClean="0"/>
          </a:p>
          <a:p>
            <a:pPr algn="r"/>
            <a:r>
              <a:rPr lang="en-GB" noProof="1" smtClean="0"/>
              <a:t>Evaluasi Jabatan Fungsional Perencana (JFP) </a:t>
            </a:r>
          </a:p>
          <a:p>
            <a:pPr algn="r"/>
            <a:r>
              <a:rPr lang="en-GB" noProof="1" smtClean="0"/>
              <a:t>Provinsi Jawa Barat Tahun 2014</a:t>
            </a:r>
            <a:endParaRPr lang="en-GB" i="1" noProof="1" smtClean="0"/>
          </a:p>
          <a:p>
            <a:pPr algn="r"/>
            <a:endParaRPr lang="en-GB" sz="1200" b="1" i="1" noProof="1" smtClean="0"/>
          </a:p>
          <a:p>
            <a:pPr algn="r"/>
            <a:r>
              <a:rPr lang="en-GB" sz="1600" b="1" i="1" noProof="1" smtClean="0"/>
              <a:t>Bandung, 30 Desember 2014</a:t>
            </a:r>
            <a:endParaRPr lang="en-GB" sz="1600" noProof="1"/>
          </a:p>
        </p:txBody>
      </p:sp>
      <p:sp>
        <p:nvSpPr>
          <p:cNvPr id="11" name="Rectangle 10"/>
          <p:cNvSpPr/>
          <p:nvPr/>
        </p:nvSpPr>
        <p:spPr>
          <a:xfrm>
            <a:off x="395536" y="4174048"/>
            <a:ext cx="8424936" cy="400110"/>
          </a:xfrm>
          <a:prstGeom prst="rect">
            <a:avLst/>
          </a:prstGeom>
        </p:spPr>
        <p:txBody>
          <a:bodyPr wrap="square">
            <a:spAutoFit/>
          </a:bodyPr>
          <a:lstStyle/>
          <a:p>
            <a:pPr algn="r"/>
            <a:r>
              <a:rPr lang="en-GB" sz="2000" b="1" noProof="1" smtClean="0"/>
              <a:t>Pada Acara:</a:t>
            </a:r>
          </a:p>
        </p:txBody>
      </p:sp>
      <p:sp>
        <p:nvSpPr>
          <p:cNvPr id="12" name="Rectangle 11"/>
          <p:cNvSpPr/>
          <p:nvPr/>
        </p:nvSpPr>
        <p:spPr>
          <a:xfrm>
            <a:off x="395536" y="2438538"/>
            <a:ext cx="8424936" cy="954107"/>
          </a:xfrm>
          <a:prstGeom prst="rect">
            <a:avLst/>
          </a:prstGeom>
        </p:spPr>
        <p:txBody>
          <a:bodyPr wrap="square">
            <a:spAutoFit/>
          </a:bodyPr>
          <a:lstStyle/>
          <a:p>
            <a:pPr algn="ctr"/>
            <a:r>
              <a:rPr lang="en-GB" sz="1600" b="1" noProof="1" smtClean="0"/>
              <a:t>Disampaikan Oleh:</a:t>
            </a:r>
          </a:p>
          <a:p>
            <a:pPr algn="ctr"/>
            <a:r>
              <a:rPr lang="en-GB" sz="2400" b="1" noProof="1" smtClean="0"/>
              <a:t>PROF. DR. IR. DENY JUANDA PURADIMAJA, DEA</a:t>
            </a:r>
          </a:p>
          <a:p>
            <a:pPr algn="ctr"/>
            <a:r>
              <a:rPr lang="en-GB" sz="1600" b="1" noProof="1" smtClean="0"/>
              <a:t>KEPALA BAPPEDA PROVINSI JAWA BARAT</a:t>
            </a:r>
          </a:p>
        </p:txBody>
      </p:sp>
    </p:spTree>
    <p:extLst>
      <p:ext uri="{BB962C8B-B14F-4D97-AF65-F5344CB8AC3E}">
        <p14:creationId xmlns:p14="http://schemas.microsoft.com/office/powerpoint/2010/main" val="166545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0" y="1"/>
            <a:ext cx="9144000" cy="6612932"/>
            <a:chOff x="0" y="1"/>
            <a:chExt cx="9144000" cy="6612932"/>
          </a:xfrm>
        </p:grpSpPr>
        <p:sp>
          <p:nvSpPr>
            <p:cNvPr id="4" name="TextBox 3"/>
            <p:cNvSpPr txBox="1"/>
            <p:nvPr/>
          </p:nvSpPr>
          <p:spPr>
            <a:xfrm>
              <a:off x="0" y="1"/>
              <a:ext cx="9144000" cy="1015663"/>
            </a:xfrm>
            <a:prstGeom prst="rect">
              <a:avLst/>
            </a:prstGeom>
            <a:solidFill>
              <a:srgbClr val="0033CC"/>
            </a:solidFill>
          </p:spPr>
          <p:txBody>
            <a:bodyPr wrap="square">
              <a:spAutoFit/>
            </a:bodyPr>
            <a:lstStyle/>
            <a:p>
              <a:pPr algn="r" defTabSz="914400">
                <a:defRPr/>
              </a:pPr>
              <a:r>
                <a:rPr lang="id-ID" sz="2400" b="1" dirty="0" smtClean="0">
                  <a:solidFill>
                    <a:prstClr val="white"/>
                  </a:solidFill>
                  <a:latin typeface="Trebuchet MS" pitchFamily="34" charset="0"/>
                </a:rPr>
                <a:t>TARGET DAN REALISASI PENANGGULANGAN KEMISKINAN </a:t>
              </a:r>
            </a:p>
            <a:p>
              <a:pPr algn="r" defTabSz="914400">
                <a:defRPr/>
              </a:pPr>
              <a:r>
                <a:rPr lang="id-ID" sz="2400" b="1" dirty="0" smtClean="0">
                  <a:solidFill>
                    <a:prstClr val="white"/>
                  </a:solidFill>
                  <a:latin typeface="Trebuchet MS" pitchFamily="34" charset="0"/>
                </a:rPr>
                <a:t>DI </a:t>
              </a:r>
              <a:r>
                <a:rPr lang="id-ID" sz="2400" b="1" dirty="0">
                  <a:solidFill>
                    <a:prstClr val="white"/>
                  </a:solidFill>
                  <a:latin typeface="Trebuchet MS" pitchFamily="34" charset="0"/>
                </a:rPr>
                <a:t>JAWA </a:t>
              </a:r>
              <a:r>
                <a:rPr lang="id-ID" sz="2400" b="1" dirty="0" smtClean="0">
                  <a:solidFill>
                    <a:prstClr val="white"/>
                  </a:solidFill>
                  <a:latin typeface="Trebuchet MS" pitchFamily="34" charset="0"/>
                </a:rPr>
                <a:t>BARAT TAHUN 2007-2018</a:t>
              </a:r>
            </a:p>
            <a:p>
              <a:pPr algn="r" defTabSz="914400">
                <a:defRPr/>
              </a:pPr>
              <a:endParaRPr lang="id-ID" sz="1200" b="1" dirty="0">
                <a:solidFill>
                  <a:prstClr val="white"/>
                </a:solidFill>
                <a:latin typeface="Trebuchet MS" pitchFamily="34" charset="0"/>
              </a:endParaRPr>
            </a:p>
          </p:txBody>
        </p:sp>
        <p:graphicFrame>
          <p:nvGraphicFramePr>
            <p:cNvPr id="35" name="Chart 34"/>
            <p:cNvGraphicFramePr/>
            <p:nvPr>
              <p:extLst/>
            </p:nvPr>
          </p:nvGraphicFramePr>
          <p:xfrm>
            <a:off x="285720" y="1285860"/>
            <a:ext cx="8572560"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85720" y="6305156"/>
              <a:ext cx="3286148" cy="307777"/>
            </a:xfrm>
            <a:prstGeom prst="rect">
              <a:avLst/>
            </a:prstGeom>
            <a:noFill/>
          </p:spPr>
          <p:txBody>
            <a:bodyPr wrap="square" rtlCol="0">
              <a:spAutoFit/>
            </a:bodyPr>
            <a:lstStyle/>
            <a:p>
              <a:pPr defTabSz="914400"/>
              <a:r>
                <a:rPr lang="id-ID" sz="1400" dirty="0" smtClean="0">
                  <a:solidFill>
                    <a:prstClr val="black"/>
                  </a:solidFill>
                </a:rPr>
                <a:t>Sumber : BPS Jawa Barat</a:t>
              </a:r>
              <a:endParaRPr lang="id-ID" sz="1600" dirty="0">
                <a:solidFill>
                  <a:prstClr val="black"/>
                </a:solidFill>
              </a:endParaRPr>
            </a:p>
          </p:txBody>
        </p:sp>
        <p:sp>
          <p:nvSpPr>
            <p:cNvPr id="6" name="Rectangle 5"/>
            <p:cNvSpPr/>
            <p:nvPr/>
          </p:nvSpPr>
          <p:spPr>
            <a:xfrm>
              <a:off x="984146" y="5312392"/>
              <a:ext cx="4099646" cy="304800"/>
            </a:xfrm>
            <a:prstGeom prst="rect">
              <a:avLst/>
            </a:prstGeom>
            <a:solidFill>
              <a:schemeClr val="bg2">
                <a:lumMod val="90000"/>
              </a:schemeClr>
            </a:solidFill>
          </p:spPr>
          <p:txBody>
            <a:bodyPr wrap="square">
              <a:spAutoFit/>
            </a:bodyPr>
            <a:lstStyle/>
            <a:p>
              <a:pPr defTabSz="914400"/>
              <a:r>
                <a:rPr lang="id-ID" sz="1400" dirty="0" smtClean="0">
                  <a:solidFill>
                    <a:prstClr val="black"/>
                  </a:solidFill>
                </a:rPr>
                <a:t>Jumlah Penduduk (SP-2010) </a:t>
              </a:r>
              <a:r>
                <a:rPr lang="en-US" sz="1400" dirty="0" smtClean="0">
                  <a:solidFill>
                    <a:prstClr val="black"/>
                  </a:solidFill>
                </a:rPr>
                <a:t>:   4</a:t>
              </a:r>
              <a:r>
                <a:rPr lang="id-ID" sz="1400" dirty="0" smtClean="0">
                  <a:solidFill>
                    <a:prstClr val="black"/>
                  </a:solidFill>
                </a:rPr>
                <a:t>3</a:t>
              </a:r>
              <a:r>
                <a:rPr lang="en-US" sz="1400" dirty="0" smtClean="0">
                  <a:solidFill>
                    <a:prstClr val="black"/>
                  </a:solidFill>
                </a:rPr>
                <a:t>.</a:t>
              </a:r>
              <a:r>
                <a:rPr lang="id-ID" sz="1400" dirty="0" smtClean="0">
                  <a:solidFill>
                    <a:prstClr val="black"/>
                  </a:solidFill>
                </a:rPr>
                <a:t>021</a:t>
              </a:r>
              <a:r>
                <a:rPr lang="en-US" sz="1400" dirty="0" smtClean="0">
                  <a:solidFill>
                    <a:prstClr val="black"/>
                  </a:solidFill>
                </a:rPr>
                <a:t>.</a:t>
              </a:r>
              <a:r>
                <a:rPr lang="id-ID" sz="1400" dirty="0" smtClean="0">
                  <a:solidFill>
                    <a:prstClr val="black"/>
                  </a:solidFill>
                </a:rPr>
                <a:t>826 Jiwa</a:t>
              </a:r>
              <a:r>
                <a:rPr lang="en-US" sz="1400" dirty="0" smtClean="0">
                  <a:solidFill>
                    <a:prstClr val="black"/>
                  </a:solidFill>
                </a:rPr>
                <a:t> </a:t>
              </a:r>
              <a:endParaRPr lang="id-ID" sz="1400" dirty="0">
                <a:solidFill>
                  <a:prstClr val="black"/>
                </a:solidFill>
              </a:endParaRPr>
            </a:p>
          </p:txBody>
        </p:sp>
        <p:sp>
          <p:nvSpPr>
            <p:cNvPr id="7" name="Rectangle 6"/>
            <p:cNvSpPr/>
            <p:nvPr/>
          </p:nvSpPr>
          <p:spPr>
            <a:xfrm>
              <a:off x="1072060" y="4233038"/>
              <a:ext cx="4995038" cy="830997"/>
            </a:xfrm>
            <a:prstGeom prst="rect">
              <a:avLst/>
            </a:prstGeom>
            <a:solidFill>
              <a:srgbClr val="0033CC"/>
            </a:solidFill>
            <a:ln>
              <a:solidFill>
                <a:schemeClr val="tx1"/>
              </a:solidFill>
            </a:ln>
          </p:spPr>
          <p:txBody>
            <a:bodyPr wrap="square">
              <a:spAutoFit/>
            </a:bodyPr>
            <a:lstStyle/>
            <a:p>
              <a:pPr algn="r" defTabSz="914400"/>
              <a:r>
                <a:rPr lang="id-ID" sz="1600" dirty="0" smtClean="0">
                  <a:solidFill>
                    <a:prstClr val="white"/>
                  </a:solidFill>
                </a:rPr>
                <a:t>Realisasi mengikuti </a:t>
              </a:r>
              <a:r>
                <a:rPr lang="id-ID" sz="1600" i="1" dirty="0" smtClean="0">
                  <a:solidFill>
                    <a:prstClr val="white"/>
                  </a:solidFill>
                </a:rPr>
                <a:t>trend </a:t>
              </a:r>
              <a:r>
                <a:rPr lang="id-ID" sz="1600" dirty="0" smtClean="0">
                  <a:solidFill>
                    <a:prstClr val="white"/>
                  </a:solidFill>
                </a:rPr>
                <a:t>perencanaan</a:t>
              </a:r>
            </a:p>
            <a:p>
              <a:pPr algn="r" defTabSz="914400"/>
              <a:r>
                <a:rPr lang="id-ID" sz="1600" dirty="0" smtClean="0">
                  <a:solidFill>
                    <a:prstClr val="white"/>
                  </a:solidFill>
                </a:rPr>
                <a:t> (Rata-rata 2007-2012 : 0,745% per tahun)</a:t>
              </a:r>
            </a:p>
            <a:p>
              <a:pPr algn="r" defTabSz="914400"/>
              <a:r>
                <a:rPr lang="id-ID" sz="1600" dirty="0" smtClean="0">
                  <a:solidFill>
                    <a:prstClr val="white"/>
                  </a:solidFill>
                </a:rPr>
                <a:t>Tahun 2013-2018 Target Penurunan 1% per tahun</a:t>
              </a:r>
              <a:endParaRPr lang="id-ID" sz="1600" dirty="0">
                <a:solidFill>
                  <a:prstClr val="white"/>
                </a:solidFill>
              </a:endParaRPr>
            </a:p>
          </p:txBody>
        </p:sp>
        <p:sp>
          <p:nvSpPr>
            <p:cNvPr id="8" name="TextBox 7"/>
            <p:cNvSpPr txBox="1"/>
            <p:nvPr/>
          </p:nvSpPr>
          <p:spPr>
            <a:xfrm>
              <a:off x="4267200" y="2667000"/>
              <a:ext cx="762000" cy="369332"/>
            </a:xfrm>
            <a:prstGeom prst="rect">
              <a:avLst/>
            </a:prstGeom>
            <a:noFill/>
          </p:spPr>
          <p:txBody>
            <a:bodyPr wrap="square" rtlCol="0">
              <a:spAutoFit/>
            </a:bodyPr>
            <a:lstStyle/>
            <a:p>
              <a:pPr defTabSz="914400"/>
              <a:r>
                <a:rPr lang="id-ID" dirty="0" smtClean="0">
                  <a:solidFill>
                    <a:srgbClr val="FF0000"/>
                  </a:solidFill>
                </a:rPr>
                <a:t>9,89</a:t>
              </a:r>
              <a:endParaRPr lang="id-ID" dirty="0">
                <a:solidFill>
                  <a:srgbClr val="FF0000"/>
                </a:solidFill>
              </a:endParaRPr>
            </a:p>
          </p:txBody>
        </p:sp>
        <p:sp>
          <p:nvSpPr>
            <p:cNvPr id="9" name="Rectangle 8"/>
            <p:cNvSpPr/>
            <p:nvPr/>
          </p:nvSpPr>
          <p:spPr>
            <a:xfrm>
              <a:off x="5132696" y="5305099"/>
              <a:ext cx="3858904" cy="307777"/>
            </a:xfrm>
            <a:prstGeom prst="rect">
              <a:avLst/>
            </a:prstGeom>
            <a:solidFill>
              <a:schemeClr val="bg2">
                <a:lumMod val="90000"/>
              </a:schemeClr>
            </a:solidFill>
          </p:spPr>
          <p:txBody>
            <a:bodyPr wrap="square">
              <a:spAutoFit/>
            </a:bodyPr>
            <a:lstStyle/>
            <a:p>
              <a:pPr defTabSz="914400"/>
              <a:r>
                <a:rPr lang="id-ID" sz="1400" dirty="0" smtClean="0">
                  <a:solidFill>
                    <a:prstClr val="black"/>
                  </a:solidFill>
                </a:rPr>
                <a:t>Jumlah Penduduk (2013)</a:t>
              </a:r>
              <a:r>
                <a:rPr lang="en-US" sz="1400" dirty="0" smtClean="0">
                  <a:solidFill>
                    <a:prstClr val="black"/>
                  </a:solidFill>
                </a:rPr>
                <a:t>: </a:t>
              </a:r>
              <a:r>
                <a:rPr lang="en-US" sz="1400" dirty="0" smtClean="0">
                  <a:solidFill>
                    <a:prstClr val="black"/>
                  </a:solidFill>
                  <a:latin typeface="Trebuchet MS"/>
                </a:rPr>
                <a:t>4</a:t>
              </a:r>
              <a:r>
                <a:rPr lang="id-ID" sz="1400" dirty="0" smtClean="0">
                  <a:solidFill>
                    <a:prstClr val="black"/>
                  </a:solidFill>
                  <a:latin typeface="Trebuchet MS"/>
                </a:rPr>
                <a:t>5</a:t>
              </a:r>
              <a:r>
                <a:rPr lang="en-US" sz="1400" dirty="0" smtClean="0">
                  <a:solidFill>
                    <a:prstClr val="black"/>
                  </a:solidFill>
                  <a:latin typeface="Trebuchet MS"/>
                </a:rPr>
                <a:t>.</a:t>
              </a:r>
              <a:r>
                <a:rPr lang="id-ID" sz="1400" dirty="0" smtClean="0">
                  <a:solidFill>
                    <a:prstClr val="black"/>
                  </a:solidFill>
                  <a:latin typeface="Trebuchet MS"/>
                </a:rPr>
                <a:t>340,8</a:t>
              </a:r>
              <a:r>
                <a:rPr lang="en-US" sz="1400" dirty="0" smtClean="0">
                  <a:solidFill>
                    <a:prstClr val="white"/>
                  </a:solidFill>
                  <a:latin typeface="Trebuchet MS"/>
                </a:rPr>
                <a:t> </a:t>
              </a:r>
              <a:r>
                <a:rPr lang="id-ID" sz="1400" dirty="0">
                  <a:solidFill>
                    <a:prstClr val="black"/>
                  </a:solidFill>
                </a:rPr>
                <a:t>R</a:t>
              </a:r>
              <a:r>
                <a:rPr lang="id-ID" sz="1400" dirty="0" smtClean="0">
                  <a:solidFill>
                    <a:prstClr val="black"/>
                  </a:solidFill>
                </a:rPr>
                <a:t>ibu Jiwa</a:t>
              </a:r>
              <a:r>
                <a:rPr lang="en-US" sz="1400" dirty="0" smtClean="0">
                  <a:solidFill>
                    <a:prstClr val="black"/>
                  </a:solidFill>
                </a:rPr>
                <a:t> </a:t>
              </a:r>
              <a:endParaRPr lang="id-ID" sz="1400" dirty="0">
                <a:solidFill>
                  <a:prstClr val="black"/>
                </a:solidFill>
              </a:endParaRPr>
            </a:p>
          </p:txBody>
        </p:sp>
        <p:sp>
          <p:nvSpPr>
            <p:cNvPr id="10" name="TextBox 9"/>
            <p:cNvSpPr txBox="1"/>
            <p:nvPr/>
          </p:nvSpPr>
          <p:spPr>
            <a:xfrm>
              <a:off x="4064872" y="1938318"/>
              <a:ext cx="5071238" cy="338554"/>
            </a:xfrm>
            <a:prstGeom prst="rect">
              <a:avLst/>
            </a:prstGeom>
            <a:noFill/>
          </p:spPr>
          <p:txBody>
            <a:bodyPr wrap="square" rtlCol="0">
              <a:spAutoFit/>
            </a:bodyPr>
            <a:lstStyle/>
            <a:p>
              <a:pPr defTabSz="914400"/>
              <a:r>
                <a:rPr lang="id-ID" sz="1600" dirty="0" smtClean="0">
                  <a:solidFill>
                    <a:srgbClr val="0C17FA"/>
                  </a:solidFill>
                </a:rPr>
                <a:t>Capaian Jabar 2009 : 11,96%</a:t>
              </a:r>
              <a:endParaRPr lang="id-ID" sz="1600" dirty="0">
                <a:solidFill>
                  <a:srgbClr val="0C17FA"/>
                </a:solidFill>
              </a:endParaRPr>
            </a:p>
          </p:txBody>
        </p:sp>
        <p:sp>
          <p:nvSpPr>
            <p:cNvPr id="19" name="TextBox 18"/>
            <p:cNvSpPr txBox="1"/>
            <p:nvPr/>
          </p:nvSpPr>
          <p:spPr>
            <a:xfrm>
              <a:off x="7543800" y="5791200"/>
              <a:ext cx="762000" cy="307777"/>
            </a:xfrm>
            <a:prstGeom prst="rect">
              <a:avLst/>
            </a:prstGeom>
            <a:noFill/>
          </p:spPr>
          <p:txBody>
            <a:bodyPr wrap="square" rtlCol="0">
              <a:spAutoFit/>
            </a:bodyPr>
            <a:lstStyle/>
            <a:p>
              <a:pPr defTabSz="914400"/>
              <a:r>
                <a:rPr lang="id-ID" sz="1400" dirty="0" smtClean="0">
                  <a:solidFill>
                    <a:prstClr val="black"/>
                  </a:solidFill>
                </a:rPr>
                <a:t>2018</a:t>
              </a:r>
              <a:endParaRPr lang="id-ID" sz="1400" dirty="0">
                <a:solidFill>
                  <a:prstClr val="black"/>
                </a:solidFill>
              </a:endParaRPr>
            </a:p>
          </p:txBody>
        </p:sp>
        <p:sp>
          <p:nvSpPr>
            <p:cNvPr id="20" name="Rectangle 19"/>
            <p:cNvSpPr/>
            <p:nvPr/>
          </p:nvSpPr>
          <p:spPr>
            <a:xfrm>
              <a:off x="777766" y="5851634"/>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a:solidFill>
                  <a:prstClr val="white"/>
                </a:solidFill>
              </a:endParaRPr>
            </a:p>
          </p:txBody>
        </p:sp>
        <p:cxnSp>
          <p:nvCxnSpPr>
            <p:cNvPr id="27" name="Straight Connector 26"/>
            <p:cNvCxnSpPr/>
            <p:nvPr/>
          </p:nvCxnSpPr>
          <p:spPr>
            <a:xfrm>
              <a:off x="6388925" y="5678005"/>
              <a:ext cx="1676400" cy="1588"/>
            </a:xfrm>
            <a:prstGeom prst="line">
              <a:avLst/>
            </a:prstGeom>
            <a:ln w="6350"/>
          </p:spPr>
          <p:style>
            <a:lnRef idx="1">
              <a:schemeClr val="accent1"/>
            </a:lnRef>
            <a:fillRef idx="0">
              <a:schemeClr val="accent1"/>
            </a:fillRef>
            <a:effectRef idx="0">
              <a:schemeClr val="accent1"/>
            </a:effectRef>
            <a:fontRef idx="minor">
              <a:schemeClr val="tx1"/>
            </a:fontRef>
          </p:style>
        </p:cxnSp>
      </p:grpSp>
      <p:sp>
        <p:nvSpPr>
          <p:cNvPr id="36" name="Right Arrow 35"/>
          <p:cNvSpPr/>
          <p:nvPr/>
        </p:nvSpPr>
        <p:spPr>
          <a:xfrm rot="1580947">
            <a:off x="4844367" y="2946129"/>
            <a:ext cx="3463288" cy="5256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id-ID" sz="1400" dirty="0" smtClean="0">
                <a:solidFill>
                  <a:prstClr val="white"/>
                </a:solidFill>
              </a:rPr>
              <a:t>KOMITMEN  RAM – IP  KEMISKINAN</a:t>
            </a:r>
            <a:endParaRPr lang="id-ID" sz="1400" dirty="0">
              <a:solidFill>
                <a:prstClr val="white"/>
              </a:solidFill>
            </a:endParaRPr>
          </a:p>
        </p:txBody>
      </p:sp>
      <p:cxnSp>
        <p:nvCxnSpPr>
          <p:cNvPr id="11" name="Straight Connector 10"/>
          <p:cNvCxnSpPr/>
          <p:nvPr/>
        </p:nvCxnSpPr>
        <p:spPr>
          <a:xfrm>
            <a:off x="4474096" y="3120649"/>
            <a:ext cx="555104" cy="44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02792" y="2839639"/>
            <a:ext cx="762000" cy="369332"/>
          </a:xfrm>
          <a:prstGeom prst="rect">
            <a:avLst/>
          </a:prstGeom>
          <a:noFill/>
        </p:spPr>
        <p:txBody>
          <a:bodyPr wrap="square" rtlCol="0">
            <a:spAutoFit/>
          </a:bodyPr>
          <a:lstStyle/>
          <a:p>
            <a:pPr defTabSz="914400"/>
            <a:r>
              <a:rPr lang="id-ID" dirty="0" smtClean="0">
                <a:solidFill>
                  <a:srgbClr val="FF0000"/>
                </a:solidFill>
              </a:rPr>
              <a:t>9,61</a:t>
            </a:r>
            <a:endParaRPr lang="id-ID" dirty="0">
              <a:solidFill>
                <a:srgbClr val="FF0000"/>
              </a:solidFill>
            </a:endParaRPr>
          </a:p>
        </p:txBody>
      </p:sp>
      <p:sp>
        <p:nvSpPr>
          <p:cNvPr id="22" name="TextBox 21"/>
          <p:cNvSpPr txBox="1"/>
          <p:nvPr/>
        </p:nvSpPr>
        <p:spPr>
          <a:xfrm>
            <a:off x="4040392" y="1578278"/>
            <a:ext cx="5071238" cy="461665"/>
          </a:xfrm>
          <a:prstGeom prst="rect">
            <a:avLst/>
          </a:prstGeom>
          <a:noFill/>
        </p:spPr>
        <p:txBody>
          <a:bodyPr wrap="square" rtlCol="0">
            <a:spAutoFit/>
          </a:bodyPr>
          <a:lstStyle/>
          <a:p>
            <a:pPr defTabSz="914400"/>
            <a:r>
              <a:rPr lang="id-ID" sz="2400" b="1" dirty="0" smtClean="0">
                <a:solidFill>
                  <a:srgbClr val="FF0000"/>
                </a:solidFill>
              </a:rPr>
              <a:t>Capaian Jabar 2013 : 9,61 %</a:t>
            </a:r>
            <a:endParaRPr lang="id-ID" sz="2400" b="1" dirty="0">
              <a:solidFill>
                <a:srgbClr val="FF0000"/>
              </a:solidFill>
            </a:endParaRPr>
          </a:p>
        </p:txBody>
      </p:sp>
      <p:sp>
        <p:nvSpPr>
          <p:cNvPr id="23" name="TextBox 22"/>
          <p:cNvSpPr txBox="1"/>
          <p:nvPr/>
        </p:nvSpPr>
        <p:spPr>
          <a:xfrm>
            <a:off x="8618046" y="6381328"/>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8</a:t>
            </a:r>
          </a:p>
        </p:txBody>
      </p:sp>
    </p:spTree>
    <p:extLst>
      <p:ext uri="{BB962C8B-B14F-4D97-AF65-F5344CB8AC3E}">
        <p14:creationId xmlns:p14="http://schemas.microsoft.com/office/powerpoint/2010/main" val="1418887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0033CC"/>
          </a:solidFill>
        </p:spPr>
        <p:txBody>
          <a:bodyPr>
            <a:normAutofit fontScale="90000"/>
          </a:bodyPr>
          <a:lstStyle/>
          <a:p>
            <a:pPr algn="ctr"/>
            <a:r>
              <a:rPr lang="en-US" sz="4400" dirty="0" err="1" smtClean="0">
                <a:solidFill>
                  <a:schemeClr val="bg1"/>
                </a:solidFill>
                <a:latin typeface="Berlin Sans FB Demi" pitchFamily="34" charset="0"/>
              </a:rPr>
              <a:t>Janji</a:t>
            </a:r>
            <a:r>
              <a:rPr lang="en-US" sz="4400" dirty="0" smtClean="0">
                <a:solidFill>
                  <a:schemeClr val="bg1"/>
                </a:solidFill>
                <a:latin typeface="Berlin Sans FB Demi" pitchFamily="34" charset="0"/>
              </a:rPr>
              <a:t> </a:t>
            </a:r>
            <a:r>
              <a:rPr lang="id-ID" sz="4400" dirty="0" smtClean="0">
                <a:solidFill>
                  <a:schemeClr val="bg1"/>
                </a:solidFill>
                <a:latin typeface="Berlin Sans FB Demi" pitchFamily="34" charset="0"/>
              </a:rPr>
              <a:t>Kampanye </a:t>
            </a:r>
            <a:r>
              <a:rPr lang="en-US" sz="4400" dirty="0" err="1" smtClean="0">
                <a:solidFill>
                  <a:schemeClr val="bg1"/>
                </a:solidFill>
                <a:latin typeface="Berlin Sans FB Demi" pitchFamily="34" charset="0"/>
              </a:rPr>
              <a:t>Gubernur</a:t>
            </a:r>
            <a:r>
              <a:rPr lang="en-US" sz="4400" dirty="0" smtClean="0">
                <a:solidFill>
                  <a:schemeClr val="bg1"/>
                </a:solidFill>
                <a:latin typeface="Berlin Sans FB Demi" pitchFamily="34" charset="0"/>
              </a:rPr>
              <a:t> 2013-2018</a:t>
            </a:r>
            <a:endParaRPr lang="en-US" sz="4400" dirty="0">
              <a:solidFill>
                <a:schemeClr val="bg1"/>
              </a:solidFill>
              <a:latin typeface="Berlin Sans FB Demi" pitchFamily="34" charset="0"/>
            </a:endParaRPr>
          </a:p>
        </p:txBody>
      </p:sp>
      <p:sp>
        <p:nvSpPr>
          <p:cNvPr id="3" name="Content Placeholder 2"/>
          <p:cNvSpPr>
            <a:spLocks noGrp="1"/>
          </p:cNvSpPr>
          <p:nvPr>
            <p:ph idx="1"/>
          </p:nvPr>
        </p:nvSpPr>
        <p:spPr>
          <a:xfrm>
            <a:off x="0" y="1071546"/>
            <a:ext cx="9144000" cy="4324350"/>
          </a:xfrm>
          <a:solidFill>
            <a:schemeClr val="accent3">
              <a:lumMod val="40000"/>
              <a:lumOff val="60000"/>
            </a:schemeClr>
          </a:solidFill>
        </p:spPr>
        <p:txBody>
          <a:bodyPr>
            <a:normAutofit fontScale="92500"/>
          </a:bodyPr>
          <a:lstStyle/>
          <a:p>
            <a:pPr marL="514350" indent="-514350">
              <a:spcBef>
                <a:spcPts val="0"/>
              </a:spcBef>
              <a:spcAft>
                <a:spcPts val="0"/>
              </a:spcAft>
              <a:buSzPct val="100000"/>
              <a:buFont typeface="+mj-lt"/>
              <a:buAutoNum type="arabicPeriod"/>
            </a:pPr>
            <a:r>
              <a:rPr lang="en-US" sz="2400" cap="small" dirty="0" smtClean="0"/>
              <a:t>PENDIDIKAN </a:t>
            </a:r>
            <a:r>
              <a:rPr lang="en-US" sz="2400" b="1" cap="small" dirty="0" smtClean="0"/>
              <a:t>GRATIS SD, SLTP</a:t>
            </a:r>
            <a:r>
              <a:rPr lang="en-US" sz="2400" cap="small" dirty="0" smtClean="0"/>
              <a:t> DAN </a:t>
            </a:r>
            <a:r>
              <a:rPr lang="en-US" sz="2400" b="1" cap="small" dirty="0" smtClean="0"/>
              <a:t>SLTA</a:t>
            </a:r>
            <a:r>
              <a:rPr lang="en-US" sz="2400" cap="small" dirty="0" smtClean="0"/>
              <a:t> DI SELURUH JAWA BARAT SERTA PEMBANGUNAN 20.000 RUANG KELAS BARU</a:t>
            </a:r>
          </a:p>
          <a:p>
            <a:pPr marL="514350" indent="-514350">
              <a:spcBef>
                <a:spcPts val="0"/>
              </a:spcBef>
              <a:spcAft>
                <a:spcPts val="0"/>
              </a:spcAft>
              <a:buSzPct val="100000"/>
              <a:buFont typeface="+mj-lt"/>
              <a:buAutoNum type="arabicPeriod"/>
            </a:pPr>
            <a:r>
              <a:rPr lang="en-US" sz="2400" b="1" cap="small" dirty="0" smtClean="0"/>
              <a:t>BEASISWA</a:t>
            </a:r>
            <a:r>
              <a:rPr lang="en-US" sz="2400" cap="small" dirty="0" smtClean="0"/>
              <a:t> PENDIDIKAN UNTUK PEMUDA, TENAGA MEDIS, SERTA KELUARGA ATLIT BERPRESTASI DAN GURU</a:t>
            </a:r>
            <a:endParaRPr lang="en-US" sz="2400" b="1" cap="small" dirty="0" smtClean="0"/>
          </a:p>
          <a:p>
            <a:pPr marL="514350" indent="-514350">
              <a:spcBef>
                <a:spcPts val="0"/>
              </a:spcBef>
              <a:spcAft>
                <a:spcPts val="0"/>
              </a:spcAft>
              <a:buSzPct val="100000"/>
              <a:buFont typeface="+mj-lt"/>
              <a:buAutoNum type="arabicPeriod"/>
            </a:pPr>
            <a:r>
              <a:rPr lang="en-US" sz="2400" cap="small" dirty="0" smtClean="0"/>
              <a:t>REVITALI</a:t>
            </a:r>
            <a:r>
              <a:rPr lang="id-ID" sz="2400" cap="small" dirty="0"/>
              <a:t>S</a:t>
            </a:r>
            <a:r>
              <a:rPr lang="en-US" sz="2400" cap="small" dirty="0" smtClean="0"/>
              <a:t>ASI</a:t>
            </a:r>
            <a:r>
              <a:rPr lang="en-US" sz="2400" b="1" cap="small" dirty="0" smtClean="0"/>
              <a:t> POSYANDU </a:t>
            </a:r>
            <a:r>
              <a:rPr lang="en-US" sz="2400" cap="small" dirty="0" smtClean="0"/>
              <a:t>DAN</a:t>
            </a:r>
            <a:r>
              <a:rPr lang="en-US" sz="2400" b="1" cap="small" dirty="0" smtClean="0"/>
              <a:t> DANA OPERASIONAL KADER POSYANDU</a:t>
            </a:r>
          </a:p>
          <a:p>
            <a:pPr marL="514350" indent="-514350">
              <a:spcBef>
                <a:spcPts val="0"/>
              </a:spcBef>
              <a:spcAft>
                <a:spcPts val="0"/>
              </a:spcAft>
              <a:buSzPct val="100000"/>
              <a:buFont typeface="+mj-lt"/>
              <a:buAutoNum type="arabicPeriod"/>
            </a:pPr>
            <a:r>
              <a:rPr lang="en-US" sz="2400" cap="small" dirty="0" smtClean="0"/>
              <a:t>MEMBUKA 2 JUTA SERAPAN TENAGA KERJA </a:t>
            </a:r>
            <a:r>
              <a:rPr lang="en-US" sz="2400" b="1" cap="small" dirty="0" smtClean="0"/>
              <a:t>BARU </a:t>
            </a:r>
            <a:r>
              <a:rPr lang="en-US" sz="2400" cap="small" dirty="0" smtClean="0"/>
              <a:t>DAN MENCETAK </a:t>
            </a:r>
            <a:r>
              <a:rPr lang="en-US" sz="2400" b="1" cap="small" dirty="0" smtClean="0"/>
              <a:t>100.000 WIRAUSAHA</a:t>
            </a:r>
            <a:r>
              <a:rPr lang="id-ID" sz="2400" b="1" cap="small" dirty="0"/>
              <a:t>W</a:t>
            </a:r>
            <a:r>
              <a:rPr lang="en-US" sz="2400" b="1" cap="small" dirty="0" smtClean="0"/>
              <a:t>AN BARU </a:t>
            </a:r>
            <a:r>
              <a:rPr lang="en-US" sz="2400" cap="small" dirty="0" smtClean="0"/>
              <a:t>JAWA BARAT</a:t>
            </a:r>
            <a:endParaRPr lang="id-ID" sz="2400" cap="small" dirty="0" smtClean="0"/>
          </a:p>
          <a:p>
            <a:pPr marL="514350" indent="-514350">
              <a:spcBef>
                <a:spcPts val="0"/>
              </a:spcBef>
              <a:spcAft>
                <a:spcPts val="0"/>
              </a:spcAft>
              <a:buSzPct val="100000"/>
              <a:buFont typeface="+mj-lt"/>
              <a:buAutoNum type="arabicPeriod"/>
            </a:pPr>
            <a:r>
              <a:rPr lang="en-US" sz="2400" cap="small" dirty="0" smtClean="0"/>
              <a:t>ALOKASI </a:t>
            </a:r>
            <a:r>
              <a:rPr lang="en-US" sz="2400" b="1" cap="small" dirty="0" smtClean="0"/>
              <a:t>4 TRILIYUN </a:t>
            </a:r>
            <a:r>
              <a:rPr lang="en-US" sz="2400" cap="small" dirty="0" smtClean="0"/>
              <a:t>UNTUK </a:t>
            </a:r>
            <a:r>
              <a:rPr lang="en-US" sz="2400" b="1" cap="small" dirty="0" smtClean="0"/>
              <a:t>INFRASTRU</a:t>
            </a:r>
            <a:r>
              <a:rPr lang="id-ID" sz="2400" b="1" cap="small" dirty="0" smtClean="0"/>
              <a:t>K</a:t>
            </a:r>
            <a:r>
              <a:rPr lang="en-US" sz="2400" b="1" cap="small" dirty="0" smtClean="0"/>
              <a:t>TUR DESA DAN PERDESAAN </a:t>
            </a:r>
          </a:p>
          <a:p>
            <a:pPr marL="514350" indent="-514350">
              <a:spcBef>
                <a:spcPts val="0"/>
              </a:spcBef>
              <a:spcAft>
                <a:spcPts val="0"/>
              </a:spcAft>
              <a:buSzPct val="100000"/>
              <a:buFont typeface="+mj-lt"/>
              <a:buAutoNum type="arabicPeriod"/>
            </a:pPr>
            <a:r>
              <a:rPr lang="en-US" sz="2400" cap="small" dirty="0" smtClean="0"/>
              <a:t>REHABILITASI 100.000 </a:t>
            </a:r>
            <a:r>
              <a:rPr lang="en-US" sz="2400" b="1" cap="small" dirty="0" smtClean="0"/>
              <a:t>RUMAH</a:t>
            </a:r>
            <a:r>
              <a:rPr lang="en-US" sz="2400" cap="small" dirty="0" smtClean="0"/>
              <a:t> RAKYAT MISKIN</a:t>
            </a:r>
            <a:endParaRPr lang="en-US" sz="2400" b="1" i="1" cap="small" dirty="0" smtClean="0"/>
          </a:p>
          <a:p>
            <a:pPr marL="514350" indent="-514350">
              <a:spcBef>
                <a:spcPts val="0"/>
              </a:spcBef>
              <a:spcAft>
                <a:spcPts val="0"/>
              </a:spcAft>
              <a:buSzPct val="100000"/>
              <a:buFont typeface="+mj-lt"/>
              <a:buAutoNum type="arabicPeriod"/>
            </a:pPr>
            <a:r>
              <a:rPr lang="en-US" sz="2400" cap="small" dirty="0" smtClean="0"/>
              <a:t>PEMBANGUNAN </a:t>
            </a:r>
            <a:r>
              <a:rPr lang="en-US" sz="2400" b="1" cap="small" dirty="0" smtClean="0"/>
              <a:t>PUSAT SENI DAN BUDAYA JAWA BARAT DI KABUPATEN/ KOTA</a:t>
            </a:r>
            <a:endParaRPr lang="en-US" sz="2400" cap="small" dirty="0" smtClean="0"/>
          </a:p>
          <a:p>
            <a:pPr marL="514350" indent="-514350">
              <a:spcBef>
                <a:spcPts val="0"/>
              </a:spcBef>
              <a:spcAft>
                <a:spcPts val="0"/>
              </a:spcAft>
              <a:buSzPct val="100000"/>
              <a:buFont typeface="+mj-lt"/>
              <a:buAutoNum type="arabicPeriod"/>
            </a:pPr>
            <a:r>
              <a:rPr lang="en-US" sz="2400" cap="small" dirty="0" smtClean="0"/>
              <a:t>PEMBANGUNAN </a:t>
            </a:r>
            <a:r>
              <a:rPr lang="en-US" sz="2400" b="1" cap="small" dirty="0" smtClean="0"/>
              <a:t>GELANGGANG OLAHRAGA DI</a:t>
            </a:r>
            <a:r>
              <a:rPr lang="en-US" sz="2400" cap="small" dirty="0" smtClean="0"/>
              <a:t> </a:t>
            </a:r>
            <a:r>
              <a:rPr lang="en-US" sz="2400" b="1" cap="small" dirty="0" smtClean="0"/>
              <a:t>KABUPATEN/ KOTA</a:t>
            </a:r>
            <a:endParaRPr lang="en-US" sz="2400" cap="small" dirty="0" smtClean="0"/>
          </a:p>
          <a:p>
            <a:pPr>
              <a:spcBef>
                <a:spcPts val="0"/>
              </a:spcBef>
              <a:spcAft>
                <a:spcPts val="0"/>
              </a:spcAft>
            </a:pPr>
            <a:endParaRPr lang="en-US" sz="1800" dirty="0"/>
          </a:p>
        </p:txBody>
      </p:sp>
      <p:pic>
        <p:nvPicPr>
          <p:cNvPr id="7" name="Picture 4" descr="http://sphotos-b.xx.fbcdn.net/hphotos-ash3/c0.0.315.315/p403x403/15970_10151156860648603_1534089639_n.jpg"/>
          <p:cNvPicPr>
            <a:picLocks noChangeAspect="1" noChangeArrowheads="1"/>
          </p:cNvPicPr>
          <p:nvPr/>
        </p:nvPicPr>
        <p:blipFill>
          <a:blip r:embed="rId2" cstate="print"/>
          <a:srcRect/>
          <a:stretch>
            <a:fillRect/>
          </a:stretch>
        </p:blipFill>
        <p:spPr bwMode="auto">
          <a:xfrm>
            <a:off x="0" y="6261355"/>
            <a:ext cx="632839" cy="596677"/>
          </a:xfrm>
          <a:prstGeom prst="rect">
            <a:avLst/>
          </a:prstGeom>
          <a:noFill/>
        </p:spPr>
      </p:pic>
      <p:sp>
        <p:nvSpPr>
          <p:cNvPr id="10" name="Rectangle 9"/>
          <p:cNvSpPr/>
          <p:nvPr/>
        </p:nvSpPr>
        <p:spPr>
          <a:xfrm>
            <a:off x="7772400" y="6400800"/>
            <a:ext cx="609600" cy="457200"/>
          </a:xfrm>
          <a:prstGeom prst="rect">
            <a:avLst/>
          </a:prstGeom>
          <a:solidFill>
            <a:srgbClr val="10A4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latin typeface="Arial" pitchFamily="34" charset="0"/>
                <a:cs typeface="Arial" pitchFamily="34" charset="0"/>
              </a:rPr>
              <a:t>18</a:t>
            </a:r>
            <a:endParaRPr lang="id-ID" sz="2000" b="1" dirty="0">
              <a:solidFill>
                <a:prstClr val="white"/>
              </a:solidFill>
              <a:latin typeface="Arial" pitchFamily="34" charset="0"/>
              <a:cs typeface="Arial" pitchFamily="34" charset="0"/>
            </a:endParaRPr>
          </a:p>
        </p:txBody>
      </p:sp>
      <p:sp>
        <p:nvSpPr>
          <p:cNvPr id="11" name="Rectangle 10"/>
          <p:cNvSpPr/>
          <p:nvPr/>
        </p:nvSpPr>
        <p:spPr>
          <a:xfrm>
            <a:off x="0" y="5415616"/>
            <a:ext cx="9144000" cy="142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Janji</a:t>
            </a:r>
            <a:r>
              <a:rPr lang="en-US" sz="2400" b="1" dirty="0" smtClean="0">
                <a:solidFill>
                  <a:schemeClr val="tx1"/>
                </a:solidFill>
              </a:rPr>
              <a:t>  </a:t>
            </a:r>
            <a:r>
              <a:rPr lang="en-US" sz="2400" b="1" dirty="0" err="1" smtClean="0">
                <a:solidFill>
                  <a:schemeClr val="tx1"/>
                </a:solidFill>
              </a:rPr>
              <a:t>Gubernur</a:t>
            </a:r>
            <a:r>
              <a:rPr lang="en-US" sz="2400" b="1" dirty="0" smtClean="0">
                <a:solidFill>
                  <a:schemeClr val="tx1"/>
                </a:solidFill>
              </a:rPr>
              <a:t> </a:t>
            </a:r>
            <a:r>
              <a:rPr lang="en-US" sz="2400" b="1" dirty="0" err="1" smtClean="0">
                <a:solidFill>
                  <a:schemeClr val="tx1"/>
                </a:solidFill>
              </a:rPr>
              <a:t>ini</a:t>
            </a:r>
            <a:r>
              <a:rPr lang="en-US" sz="2400" b="1" dirty="0" smtClean="0">
                <a:solidFill>
                  <a:schemeClr val="tx1"/>
                </a:solidFill>
              </a:rPr>
              <a:t> </a:t>
            </a:r>
            <a:r>
              <a:rPr lang="en-US" sz="2400" b="1" dirty="0" err="1" smtClean="0">
                <a:solidFill>
                  <a:schemeClr val="tx1"/>
                </a:solidFill>
              </a:rPr>
              <a:t>selengkapnya</a:t>
            </a:r>
            <a:r>
              <a:rPr lang="en-US" sz="2400" b="1" dirty="0" smtClean="0">
                <a:solidFill>
                  <a:schemeClr val="tx1"/>
                </a:solidFill>
              </a:rPr>
              <a:t> </a:t>
            </a:r>
            <a:r>
              <a:rPr lang="en-US" sz="2400" b="1" dirty="0" err="1" smtClean="0">
                <a:solidFill>
                  <a:schemeClr val="tx1"/>
                </a:solidFill>
              </a:rPr>
              <a:t>tercantum</a:t>
            </a:r>
            <a:r>
              <a:rPr lang="en-US" sz="2400" b="1" dirty="0" smtClean="0">
                <a:solidFill>
                  <a:schemeClr val="tx1"/>
                </a:solidFill>
              </a:rPr>
              <a:t> </a:t>
            </a:r>
            <a:r>
              <a:rPr lang="en-US" sz="2400" b="1" dirty="0" err="1" smtClean="0">
                <a:solidFill>
                  <a:schemeClr val="tx1"/>
                </a:solidFill>
              </a:rPr>
              <a:t>pada</a:t>
            </a:r>
            <a:r>
              <a:rPr lang="en-US" sz="2400" b="1" dirty="0" smtClean="0">
                <a:solidFill>
                  <a:schemeClr val="tx1"/>
                </a:solidFill>
              </a:rPr>
              <a:t> </a:t>
            </a:r>
            <a:r>
              <a:rPr lang="en-US" sz="2400" b="1" dirty="0" err="1" smtClean="0">
                <a:solidFill>
                  <a:schemeClr val="tx1"/>
                </a:solidFill>
              </a:rPr>
              <a:t>naskah</a:t>
            </a:r>
            <a:r>
              <a:rPr lang="en-US" sz="2400" b="1" dirty="0" smtClean="0">
                <a:solidFill>
                  <a:schemeClr val="tx1"/>
                </a:solidFill>
              </a:rPr>
              <a:t> </a:t>
            </a:r>
            <a:r>
              <a:rPr lang="en-US" sz="2400" b="1" dirty="0" err="1" smtClean="0">
                <a:solidFill>
                  <a:schemeClr val="tx1"/>
                </a:solidFill>
              </a:rPr>
              <a:t>pemaparan</a:t>
            </a:r>
            <a:r>
              <a:rPr lang="en-US" sz="2400" b="1" dirty="0" smtClean="0">
                <a:solidFill>
                  <a:schemeClr val="tx1"/>
                </a:solidFill>
              </a:rPr>
              <a:t> </a:t>
            </a:r>
            <a:r>
              <a:rPr lang="en-US" sz="2400" b="1" dirty="0" err="1" smtClean="0">
                <a:solidFill>
                  <a:schemeClr val="tx1"/>
                </a:solidFill>
              </a:rPr>
              <a:t>Visi</a:t>
            </a:r>
            <a:r>
              <a:rPr lang="en-US" sz="2400" b="1" dirty="0" smtClean="0">
                <a:solidFill>
                  <a:schemeClr val="tx1"/>
                </a:solidFill>
              </a:rPr>
              <a:t> </a:t>
            </a:r>
            <a:r>
              <a:rPr lang="en-US" sz="2400" b="1" dirty="0" err="1" smtClean="0">
                <a:solidFill>
                  <a:schemeClr val="tx1"/>
                </a:solidFill>
              </a:rPr>
              <a:t>dan</a:t>
            </a:r>
            <a:r>
              <a:rPr lang="en-US" sz="2400" b="1" dirty="0" smtClean="0">
                <a:solidFill>
                  <a:schemeClr val="tx1"/>
                </a:solidFill>
              </a:rPr>
              <a:t> </a:t>
            </a:r>
            <a:r>
              <a:rPr lang="en-US" sz="2400" b="1" dirty="0" err="1" smtClean="0">
                <a:solidFill>
                  <a:schemeClr val="tx1"/>
                </a:solidFill>
              </a:rPr>
              <a:t>Misi</a:t>
            </a:r>
            <a:r>
              <a:rPr lang="en-US" sz="2400" b="1" dirty="0" smtClean="0">
                <a:solidFill>
                  <a:schemeClr val="tx1"/>
                </a:solidFill>
              </a:rPr>
              <a:t> </a:t>
            </a:r>
            <a:r>
              <a:rPr lang="en-US" sz="2400" b="1" dirty="0" err="1" smtClean="0">
                <a:solidFill>
                  <a:schemeClr val="tx1"/>
                </a:solidFill>
              </a:rPr>
              <a:t>Calon</a:t>
            </a:r>
            <a:r>
              <a:rPr lang="en-US" sz="2400" b="1" dirty="0" smtClean="0">
                <a:solidFill>
                  <a:schemeClr val="tx1"/>
                </a:solidFill>
              </a:rPr>
              <a:t> </a:t>
            </a:r>
            <a:r>
              <a:rPr lang="en-US" sz="2400" b="1" dirty="0" err="1" smtClean="0">
                <a:solidFill>
                  <a:schemeClr val="tx1"/>
                </a:solidFill>
              </a:rPr>
              <a:t>Gubernur</a:t>
            </a:r>
            <a:r>
              <a:rPr lang="en-US" sz="2400" b="1" dirty="0" smtClean="0">
                <a:solidFill>
                  <a:schemeClr val="tx1"/>
                </a:solidFill>
              </a:rPr>
              <a:t>  </a:t>
            </a:r>
            <a:r>
              <a:rPr lang="en-US" sz="2400" b="1" dirty="0" err="1" smtClean="0">
                <a:solidFill>
                  <a:schemeClr val="tx1"/>
                </a:solidFill>
              </a:rPr>
              <a:t>Jawa</a:t>
            </a:r>
            <a:r>
              <a:rPr lang="en-US" sz="2400" b="1" dirty="0" smtClean="0">
                <a:solidFill>
                  <a:schemeClr val="tx1"/>
                </a:solidFill>
              </a:rPr>
              <a:t> Barat </a:t>
            </a:r>
          </a:p>
          <a:p>
            <a:pPr algn="ctr"/>
            <a:r>
              <a:rPr lang="en-US" sz="2400" b="1" dirty="0" err="1" smtClean="0">
                <a:solidFill>
                  <a:schemeClr val="tx1"/>
                </a:solidFill>
              </a:rPr>
              <a:t>Tahun</a:t>
            </a:r>
            <a:r>
              <a:rPr lang="en-US" sz="2400" b="1" dirty="0" smtClean="0">
                <a:solidFill>
                  <a:schemeClr val="tx1"/>
                </a:solidFill>
              </a:rPr>
              <a:t> 2013-2018</a:t>
            </a:r>
            <a:endParaRPr lang="en-US" sz="2400" b="1" dirty="0">
              <a:solidFill>
                <a:schemeClr val="tx1"/>
              </a:solidFill>
            </a:endParaRPr>
          </a:p>
        </p:txBody>
      </p:sp>
      <p:sp>
        <p:nvSpPr>
          <p:cNvPr id="9" name="TextBox 8"/>
          <p:cNvSpPr txBox="1"/>
          <p:nvPr/>
        </p:nvSpPr>
        <p:spPr>
          <a:xfrm>
            <a:off x="8618046" y="6381328"/>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9</a:t>
            </a:r>
          </a:p>
        </p:txBody>
      </p:sp>
    </p:spTree>
    <p:extLst>
      <p:ext uri="{BB962C8B-B14F-4D97-AF65-F5344CB8AC3E}">
        <p14:creationId xmlns:p14="http://schemas.microsoft.com/office/powerpoint/2010/main" val="2144138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198558"/>
            <a:ext cx="8640000" cy="714380"/>
          </a:xfr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a:noAutofit/>
          </a:bodyPr>
          <a:lstStyle/>
          <a:p>
            <a:pPr marL="457200" lvl="0" indent="-457200" algn="just">
              <a:buAutoNum type="arabicPeriod"/>
            </a:pPr>
            <a:r>
              <a:rPr lang="en-US" sz="1350" b="1" u="sng" dirty="0" smtClean="0">
                <a:latin typeface="Arial" pitchFamily="34" charset="0"/>
                <a:cs typeface="Arial" pitchFamily="34" charset="0"/>
              </a:rPr>
              <a:t>MELANJUTKAN</a:t>
            </a:r>
            <a:r>
              <a:rPr lang="en-US" sz="1350" b="1" dirty="0" smtClean="0">
                <a:latin typeface="Arial" pitchFamily="34" charset="0"/>
                <a:cs typeface="Arial" pitchFamily="34" charset="0"/>
              </a:rPr>
              <a:t> </a:t>
            </a:r>
          </a:p>
          <a:p>
            <a:pPr marL="914400" lvl="0" indent="-914400">
              <a:buNone/>
            </a:pPr>
            <a:r>
              <a:rPr lang="en-US" sz="1350" b="1" dirty="0">
                <a:latin typeface="Arial" pitchFamily="34" charset="0"/>
                <a:cs typeface="Arial" pitchFamily="34" charset="0"/>
              </a:rPr>
              <a:t>	</a:t>
            </a:r>
            <a:r>
              <a:rPr lang="id-ID" sz="1500" b="1" dirty="0" smtClean="0">
                <a:solidFill>
                  <a:schemeClr val="tx1"/>
                </a:solidFill>
                <a:latin typeface="Calibri" pitchFamily="34" charset="0"/>
                <a:cs typeface="Calibri" pitchFamily="34" charset="0"/>
              </a:rPr>
              <a:t> MELANJUTKAN PROGRAM-PROGRAM PEMBANGUNAN YANG SUDAH BAIK DAN SUDAH SELESAI UNTUK SELANJUTNYA DIMANFAATKAN DAN DIREPLIKASI</a:t>
            </a:r>
            <a:r>
              <a:rPr lang="en-US" sz="1500" b="1" dirty="0" smtClean="0">
                <a:solidFill>
                  <a:schemeClr val="tx1"/>
                </a:solidFill>
                <a:latin typeface="Calibri" pitchFamily="34" charset="0"/>
                <a:cs typeface="Calibri" pitchFamily="34" charset="0"/>
              </a:rPr>
              <a:t> KE BERBAGAI DAERAH</a:t>
            </a:r>
            <a:r>
              <a:rPr lang="id-ID" sz="1500" b="1" dirty="0" smtClean="0">
                <a:solidFill>
                  <a:schemeClr val="tx1"/>
                </a:solidFill>
                <a:latin typeface="Calibri" pitchFamily="34" charset="0"/>
                <a:cs typeface="Calibri" pitchFamily="34" charset="0"/>
              </a:rPr>
              <a:t>;</a:t>
            </a:r>
            <a:endParaRPr lang="en-US" sz="1500" b="1" dirty="0" smtClean="0">
              <a:latin typeface="Arial" pitchFamily="34" charset="0"/>
              <a:cs typeface="Arial" pitchFamily="34" charset="0"/>
            </a:endParaRPr>
          </a:p>
        </p:txBody>
      </p:sp>
      <p:sp>
        <p:nvSpPr>
          <p:cNvPr id="4" name="Content Placeholder 2"/>
          <p:cNvSpPr txBox="1">
            <a:spLocks/>
          </p:cNvSpPr>
          <p:nvPr/>
        </p:nvSpPr>
        <p:spPr>
          <a:xfrm>
            <a:off x="287751" y="2811138"/>
            <a:ext cx="8640000" cy="1016978"/>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algn="just">
              <a:spcBef>
                <a:spcPct val="20000"/>
              </a:spcBef>
              <a:defRPr/>
            </a:pPr>
            <a:r>
              <a:rPr lang="en-US" sz="1350" b="1" dirty="0">
                <a:solidFill>
                  <a:prstClr val="black"/>
                </a:solidFill>
                <a:latin typeface="Arial" pitchFamily="34" charset="0"/>
                <a:cs typeface="Arial" pitchFamily="34" charset="0"/>
              </a:rPr>
              <a:t>3.      </a:t>
            </a:r>
            <a:r>
              <a:rPr lang="en-US" sz="1350" b="1" u="sng" dirty="0">
                <a:solidFill>
                  <a:prstClr val="black"/>
                </a:solidFill>
                <a:latin typeface="Arial" pitchFamily="34" charset="0"/>
                <a:cs typeface="Arial" pitchFamily="34" charset="0"/>
              </a:rPr>
              <a:t>MEMBERI DUKUNGAN</a:t>
            </a:r>
          </a:p>
          <a:p>
            <a:pPr marL="914400">
              <a:spcBef>
                <a:spcPct val="20000"/>
              </a:spcBef>
              <a:buFont typeface="Arial" pitchFamily="34" charset="0"/>
              <a:buNone/>
              <a:defRPr/>
            </a:pPr>
            <a:r>
              <a:rPr lang="id-ID" sz="1500" b="1" dirty="0" smtClean="0">
                <a:solidFill>
                  <a:schemeClr val="tx1"/>
                </a:solidFill>
                <a:latin typeface="Calibri" pitchFamily="34" charset="0"/>
                <a:cs typeface="Calibri" pitchFamily="34" charset="0"/>
              </a:rPr>
              <a:t>MEMBERI DUKUNGAN, PADA PROGRAM-PROGRAM PEMBANGUNAN YANG DILAKUKAN LANGSUNG OLEH KOMUNITAS BERBASIS MASYARAKAT, AKADEMISI DAN INSTITUSI PENDIDIKAN/RISET SERTA DUNIA USAHA;</a:t>
            </a:r>
            <a:endParaRPr lang="en-US" sz="1500" b="1" dirty="0">
              <a:solidFill>
                <a:prstClr val="black"/>
              </a:solidFill>
              <a:latin typeface="Arial" pitchFamily="34" charset="0"/>
              <a:cs typeface="Arial" pitchFamily="34" charset="0"/>
            </a:endParaRPr>
          </a:p>
        </p:txBody>
      </p:sp>
      <p:sp>
        <p:nvSpPr>
          <p:cNvPr id="5" name="Content Placeholder 2"/>
          <p:cNvSpPr txBox="1">
            <a:spLocks/>
          </p:cNvSpPr>
          <p:nvPr/>
        </p:nvSpPr>
        <p:spPr>
          <a:xfrm>
            <a:off x="295510" y="3838594"/>
            <a:ext cx="8640000" cy="918216"/>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342900" indent="-342900" algn="just">
              <a:spcBef>
                <a:spcPct val="20000"/>
              </a:spcBef>
              <a:buFont typeface="Arial" pitchFamily="34" charset="0"/>
              <a:buNone/>
              <a:defRPr/>
            </a:pPr>
            <a:r>
              <a:rPr lang="en-US" sz="1350" b="1" dirty="0">
                <a:solidFill>
                  <a:prstClr val="black"/>
                </a:solidFill>
                <a:latin typeface="Arial" pitchFamily="34" charset="0"/>
                <a:cs typeface="Arial" pitchFamily="34" charset="0"/>
              </a:rPr>
              <a:t>4.    </a:t>
            </a:r>
            <a:r>
              <a:rPr lang="id-ID" sz="1350" b="1" dirty="0">
                <a:solidFill>
                  <a:prstClr val="black"/>
                </a:solidFill>
                <a:latin typeface="Arial" pitchFamily="34" charset="0"/>
                <a:cs typeface="Arial" pitchFamily="34" charset="0"/>
              </a:rPr>
              <a:t> </a:t>
            </a:r>
            <a:r>
              <a:rPr lang="en-US" sz="1350" b="1" dirty="0">
                <a:solidFill>
                  <a:prstClr val="black"/>
                </a:solidFill>
                <a:latin typeface="Arial" pitchFamily="34" charset="0"/>
                <a:cs typeface="Arial" pitchFamily="34" charset="0"/>
              </a:rPr>
              <a:t> </a:t>
            </a:r>
            <a:r>
              <a:rPr lang="en-US" sz="1350" b="1" u="sng" dirty="0">
                <a:solidFill>
                  <a:prstClr val="black"/>
                </a:solidFill>
                <a:latin typeface="Arial" pitchFamily="34" charset="0"/>
                <a:cs typeface="Arial" pitchFamily="34" charset="0"/>
              </a:rPr>
              <a:t>REPOSISI</a:t>
            </a:r>
          </a:p>
          <a:p>
            <a:pPr marL="914400">
              <a:spcBef>
                <a:spcPct val="20000"/>
              </a:spcBef>
              <a:buFont typeface="Arial" pitchFamily="34" charset="0"/>
              <a:buNone/>
              <a:defRPr/>
            </a:pPr>
            <a:r>
              <a:rPr lang="id-ID" sz="1500" b="1" dirty="0" smtClean="0">
                <a:solidFill>
                  <a:schemeClr val="tx1"/>
                </a:solidFill>
                <a:latin typeface="Calibri" pitchFamily="34" charset="0"/>
                <a:cs typeface="Calibri" pitchFamily="34" charset="0"/>
              </a:rPr>
              <a:t>REPOSISI DENGAN MENERAPKAN STRATEGI BARU UNTUK PROGRAM-PROGRAM PEMBANGUNAN YANG SUDAH BAIK NAMUN BELUM BISA DILAKSANAKAN </a:t>
            </a:r>
            <a:r>
              <a:rPr lang="en-US" sz="1500" b="1" dirty="0" smtClean="0">
                <a:solidFill>
                  <a:schemeClr val="tx1"/>
                </a:solidFill>
                <a:latin typeface="Calibri" pitchFamily="34" charset="0"/>
                <a:cs typeface="Calibri" pitchFamily="34" charset="0"/>
              </a:rPr>
              <a:t>PEMBANGUNANNYA</a:t>
            </a:r>
            <a:r>
              <a:rPr lang="id-ID" sz="1500" b="1" dirty="0" smtClean="0">
                <a:solidFill>
                  <a:schemeClr val="tx1"/>
                </a:solidFill>
                <a:latin typeface="Calibri" pitchFamily="34" charset="0"/>
                <a:cs typeface="Calibri" pitchFamily="34" charset="0"/>
              </a:rPr>
              <a:t> KARENA MENGALAMI HAMBATAN;</a:t>
            </a:r>
            <a:endParaRPr lang="en-US" sz="1500" b="1" dirty="0">
              <a:solidFill>
                <a:prstClr val="black"/>
              </a:solidFill>
              <a:latin typeface="Arial" pitchFamily="34" charset="0"/>
              <a:cs typeface="Arial" pitchFamily="34" charset="0"/>
            </a:endParaRPr>
          </a:p>
        </p:txBody>
      </p:sp>
      <p:sp>
        <p:nvSpPr>
          <p:cNvPr id="6" name="Content Placeholder 2"/>
          <p:cNvSpPr txBox="1">
            <a:spLocks/>
          </p:cNvSpPr>
          <p:nvPr/>
        </p:nvSpPr>
        <p:spPr>
          <a:xfrm>
            <a:off x="293584" y="4784106"/>
            <a:ext cx="8640000" cy="983286"/>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342900" indent="-342900" algn="just">
              <a:spcBef>
                <a:spcPct val="20000"/>
              </a:spcBef>
              <a:buFont typeface="Arial" pitchFamily="34" charset="0"/>
              <a:buNone/>
              <a:defRPr/>
            </a:pPr>
            <a:r>
              <a:rPr lang="en-US" sz="1350" b="1" dirty="0">
                <a:solidFill>
                  <a:prstClr val="black"/>
                </a:solidFill>
                <a:latin typeface="Arial" pitchFamily="34" charset="0"/>
                <a:cs typeface="Arial" pitchFamily="34" charset="0"/>
              </a:rPr>
              <a:t>5.    </a:t>
            </a:r>
            <a:r>
              <a:rPr lang="id-ID" sz="1350" b="1" dirty="0">
                <a:solidFill>
                  <a:prstClr val="black"/>
                </a:solidFill>
                <a:latin typeface="Arial" pitchFamily="34" charset="0"/>
                <a:cs typeface="Arial" pitchFamily="34" charset="0"/>
              </a:rPr>
              <a:t> </a:t>
            </a:r>
            <a:r>
              <a:rPr lang="en-US" sz="1350" b="1" dirty="0">
                <a:solidFill>
                  <a:prstClr val="black"/>
                </a:solidFill>
                <a:latin typeface="Arial" pitchFamily="34" charset="0"/>
                <a:cs typeface="Arial" pitchFamily="34" charset="0"/>
              </a:rPr>
              <a:t> </a:t>
            </a:r>
            <a:r>
              <a:rPr lang="en-US" sz="1350" b="1" u="sng" dirty="0">
                <a:solidFill>
                  <a:prstClr val="black"/>
                </a:solidFill>
                <a:latin typeface="Arial" pitchFamily="34" charset="0"/>
                <a:cs typeface="Arial" pitchFamily="34" charset="0"/>
              </a:rPr>
              <a:t>REORIENTASI</a:t>
            </a:r>
          </a:p>
          <a:p>
            <a:pPr marL="914400">
              <a:spcBef>
                <a:spcPct val="20000"/>
              </a:spcBef>
              <a:buFont typeface="Arial" pitchFamily="34" charset="0"/>
              <a:buNone/>
              <a:defRPr/>
            </a:pPr>
            <a:r>
              <a:rPr lang="id-ID" sz="1500" b="1" dirty="0" smtClean="0">
                <a:solidFill>
                  <a:schemeClr val="tx1"/>
                </a:solidFill>
                <a:latin typeface="Calibri" pitchFamily="34" charset="0"/>
                <a:cs typeface="Calibri" pitchFamily="34" charset="0"/>
              </a:rPr>
              <a:t>MELAKUKAN REORIENTASI DENGAN MENYUSUN PROGRAM-PROGRAM BARU BERSIFAT TEROBOSAN, SESUAI DENGAN PERKEMBANGAN DAN TUNTUTAN PEMBANGUNAN YANG PERLU SEGERA </a:t>
            </a:r>
            <a:r>
              <a:rPr lang="en-US" sz="1500" b="1" dirty="0" smtClean="0">
                <a:solidFill>
                  <a:schemeClr val="tx1"/>
                </a:solidFill>
                <a:latin typeface="Calibri" pitchFamily="34" charset="0"/>
                <a:cs typeface="Calibri" pitchFamily="34" charset="0"/>
              </a:rPr>
              <a:t>DILAKSANAKAN </a:t>
            </a:r>
            <a:r>
              <a:rPr lang="id-ID" sz="1500" b="1" dirty="0" smtClean="0">
                <a:solidFill>
                  <a:schemeClr val="tx1"/>
                </a:solidFill>
                <a:latin typeface="Calibri" pitchFamily="34" charset="0"/>
                <a:cs typeface="Calibri" pitchFamily="34" charset="0"/>
              </a:rPr>
              <a:t>BERSAMA BUPATI DAN WALIKOTA DENGAN DUKUNGAN DARI PEMERINTAH PUSAT.</a:t>
            </a:r>
            <a:endParaRPr lang="id-ID" sz="1500" dirty="0">
              <a:solidFill>
                <a:srgbClr val="222222"/>
              </a:solidFill>
              <a:latin typeface="Arial" pitchFamily="34" charset="0"/>
              <a:ea typeface="Tahoma" pitchFamily="34" charset="0"/>
              <a:cs typeface="Arial" pitchFamily="34" charset="0"/>
            </a:endParaRPr>
          </a:p>
        </p:txBody>
      </p:sp>
      <p:sp>
        <p:nvSpPr>
          <p:cNvPr id="8" name="Content Placeholder 2"/>
          <p:cNvSpPr txBox="1">
            <a:spLocks/>
          </p:cNvSpPr>
          <p:nvPr/>
        </p:nvSpPr>
        <p:spPr>
          <a:xfrm>
            <a:off x="285720" y="5811534"/>
            <a:ext cx="8640000" cy="785818"/>
          </a:xfrm>
          <a:prstGeom prst="rect">
            <a:avLst/>
          </a:prstGeom>
          <a:solidFill>
            <a:schemeClr val="accent3">
              <a:lumMod val="5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ctr">
              <a:lnSpc>
                <a:spcPct val="150000"/>
              </a:lnSpc>
              <a:buFont typeface="Arial" pitchFamily="34" charset="0"/>
              <a:buNone/>
              <a:defRPr/>
            </a:pPr>
            <a:r>
              <a:rPr lang="en-US" sz="1400" b="1" dirty="0" err="1">
                <a:solidFill>
                  <a:schemeClr val="bg1"/>
                </a:solidFill>
                <a:latin typeface="Arial" pitchFamily="34" charset="0"/>
                <a:ea typeface="Tahoma" pitchFamily="34" charset="0"/>
                <a:cs typeface="Arial" pitchFamily="34" charset="0"/>
              </a:rPr>
              <a:t>Berdasarkan</a:t>
            </a:r>
            <a:r>
              <a:rPr lang="en-US" sz="1400" b="1" dirty="0">
                <a:solidFill>
                  <a:schemeClr val="bg1"/>
                </a:solidFill>
                <a:latin typeface="Arial" pitchFamily="34" charset="0"/>
                <a:ea typeface="Tahoma" pitchFamily="34" charset="0"/>
                <a:cs typeface="Arial" pitchFamily="34" charset="0"/>
              </a:rPr>
              <a:t> 5 </a:t>
            </a:r>
            <a:r>
              <a:rPr lang="en-US" sz="1400" b="1" dirty="0" err="1">
                <a:solidFill>
                  <a:schemeClr val="bg1"/>
                </a:solidFill>
                <a:latin typeface="Arial" pitchFamily="34" charset="0"/>
                <a:ea typeface="Tahoma" pitchFamily="34" charset="0"/>
                <a:cs typeface="Arial" pitchFamily="34" charset="0"/>
              </a:rPr>
              <a:t>hal</a:t>
            </a:r>
            <a:r>
              <a:rPr lang="en-US" sz="1400" b="1" dirty="0">
                <a:solidFill>
                  <a:schemeClr val="bg1"/>
                </a:solidFill>
                <a:latin typeface="Arial" pitchFamily="34" charset="0"/>
                <a:ea typeface="Tahoma" pitchFamily="34" charset="0"/>
                <a:cs typeface="Arial" pitchFamily="34" charset="0"/>
              </a:rPr>
              <a:t> </a:t>
            </a:r>
            <a:r>
              <a:rPr lang="en-US" sz="1400" b="1" dirty="0" err="1">
                <a:solidFill>
                  <a:schemeClr val="bg1"/>
                </a:solidFill>
                <a:latin typeface="Arial" pitchFamily="34" charset="0"/>
                <a:ea typeface="Tahoma" pitchFamily="34" charset="0"/>
                <a:cs typeface="Arial" pitchFamily="34" charset="0"/>
              </a:rPr>
              <a:t>di</a:t>
            </a:r>
            <a:r>
              <a:rPr lang="en-US" sz="1400" b="1" dirty="0">
                <a:solidFill>
                  <a:schemeClr val="bg1"/>
                </a:solidFill>
                <a:latin typeface="Arial" pitchFamily="34" charset="0"/>
                <a:ea typeface="Tahoma" pitchFamily="34" charset="0"/>
                <a:cs typeface="Arial" pitchFamily="34" charset="0"/>
              </a:rPr>
              <a:t> </a:t>
            </a:r>
            <a:r>
              <a:rPr lang="en-US" sz="1400" b="1" dirty="0" err="1">
                <a:solidFill>
                  <a:schemeClr val="bg1"/>
                </a:solidFill>
                <a:latin typeface="Arial" pitchFamily="34" charset="0"/>
                <a:ea typeface="Tahoma" pitchFamily="34" charset="0"/>
                <a:cs typeface="Arial" pitchFamily="34" charset="0"/>
              </a:rPr>
              <a:t>atas</a:t>
            </a:r>
            <a:r>
              <a:rPr lang="en-US" sz="1400" b="1" dirty="0">
                <a:solidFill>
                  <a:schemeClr val="bg1"/>
                </a:solidFill>
                <a:latin typeface="Arial" pitchFamily="34" charset="0"/>
                <a:ea typeface="Tahoma" pitchFamily="34" charset="0"/>
                <a:cs typeface="Arial" pitchFamily="34" charset="0"/>
              </a:rPr>
              <a:t> </a:t>
            </a:r>
            <a:r>
              <a:rPr lang="en-US" sz="1400" b="1" dirty="0" err="1">
                <a:solidFill>
                  <a:schemeClr val="bg1"/>
                </a:solidFill>
                <a:latin typeface="Arial" pitchFamily="34" charset="0"/>
                <a:ea typeface="Tahoma" pitchFamily="34" charset="0"/>
                <a:cs typeface="Arial" pitchFamily="34" charset="0"/>
              </a:rPr>
              <a:t>maka</a:t>
            </a:r>
            <a:r>
              <a:rPr lang="en-US" sz="1400" b="1" dirty="0">
                <a:solidFill>
                  <a:schemeClr val="bg1"/>
                </a:solidFill>
                <a:latin typeface="Arial" pitchFamily="34" charset="0"/>
                <a:ea typeface="Tahoma" pitchFamily="34" charset="0"/>
                <a:cs typeface="Arial" pitchFamily="34" charset="0"/>
              </a:rPr>
              <a:t> VISI </a:t>
            </a:r>
            <a:r>
              <a:rPr lang="id-ID" sz="1400" b="1" dirty="0">
                <a:solidFill>
                  <a:schemeClr val="bg1"/>
                </a:solidFill>
                <a:latin typeface="Arial" pitchFamily="34" charset="0"/>
                <a:ea typeface="Tahoma" pitchFamily="34" charset="0"/>
                <a:cs typeface="Arial" pitchFamily="34" charset="0"/>
              </a:rPr>
              <a:t>PEMB</a:t>
            </a:r>
            <a:r>
              <a:rPr lang="en-US" sz="1400" b="1" dirty="0">
                <a:solidFill>
                  <a:schemeClr val="bg1"/>
                </a:solidFill>
                <a:latin typeface="Arial" pitchFamily="34" charset="0"/>
                <a:ea typeface="Tahoma" pitchFamily="34" charset="0"/>
                <a:cs typeface="Arial" pitchFamily="34" charset="0"/>
              </a:rPr>
              <a:t>ANGUNAN JABAR 2013-2018 </a:t>
            </a:r>
            <a:r>
              <a:rPr lang="en-US" sz="1400" b="1" dirty="0" err="1">
                <a:solidFill>
                  <a:schemeClr val="bg1"/>
                </a:solidFill>
                <a:latin typeface="Arial" pitchFamily="34" charset="0"/>
                <a:ea typeface="Tahoma" pitchFamily="34" charset="0"/>
                <a:cs typeface="Arial" pitchFamily="34" charset="0"/>
              </a:rPr>
              <a:t>adalah</a:t>
            </a:r>
            <a:r>
              <a:rPr lang="en-US" sz="1400" b="1" dirty="0">
                <a:solidFill>
                  <a:schemeClr val="bg1"/>
                </a:solidFill>
                <a:latin typeface="Arial" pitchFamily="34" charset="0"/>
                <a:ea typeface="Tahoma" pitchFamily="34" charset="0"/>
                <a:cs typeface="Arial" pitchFamily="34" charset="0"/>
              </a:rPr>
              <a:t>:</a:t>
            </a:r>
            <a:r>
              <a:rPr lang="id-ID" sz="1400" b="1" dirty="0">
                <a:solidFill>
                  <a:schemeClr val="bg1"/>
                </a:solidFill>
                <a:latin typeface="Arial" pitchFamily="34" charset="0"/>
                <a:ea typeface="Tahoma" pitchFamily="34" charset="0"/>
                <a:cs typeface="Arial" pitchFamily="34" charset="0"/>
              </a:rPr>
              <a:t> </a:t>
            </a:r>
          </a:p>
          <a:p>
            <a:pPr marL="342900" indent="-342900" algn="ctr">
              <a:buFont typeface="Arial" pitchFamily="34" charset="0"/>
              <a:buNone/>
              <a:defRPr/>
            </a:pPr>
            <a:r>
              <a:rPr lang="en-US" sz="2000" b="1" dirty="0">
                <a:solidFill>
                  <a:schemeClr val="bg1"/>
                </a:solidFill>
                <a:latin typeface="Arial" pitchFamily="34" charset="0"/>
                <a:ea typeface="Tahoma" pitchFamily="34" charset="0"/>
                <a:cs typeface="Arial" pitchFamily="34" charset="0"/>
              </a:rPr>
              <a:t>JAWA BARAT MAJU DAN SEJAHTERA UNTUK SEMUA</a:t>
            </a:r>
            <a:endParaRPr lang="id-ID" sz="2000" b="1" dirty="0">
              <a:solidFill>
                <a:schemeClr val="bg1"/>
              </a:solidFill>
              <a:latin typeface="Arial" pitchFamily="34" charset="0"/>
              <a:ea typeface="Tahoma" pitchFamily="34" charset="0"/>
              <a:cs typeface="Arial" pitchFamily="34" charset="0"/>
            </a:endParaRPr>
          </a:p>
        </p:txBody>
      </p:sp>
      <p:sp>
        <p:nvSpPr>
          <p:cNvPr id="9" name="Content Placeholder 2"/>
          <p:cNvSpPr txBox="1">
            <a:spLocks/>
          </p:cNvSpPr>
          <p:nvPr/>
        </p:nvSpPr>
        <p:spPr>
          <a:xfrm>
            <a:off x="295628" y="1984376"/>
            <a:ext cx="8640000" cy="755324"/>
          </a:xfrm>
          <a:prstGeom prst="rect">
            <a:avLst/>
          </a:prstGeom>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457200" indent="-457200" algn="just">
              <a:spcBef>
                <a:spcPct val="20000"/>
              </a:spcBef>
              <a:buFont typeface="Arial" pitchFamily="34" charset="0"/>
              <a:buAutoNum type="arabicPeriod" startAt="2"/>
              <a:defRPr/>
            </a:pPr>
            <a:r>
              <a:rPr lang="en-US" sz="1350" b="1" u="sng" dirty="0">
                <a:solidFill>
                  <a:prstClr val="black"/>
                </a:solidFill>
                <a:latin typeface="Arial" pitchFamily="34" charset="0"/>
                <a:cs typeface="Arial" pitchFamily="34" charset="0"/>
              </a:rPr>
              <a:t>MENUNTASKAN</a:t>
            </a:r>
          </a:p>
          <a:p>
            <a:pPr marL="914400">
              <a:spcBef>
                <a:spcPct val="20000"/>
              </a:spcBef>
              <a:buFont typeface="Arial" pitchFamily="34" charset="0"/>
              <a:buNone/>
              <a:defRPr/>
            </a:pPr>
            <a:r>
              <a:rPr lang="id-ID" sz="1500" b="1" dirty="0" smtClean="0">
                <a:solidFill>
                  <a:schemeClr val="tx1"/>
                </a:solidFill>
                <a:latin typeface="Calibri" pitchFamily="34" charset="0"/>
                <a:cs typeface="Calibri" pitchFamily="34" charset="0"/>
              </a:rPr>
              <a:t>MENUNTASKAN PROGRAM-PROGRAM PEMBANGUNAN YANG SUDAH BAIK DAN SUDAH DIMULAI DILAKSANAKAN NAMUN BELUM SELESAI </a:t>
            </a:r>
            <a:r>
              <a:rPr lang="en-US" sz="1500" b="1" dirty="0" smtClean="0">
                <a:solidFill>
                  <a:schemeClr val="tx1"/>
                </a:solidFill>
                <a:latin typeface="Calibri" pitchFamily="34" charset="0"/>
                <a:cs typeface="Calibri" pitchFamily="34" charset="0"/>
              </a:rPr>
              <a:t> </a:t>
            </a:r>
            <a:r>
              <a:rPr lang="id-ID" sz="1500" b="1" dirty="0" smtClean="0">
                <a:solidFill>
                  <a:schemeClr val="tx1"/>
                </a:solidFill>
                <a:latin typeface="Calibri" pitchFamily="34" charset="0"/>
                <a:cs typeface="Calibri" pitchFamily="34" charset="0"/>
              </a:rPr>
              <a:t>UNTUK SEGERA </a:t>
            </a:r>
            <a:r>
              <a:rPr lang="en-US" sz="1500" b="1" dirty="0" smtClean="0">
                <a:solidFill>
                  <a:schemeClr val="tx1"/>
                </a:solidFill>
                <a:latin typeface="Calibri" pitchFamily="34" charset="0"/>
                <a:cs typeface="Calibri" pitchFamily="34" charset="0"/>
              </a:rPr>
              <a:t>DAPAT </a:t>
            </a:r>
            <a:r>
              <a:rPr lang="id-ID" sz="1500" b="1" dirty="0" smtClean="0">
                <a:solidFill>
                  <a:schemeClr val="tx1"/>
                </a:solidFill>
                <a:latin typeface="Calibri" pitchFamily="34" charset="0"/>
                <a:cs typeface="Calibri" pitchFamily="34" charset="0"/>
              </a:rPr>
              <a:t>DIMANFAATKAN;</a:t>
            </a:r>
            <a:endParaRPr lang="en-US" sz="1500" b="1" dirty="0">
              <a:solidFill>
                <a:prstClr val="black"/>
              </a:solidFill>
              <a:latin typeface="Arial" pitchFamily="34" charset="0"/>
              <a:cs typeface="Arial" pitchFamily="34" charset="0"/>
            </a:endParaRPr>
          </a:p>
        </p:txBody>
      </p:sp>
      <p:grpSp>
        <p:nvGrpSpPr>
          <p:cNvPr id="7" name="Group 6"/>
          <p:cNvGrpSpPr/>
          <p:nvPr/>
        </p:nvGrpSpPr>
        <p:grpSpPr>
          <a:xfrm>
            <a:off x="21764" y="-84644"/>
            <a:ext cx="9144000" cy="1249467"/>
            <a:chOff x="0" y="-49562"/>
            <a:chExt cx="9144000" cy="1249467"/>
          </a:xfrm>
        </p:grpSpPr>
        <p:sp>
          <p:nvSpPr>
            <p:cNvPr id="10" name="Rectangle 9"/>
            <p:cNvSpPr/>
            <p:nvPr/>
          </p:nvSpPr>
          <p:spPr>
            <a:xfrm>
              <a:off x="0" y="338242"/>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66082"/>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p:cNvSpPr txBox="1">
              <a:spLocks noChangeArrowheads="1"/>
            </p:cNvSpPr>
            <p:nvPr/>
          </p:nvSpPr>
          <p:spPr bwMode="auto">
            <a:xfrm>
              <a:off x="1002042" y="151714"/>
              <a:ext cx="8034454" cy="707886"/>
            </a:xfrm>
            <a:prstGeom prst="rect">
              <a:avLst/>
            </a:prstGeom>
            <a:noFill/>
            <a:ln w="9525">
              <a:noFill/>
              <a:miter lim="800000"/>
              <a:headEnd/>
              <a:tailEnd/>
            </a:ln>
          </p:spPr>
          <p:txBody>
            <a:bodyPr wrap="square">
              <a:spAutoFit/>
            </a:bodyPr>
            <a:lstStyle/>
            <a:p>
              <a:pPr marL="544512" indent="-457200" algn="ctr">
                <a:buNone/>
              </a:pPr>
              <a:r>
                <a:rPr lang="en-US" sz="2000" b="1" dirty="0" smtClean="0">
                  <a:solidFill>
                    <a:schemeClr val="bg1"/>
                  </a:solidFill>
                  <a:latin typeface="Trebuchet MS" pitchFamily="34" charset="0"/>
                </a:rPr>
                <a:t>KEBIJAKAN OPERASIONAL PEMERINTAH PROVINSI JAWA BARAT</a:t>
              </a:r>
            </a:p>
            <a:p>
              <a:pPr marL="544512" indent="-457200" algn="ctr">
                <a:buNone/>
              </a:pPr>
              <a:r>
                <a:rPr lang="en-US" sz="2000" b="1" dirty="0" smtClean="0">
                  <a:solidFill>
                    <a:schemeClr val="bg1"/>
                  </a:solidFill>
                  <a:latin typeface="Trebuchet MS" pitchFamily="34" charset="0"/>
                </a:rPr>
                <a:t>UNTUK KELANJUTAN PEMBANGUNAN 2013 - 2018</a:t>
              </a:r>
              <a:endParaRPr lang="id-ID" sz="2000" dirty="0" smtClean="0">
                <a:solidFill>
                  <a:schemeClr val="bg1"/>
                </a:solidFill>
                <a:latin typeface="Trebuchet MS" pitchFamily="34" charset="0"/>
              </a:endParaRPr>
            </a:p>
          </p:txBody>
        </p:sp>
        <p:pic>
          <p:nvPicPr>
            <p:cNvPr id="14" name="Picture 13"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07504" y="-49562"/>
              <a:ext cx="908409" cy="1249467"/>
            </a:xfrm>
            <a:prstGeom prst="rect">
              <a:avLst/>
            </a:prstGeom>
            <a:ln>
              <a:noFill/>
            </a:ln>
            <a:effectLst>
              <a:glow>
                <a:schemeClr val="bg1">
                  <a:alpha val="0"/>
                </a:schemeClr>
              </a:glow>
              <a:softEdge rad="203200"/>
            </a:effectLst>
          </p:spPr>
        </p:pic>
      </p:grpSp>
      <p:sp>
        <p:nvSpPr>
          <p:cNvPr id="16" name="TextBox 15"/>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10</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177689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764" y="-84644"/>
            <a:ext cx="9144000" cy="1249467"/>
            <a:chOff x="0" y="-49562"/>
            <a:chExt cx="9144000" cy="1249467"/>
          </a:xfrm>
        </p:grpSpPr>
        <p:sp>
          <p:nvSpPr>
            <p:cNvPr id="10" name="Rectangle 9"/>
            <p:cNvSpPr/>
            <p:nvPr/>
          </p:nvSpPr>
          <p:spPr>
            <a:xfrm>
              <a:off x="0" y="338242"/>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166082"/>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3" name="TextBox 4"/>
            <p:cNvSpPr txBox="1">
              <a:spLocks noChangeArrowheads="1"/>
            </p:cNvSpPr>
            <p:nvPr/>
          </p:nvSpPr>
          <p:spPr bwMode="auto">
            <a:xfrm>
              <a:off x="1002042" y="122686"/>
              <a:ext cx="8034454" cy="830997"/>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b="1" dirty="0">
                  <a:solidFill>
                    <a:srgbClr val="FFC000"/>
                  </a:solidFill>
                  <a:latin typeface="Trebuchet MS" pitchFamily="34" charset="0"/>
                </a:rPr>
                <a:t>VISI PROVINSI JAWA BARAT TAHUN 2005 – 2025</a:t>
              </a:r>
              <a:endParaRPr lang="id-ID" b="1" dirty="0">
                <a:solidFill>
                  <a:srgbClr val="FFC000"/>
                </a:solidFill>
                <a:latin typeface="Trebuchet MS" pitchFamily="34" charset="0"/>
              </a:endParaRPr>
            </a:p>
            <a:p>
              <a:pPr algn="ctr" fontAlgn="base">
                <a:spcBef>
                  <a:spcPct val="0"/>
                </a:spcBef>
                <a:spcAft>
                  <a:spcPct val="0"/>
                </a:spcAft>
                <a:defRPr/>
              </a:pPr>
              <a:r>
                <a:rPr lang="id-ID" sz="1200" b="1" dirty="0">
                  <a:solidFill>
                    <a:srgbClr val="FFC000"/>
                  </a:solidFill>
                  <a:latin typeface="Trebuchet MS" pitchFamily="34" charset="0"/>
                </a:rPr>
                <a:t>DAN</a:t>
              </a:r>
              <a:endParaRPr lang="en-US" sz="1200" b="1" dirty="0">
                <a:solidFill>
                  <a:srgbClr val="FFC000"/>
                </a:solidFill>
                <a:latin typeface="Trebuchet MS" pitchFamily="34" charset="0"/>
              </a:endParaRPr>
            </a:p>
            <a:p>
              <a:pPr algn="ctr" fontAlgn="base">
                <a:spcBef>
                  <a:spcPct val="0"/>
                </a:spcBef>
                <a:spcAft>
                  <a:spcPct val="0"/>
                </a:spcAft>
                <a:defRPr/>
              </a:pPr>
              <a:r>
                <a:rPr lang="en-US" b="1" dirty="0">
                  <a:solidFill>
                    <a:schemeClr val="bg1"/>
                  </a:solidFill>
                  <a:latin typeface="Trebuchet MS" pitchFamily="34" charset="0"/>
                </a:rPr>
                <a:t>VISI PEMERINTAH DAERAH </a:t>
              </a:r>
              <a:r>
                <a:rPr lang="en-US" b="1" dirty="0" smtClean="0">
                  <a:solidFill>
                    <a:schemeClr val="bg1"/>
                  </a:solidFill>
                  <a:latin typeface="Trebuchet MS" pitchFamily="34" charset="0"/>
                </a:rPr>
                <a:t> PROVINSI </a:t>
              </a:r>
              <a:r>
                <a:rPr lang="en-US" b="1" dirty="0">
                  <a:solidFill>
                    <a:schemeClr val="bg1"/>
                  </a:solidFill>
                  <a:latin typeface="Trebuchet MS" pitchFamily="34" charset="0"/>
                </a:rPr>
                <a:t>JAWA BARAT TAHUN 20</a:t>
              </a:r>
              <a:r>
                <a:rPr lang="id-ID" b="1" dirty="0">
                  <a:solidFill>
                    <a:schemeClr val="bg1"/>
                  </a:solidFill>
                  <a:latin typeface="Trebuchet MS" pitchFamily="34" charset="0"/>
                </a:rPr>
                <a:t>13</a:t>
              </a:r>
              <a:r>
                <a:rPr lang="en-US" b="1" dirty="0">
                  <a:solidFill>
                    <a:schemeClr val="bg1"/>
                  </a:solidFill>
                  <a:latin typeface="Trebuchet MS" pitchFamily="34" charset="0"/>
                </a:rPr>
                <a:t> - 201</a:t>
              </a:r>
              <a:r>
                <a:rPr lang="id-ID" b="1" dirty="0">
                  <a:solidFill>
                    <a:schemeClr val="bg1"/>
                  </a:solidFill>
                  <a:latin typeface="Trebuchet MS" pitchFamily="34" charset="0"/>
                </a:rPr>
                <a:t>8</a:t>
              </a:r>
              <a:endParaRPr lang="en-US" b="1" dirty="0">
                <a:solidFill>
                  <a:schemeClr val="bg1"/>
                </a:solidFill>
                <a:latin typeface="Trebuchet MS" pitchFamily="34" charset="0"/>
              </a:endParaRPr>
            </a:p>
          </p:txBody>
        </p:sp>
        <p:pic>
          <p:nvPicPr>
            <p:cNvPr id="14" name="Picture 13"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07504" y="-49562"/>
              <a:ext cx="908409" cy="1249467"/>
            </a:xfrm>
            <a:prstGeom prst="rect">
              <a:avLst/>
            </a:prstGeom>
            <a:ln>
              <a:noFill/>
            </a:ln>
            <a:effectLst>
              <a:glow>
                <a:schemeClr val="bg1">
                  <a:alpha val="0"/>
                </a:schemeClr>
              </a:glow>
              <a:softEdge rad="203200"/>
            </a:effectLst>
          </p:spPr>
        </p:pic>
      </p:grpSp>
      <p:sp>
        <p:nvSpPr>
          <p:cNvPr id="16" name="Title 1"/>
          <p:cNvSpPr txBox="1">
            <a:spLocks/>
          </p:cNvSpPr>
          <p:nvPr/>
        </p:nvSpPr>
        <p:spPr bwMode="auto">
          <a:xfrm>
            <a:off x="4627460" y="1057032"/>
            <a:ext cx="4429124" cy="748850"/>
          </a:xfrm>
          <a:prstGeom prst="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r>
              <a:rPr lang="id-ID" sz="1400" dirty="0">
                <a:solidFill>
                  <a:prstClr val="black"/>
                </a:solidFill>
                <a:effectLst>
                  <a:outerShdw blurRad="38100" dist="38100" dir="2700000" algn="tl">
                    <a:srgbClr val="FFFFFF"/>
                  </a:outerShdw>
                </a:effectLst>
                <a:cs typeface="Arial" pitchFamily="34" charset="0"/>
              </a:rPr>
              <a:t/>
            </a:r>
            <a:br>
              <a:rPr lang="id-ID" sz="1400" dirty="0">
                <a:solidFill>
                  <a:prstClr val="black"/>
                </a:solidFill>
                <a:effectLst>
                  <a:outerShdw blurRad="38100" dist="38100" dir="2700000" algn="tl">
                    <a:srgbClr val="FFFFFF"/>
                  </a:outerShdw>
                </a:effectLst>
                <a:cs typeface="Arial" pitchFamily="34" charset="0"/>
              </a:rPr>
            </a:br>
            <a:r>
              <a:rPr lang="id-ID" sz="1400" b="1" dirty="0">
                <a:solidFill>
                  <a:prstClr val="white"/>
                </a:solidFill>
                <a:cs typeface="Arial" pitchFamily="34" charset="0"/>
              </a:rPr>
              <a:t>VISI  PROVINSI JAWA BARAT TAHUN </a:t>
            </a:r>
            <a:r>
              <a:rPr lang="id-ID" sz="1600" b="1" dirty="0">
                <a:solidFill>
                  <a:prstClr val="white"/>
                </a:solidFill>
                <a:cs typeface="Arial" pitchFamily="34" charset="0"/>
              </a:rPr>
              <a:t>2005 – 2025</a:t>
            </a:r>
            <a:r>
              <a:rPr lang="id-ID" sz="1400" b="1" dirty="0">
                <a:solidFill>
                  <a:prstClr val="white"/>
                </a:solidFill>
                <a:cs typeface="Arial" pitchFamily="34" charset="0"/>
              </a:rPr>
              <a:t> </a:t>
            </a:r>
            <a:r>
              <a:rPr lang="id-ID" sz="1400" dirty="0">
                <a:solidFill>
                  <a:prstClr val="black"/>
                </a:solidFill>
                <a:cs typeface="Arial" pitchFamily="34" charset="0"/>
              </a:rPr>
              <a:t/>
            </a:r>
            <a:br>
              <a:rPr lang="id-ID" sz="1400" dirty="0">
                <a:solidFill>
                  <a:prstClr val="black"/>
                </a:solidFill>
                <a:cs typeface="Arial" pitchFamily="34" charset="0"/>
              </a:rPr>
            </a:br>
            <a:r>
              <a:rPr lang="id-ID" sz="1400" dirty="0">
                <a:solidFill>
                  <a:prstClr val="black"/>
                </a:solidFill>
                <a:cs typeface="Arial" pitchFamily="34" charset="0"/>
              </a:rPr>
              <a:t>DENGAN IMAN DAN TAKWA, </a:t>
            </a:r>
          </a:p>
          <a:p>
            <a:pPr algn="ctr" fontAlgn="base">
              <a:spcBef>
                <a:spcPct val="0"/>
              </a:spcBef>
              <a:spcAft>
                <a:spcPct val="0"/>
              </a:spcAft>
              <a:defRPr/>
            </a:pPr>
            <a:r>
              <a:rPr lang="id-ID" sz="1400" dirty="0">
                <a:solidFill>
                  <a:prstClr val="black"/>
                </a:solidFill>
                <a:cs typeface="Arial" pitchFamily="34" charset="0"/>
              </a:rPr>
              <a:t>PROVINSI </a:t>
            </a:r>
            <a:r>
              <a:rPr lang="en-US" sz="1400" dirty="0">
                <a:solidFill>
                  <a:prstClr val="black"/>
                </a:solidFill>
                <a:cs typeface="Arial" pitchFamily="34" charset="0"/>
              </a:rPr>
              <a:t>JAWA BARAT</a:t>
            </a:r>
            <a:r>
              <a:rPr lang="id-ID" sz="1400" dirty="0">
                <a:solidFill>
                  <a:prstClr val="black"/>
                </a:solidFill>
                <a:cs typeface="Arial" pitchFamily="34" charset="0"/>
              </a:rPr>
              <a:t> TERMAJU DI INDONESIA</a:t>
            </a:r>
            <a:r>
              <a:rPr lang="id-ID" sz="1400" dirty="0">
                <a:solidFill>
                  <a:srgbClr val="002060"/>
                </a:solidFill>
                <a:cs typeface="Arial" pitchFamily="34" charset="0"/>
              </a:rPr>
              <a:t/>
            </a:r>
            <a:br>
              <a:rPr lang="id-ID" sz="1400" dirty="0">
                <a:solidFill>
                  <a:srgbClr val="002060"/>
                </a:solidFill>
                <a:cs typeface="Arial" pitchFamily="34" charset="0"/>
              </a:rPr>
            </a:br>
            <a:endParaRPr lang="en-US" sz="1400" dirty="0">
              <a:solidFill>
                <a:srgbClr val="002060"/>
              </a:solidFill>
              <a:effectLst>
                <a:outerShdw blurRad="38100" dist="38100" dir="2700000" algn="tl">
                  <a:srgbClr val="000000"/>
                </a:outerShdw>
              </a:effectLst>
              <a:cs typeface="Arial" pitchFamily="34" charset="0"/>
            </a:endParaRPr>
          </a:p>
        </p:txBody>
      </p:sp>
      <p:sp>
        <p:nvSpPr>
          <p:cNvPr id="17" name="Rectangle 5"/>
          <p:cNvSpPr>
            <a:spLocks noChangeArrowheads="1"/>
          </p:cNvSpPr>
          <p:nvPr/>
        </p:nvSpPr>
        <p:spPr bwMode="auto">
          <a:xfrm>
            <a:off x="4661800" y="1883668"/>
            <a:ext cx="4380271" cy="648929"/>
          </a:xfrm>
          <a:prstGeom prst="rect">
            <a:avLst/>
          </a:prstGeom>
          <a:solidFill>
            <a:schemeClr val="tx2">
              <a:lumMod val="60000"/>
              <a:lumOff val="40000"/>
            </a:schemeClr>
          </a:solidFill>
          <a:ln>
            <a:headEnd/>
            <a:tailEnd/>
          </a:ln>
        </p:spPr>
        <p:style>
          <a:lnRef idx="0">
            <a:schemeClr val="accent2"/>
          </a:lnRef>
          <a:fillRef idx="3">
            <a:schemeClr val="accent2"/>
          </a:fillRef>
          <a:effectRef idx="3">
            <a:schemeClr val="accent2"/>
          </a:effectRef>
          <a:fontRef idx="minor">
            <a:schemeClr val="lt1"/>
          </a:fontRef>
        </p:style>
        <p:txBody>
          <a:bodyPr/>
          <a:lstStyle/>
          <a:p>
            <a:pPr algn="ctr" fontAlgn="base">
              <a:spcBef>
                <a:spcPct val="0"/>
              </a:spcBef>
              <a:spcAft>
                <a:spcPct val="0"/>
              </a:spcAft>
              <a:defRPr/>
            </a:pPr>
            <a:r>
              <a:rPr lang="en-US" sz="1600" b="1" dirty="0">
                <a:solidFill>
                  <a:srgbClr val="FF0000"/>
                </a:solidFill>
                <a:effectLst>
                  <a:outerShdw blurRad="38100" dist="38100" dir="2700000" algn="tl">
                    <a:srgbClr val="000000">
                      <a:alpha val="43137"/>
                    </a:srgbClr>
                  </a:outerShdw>
                </a:effectLst>
              </a:rPr>
              <a:t>TUJUH BIDANG UNGGULAN SEBAGAI PENCIRI </a:t>
            </a:r>
          </a:p>
          <a:p>
            <a:pPr algn="ctr" fontAlgn="base">
              <a:spcBef>
                <a:spcPct val="0"/>
              </a:spcBef>
              <a:spcAft>
                <a:spcPct val="0"/>
              </a:spcAft>
              <a:defRPr/>
            </a:pPr>
            <a:r>
              <a:rPr lang="en-US" sz="1600" b="1" dirty="0" err="1">
                <a:solidFill>
                  <a:prstClr val="white"/>
                </a:solidFill>
                <a:effectLst>
                  <a:outerShdw blurRad="38100" dist="38100" dir="2700000" algn="tl">
                    <a:srgbClr val="000000">
                      <a:alpha val="43137"/>
                    </a:srgbClr>
                  </a:outerShdw>
                </a:effectLst>
              </a:rPr>
              <a:t>Jawa</a:t>
            </a:r>
            <a:r>
              <a:rPr lang="en-US" sz="1600" b="1" dirty="0">
                <a:solidFill>
                  <a:prstClr val="white"/>
                </a:solidFill>
                <a:effectLst>
                  <a:outerShdw blurRad="38100" dist="38100" dir="2700000" algn="tl">
                    <a:srgbClr val="000000">
                      <a:alpha val="43137"/>
                    </a:srgbClr>
                  </a:outerShdw>
                </a:effectLst>
              </a:rPr>
              <a:t> Barat </a:t>
            </a:r>
            <a:r>
              <a:rPr lang="en-US" sz="1600" b="1" dirty="0">
                <a:solidFill>
                  <a:srgbClr val="FFC000"/>
                </a:solidFill>
                <a:effectLst>
                  <a:outerShdw blurRad="38100" dist="38100" dir="2700000" algn="tl">
                    <a:srgbClr val="000000">
                      <a:alpha val="43137"/>
                    </a:srgbClr>
                  </a:outerShdw>
                </a:effectLst>
              </a:rPr>
              <a:t>TERMAJU DI INDONESIA TAHUN 2025</a:t>
            </a:r>
          </a:p>
        </p:txBody>
      </p:sp>
      <p:graphicFrame>
        <p:nvGraphicFramePr>
          <p:cNvPr id="18" name="Content Placeholder 18"/>
          <p:cNvGraphicFramePr>
            <a:graphicFrameLocks noGrp="1"/>
          </p:cNvGraphicFramePr>
          <p:nvPr>
            <p:ph sz="half" idx="4294967295"/>
            <p:extLst/>
          </p:nvPr>
        </p:nvGraphicFramePr>
        <p:xfrm>
          <a:off x="4703948" y="2598617"/>
          <a:ext cx="4343670" cy="500048"/>
        </p:xfrm>
        <a:graphic>
          <a:graphicData uri="http://schemas.openxmlformats.org/drawingml/2006/table">
            <a:tbl>
              <a:tblPr firstRow="1" bandRow="1">
                <a:tableStyleId>{18603FDC-E32A-4AB5-989C-0864C3EAD2B8}</a:tableStyleId>
              </a:tblPr>
              <a:tblGrid>
                <a:gridCol w="4343670"/>
              </a:tblGrid>
              <a:tr h="500048">
                <a:tc>
                  <a:txBody>
                    <a:bodyPr/>
                    <a:lstStyle/>
                    <a:p>
                      <a:pPr marL="342900" indent="-342900">
                        <a:buClr>
                          <a:schemeClr val="tx1"/>
                        </a:buClr>
                        <a:buFont typeface="+mj-lt"/>
                        <a:buAutoNum type="arabicPeriod"/>
                      </a:pPr>
                      <a:r>
                        <a:rPr lang="en-US" sz="1100" b="1" dirty="0" smtClean="0">
                          <a:solidFill>
                            <a:schemeClr val="tx1"/>
                          </a:solidFill>
                          <a:latin typeface="+mj-lt"/>
                        </a:rPr>
                        <a:t>PENYELENGGARAAN </a:t>
                      </a:r>
                      <a:r>
                        <a:rPr lang="en-US" sz="1100" b="1" dirty="0" err="1" smtClean="0">
                          <a:solidFill>
                            <a:schemeClr val="tx1"/>
                          </a:solidFill>
                          <a:latin typeface="+mj-lt"/>
                        </a:rPr>
                        <a:t>Pemerintahan</a:t>
                      </a:r>
                      <a:r>
                        <a:rPr lang="en-US" sz="1100" b="1" dirty="0" smtClean="0">
                          <a:solidFill>
                            <a:schemeClr val="tx1"/>
                          </a:solidFill>
                          <a:latin typeface="+mj-lt"/>
                        </a:rPr>
                        <a:t> YANG </a:t>
                      </a:r>
                      <a:r>
                        <a:rPr lang="en-US" sz="1100" b="1" dirty="0" err="1" smtClean="0">
                          <a:solidFill>
                            <a:schemeClr val="tx1"/>
                          </a:solidFill>
                          <a:latin typeface="+mj-lt"/>
                        </a:rPr>
                        <a:t>Bermutu</a:t>
                      </a:r>
                      <a:r>
                        <a:rPr lang="en-US" sz="1100" b="1" dirty="0" smtClean="0">
                          <a:solidFill>
                            <a:schemeClr val="tx1"/>
                          </a:solidFill>
                          <a:latin typeface="+mj-lt"/>
                        </a:rPr>
                        <a:t> (Beyond</a:t>
                      </a:r>
                      <a:r>
                        <a:rPr lang="en-US" sz="1100" b="1" baseline="0" dirty="0" smtClean="0">
                          <a:solidFill>
                            <a:schemeClr val="tx1"/>
                          </a:solidFill>
                          <a:latin typeface="+mj-lt"/>
                        </a:rPr>
                        <a:t> the expectation)</a:t>
                      </a:r>
                      <a:r>
                        <a:rPr lang="en-US" sz="1100" b="1" dirty="0" smtClean="0">
                          <a:solidFill>
                            <a:schemeClr val="tx1"/>
                          </a:solidFill>
                          <a:latin typeface="+mj-lt"/>
                        </a:rPr>
                        <a:t>, </a:t>
                      </a:r>
                      <a:r>
                        <a:rPr lang="en-US" sz="1100" b="1" dirty="0" err="1" smtClean="0">
                          <a:solidFill>
                            <a:schemeClr val="tx1"/>
                          </a:solidFill>
                          <a:latin typeface="+mj-lt"/>
                        </a:rPr>
                        <a:t>Akuntabel</a:t>
                      </a:r>
                      <a:r>
                        <a:rPr lang="en-US" sz="1100" b="1" dirty="0" smtClean="0">
                          <a:solidFill>
                            <a:schemeClr val="tx1"/>
                          </a:solidFill>
                          <a:latin typeface="+mj-lt"/>
                        </a:rPr>
                        <a:t> </a:t>
                      </a:r>
                      <a:r>
                        <a:rPr lang="en-US" sz="1100" b="1" dirty="0" err="1" smtClean="0">
                          <a:solidFill>
                            <a:schemeClr val="tx1"/>
                          </a:solidFill>
                          <a:latin typeface="+mj-lt"/>
                        </a:rPr>
                        <a:t>dan</a:t>
                      </a:r>
                      <a:r>
                        <a:rPr lang="en-US" sz="1100" b="1" dirty="0" smtClean="0">
                          <a:solidFill>
                            <a:schemeClr val="tx1"/>
                          </a:solidFill>
                          <a:latin typeface="+mj-lt"/>
                        </a:rPr>
                        <a:t> BERBASIS </a:t>
                      </a:r>
                      <a:r>
                        <a:rPr lang="en-US" sz="1100" b="1" dirty="0" err="1" smtClean="0">
                          <a:solidFill>
                            <a:schemeClr val="tx1"/>
                          </a:solidFill>
                          <a:latin typeface="+mj-lt"/>
                        </a:rPr>
                        <a:t>Ilmu</a:t>
                      </a:r>
                      <a:r>
                        <a:rPr lang="en-US" sz="1100" b="1" dirty="0" smtClean="0">
                          <a:solidFill>
                            <a:schemeClr val="tx1"/>
                          </a:solidFill>
                          <a:latin typeface="+mj-lt"/>
                        </a:rPr>
                        <a:t> </a:t>
                      </a:r>
                      <a:r>
                        <a:rPr lang="en-US" sz="1100" b="1" dirty="0" err="1" smtClean="0">
                          <a:solidFill>
                            <a:schemeClr val="tx1"/>
                          </a:solidFill>
                          <a:latin typeface="+mj-lt"/>
                        </a:rPr>
                        <a:t>Pengetahuan</a:t>
                      </a:r>
                      <a:r>
                        <a:rPr lang="en-US" sz="1100" b="1" dirty="0" smtClean="0">
                          <a:solidFill>
                            <a:schemeClr val="tx1"/>
                          </a:solidFill>
                          <a:latin typeface="+mj-lt"/>
                        </a:rPr>
                        <a:t>.</a:t>
                      </a:r>
                      <a:endParaRPr lang="en-US" sz="1100" b="1" dirty="0">
                        <a:solidFill>
                          <a:schemeClr val="tx1"/>
                        </a:solidFill>
                        <a:latin typeface="+mj-lt"/>
                      </a:endParaRPr>
                    </a:p>
                  </a:txBody>
                  <a:tcPr>
                    <a:solidFill>
                      <a:schemeClr val="bg1">
                        <a:lumMod val="85000"/>
                      </a:schemeClr>
                    </a:solidFill>
                  </a:tcPr>
                </a:tc>
              </a:tr>
            </a:tbl>
          </a:graphicData>
        </a:graphic>
      </p:graphicFrame>
      <p:graphicFrame>
        <p:nvGraphicFramePr>
          <p:cNvPr id="19" name="Content Placeholder 18"/>
          <p:cNvGraphicFramePr>
            <a:graphicFrameLocks/>
          </p:cNvGraphicFramePr>
          <p:nvPr>
            <p:extLst/>
          </p:nvPr>
        </p:nvGraphicFramePr>
        <p:xfrm>
          <a:off x="4700825" y="3181802"/>
          <a:ext cx="4348983" cy="457200"/>
        </p:xfrm>
        <a:graphic>
          <a:graphicData uri="http://schemas.openxmlformats.org/drawingml/2006/table">
            <a:tbl>
              <a:tblPr firstRow="1" bandRow="1">
                <a:tableStyleId>{18603FDC-E32A-4AB5-989C-0864C3EAD2B8}</a:tableStyleId>
              </a:tblPr>
              <a:tblGrid>
                <a:gridCol w="4348983"/>
              </a:tblGrid>
              <a:tr h="428628">
                <a:tc>
                  <a:txBody>
                    <a:bodyPr/>
                    <a:lstStyle/>
                    <a:p>
                      <a:pPr marL="342900" indent="-342900">
                        <a:buFont typeface="+mj-lt"/>
                        <a:buAutoNum type="arabicPeriod" startAt="2"/>
                      </a:pPr>
                      <a:r>
                        <a:rPr lang="en-US" sz="1200" b="1" dirty="0" err="1" smtClean="0">
                          <a:solidFill>
                            <a:schemeClr val="tx1"/>
                          </a:solidFill>
                          <a:latin typeface="+mj-lt"/>
                        </a:rPr>
                        <a:t>Masyarakat</a:t>
                      </a:r>
                      <a:r>
                        <a:rPr lang="en-US" sz="1200" b="1" dirty="0" smtClean="0">
                          <a:solidFill>
                            <a:schemeClr val="tx1"/>
                          </a:solidFill>
                          <a:latin typeface="+mj-lt"/>
                        </a:rPr>
                        <a:t>  Yang  </a:t>
                      </a:r>
                      <a:r>
                        <a:rPr lang="en-US" sz="1200" b="1" dirty="0" err="1" smtClean="0">
                          <a:solidFill>
                            <a:schemeClr val="tx1"/>
                          </a:solidFill>
                          <a:latin typeface="+mj-lt"/>
                        </a:rPr>
                        <a:t>Cerdas</a:t>
                      </a:r>
                      <a:r>
                        <a:rPr lang="en-US" sz="1200" b="1" dirty="0" smtClean="0">
                          <a:solidFill>
                            <a:schemeClr val="tx1"/>
                          </a:solidFill>
                          <a:latin typeface="+mj-lt"/>
                        </a:rPr>
                        <a:t>, </a:t>
                      </a:r>
                      <a:r>
                        <a:rPr lang="en-US" sz="1200" b="1" dirty="0" err="1" smtClean="0">
                          <a:solidFill>
                            <a:schemeClr val="tx1"/>
                          </a:solidFill>
                          <a:latin typeface="+mj-lt"/>
                        </a:rPr>
                        <a:t>Produktif</a:t>
                      </a:r>
                      <a:r>
                        <a:rPr lang="en-US" sz="1200" b="1" dirty="0" smtClean="0">
                          <a:solidFill>
                            <a:schemeClr val="tx1"/>
                          </a:solidFill>
                          <a:latin typeface="+mj-lt"/>
                        </a:rPr>
                        <a:t> </a:t>
                      </a:r>
                      <a:r>
                        <a:rPr lang="en-US" sz="1200" b="1" dirty="0" err="1" smtClean="0">
                          <a:solidFill>
                            <a:schemeClr val="tx1"/>
                          </a:solidFill>
                          <a:latin typeface="+mj-lt"/>
                        </a:rPr>
                        <a:t>dan</a:t>
                      </a:r>
                      <a:r>
                        <a:rPr lang="en-US" sz="1200" b="1" dirty="0" smtClean="0">
                          <a:solidFill>
                            <a:schemeClr val="tx1"/>
                          </a:solidFill>
                          <a:latin typeface="+mj-lt"/>
                        </a:rPr>
                        <a:t> </a:t>
                      </a:r>
                      <a:r>
                        <a:rPr lang="en-US" sz="1200" b="1" dirty="0" err="1" smtClean="0">
                          <a:solidFill>
                            <a:schemeClr val="tx1"/>
                          </a:solidFill>
                          <a:latin typeface="+mj-lt"/>
                        </a:rPr>
                        <a:t>Berdaya</a:t>
                      </a:r>
                      <a:r>
                        <a:rPr lang="en-US" sz="1200" b="1" dirty="0" smtClean="0">
                          <a:solidFill>
                            <a:schemeClr val="tx1"/>
                          </a:solidFill>
                          <a:latin typeface="+mj-lt"/>
                        </a:rPr>
                        <a:t> </a:t>
                      </a:r>
                      <a:r>
                        <a:rPr lang="en-US" sz="1200" b="1" dirty="0" err="1" smtClean="0">
                          <a:solidFill>
                            <a:schemeClr val="tx1"/>
                          </a:solidFill>
                          <a:latin typeface="+mj-lt"/>
                        </a:rPr>
                        <a:t>Saing</a:t>
                      </a:r>
                      <a:r>
                        <a:rPr lang="en-US" sz="1200" b="1" dirty="0" smtClean="0">
                          <a:solidFill>
                            <a:schemeClr val="tx1"/>
                          </a:solidFill>
                          <a:latin typeface="+mj-lt"/>
                        </a:rPr>
                        <a:t> TINGGI.</a:t>
                      </a:r>
                      <a:endParaRPr lang="en-US" sz="1200" b="1" dirty="0">
                        <a:solidFill>
                          <a:schemeClr val="tx1"/>
                        </a:solidFill>
                        <a:latin typeface="+mj-lt"/>
                      </a:endParaRPr>
                    </a:p>
                  </a:txBody>
                  <a:tcPr>
                    <a:solidFill>
                      <a:schemeClr val="bg1">
                        <a:lumMod val="85000"/>
                      </a:schemeClr>
                    </a:solidFill>
                  </a:tcPr>
                </a:tc>
              </a:tr>
            </a:tbl>
          </a:graphicData>
        </a:graphic>
      </p:graphicFrame>
      <p:graphicFrame>
        <p:nvGraphicFramePr>
          <p:cNvPr id="20" name="Content Placeholder 18"/>
          <p:cNvGraphicFramePr>
            <a:graphicFrameLocks/>
          </p:cNvGraphicFramePr>
          <p:nvPr>
            <p:extLst/>
          </p:nvPr>
        </p:nvGraphicFramePr>
        <p:xfrm>
          <a:off x="4705742" y="3741607"/>
          <a:ext cx="4338360" cy="357190"/>
        </p:xfrm>
        <a:graphic>
          <a:graphicData uri="http://schemas.openxmlformats.org/drawingml/2006/table">
            <a:tbl>
              <a:tblPr firstRow="1" bandRow="1">
                <a:tableStyleId>{18603FDC-E32A-4AB5-989C-0864C3EAD2B8}</a:tableStyleId>
              </a:tblPr>
              <a:tblGrid>
                <a:gridCol w="4338360"/>
              </a:tblGrid>
              <a:tr h="357190">
                <a:tc>
                  <a:txBody>
                    <a:bodyPr/>
                    <a:lstStyle/>
                    <a:p>
                      <a:pPr marL="342900" indent="-342900">
                        <a:buClr>
                          <a:schemeClr val="tx1"/>
                        </a:buClr>
                        <a:buFont typeface="+mj-lt"/>
                        <a:buAutoNum type="arabicPeriod" startAt="3"/>
                      </a:pPr>
                      <a:r>
                        <a:rPr lang="en-US" sz="1100" b="1" dirty="0" smtClean="0">
                          <a:solidFill>
                            <a:schemeClr val="tx1"/>
                          </a:solidFill>
                          <a:latin typeface="+mj-lt"/>
                        </a:rPr>
                        <a:t>PENGELOLAAN </a:t>
                      </a:r>
                      <a:r>
                        <a:rPr lang="en-US" sz="1100" b="1" dirty="0" err="1" smtClean="0">
                          <a:solidFill>
                            <a:schemeClr val="tx1"/>
                          </a:solidFill>
                          <a:latin typeface="+mj-lt"/>
                        </a:rPr>
                        <a:t>Pertanian</a:t>
                      </a:r>
                      <a:r>
                        <a:rPr lang="en-US" sz="1100" b="1" dirty="0" smtClean="0">
                          <a:solidFill>
                            <a:schemeClr val="tx1"/>
                          </a:solidFill>
                          <a:latin typeface="+mj-lt"/>
                        </a:rPr>
                        <a:t> </a:t>
                      </a:r>
                      <a:r>
                        <a:rPr lang="id-ID" sz="1100" b="1" dirty="0" smtClean="0">
                          <a:solidFill>
                            <a:schemeClr val="tx1"/>
                          </a:solidFill>
                          <a:latin typeface="+mj-lt"/>
                        </a:rPr>
                        <a:t>d</a:t>
                      </a:r>
                      <a:r>
                        <a:rPr lang="en-US" sz="1100" b="1" dirty="0" smtClean="0">
                          <a:solidFill>
                            <a:schemeClr val="tx1"/>
                          </a:solidFill>
                          <a:latin typeface="+mj-lt"/>
                        </a:rPr>
                        <a:t>an </a:t>
                      </a:r>
                      <a:r>
                        <a:rPr lang="en-US" sz="1100" b="1" dirty="0" err="1" smtClean="0">
                          <a:solidFill>
                            <a:schemeClr val="tx1"/>
                          </a:solidFill>
                          <a:latin typeface="+mj-lt"/>
                        </a:rPr>
                        <a:t>Kelautan</a:t>
                      </a:r>
                      <a:r>
                        <a:rPr lang="en-US" sz="1000" b="0" dirty="0" smtClean="0">
                          <a:solidFill>
                            <a:schemeClr val="tx1"/>
                          </a:solidFill>
                          <a:latin typeface="+mj-lt"/>
                        </a:rPr>
                        <a:t>.</a:t>
                      </a:r>
                      <a:endParaRPr lang="en-US" sz="1000" b="0" dirty="0">
                        <a:latin typeface="+mj-lt"/>
                      </a:endParaRPr>
                    </a:p>
                  </a:txBody>
                  <a:tcPr>
                    <a:solidFill>
                      <a:schemeClr val="bg1">
                        <a:lumMod val="85000"/>
                      </a:schemeClr>
                    </a:solidFill>
                  </a:tcPr>
                </a:tc>
              </a:tr>
            </a:tbl>
          </a:graphicData>
        </a:graphic>
      </p:graphicFrame>
      <p:graphicFrame>
        <p:nvGraphicFramePr>
          <p:cNvPr id="21" name="Content Placeholder 18"/>
          <p:cNvGraphicFramePr>
            <a:graphicFrameLocks/>
          </p:cNvGraphicFramePr>
          <p:nvPr>
            <p:extLst/>
          </p:nvPr>
        </p:nvGraphicFramePr>
        <p:xfrm>
          <a:off x="4713781" y="4170234"/>
          <a:ext cx="4341984" cy="589972"/>
        </p:xfrm>
        <a:graphic>
          <a:graphicData uri="http://schemas.openxmlformats.org/drawingml/2006/table">
            <a:tbl>
              <a:tblPr firstRow="1" bandRow="1">
                <a:tableStyleId>{18603FDC-E32A-4AB5-989C-0864C3EAD2B8}</a:tableStyleId>
              </a:tblPr>
              <a:tblGrid>
                <a:gridCol w="4341984"/>
              </a:tblGrid>
              <a:tr h="589972">
                <a:tc>
                  <a:txBody>
                    <a:bodyPr/>
                    <a:lstStyle/>
                    <a:p>
                      <a:pPr marL="342900" indent="-342900">
                        <a:buFont typeface="+mj-lt"/>
                        <a:buAutoNum type="arabicPeriod" startAt="4"/>
                      </a:pPr>
                      <a:r>
                        <a:rPr lang="en-US" sz="1200" b="0" dirty="0" err="1" smtClean="0">
                          <a:solidFill>
                            <a:schemeClr val="tx1"/>
                          </a:solidFill>
                          <a:latin typeface="+mj-lt"/>
                        </a:rPr>
                        <a:t>Energi</a:t>
                      </a:r>
                      <a:r>
                        <a:rPr lang="en-US" sz="1200" b="0" dirty="0" smtClean="0">
                          <a:solidFill>
                            <a:schemeClr val="tx1"/>
                          </a:solidFill>
                          <a:latin typeface="+mj-lt"/>
                        </a:rPr>
                        <a:t> </a:t>
                      </a:r>
                      <a:r>
                        <a:rPr lang="en-US" sz="1200" b="0" dirty="0" err="1" smtClean="0">
                          <a:solidFill>
                            <a:schemeClr val="tx1"/>
                          </a:solidFill>
                          <a:latin typeface="+mj-lt"/>
                        </a:rPr>
                        <a:t>Baru</a:t>
                      </a:r>
                      <a:r>
                        <a:rPr lang="en-US" sz="1200" b="0" dirty="0" smtClean="0">
                          <a:solidFill>
                            <a:schemeClr val="tx1"/>
                          </a:solidFill>
                          <a:latin typeface="+mj-lt"/>
                        </a:rPr>
                        <a:t> </a:t>
                      </a:r>
                      <a:r>
                        <a:rPr lang="en-US" sz="1200" b="0" dirty="0" err="1" smtClean="0">
                          <a:solidFill>
                            <a:schemeClr val="tx1"/>
                          </a:solidFill>
                          <a:latin typeface="+mj-lt"/>
                        </a:rPr>
                        <a:t>dan</a:t>
                      </a:r>
                      <a:r>
                        <a:rPr lang="en-US" sz="1200" b="0" dirty="0" smtClean="0">
                          <a:solidFill>
                            <a:schemeClr val="tx1"/>
                          </a:solidFill>
                          <a:latin typeface="+mj-lt"/>
                        </a:rPr>
                        <a:t> </a:t>
                      </a:r>
                      <a:r>
                        <a:rPr lang="en-US" sz="1200" b="1" dirty="0" smtClean="0">
                          <a:solidFill>
                            <a:schemeClr val="tx1"/>
                          </a:solidFill>
                          <a:latin typeface="+mj-lt"/>
                        </a:rPr>
                        <a:t>TERBAHARUKAN SERTA PENGELOLAAN  SUMBER DAYA AIR.</a:t>
                      </a:r>
                      <a:endParaRPr lang="en-US" sz="1200" b="1" dirty="0">
                        <a:solidFill>
                          <a:schemeClr val="tx1"/>
                        </a:solidFill>
                        <a:latin typeface="+mj-lt"/>
                      </a:endParaRPr>
                    </a:p>
                  </a:txBody>
                  <a:tcPr>
                    <a:solidFill>
                      <a:schemeClr val="bg1">
                        <a:lumMod val="85000"/>
                      </a:schemeClr>
                    </a:solidFill>
                  </a:tcPr>
                </a:tc>
              </a:tr>
            </a:tbl>
          </a:graphicData>
        </a:graphic>
      </p:graphicFrame>
      <p:graphicFrame>
        <p:nvGraphicFramePr>
          <p:cNvPr id="22" name="Content Placeholder 18"/>
          <p:cNvGraphicFramePr>
            <a:graphicFrameLocks/>
          </p:cNvGraphicFramePr>
          <p:nvPr>
            <p:extLst/>
          </p:nvPr>
        </p:nvGraphicFramePr>
        <p:xfrm>
          <a:off x="4694424" y="4813176"/>
          <a:ext cx="4349952" cy="579120"/>
        </p:xfrm>
        <a:graphic>
          <a:graphicData uri="http://schemas.openxmlformats.org/drawingml/2006/table">
            <a:tbl>
              <a:tblPr firstRow="1" bandRow="1">
                <a:tableStyleId>{18603FDC-E32A-4AB5-989C-0864C3EAD2B8}</a:tableStyleId>
              </a:tblPr>
              <a:tblGrid>
                <a:gridCol w="4349952"/>
              </a:tblGrid>
              <a:tr h="540813">
                <a:tc>
                  <a:txBody>
                    <a:bodyPr/>
                    <a:lstStyle/>
                    <a:p>
                      <a:pPr marL="342900" indent="-342900">
                        <a:buFont typeface="+mj-lt"/>
                        <a:buAutoNum type="arabicPeriod" startAt="5"/>
                      </a:pPr>
                      <a:r>
                        <a:rPr lang="en-US" sz="1200" b="1" dirty="0" err="1" smtClean="0">
                          <a:solidFill>
                            <a:schemeClr val="tx1"/>
                          </a:solidFill>
                          <a:latin typeface="+mj-lt"/>
                        </a:rPr>
                        <a:t>Industri</a:t>
                      </a:r>
                      <a:r>
                        <a:rPr lang="en-US" sz="1200" b="1" dirty="0" smtClean="0">
                          <a:solidFill>
                            <a:schemeClr val="tx1"/>
                          </a:solidFill>
                          <a:latin typeface="+mj-lt"/>
                        </a:rPr>
                        <a:t> </a:t>
                      </a:r>
                      <a:r>
                        <a:rPr lang="en-US" sz="1200" b="1" dirty="0" err="1" smtClean="0">
                          <a:solidFill>
                            <a:schemeClr val="tx1"/>
                          </a:solidFill>
                          <a:latin typeface="+mj-lt"/>
                        </a:rPr>
                        <a:t>Manufaktur</a:t>
                      </a:r>
                      <a:r>
                        <a:rPr lang="en-US" sz="1200" b="1" dirty="0" smtClean="0">
                          <a:solidFill>
                            <a:schemeClr val="tx1"/>
                          </a:solidFill>
                          <a:latin typeface="+mj-lt"/>
                        </a:rPr>
                        <a:t>, INDUSTRI JASA </a:t>
                      </a:r>
                      <a:r>
                        <a:rPr lang="id-ID" sz="1200" b="1" dirty="0" smtClean="0">
                          <a:solidFill>
                            <a:schemeClr val="tx1"/>
                          </a:solidFill>
                          <a:latin typeface="+mj-lt"/>
                        </a:rPr>
                        <a:t>dan</a:t>
                      </a:r>
                      <a:r>
                        <a:rPr lang="en-US" sz="1200" b="1" dirty="0" smtClean="0">
                          <a:solidFill>
                            <a:schemeClr val="tx1"/>
                          </a:solidFill>
                          <a:latin typeface="+mj-lt"/>
                        </a:rPr>
                        <a:t> </a:t>
                      </a:r>
                      <a:r>
                        <a:rPr lang="en-US" sz="1600" b="1" dirty="0" smtClean="0">
                          <a:solidFill>
                            <a:schemeClr val="tx1"/>
                          </a:solidFill>
                          <a:latin typeface="+mj-lt"/>
                        </a:rPr>
                        <a:t>INDUSTRI KREATIF.</a:t>
                      </a:r>
                      <a:endParaRPr lang="en-US" sz="1600" b="1" dirty="0">
                        <a:solidFill>
                          <a:schemeClr val="tx1"/>
                        </a:solidFill>
                        <a:latin typeface="+mj-lt"/>
                      </a:endParaRPr>
                    </a:p>
                  </a:txBody>
                  <a:tcPr>
                    <a:solidFill>
                      <a:schemeClr val="bg1">
                        <a:lumMod val="85000"/>
                      </a:schemeClr>
                    </a:solidFill>
                  </a:tcPr>
                </a:tc>
              </a:tr>
            </a:tbl>
          </a:graphicData>
        </a:graphic>
      </p:graphicFrame>
      <p:graphicFrame>
        <p:nvGraphicFramePr>
          <p:cNvPr id="23" name="Content Placeholder 18"/>
          <p:cNvGraphicFramePr>
            <a:graphicFrameLocks/>
          </p:cNvGraphicFramePr>
          <p:nvPr>
            <p:extLst/>
          </p:nvPr>
        </p:nvGraphicFramePr>
        <p:xfrm>
          <a:off x="4713783" y="5413708"/>
          <a:ext cx="4341982" cy="668630"/>
        </p:xfrm>
        <a:graphic>
          <a:graphicData uri="http://schemas.openxmlformats.org/drawingml/2006/table">
            <a:tbl>
              <a:tblPr firstRow="1" bandRow="1">
                <a:tableStyleId>{18603FDC-E32A-4AB5-989C-0864C3EAD2B8}</a:tableStyleId>
              </a:tblPr>
              <a:tblGrid>
                <a:gridCol w="4341982"/>
              </a:tblGrid>
              <a:tr h="668630">
                <a:tc>
                  <a:txBody>
                    <a:bodyPr/>
                    <a:lstStyle/>
                    <a:p>
                      <a:pPr marL="342900" indent="-342900">
                        <a:buFont typeface="+mj-lt"/>
                        <a:buAutoNum type="arabicPeriod" startAt="6"/>
                      </a:pPr>
                      <a:r>
                        <a:rPr lang="en-US" sz="1200" b="1" i="1" dirty="0" err="1" smtClean="0">
                          <a:solidFill>
                            <a:schemeClr val="tx1"/>
                          </a:solidFill>
                          <a:latin typeface="+mj-lt"/>
                        </a:rPr>
                        <a:t>Infrastruktur</a:t>
                      </a:r>
                      <a:r>
                        <a:rPr lang="en-US" sz="1200" b="1" i="1" dirty="0" smtClean="0">
                          <a:solidFill>
                            <a:schemeClr val="tx1"/>
                          </a:solidFill>
                          <a:latin typeface="+mj-lt"/>
                        </a:rPr>
                        <a:t> Yang </a:t>
                      </a:r>
                      <a:r>
                        <a:rPr lang="en-US" sz="1200" b="1" i="1" dirty="0" err="1" smtClean="0">
                          <a:solidFill>
                            <a:schemeClr val="tx1"/>
                          </a:solidFill>
                          <a:latin typeface="+mj-lt"/>
                        </a:rPr>
                        <a:t>Handal</a:t>
                      </a:r>
                      <a:r>
                        <a:rPr lang="en-US" sz="1200" b="1" i="1" dirty="0" smtClean="0">
                          <a:solidFill>
                            <a:schemeClr val="tx1"/>
                          </a:solidFill>
                          <a:latin typeface="+mj-lt"/>
                        </a:rPr>
                        <a:t> </a:t>
                      </a:r>
                      <a:r>
                        <a:rPr lang="en-US" sz="1200" b="1" i="1" dirty="0" err="1" smtClean="0">
                          <a:solidFill>
                            <a:schemeClr val="tx1"/>
                          </a:solidFill>
                          <a:latin typeface="+mj-lt"/>
                        </a:rPr>
                        <a:t>dan</a:t>
                      </a:r>
                      <a:r>
                        <a:rPr lang="en-US" sz="1200" b="1" i="1" dirty="0" smtClean="0">
                          <a:solidFill>
                            <a:schemeClr val="tx1"/>
                          </a:solidFill>
                          <a:latin typeface="+mj-lt"/>
                        </a:rPr>
                        <a:t> </a:t>
                      </a:r>
                      <a:r>
                        <a:rPr lang="en-US" sz="1200" b="1" i="1" dirty="0" err="1" smtClean="0">
                          <a:solidFill>
                            <a:schemeClr val="tx1"/>
                          </a:solidFill>
                          <a:latin typeface="+mj-lt"/>
                        </a:rPr>
                        <a:t>Pengelolaan</a:t>
                      </a:r>
                      <a:r>
                        <a:rPr lang="en-US" sz="1200" b="1" i="1" dirty="0" smtClean="0">
                          <a:solidFill>
                            <a:schemeClr val="tx1"/>
                          </a:solidFill>
                          <a:latin typeface="+mj-lt"/>
                        </a:rPr>
                        <a:t> </a:t>
                      </a:r>
                      <a:r>
                        <a:rPr lang="en-US" sz="1200" b="1" i="1" dirty="0" err="1" smtClean="0">
                          <a:solidFill>
                            <a:schemeClr val="tx1"/>
                          </a:solidFill>
                          <a:latin typeface="+mj-lt"/>
                        </a:rPr>
                        <a:t>Lingkungan</a:t>
                      </a:r>
                      <a:r>
                        <a:rPr lang="en-US" sz="1200" b="1" i="1" dirty="0" smtClean="0">
                          <a:solidFill>
                            <a:schemeClr val="tx1"/>
                          </a:solidFill>
                          <a:latin typeface="+mj-lt"/>
                        </a:rPr>
                        <a:t>  </a:t>
                      </a:r>
                      <a:r>
                        <a:rPr lang="en-US" sz="1200" b="1" i="1" dirty="0" err="1" smtClean="0">
                          <a:solidFill>
                            <a:schemeClr val="tx1"/>
                          </a:solidFill>
                          <a:latin typeface="+mj-lt"/>
                        </a:rPr>
                        <a:t>Hidup</a:t>
                      </a:r>
                      <a:r>
                        <a:rPr lang="en-US" sz="1200" b="1" i="1" dirty="0" smtClean="0">
                          <a:solidFill>
                            <a:schemeClr val="tx1"/>
                          </a:solidFill>
                          <a:latin typeface="+mj-lt"/>
                        </a:rPr>
                        <a:t> </a:t>
                      </a:r>
                      <a:r>
                        <a:rPr lang="en-US" sz="1200" b="1" i="0" dirty="0" smtClean="0">
                          <a:solidFill>
                            <a:schemeClr val="tx1"/>
                          </a:solidFill>
                          <a:latin typeface="+mj-lt"/>
                        </a:rPr>
                        <a:t>YANG BERIMBANG</a:t>
                      </a:r>
                      <a:r>
                        <a:rPr lang="en-US" sz="1200" b="1" i="1" dirty="0" smtClean="0">
                          <a:solidFill>
                            <a:schemeClr val="tx1"/>
                          </a:solidFill>
                          <a:latin typeface="+mj-lt"/>
                        </a:rPr>
                        <a:t> </a:t>
                      </a:r>
                      <a:r>
                        <a:rPr lang="en-US" sz="1200" b="1" i="1" dirty="0" err="1" smtClean="0">
                          <a:solidFill>
                            <a:schemeClr val="tx1"/>
                          </a:solidFill>
                          <a:latin typeface="+mj-lt"/>
                        </a:rPr>
                        <a:t>Untuk</a:t>
                      </a:r>
                      <a:r>
                        <a:rPr lang="en-US" sz="1200" b="1" i="1" dirty="0" smtClean="0">
                          <a:solidFill>
                            <a:schemeClr val="tx1"/>
                          </a:solidFill>
                          <a:latin typeface="+mj-lt"/>
                        </a:rPr>
                        <a:t> Pembangunan Yang </a:t>
                      </a:r>
                      <a:r>
                        <a:rPr lang="en-US" sz="1200" b="1" i="1" dirty="0" err="1" smtClean="0">
                          <a:solidFill>
                            <a:schemeClr val="tx1"/>
                          </a:solidFill>
                          <a:latin typeface="+mj-lt"/>
                        </a:rPr>
                        <a:t>Berkelanjutan</a:t>
                      </a:r>
                      <a:r>
                        <a:rPr lang="en-US" sz="1200" b="1" i="1" dirty="0" smtClean="0">
                          <a:solidFill>
                            <a:schemeClr val="tx1"/>
                          </a:solidFill>
                          <a:latin typeface="+mj-lt"/>
                        </a:rPr>
                        <a:t>.</a:t>
                      </a:r>
                      <a:endParaRPr lang="en-US" sz="1200" b="1" i="1" dirty="0">
                        <a:solidFill>
                          <a:schemeClr val="tx1"/>
                        </a:solidFill>
                        <a:latin typeface="+mj-lt"/>
                      </a:endParaRPr>
                    </a:p>
                  </a:txBody>
                  <a:tcPr>
                    <a:solidFill>
                      <a:schemeClr val="bg1">
                        <a:lumMod val="85000"/>
                      </a:schemeClr>
                    </a:solidFill>
                  </a:tcPr>
                </a:tc>
              </a:tr>
            </a:tbl>
          </a:graphicData>
        </a:graphic>
      </p:graphicFrame>
      <p:graphicFrame>
        <p:nvGraphicFramePr>
          <p:cNvPr id="24" name="Content Placeholder 18"/>
          <p:cNvGraphicFramePr>
            <a:graphicFrameLocks/>
          </p:cNvGraphicFramePr>
          <p:nvPr>
            <p:extLst/>
          </p:nvPr>
        </p:nvGraphicFramePr>
        <p:xfrm>
          <a:off x="4715573" y="6169366"/>
          <a:ext cx="4349951" cy="617220"/>
        </p:xfrm>
        <a:graphic>
          <a:graphicData uri="http://schemas.openxmlformats.org/drawingml/2006/table">
            <a:tbl>
              <a:tblPr firstRow="1" bandRow="1">
                <a:tableStyleId>{18603FDC-E32A-4AB5-989C-0864C3EAD2B8}</a:tableStyleId>
              </a:tblPr>
              <a:tblGrid>
                <a:gridCol w="4349951"/>
              </a:tblGrid>
              <a:tr h="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b="1" dirty="0" err="1" smtClean="0">
                          <a:solidFill>
                            <a:schemeClr val="tx1"/>
                          </a:solidFill>
                          <a:latin typeface="+mj-lt"/>
                        </a:rPr>
                        <a:t>Pengembangan</a:t>
                      </a:r>
                      <a:r>
                        <a:rPr lang="en-US" sz="1200" b="1" dirty="0" smtClean="0">
                          <a:solidFill>
                            <a:schemeClr val="tx1"/>
                          </a:solidFill>
                          <a:latin typeface="+mj-lt"/>
                        </a:rPr>
                        <a:t> </a:t>
                      </a:r>
                      <a:r>
                        <a:rPr lang="en-US" sz="1200" b="1" dirty="0" err="1" smtClean="0">
                          <a:solidFill>
                            <a:schemeClr val="tx1"/>
                          </a:solidFill>
                          <a:latin typeface="+mj-lt"/>
                        </a:rPr>
                        <a:t>Budaya</a:t>
                      </a:r>
                      <a:r>
                        <a:rPr lang="en-US" sz="1200" b="1" dirty="0" smtClean="0">
                          <a:solidFill>
                            <a:schemeClr val="tx1"/>
                          </a:solidFill>
                          <a:latin typeface="+mj-lt"/>
                        </a:rPr>
                        <a:t> </a:t>
                      </a:r>
                      <a:r>
                        <a:rPr lang="en-US" sz="1200" b="1" dirty="0" err="1" smtClean="0">
                          <a:solidFill>
                            <a:schemeClr val="tx1"/>
                          </a:solidFill>
                          <a:latin typeface="+mj-lt"/>
                        </a:rPr>
                        <a:t>Lokal</a:t>
                      </a:r>
                      <a:r>
                        <a:rPr lang="en-US" sz="1200" b="1" dirty="0" smtClean="0">
                          <a:solidFill>
                            <a:schemeClr val="tx1"/>
                          </a:solidFill>
                          <a:latin typeface="+mj-lt"/>
                        </a:rPr>
                        <a:t> </a:t>
                      </a:r>
                      <a:r>
                        <a:rPr lang="id-ID" sz="1200" b="1" dirty="0" smtClean="0">
                          <a:solidFill>
                            <a:schemeClr val="tx1"/>
                          </a:solidFill>
                          <a:latin typeface="+mj-lt"/>
                        </a:rPr>
                        <a:t>d</a:t>
                      </a:r>
                      <a:r>
                        <a:rPr lang="en-US" sz="1200" b="1" dirty="0" smtClean="0">
                          <a:solidFill>
                            <a:schemeClr val="tx1"/>
                          </a:solidFill>
                          <a:latin typeface="+mj-lt"/>
                        </a:rPr>
                        <a:t>an </a:t>
                      </a:r>
                      <a:r>
                        <a:rPr lang="en-US" sz="1200" b="1" dirty="0" err="1" smtClean="0">
                          <a:solidFill>
                            <a:schemeClr val="tx1"/>
                          </a:solidFill>
                          <a:latin typeface="+mj-lt"/>
                        </a:rPr>
                        <a:t>Menjadi</a:t>
                      </a:r>
                      <a:r>
                        <a:rPr lang="en-US" sz="1200" b="1" dirty="0" smtClean="0">
                          <a:solidFill>
                            <a:schemeClr val="tx1"/>
                          </a:solidFill>
                          <a:latin typeface="+mj-lt"/>
                        </a:rPr>
                        <a:t> </a:t>
                      </a:r>
                      <a:r>
                        <a:rPr lang="en-US" sz="1200" b="1" dirty="0" err="1" smtClean="0">
                          <a:solidFill>
                            <a:schemeClr val="tx1"/>
                          </a:solidFill>
                          <a:latin typeface="+mj-lt"/>
                        </a:rPr>
                        <a:t>Destinasi</a:t>
                      </a:r>
                      <a:r>
                        <a:rPr lang="en-US" sz="1200" b="1" dirty="0" smtClean="0">
                          <a:solidFill>
                            <a:schemeClr val="tx1"/>
                          </a:solidFill>
                          <a:latin typeface="+mj-lt"/>
                        </a:rPr>
                        <a:t> </a:t>
                      </a:r>
                      <a:r>
                        <a:rPr lang="en-US" sz="1200" b="1" dirty="0" err="1" smtClean="0">
                          <a:solidFill>
                            <a:schemeClr val="tx1"/>
                          </a:solidFill>
                          <a:latin typeface="+mj-lt"/>
                        </a:rPr>
                        <a:t>Wisata</a:t>
                      </a:r>
                      <a:r>
                        <a:rPr lang="en-US" sz="1200" b="1" dirty="0" smtClean="0">
                          <a:solidFill>
                            <a:schemeClr val="tx1"/>
                          </a:solidFill>
                          <a:latin typeface="+mj-lt"/>
                        </a:rPr>
                        <a:t> DUNIA.</a:t>
                      </a:r>
                    </a:p>
                    <a:p>
                      <a:endParaRPr lang="en-US" sz="1050" b="1" dirty="0">
                        <a:latin typeface="+mj-lt"/>
                      </a:endParaRPr>
                    </a:p>
                  </a:txBody>
                  <a:tcPr>
                    <a:solidFill>
                      <a:schemeClr val="bg1">
                        <a:lumMod val="85000"/>
                      </a:schemeClr>
                    </a:solidFill>
                  </a:tcPr>
                </a:tc>
              </a:tr>
            </a:tbl>
          </a:graphicData>
        </a:graphic>
      </p:graphicFrame>
      <p:cxnSp>
        <p:nvCxnSpPr>
          <p:cNvPr id="25" name="Straight Connector 24"/>
          <p:cNvCxnSpPr/>
          <p:nvPr/>
        </p:nvCxnSpPr>
        <p:spPr>
          <a:xfrm rot="16200000" flipH="1">
            <a:off x="1550013" y="3933547"/>
            <a:ext cx="5724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6" name="Content Placeholder 9"/>
          <p:cNvGraphicFramePr>
            <a:graphicFrameLocks/>
          </p:cNvGraphicFramePr>
          <p:nvPr>
            <p:extLst/>
          </p:nvPr>
        </p:nvGraphicFramePr>
        <p:xfrm>
          <a:off x="171347" y="2204864"/>
          <a:ext cx="4023360" cy="4602480"/>
        </p:xfrm>
        <a:graphic>
          <a:graphicData uri="http://schemas.openxmlformats.org/drawingml/2006/table">
            <a:tbl>
              <a:tblPr firstRow="1" bandRow="1">
                <a:tableStyleId>{5C22544A-7EE6-4342-B048-85BDC9FD1C3A}</a:tableStyleId>
              </a:tblPr>
              <a:tblGrid>
                <a:gridCol w="4023360"/>
              </a:tblGrid>
              <a:tr h="196816">
                <a:tc>
                  <a:txBody>
                    <a:bodyPr/>
                    <a:lstStyle/>
                    <a:p>
                      <a:pPr algn="ctr"/>
                      <a:r>
                        <a:rPr lang="en-US" sz="1400" dirty="0" smtClean="0">
                          <a:solidFill>
                            <a:srgbClr val="FF0000"/>
                          </a:solidFill>
                          <a:effectLst>
                            <a:outerShdw blurRad="38100" dist="38100" dir="2700000" algn="tl">
                              <a:srgbClr val="000000">
                                <a:alpha val="43137"/>
                              </a:srgbClr>
                            </a:outerShdw>
                          </a:effectLst>
                          <a:latin typeface="+mj-lt"/>
                        </a:rPr>
                        <a:t>MISI</a:t>
                      </a:r>
                      <a:endParaRPr lang="en-US" sz="1400" dirty="0">
                        <a:solidFill>
                          <a:srgbClr val="FF0000"/>
                        </a:solidFill>
                        <a:effectLst>
                          <a:outerShdw blurRad="38100" dist="38100" dir="2700000" algn="tl">
                            <a:srgbClr val="000000">
                              <a:alpha val="43137"/>
                            </a:srgbClr>
                          </a:outerShdw>
                        </a:effectLst>
                        <a:latin typeface="+mj-lt"/>
                      </a:endParaRPr>
                    </a:p>
                  </a:txBody>
                  <a:tcPr>
                    <a:solidFill>
                      <a:schemeClr val="accent3">
                        <a:lumMod val="75000"/>
                      </a:schemeClr>
                    </a:solidFill>
                  </a:tcPr>
                </a:tc>
              </a:tr>
              <a:tr h="451520">
                <a:tc>
                  <a:txBody>
                    <a:bodyPr/>
                    <a:lstStyle/>
                    <a:p>
                      <a:pPr algn="ctr"/>
                      <a:r>
                        <a:rPr lang="en-US" sz="1400" b="1" kern="1200" dirty="0" smtClean="0">
                          <a:solidFill>
                            <a:srgbClr val="FF0000"/>
                          </a:solidFill>
                          <a:latin typeface="+mj-lt"/>
                          <a:ea typeface="+mn-ea"/>
                          <a:cs typeface="+mn-cs"/>
                        </a:rPr>
                        <a:t>MISI PERTAMA :</a:t>
                      </a:r>
                    </a:p>
                    <a:p>
                      <a:pPr algn="ctr" defTabSz="914363"/>
                      <a:r>
                        <a:rPr lang="id-ID" sz="1400" b="1" kern="1200" dirty="0" smtClean="0">
                          <a:solidFill>
                            <a:schemeClr val="tx1"/>
                          </a:solidFill>
                          <a:latin typeface="+mj-lt"/>
                          <a:ea typeface="+mn-ea"/>
                          <a:cs typeface="+mn-cs"/>
                        </a:rPr>
                        <a:t>Membangun Masyarakat</a:t>
                      </a:r>
                      <a:r>
                        <a:rPr lang="en-US" sz="1400" b="1" kern="1200" dirty="0" smtClean="0">
                          <a:solidFill>
                            <a:schemeClr val="tx1"/>
                          </a:solidFill>
                          <a:latin typeface="+mj-lt"/>
                          <a:ea typeface="+mn-ea"/>
                          <a:cs typeface="+mn-cs"/>
                        </a:rPr>
                        <a:t> y</a:t>
                      </a:r>
                      <a:r>
                        <a:rPr lang="id-ID" sz="1400" b="1" kern="1200" dirty="0" smtClean="0">
                          <a:solidFill>
                            <a:schemeClr val="tx1"/>
                          </a:solidFill>
                          <a:latin typeface="+mj-lt"/>
                          <a:ea typeface="+mn-ea"/>
                          <a:cs typeface="+mn-cs"/>
                        </a:rPr>
                        <a:t>ang Berkualitas dan Berdaya </a:t>
                      </a:r>
                      <a:r>
                        <a:rPr lang="en-US" sz="1400" b="1" kern="1200" dirty="0" smtClean="0">
                          <a:solidFill>
                            <a:schemeClr val="tx1"/>
                          </a:solidFill>
                          <a:latin typeface="+mj-lt"/>
                          <a:ea typeface="+mn-ea"/>
                          <a:cs typeface="+mn-cs"/>
                        </a:rPr>
                        <a:t>s</a:t>
                      </a:r>
                      <a:r>
                        <a:rPr lang="id-ID" sz="1400" b="1" kern="1200" dirty="0" smtClean="0">
                          <a:solidFill>
                            <a:schemeClr val="tx1"/>
                          </a:solidFill>
                          <a:latin typeface="+mj-lt"/>
                          <a:ea typeface="+mn-ea"/>
                          <a:cs typeface="+mn-cs"/>
                        </a:rPr>
                        <a:t>aing</a:t>
                      </a:r>
                      <a:endParaRPr lang="en-US" sz="1400" b="1" kern="1200" dirty="0" smtClean="0">
                        <a:solidFill>
                          <a:schemeClr val="tx1"/>
                        </a:solidFill>
                        <a:latin typeface="+mj-lt"/>
                        <a:ea typeface="+mn-ea"/>
                        <a:cs typeface="+mn-cs"/>
                      </a:endParaRPr>
                    </a:p>
                  </a:txBody>
                  <a:tcPr>
                    <a:solidFill>
                      <a:schemeClr val="accent3">
                        <a:lumMod val="40000"/>
                        <a:lumOff val="60000"/>
                      </a:schemeClr>
                    </a:solidFill>
                  </a:tcPr>
                </a:tc>
              </a:tr>
              <a:tr h="451520">
                <a:tc>
                  <a:txBody>
                    <a:bodyPr/>
                    <a:lstStyle/>
                    <a:p>
                      <a:pPr algn="ctr"/>
                      <a:r>
                        <a:rPr lang="en-US" sz="1400" b="1" kern="1200" dirty="0" smtClean="0">
                          <a:solidFill>
                            <a:srgbClr val="FF0000"/>
                          </a:solidFill>
                          <a:latin typeface="+mj-lt"/>
                          <a:ea typeface="+mn-ea"/>
                          <a:cs typeface="+mn-cs"/>
                        </a:rPr>
                        <a:t>MISI</a:t>
                      </a:r>
                      <a:r>
                        <a:rPr lang="en-US" sz="1400" b="1" kern="1200" baseline="0" dirty="0" smtClean="0">
                          <a:solidFill>
                            <a:srgbClr val="FF0000"/>
                          </a:solidFill>
                          <a:latin typeface="+mj-lt"/>
                          <a:ea typeface="+mn-ea"/>
                          <a:cs typeface="+mn-cs"/>
                        </a:rPr>
                        <a:t> KEDUA :</a:t>
                      </a:r>
                      <a:endParaRPr lang="en-US" sz="1400" b="1" kern="1200" dirty="0" smtClean="0">
                        <a:solidFill>
                          <a:srgbClr val="FF0000"/>
                        </a:solidFill>
                        <a:latin typeface="+mj-lt"/>
                        <a:ea typeface="+mn-ea"/>
                        <a:cs typeface="+mn-cs"/>
                      </a:endParaRPr>
                    </a:p>
                    <a:p>
                      <a:pPr algn="ctr" defTabSz="914363"/>
                      <a:r>
                        <a:rPr lang="id-ID" sz="1400" b="1" kern="1200" dirty="0" smtClean="0">
                          <a:solidFill>
                            <a:schemeClr val="tx1"/>
                          </a:solidFill>
                          <a:latin typeface="+mj-lt"/>
                          <a:ea typeface="+mn-ea"/>
                          <a:cs typeface="+mn-cs"/>
                        </a:rPr>
                        <a:t>Membangun Per</a:t>
                      </a:r>
                      <a:r>
                        <a:rPr lang="en-US" sz="1400" b="1" kern="1200" dirty="0" smtClean="0">
                          <a:solidFill>
                            <a:schemeClr val="tx1"/>
                          </a:solidFill>
                          <a:latin typeface="+mj-lt"/>
                          <a:ea typeface="+mn-ea"/>
                          <a:cs typeface="+mn-cs"/>
                        </a:rPr>
                        <a:t>e</a:t>
                      </a:r>
                      <a:r>
                        <a:rPr lang="id-ID" sz="1400" b="1" kern="1200" dirty="0" smtClean="0">
                          <a:solidFill>
                            <a:schemeClr val="tx1"/>
                          </a:solidFill>
                          <a:latin typeface="+mj-lt"/>
                          <a:ea typeface="+mn-ea"/>
                          <a:cs typeface="+mn-cs"/>
                        </a:rPr>
                        <a:t>konomian </a:t>
                      </a:r>
                      <a:r>
                        <a:rPr lang="en-US" sz="1400" b="1" kern="1200" dirty="0" smtClean="0">
                          <a:solidFill>
                            <a:schemeClr val="tx1"/>
                          </a:solidFill>
                          <a:latin typeface="+mj-lt"/>
                          <a:ea typeface="+mn-ea"/>
                          <a:cs typeface="+mn-cs"/>
                        </a:rPr>
                        <a:t>y</a:t>
                      </a:r>
                      <a:r>
                        <a:rPr lang="id-ID" sz="1400" b="1" kern="1200" dirty="0" smtClean="0">
                          <a:solidFill>
                            <a:schemeClr val="tx1"/>
                          </a:solidFill>
                          <a:latin typeface="+mj-lt"/>
                          <a:ea typeface="+mn-ea"/>
                          <a:cs typeface="+mn-cs"/>
                        </a:rPr>
                        <a:t>ang Kokoh dan Berkeadila</a:t>
                      </a:r>
                      <a:r>
                        <a:rPr lang="en-US" sz="1400" b="1" kern="1200" dirty="0" smtClean="0">
                          <a:solidFill>
                            <a:schemeClr val="tx1"/>
                          </a:solidFill>
                          <a:latin typeface="+mj-lt"/>
                          <a:ea typeface="+mn-ea"/>
                          <a:cs typeface="+mn-cs"/>
                        </a:rPr>
                        <a:t>n</a:t>
                      </a:r>
                    </a:p>
                  </a:txBody>
                  <a:tcPr/>
                </a:tc>
              </a:tr>
              <a:tr h="451520">
                <a:tc>
                  <a:txBody>
                    <a:bodyPr/>
                    <a:lstStyle/>
                    <a:p>
                      <a:pPr algn="ctr"/>
                      <a:r>
                        <a:rPr lang="en-US" sz="1400" b="1" kern="1200" dirty="0" smtClean="0">
                          <a:solidFill>
                            <a:srgbClr val="FF0000"/>
                          </a:solidFill>
                          <a:latin typeface="+mj-lt"/>
                          <a:ea typeface="+mn-ea"/>
                          <a:cs typeface="+mn-cs"/>
                        </a:rPr>
                        <a:t>MISI KETIGA :</a:t>
                      </a:r>
                    </a:p>
                    <a:p>
                      <a:pPr algn="ctr" defTabSz="914363"/>
                      <a:r>
                        <a:rPr lang="fi-FI" sz="1400" b="1" kern="1200" dirty="0" smtClean="0">
                          <a:solidFill>
                            <a:schemeClr val="tx1"/>
                          </a:solidFill>
                          <a:latin typeface="+mj-lt"/>
                          <a:ea typeface="+mn-ea"/>
                          <a:cs typeface="+mn-cs"/>
                        </a:rPr>
                        <a:t>Meningkatkan Kinerja  Pemerintahan, Profesionalisme Aparatur, dan Perluasan Partisipasi Publik</a:t>
                      </a:r>
                    </a:p>
                  </a:txBody>
                  <a:tcPr>
                    <a:solidFill>
                      <a:schemeClr val="accent3">
                        <a:lumMod val="40000"/>
                        <a:lumOff val="60000"/>
                      </a:schemeClr>
                    </a:solidFill>
                  </a:tcPr>
                </a:tc>
              </a:tr>
              <a:tr h="451520">
                <a:tc>
                  <a:txBody>
                    <a:bodyPr/>
                    <a:lstStyle/>
                    <a:p>
                      <a:pPr algn="ctr"/>
                      <a:r>
                        <a:rPr lang="en-US" sz="1400" b="1" kern="1200" dirty="0" smtClean="0">
                          <a:solidFill>
                            <a:srgbClr val="FF0000"/>
                          </a:solidFill>
                          <a:latin typeface="+mj-lt"/>
                          <a:ea typeface="+mn-ea"/>
                          <a:cs typeface="+mn-cs"/>
                        </a:rPr>
                        <a:t>MISI KEEMPAT :</a:t>
                      </a:r>
                    </a:p>
                    <a:p>
                      <a:pPr algn="ctr" defTabSz="914363"/>
                      <a:r>
                        <a:rPr lang="id-ID" sz="1400" b="1" kern="1200" dirty="0" smtClean="0">
                          <a:solidFill>
                            <a:schemeClr val="tx1"/>
                          </a:solidFill>
                          <a:latin typeface="+mj-lt"/>
                          <a:ea typeface="+mn-ea"/>
                          <a:cs typeface="+mn-cs"/>
                        </a:rPr>
                        <a:t>Mewujudkan Jawa Barat yang</a:t>
                      </a:r>
                      <a:r>
                        <a:rPr lang="en-US" sz="1400" b="1" kern="1200" dirty="0" smtClean="0">
                          <a:solidFill>
                            <a:schemeClr val="tx1"/>
                          </a:solidFill>
                          <a:latin typeface="+mj-lt"/>
                          <a:ea typeface="+mn-ea"/>
                          <a:cs typeface="+mn-cs"/>
                        </a:rPr>
                        <a:t> </a:t>
                      </a:r>
                      <a:r>
                        <a:rPr lang="id-ID" sz="1400" b="1" kern="1200" dirty="0" smtClean="0">
                          <a:solidFill>
                            <a:schemeClr val="tx1"/>
                          </a:solidFill>
                          <a:latin typeface="+mj-lt"/>
                          <a:ea typeface="+mn-ea"/>
                          <a:cs typeface="+mn-cs"/>
                        </a:rPr>
                        <a:t>Nyaman dan Pembangunan</a:t>
                      </a:r>
                      <a:r>
                        <a:rPr lang="en-US" sz="1400" b="1" kern="1200" dirty="0" smtClean="0">
                          <a:solidFill>
                            <a:schemeClr val="tx1"/>
                          </a:solidFill>
                          <a:latin typeface="+mj-lt"/>
                          <a:ea typeface="+mn-ea"/>
                          <a:cs typeface="+mn-cs"/>
                        </a:rPr>
                        <a:t> </a:t>
                      </a:r>
                      <a:r>
                        <a:rPr lang="id-ID" sz="1400" b="1" kern="1200" dirty="0" smtClean="0">
                          <a:solidFill>
                            <a:schemeClr val="tx1"/>
                          </a:solidFill>
                          <a:latin typeface="+mj-lt"/>
                          <a:ea typeface="+mn-ea"/>
                          <a:cs typeface="+mn-cs"/>
                        </a:rPr>
                        <a:t>Infrastruktur Strategis yang Berkelanjutan</a:t>
                      </a:r>
                      <a:endParaRPr lang="en-US" sz="1400" b="1" kern="1200" dirty="0" smtClean="0">
                        <a:solidFill>
                          <a:schemeClr val="tx1"/>
                        </a:solidFill>
                        <a:latin typeface="+mj-lt"/>
                        <a:ea typeface="+mn-ea"/>
                        <a:cs typeface="+mn-cs"/>
                      </a:endParaRPr>
                    </a:p>
                  </a:txBody>
                  <a:tcPr/>
                </a:tc>
              </a:tr>
              <a:tr h="549067">
                <a:tc>
                  <a:txBody>
                    <a:bodyPr/>
                    <a:lstStyle/>
                    <a:p>
                      <a:pPr algn="ctr"/>
                      <a:r>
                        <a:rPr lang="en-US" sz="1400" b="1" kern="1200" dirty="0" smtClean="0">
                          <a:solidFill>
                            <a:srgbClr val="FF0000"/>
                          </a:solidFill>
                          <a:latin typeface="+mj-lt"/>
                          <a:ea typeface="+mn-ea"/>
                          <a:cs typeface="+mn-cs"/>
                        </a:rPr>
                        <a:t>MISI KE LIMA :</a:t>
                      </a:r>
                    </a:p>
                    <a:p>
                      <a:pPr algn="ctr" defTabSz="914363"/>
                      <a:r>
                        <a:rPr lang="en-US" sz="1400" b="1" kern="1200" dirty="0" err="1" smtClean="0">
                          <a:solidFill>
                            <a:schemeClr val="tx1"/>
                          </a:solidFill>
                          <a:latin typeface="+mj-lt"/>
                          <a:ea typeface="+mn-ea"/>
                          <a:cs typeface="+mn-cs"/>
                        </a:rPr>
                        <a:t>Meningkatkan</a:t>
                      </a:r>
                      <a:r>
                        <a:rPr lang="en-US" sz="1400" b="1" kern="1200" dirty="0" smtClean="0">
                          <a:solidFill>
                            <a:schemeClr val="tx1"/>
                          </a:solidFill>
                          <a:latin typeface="+mj-lt"/>
                          <a:ea typeface="+mn-ea"/>
                          <a:cs typeface="+mn-cs"/>
                        </a:rPr>
                        <a:t> </a:t>
                      </a:r>
                      <a:r>
                        <a:rPr lang="id-ID" sz="1400" b="1" kern="1200" dirty="0" smtClean="0">
                          <a:solidFill>
                            <a:schemeClr val="tx1"/>
                          </a:solidFill>
                          <a:latin typeface="+mj-lt"/>
                          <a:ea typeface="+mn-ea"/>
                          <a:cs typeface="+mn-cs"/>
                        </a:rPr>
                        <a:t>Kehidupan Sosial</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Seni</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dan</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Budaya</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Peran</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Pemuda</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dan</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Olah</a:t>
                      </a:r>
                      <a:r>
                        <a:rPr lang="en-US" sz="1400" b="1" kern="1200" dirty="0" smtClean="0">
                          <a:solidFill>
                            <a:schemeClr val="tx1"/>
                          </a:solidFill>
                          <a:latin typeface="+mj-lt"/>
                          <a:ea typeface="+mn-ea"/>
                          <a:cs typeface="+mn-cs"/>
                        </a:rPr>
                        <a:t> Raga </a:t>
                      </a:r>
                      <a:r>
                        <a:rPr lang="en-US" sz="1400" b="1" kern="1200" dirty="0" err="1" smtClean="0">
                          <a:solidFill>
                            <a:schemeClr val="tx1"/>
                          </a:solidFill>
                          <a:latin typeface="+mj-lt"/>
                          <a:ea typeface="+mn-ea"/>
                          <a:cs typeface="+mn-cs"/>
                        </a:rPr>
                        <a:t>serta</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Pengembangan</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Pariwisata</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dalam</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Bingkai</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Kearifan</a:t>
                      </a:r>
                      <a:r>
                        <a:rPr lang="en-US" sz="1400" b="1" kern="1200" dirty="0" smtClean="0">
                          <a:solidFill>
                            <a:schemeClr val="tx1"/>
                          </a:solidFill>
                          <a:latin typeface="+mj-lt"/>
                          <a:ea typeface="+mn-ea"/>
                          <a:cs typeface="+mn-cs"/>
                        </a:rPr>
                        <a:t> </a:t>
                      </a:r>
                      <a:r>
                        <a:rPr lang="en-US" sz="1400" b="1" kern="1200" dirty="0" err="1" smtClean="0">
                          <a:solidFill>
                            <a:schemeClr val="tx1"/>
                          </a:solidFill>
                          <a:latin typeface="+mj-lt"/>
                          <a:ea typeface="+mn-ea"/>
                          <a:cs typeface="+mn-cs"/>
                        </a:rPr>
                        <a:t>Lokal</a:t>
                      </a:r>
                      <a:endParaRPr lang="en-US" sz="1400" b="1" kern="1200" dirty="0" smtClean="0">
                        <a:solidFill>
                          <a:schemeClr val="tx1"/>
                        </a:solidFill>
                        <a:latin typeface="+mj-lt"/>
                        <a:ea typeface="+mn-ea"/>
                        <a:cs typeface="+mn-cs"/>
                      </a:endParaRPr>
                    </a:p>
                  </a:txBody>
                  <a:tcPr>
                    <a:solidFill>
                      <a:schemeClr val="accent3">
                        <a:lumMod val="40000"/>
                        <a:lumOff val="60000"/>
                      </a:schemeClr>
                    </a:solidFill>
                  </a:tcPr>
                </a:tc>
              </a:tr>
            </a:tbl>
          </a:graphicData>
        </a:graphic>
      </p:graphicFrame>
      <p:sp>
        <p:nvSpPr>
          <p:cNvPr id="27" name="Rectangle 26"/>
          <p:cNvSpPr>
            <a:spLocks/>
          </p:cNvSpPr>
          <p:nvPr/>
        </p:nvSpPr>
        <p:spPr bwMode="auto">
          <a:xfrm>
            <a:off x="164998" y="1071546"/>
            <a:ext cx="4024312" cy="1074966"/>
          </a:xfrm>
          <a:prstGeom prst="rect">
            <a:avLst/>
          </a:prstGeom>
          <a:solidFill>
            <a:schemeClr val="accent3">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en-US" sz="1200" b="1" dirty="0">
                <a:solidFill>
                  <a:srgbClr val="FFFF00"/>
                </a:solidFill>
                <a:cs typeface="Arial" pitchFamily="34" charset="0"/>
              </a:rPr>
              <a:t>VISI PEMERINTAH </a:t>
            </a:r>
            <a:r>
              <a:rPr lang="id-ID" sz="1200" b="1" dirty="0">
                <a:solidFill>
                  <a:srgbClr val="FFFF00"/>
                </a:solidFill>
                <a:cs typeface="Arial" pitchFamily="34" charset="0"/>
              </a:rPr>
              <a:t>DAERAH </a:t>
            </a:r>
            <a:r>
              <a:rPr lang="en-US" sz="1200" b="1" dirty="0">
                <a:solidFill>
                  <a:srgbClr val="FFFF00"/>
                </a:solidFill>
                <a:cs typeface="Arial" pitchFamily="34" charset="0"/>
              </a:rPr>
              <a:t>PROVINSI JAWA BARAT </a:t>
            </a:r>
            <a:r>
              <a:rPr lang="id-ID" sz="1200" b="1" dirty="0">
                <a:solidFill>
                  <a:srgbClr val="FFFF00"/>
                </a:solidFill>
                <a:cs typeface="Arial" pitchFamily="34" charset="0"/>
              </a:rPr>
              <a:t> </a:t>
            </a:r>
            <a:endParaRPr lang="en-US" sz="1200" b="1" dirty="0">
              <a:solidFill>
                <a:srgbClr val="FFFF00"/>
              </a:solidFill>
              <a:cs typeface="Arial" pitchFamily="34" charset="0"/>
            </a:endParaRPr>
          </a:p>
          <a:p>
            <a:pPr algn="ctr" fontAlgn="base">
              <a:spcBef>
                <a:spcPct val="0"/>
              </a:spcBef>
              <a:spcAft>
                <a:spcPct val="0"/>
              </a:spcAft>
              <a:defRPr/>
            </a:pPr>
            <a:r>
              <a:rPr lang="id-ID" sz="1200" b="1" dirty="0">
                <a:solidFill>
                  <a:srgbClr val="FFFF00"/>
                </a:solidFill>
                <a:cs typeface="Arial" pitchFamily="34" charset="0"/>
              </a:rPr>
              <a:t>TAHUN </a:t>
            </a:r>
            <a:r>
              <a:rPr lang="id-ID" b="1" dirty="0" smtClean="0">
                <a:solidFill>
                  <a:srgbClr val="FFFF00"/>
                </a:solidFill>
                <a:cs typeface="Arial" pitchFamily="34" charset="0"/>
              </a:rPr>
              <a:t>2013-2018</a:t>
            </a:r>
            <a:endParaRPr lang="id-ID" b="1" dirty="0">
              <a:solidFill>
                <a:srgbClr val="FFFF00"/>
              </a:solidFill>
              <a:cs typeface="Arial" pitchFamily="34" charset="0"/>
            </a:endParaRPr>
          </a:p>
          <a:p>
            <a:pPr algn="ctr" fontAlgn="base">
              <a:spcBef>
                <a:spcPct val="0"/>
              </a:spcBef>
              <a:spcAft>
                <a:spcPct val="0"/>
              </a:spcAft>
              <a:defRPr/>
            </a:pPr>
            <a:r>
              <a:rPr lang="en-US" sz="1400" b="1" dirty="0">
                <a:solidFill>
                  <a:prstClr val="black"/>
                </a:solidFill>
              </a:rPr>
              <a:t>JAWA BARAT MAJU DAN SEJAHTERA UNTUK SEMUA</a:t>
            </a:r>
            <a:endParaRPr lang="en-US" sz="1400" b="1" dirty="0">
              <a:solidFill>
                <a:prstClr val="black"/>
              </a:solidFill>
              <a:cs typeface="Arial" pitchFamily="34" charset="0"/>
            </a:endParaRPr>
          </a:p>
        </p:txBody>
      </p:sp>
      <p:pic>
        <p:nvPicPr>
          <p:cNvPr id="28" name="Picture 1" descr="C:\Users\user\Desktop\logo jabar.png"/>
          <p:cNvPicPr>
            <a:picLocks noChangeAspect="1" noChangeArrowheads="1"/>
          </p:cNvPicPr>
          <p:nvPr/>
        </p:nvPicPr>
        <p:blipFill>
          <a:blip r:embed="rId4" cstate="print"/>
          <a:srcRect/>
          <a:stretch>
            <a:fillRect/>
          </a:stretch>
        </p:blipFill>
        <p:spPr bwMode="auto">
          <a:xfrm>
            <a:off x="4013546" y="1000108"/>
            <a:ext cx="779763" cy="905611"/>
          </a:xfrm>
          <a:prstGeom prst="rect">
            <a:avLst/>
          </a:prstGeom>
          <a:noFill/>
        </p:spPr>
      </p:pic>
      <p:sp>
        <p:nvSpPr>
          <p:cNvPr id="30" name="TextBox 29"/>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11</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210354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4704"/>
          </a:xfrm>
          <a:prstGeom prst="rect">
            <a:avLst/>
          </a:prstGeom>
          <a:solidFill>
            <a:srgbClr val="0033CC"/>
          </a:solidFill>
          <a:ln>
            <a:noFill/>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endParaRPr lang="en-US" sz="2400" b="1" dirty="0">
              <a:solidFill>
                <a:srgbClr val="FFFF00"/>
              </a:solidFill>
              <a:effectLst>
                <a:outerShdw blurRad="38100" dist="38100" dir="2700000" algn="tl">
                  <a:srgbClr val="000000">
                    <a:alpha val="43137"/>
                  </a:srgbClr>
                </a:outerShdw>
              </a:effectLst>
            </a:endParaRPr>
          </a:p>
        </p:txBody>
      </p:sp>
      <p:sp>
        <p:nvSpPr>
          <p:cNvPr id="17" name="Rectangle 16"/>
          <p:cNvSpPr/>
          <p:nvPr/>
        </p:nvSpPr>
        <p:spPr bwMode="auto">
          <a:xfrm>
            <a:off x="4572000" y="1127234"/>
            <a:ext cx="4343399" cy="629816"/>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8399" tIns="34200" rIns="68399" bIns="3420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n-US" sz="900" dirty="0" err="1" smtClean="0">
                <a:solidFill>
                  <a:prstClr val="black"/>
                </a:solidFill>
                <a:latin typeface="Arial" pitchFamily="34" charset="0"/>
                <a:cs typeface="Arial" pitchFamily="34" charset="0"/>
              </a:rPr>
              <a:t>Konservasi</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dan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rehabilitasi</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kawasan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lindung</a:t>
            </a:r>
            <a:r>
              <a:rPr lang="en-US" sz="900" dirty="0" smtClean="0">
                <a:solidFill>
                  <a:prstClr val="black"/>
                </a:solidFill>
                <a:latin typeface="Arial" pitchFamily="34" charset="0"/>
                <a:cs typeface="Arial" pitchFamily="34" charset="0"/>
              </a:rPr>
              <a:t> 45%</a:t>
            </a:r>
          </a:p>
          <a:p>
            <a:pPr marL="180898" indent="-180898">
              <a:buFont typeface="+mj-lt"/>
              <a:buAutoNum type="arabicPeriod"/>
              <a:defRPr/>
            </a:pPr>
            <a:r>
              <a:rPr lang="en-US" sz="900" dirty="0" err="1" smtClean="0">
                <a:solidFill>
                  <a:prstClr val="black"/>
                </a:solidFill>
                <a:latin typeface="Arial" pitchFamily="34" charset="0"/>
                <a:cs typeface="Arial" pitchFamily="34" charset="0"/>
              </a:rPr>
              <a:t>Pengendalian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pencemaran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limbah</a:t>
            </a:r>
            <a:r>
              <a:rPr lang="en-US" sz="900" dirty="0" smtClean="0">
                <a:solidFill>
                  <a:prstClr val="black"/>
                </a:solidFill>
                <a:latin typeface="Arial" pitchFamily="34" charset="0"/>
                <a:cs typeface="Arial" pitchFamily="34" charset="0"/>
              </a:rPr>
              <a:t> industry, </a:t>
            </a:r>
            <a:r>
              <a:rPr lang="en-US" sz="900" dirty="0" err="1" smtClean="0">
                <a:solidFill>
                  <a:prstClr val="black"/>
                </a:solidFill>
                <a:latin typeface="Arial" pitchFamily="34" charset="0"/>
                <a:cs typeface="Arial" pitchFamily="34" charset="0"/>
              </a:rPr>
              <a:t>limbah</a:t>
            </a:r>
            <a:r>
              <a:rPr lang="en-US" sz="900" dirty="0" smtClean="0">
                <a:solidFill>
                  <a:prstClr val="black"/>
                </a:solidFill>
                <a:latin typeface="Arial" pitchFamily="34" charset="0"/>
                <a:cs typeface="Arial" pitchFamily="34" charset="0"/>
              </a:rPr>
              <a:t> domestic </a:t>
            </a:r>
            <a:r>
              <a:rPr lang="en-US" sz="900" dirty="0" err="1" smtClean="0">
                <a:solidFill>
                  <a:prstClr val="black"/>
                </a:solidFill>
                <a:latin typeface="Arial" pitchFamily="34" charset="0"/>
                <a:cs typeface="Arial" pitchFamily="34" charset="0"/>
              </a:rPr>
              <a:t>dan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pengelolaan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sampah</a:t>
            </a:r>
            <a:r>
              <a:rPr lang="en-US" sz="900" dirty="0" smtClean="0">
                <a:solidFill>
                  <a:prstClr val="black"/>
                </a:solidFill>
                <a:latin typeface="Arial" pitchFamily="34" charset="0"/>
                <a:cs typeface="Arial" pitchFamily="34" charset="0"/>
              </a:rPr>
              <a:t> regional</a:t>
            </a:r>
          </a:p>
          <a:p>
            <a:pPr marL="180898" indent="-180898">
              <a:buFont typeface="+mj-lt"/>
              <a:buAutoNum type="arabicPeriod"/>
              <a:defRPr/>
            </a:pPr>
            <a:r>
              <a:rPr lang="en-US" sz="900" dirty="0" err="1" smtClean="0">
                <a:solidFill>
                  <a:prstClr val="black"/>
                </a:solidFill>
                <a:latin typeface="Arial" pitchFamily="34" charset="0"/>
                <a:cs typeface="Arial" pitchFamily="34" charset="0"/>
              </a:rPr>
              <a:t>Penanganan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bencana</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longsor</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dan</a:t>
            </a:r>
            <a:r>
              <a:rPr lang="en-US" sz="900" dirty="0" smtClean="0">
                <a:solidFill>
                  <a:prstClr val="black"/>
                </a:solidFill>
                <a:latin typeface="Arial" pitchFamily="34" charset="0"/>
                <a:cs typeface="Arial" pitchFamily="34" charset="0"/>
              </a:rPr>
              <a:t> </a:t>
            </a:r>
            <a:r>
              <a:rPr lang="en-US" sz="900" dirty="0" err="1" smtClean="0">
                <a:solidFill>
                  <a:prstClr val="black"/>
                </a:solidFill>
                <a:latin typeface="Arial" pitchFamily="34" charset="0"/>
                <a:cs typeface="Arial" pitchFamily="34" charset="0"/>
              </a:rPr>
              <a:t>banjir</a:t>
            </a:r>
            <a:endParaRPr lang="en-US" sz="900" dirty="0" smtClean="0">
              <a:solidFill>
                <a:prstClr val="black"/>
              </a:solidFill>
              <a:latin typeface="Arial" pitchFamily="34" charset="0"/>
              <a:cs typeface="Arial" pitchFamily="34" charset="0"/>
            </a:endParaRPr>
          </a:p>
        </p:txBody>
      </p:sp>
      <p:sp>
        <p:nvSpPr>
          <p:cNvPr id="18" name="Rounded Rectangle 17"/>
          <p:cNvSpPr/>
          <p:nvPr/>
        </p:nvSpPr>
        <p:spPr bwMode="auto">
          <a:xfrm>
            <a:off x="4570592" y="822434"/>
            <a:ext cx="4344168" cy="304774"/>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8399" tIns="34200" rIns="68399" bIns="3420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prstClr val="black"/>
                </a:solidFill>
                <a:latin typeface="Trebuchet MS" pitchFamily="34" charset="0"/>
                <a:cs typeface="Calibri" pitchFamily="34" charset="0"/>
              </a:rPr>
              <a:t>CG 6 Meningkatkan pengelolaan lingkungan hidup dan kebencanaan</a:t>
            </a:r>
          </a:p>
        </p:txBody>
      </p:sp>
      <p:sp>
        <p:nvSpPr>
          <p:cNvPr id="19" name="Rounded Rectangle 18"/>
          <p:cNvSpPr/>
          <p:nvPr/>
        </p:nvSpPr>
        <p:spPr bwMode="auto">
          <a:xfrm>
            <a:off x="4571870" y="1802206"/>
            <a:ext cx="4342891" cy="418318"/>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8415" tIns="34208" rIns="68415" bIns="34208"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400" b="1" dirty="0">
                <a:solidFill>
                  <a:prstClr val="black"/>
                </a:solidFill>
                <a:latin typeface="Trebuchet MS" pitchFamily="34" charset="0"/>
                <a:cs typeface="Calibri" pitchFamily="34" charset="0"/>
              </a:rPr>
              <a:t>CG </a:t>
            </a:r>
            <a:r>
              <a:rPr lang="id-ID" sz="1400" b="1" dirty="0" smtClean="0">
                <a:solidFill>
                  <a:prstClr val="black"/>
                </a:solidFill>
                <a:latin typeface="Trebuchet MS" pitchFamily="34" charset="0"/>
                <a:cs typeface="Calibri" pitchFamily="34" charset="0"/>
              </a:rPr>
              <a:t>7</a:t>
            </a:r>
            <a:r>
              <a:rPr lang="en-US" sz="1400" b="1" dirty="0" smtClean="0">
                <a:solidFill>
                  <a:prstClr val="black"/>
                </a:solidFill>
                <a:latin typeface="Trebuchet MS" pitchFamily="34" charset="0"/>
                <a:cs typeface="Calibri" pitchFamily="34" charset="0"/>
              </a:rPr>
              <a:t> </a:t>
            </a:r>
            <a:r>
              <a:rPr lang="fi-FI" sz="1400" b="1" dirty="0" smtClean="0">
                <a:solidFill>
                  <a:prstClr val="black"/>
                </a:solidFill>
                <a:latin typeface="Trebuchet MS" pitchFamily="34" charset="0"/>
                <a:cs typeface="Calibri" pitchFamily="34" charset="0"/>
              </a:rPr>
              <a:t>Meningkatkan pengelolaan seni, budaya dan wisata serta kepemudaan</a:t>
            </a:r>
          </a:p>
        </p:txBody>
      </p:sp>
      <p:grpSp>
        <p:nvGrpSpPr>
          <p:cNvPr id="7" name="Group 19"/>
          <p:cNvGrpSpPr>
            <a:grpSpLocks/>
          </p:cNvGrpSpPr>
          <p:nvPr/>
        </p:nvGrpSpPr>
        <p:grpSpPr bwMode="auto">
          <a:xfrm>
            <a:off x="4572000" y="5224723"/>
            <a:ext cx="4343400" cy="1617511"/>
            <a:chOff x="10717099" y="8748277"/>
            <a:chExt cx="4340935" cy="1897899"/>
          </a:xfrm>
        </p:grpSpPr>
        <p:sp>
          <p:nvSpPr>
            <p:cNvPr id="32" name="Rectangle 31"/>
            <p:cNvSpPr/>
            <p:nvPr/>
          </p:nvSpPr>
          <p:spPr>
            <a:xfrm>
              <a:off x="10717099" y="9241973"/>
              <a:ext cx="4340935" cy="1404203"/>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s-ES" sz="1000" dirty="0" err="1" smtClean="0">
                  <a:solidFill>
                    <a:prstClr val="black"/>
                  </a:solidFill>
                  <a:latin typeface="Arial" pitchFamily="34" charset="0"/>
                  <a:cs typeface="Arial" pitchFamily="34" charset="0"/>
                </a:rPr>
                <a:t>Modernisasi</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Pemerintahan</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profesionalisme</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aparatur</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Peningkatan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kualitas</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komunikasi</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organisasi</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komunikasi</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public</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Penataan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system</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hukum</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penegakan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hukum</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Kerjasama</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program</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pembangunan</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pendanaan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multipihak</a:t>
              </a:r>
              <a:endParaRPr lang="es-ES" sz="1000" dirty="0" smtClean="0">
                <a:solidFill>
                  <a:prstClr val="black"/>
                </a:solidFill>
                <a:latin typeface="Arial" pitchFamily="34" charset="0"/>
                <a:cs typeface="Arial" pitchFamily="34" charset="0"/>
              </a:endParaRP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Peningkatan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kualitas</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perencanaan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pengendalian</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akuntabilitas</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pembangunan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serta</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pengelolaan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aset</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keuangan</a:t>
              </a:r>
              <a:r>
                <a:rPr lang="es-ES" sz="1000" dirty="0" smtClean="0">
                  <a:solidFill>
                    <a:prstClr val="black"/>
                  </a:solidFill>
                  <a:latin typeface="Arial" pitchFamily="34" charset="0"/>
                  <a:cs typeface="Arial" pitchFamily="34" charset="0"/>
                </a:rPr>
                <a:t>; dan</a:t>
              </a:r>
            </a:p>
            <a:p>
              <a:pPr marL="180898" indent="-180898">
                <a:buFont typeface="+mj-lt"/>
                <a:buAutoNum type="arabicPeriod"/>
                <a:defRPr/>
              </a:pPr>
              <a:r>
                <a:rPr lang="es-ES" sz="1000" dirty="0" err="1" smtClean="0">
                  <a:solidFill>
                    <a:prstClr val="black"/>
                  </a:solidFill>
                  <a:latin typeface="Arial" pitchFamily="34" charset="0"/>
                  <a:cs typeface="Arial" pitchFamily="34" charset="0"/>
                </a:rPr>
                <a:t>Peningkatan</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sarana</a:t>
              </a:r>
              <a:r>
                <a:rPr lang="es-ES" sz="1000" dirty="0" smtClean="0">
                  <a:solidFill>
                    <a:prstClr val="black"/>
                  </a:solidFill>
                  <a:latin typeface="Arial" pitchFamily="34" charset="0"/>
                  <a:cs typeface="Arial" pitchFamily="34" charset="0"/>
                </a:rPr>
                <a:t> dan </a:t>
              </a:r>
              <a:r>
                <a:rPr lang="es-ES" sz="1000" dirty="0" err="1" smtClean="0">
                  <a:solidFill>
                    <a:prstClr val="black"/>
                  </a:solidFill>
                  <a:latin typeface="Arial" pitchFamily="34" charset="0"/>
                  <a:cs typeface="Arial" pitchFamily="34" charset="0"/>
                </a:rPr>
                <a:t>prasarana</a:t>
              </a:r>
              <a:r>
                <a:rPr lang="es-ES" sz="1000" dirty="0" smtClean="0">
                  <a:solidFill>
                    <a:prstClr val="black"/>
                  </a:solidFill>
                  <a:latin typeface="Arial" pitchFamily="34" charset="0"/>
                  <a:cs typeface="Arial" pitchFamily="34" charset="0"/>
                </a:rPr>
                <a:t> </a:t>
              </a:r>
              <a:r>
                <a:rPr lang="es-ES" sz="1000" dirty="0" err="1" smtClean="0">
                  <a:solidFill>
                    <a:prstClr val="black"/>
                  </a:solidFill>
                  <a:latin typeface="Arial" pitchFamily="34" charset="0"/>
                  <a:cs typeface="Arial" pitchFamily="34" charset="0"/>
                </a:rPr>
                <a:t>Pemerintahan</a:t>
              </a:r>
              <a:r>
                <a:rPr lang="es-ES" sz="1000" dirty="0" smtClean="0">
                  <a:solidFill>
                    <a:prstClr val="black"/>
                  </a:solidFill>
                  <a:latin typeface="Arial" pitchFamily="34" charset="0"/>
                  <a:cs typeface="Arial" pitchFamily="34" charset="0"/>
                </a:rPr>
                <a:t> </a:t>
              </a:r>
              <a:endParaRPr lang="id-ID" sz="1200" dirty="0">
                <a:solidFill>
                  <a:prstClr val="black"/>
                </a:solidFill>
                <a:latin typeface="Arial" pitchFamily="34" charset="0"/>
                <a:cs typeface="Arial" pitchFamily="34" charset="0"/>
              </a:endParaRPr>
            </a:p>
          </p:txBody>
        </p:sp>
        <p:sp>
          <p:nvSpPr>
            <p:cNvPr id="33" name="Rounded Rectangle 32"/>
            <p:cNvSpPr/>
            <p:nvPr/>
          </p:nvSpPr>
          <p:spPr>
            <a:xfrm>
              <a:off x="10717099" y="8748277"/>
              <a:ext cx="4339922" cy="490837"/>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050" b="1" dirty="0">
                  <a:solidFill>
                    <a:prstClr val="black"/>
                  </a:solidFill>
                  <a:latin typeface="Trebuchet MS" pitchFamily="34" charset="0"/>
                  <a:cs typeface="Calibri" pitchFamily="34" charset="0"/>
                </a:rPr>
                <a:t>CG </a:t>
              </a:r>
              <a:r>
                <a:rPr lang="id-ID" sz="1050" b="1" dirty="0" smtClean="0">
                  <a:solidFill>
                    <a:prstClr val="black"/>
                  </a:solidFill>
                  <a:latin typeface="Trebuchet MS" pitchFamily="34" charset="0"/>
                  <a:cs typeface="Calibri" pitchFamily="34" charset="0"/>
                </a:rPr>
                <a:t>10</a:t>
              </a:r>
              <a:r>
                <a:rPr lang="en-US" sz="1050" b="1" dirty="0" smtClean="0">
                  <a:solidFill>
                    <a:prstClr val="black"/>
                  </a:solidFill>
                  <a:latin typeface="Trebuchet MS" pitchFamily="34" charset="0"/>
                  <a:cs typeface="Calibri" pitchFamily="34" charset="0"/>
                </a:rPr>
                <a:t>  </a:t>
              </a:r>
              <a:r>
                <a:rPr lang="en-US" sz="1050" b="1" dirty="0" err="1" smtClean="0">
                  <a:solidFill>
                    <a:prstClr val="black"/>
                  </a:solidFill>
                  <a:latin typeface="Trebuchet MS" pitchFamily="34" charset="0"/>
                  <a:cs typeface="Calibri" pitchFamily="34" charset="0"/>
                </a:rPr>
                <a:t>Pemerintahan</a:t>
              </a:r>
              <a:r>
                <a:rPr lang="en-US" sz="1050" b="1" dirty="0" smtClean="0">
                  <a:solidFill>
                    <a:prstClr val="black"/>
                  </a:solidFill>
                  <a:latin typeface="Trebuchet MS" pitchFamily="34" charset="0"/>
                  <a:cs typeface="Calibri" pitchFamily="34" charset="0"/>
                </a:rPr>
                <a:t> : </a:t>
              </a:r>
              <a:r>
                <a:rPr lang="nn-NO" sz="1050" b="1" dirty="0" smtClean="0">
                  <a:solidFill>
                    <a:prstClr val="black"/>
                  </a:solidFill>
                  <a:latin typeface="Trebuchet MS" pitchFamily="34" charset="0"/>
                  <a:cs typeface="Calibri" pitchFamily="34" charset="0"/>
                </a:rPr>
                <a:t>Meningkatkan kinerja aparatur serta Birokrasi  </a:t>
              </a:r>
              <a:r>
                <a:rPr lang="id-ID" sz="1050" b="1" dirty="0" smtClean="0">
                  <a:solidFill>
                    <a:prstClr val="black"/>
                  </a:solidFill>
                  <a:latin typeface="Trebuchet MS" pitchFamily="34" charset="0"/>
                  <a:cs typeface="Calibri" pitchFamily="34" charset="0"/>
                </a:rPr>
                <a:t>dengan penerapan</a:t>
              </a:r>
              <a:r>
                <a:rPr lang="nn-NO" sz="1050" b="1" dirty="0" smtClean="0">
                  <a:solidFill>
                    <a:prstClr val="black"/>
                  </a:solidFill>
                  <a:latin typeface="Trebuchet MS" pitchFamily="34" charset="0"/>
                  <a:cs typeface="Calibri" pitchFamily="34" charset="0"/>
                </a:rPr>
                <a:t> IPTEK</a:t>
              </a:r>
              <a:endParaRPr lang="id-ID" sz="1050" b="1" dirty="0">
                <a:solidFill>
                  <a:prstClr val="black"/>
                </a:solidFill>
                <a:latin typeface="Trebuchet MS" pitchFamily="34" charset="0"/>
                <a:cs typeface="Calibri" pitchFamily="34" charset="0"/>
              </a:endParaRPr>
            </a:p>
          </p:txBody>
        </p:sp>
      </p:grpSp>
      <p:sp>
        <p:nvSpPr>
          <p:cNvPr id="21" name="Rectangle 20"/>
          <p:cNvSpPr/>
          <p:nvPr/>
        </p:nvSpPr>
        <p:spPr bwMode="auto">
          <a:xfrm>
            <a:off x="4572000" y="2268121"/>
            <a:ext cx="4343400" cy="785074"/>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8399" tIns="34200" rIns="68399" bIns="3420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id-ID" sz="1000" dirty="0" smtClean="0">
                <a:solidFill>
                  <a:prstClr val="black"/>
                </a:solidFill>
                <a:latin typeface="Arial" pitchFamily="34" charset="0"/>
                <a:cs typeface="Arial" pitchFamily="34" charset="0"/>
              </a:rPr>
              <a:t>Pengembangan fasilitas olahraga dan kepemudaan </a:t>
            </a:r>
          </a:p>
          <a:p>
            <a:pPr marL="180898" indent="-180898">
              <a:buFont typeface="+mj-lt"/>
              <a:buAutoNum type="arabicPeriod"/>
              <a:defRPr/>
            </a:pPr>
            <a:r>
              <a:rPr lang="id-ID" sz="1000" dirty="0" smtClean="0">
                <a:solidFill>
                  <a:prstClr val="black"/>
                </a:solidFill>
                <a:latin typeface="Arial" pitchFamily="34" charset="0"/>
                <a:cs typeface="Arial" pitchFamily="34" charset="0"/>
              </a:rPr>
              <a:t>Pelestarian seni budaya tradisonal dan benda cagar budaya di Jawa Barat</a:t>
            </a:r>
          </a:p>
          <a:p>
            <a:pPr marL="180898" indent="-180898">
              <a:buFont typeface="+mj-lt"/>
              <a:buAutoNum type="arabicPeriod"/>
              <a:defRPr/>
            </a:pPr>
            <a:r>
              <a:rPr lang="id-ID" sz="1000" dirty="0" smtClean="0">
                <a:solidFill>
                  <a:prstClr val="black"/>
                </a:solidFill>
                <a:latin typeface="Arial" pitchFamily="34" charset="0"/>
                <a:cs typeface="Arial" pitchFamily="34" charset="0"/>
              </a:rPr>
              <a:t>Gelar karya dan kreativitas seni budaya di Jawa Barat</a:t>
            </a:r>
          </a:p>
          <a:p>
            <a:pPr marL="180898" indent="-180898">
              <a:buFont typeface="+mj-lt"/>
              <a:buAutoNum type="arabicPeriod"/>
              <a:defRPr/>
            </a:pPr>
            <a:r>
              <a:rPr lang="id-ID" sz="1000" dirty="0" smtClean="0">
                <a:solidFill>
                  <a:prstClr val="black"/>
                </a:solidFill>
                <a:latin typeface="Arial" pitchFamily="34" charset="0"/>
                <a:cs typeface="Arial" pitchFamily="34" charset="0"/>
              </a:rPr>
              <a:t>Pengembangan Destinasi wisata</a:t>
            </a:r>
          </a:p>
        </p:txBody>
      </p:sp>
      <p:grpSp>
        <p:nvGrpSpPr>
          <p:cNvPr id="8" name="Group 21"/>
          <p:cNvGrpSpPr>
            <a:grpSpLocks/>
          </p:cNvGrpSpPr>
          <p:nvPr/>
        </p:nvGrpSpPr>
        <p:grpSpPr bwMode="auto">
          <a:xfrm>
            <a:off x="4571869" y="3098350"/>
            <a:ext cx="4343531" cy="978519"/>
            <a:chOff x="4988344" y="2722257"/>
            <a:chExt cx="4341069" cy="1148141"/>
          </a:xfrm>
        </p:grpSpPr>
        <p:sp>
          <p:nvSpPr>
            <p:cNvPr id="30" name="Rounded Rectangle 29"/>
            <p:cNvSpPr/>
            <p:nvPr/>
          </p:nvSpPr>
          <p:spPr bwMode="auto">
            <a:xfrm>
              <a:off x="4988344" y="2722257"/>
              <a:ext cx="4340429" cy="490832"/>
            </a:xfrm>
            <a:prstGeom prst="roundRect">
              <a:avLst/>
            </a:prstGeom>
            <a:solidFill>
              <a:srgbClr val="FFFF00"/>
            </a:solidFill>
            <a:ln>
              <a:solidFill>
                <a:srgbClr val="FFFF00"/>
              </a:solidFill>
            </a:ln>
          </p:spPr>
          <p:style>
            <a:lnRef idx="0">
              <a:schemeClr val="accent2"/>
            </a:lnRef>
            <a:fillRef idx="3">
              <a:schemeClr val="accent2"/>
            </a:fillRef>
            <a:effectRef idx="3">
              <a:schemeClr val="accent2"/>
            </a:effectRef>
            <a:fontRef idx="minor">
              <a:schemeClr val="lt1"/>
            </a:fontRef>
          </p:style>
          <p:txBody>
            <a:bodyPr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prstClr val="black"/>
                  </a:solidFill>
                  <a:latin typeface="Trebuchet MS" pitchFamily="34" charset="0"/>
                  <a:cs typeface="Calibri" pitchFamily="34" charset="0"/>
                </a:rPr>
                <a:t>CG 8</a:t>
              </a:r>
              <a:r>
                <a:rPr lang="en-US" sz="1200" b="1" dirty="0" smtClean="0">
                  <a:solidFill>
                    <a:prstClr val="black"/>
                  </a:solidFill>
                  <a:latin typeface="Trebuchet MS" pitchFamily="34" charset="0"/>
                  <a:cs typeface="Calibri" pitchFamily="34" charset="0"/>
                </a:rPr>
                <a:t> </a:t>
              </a:r>
              <a:r>
                <a:rPr lang="fi-FI" sz="1200" b="1" dirty="0" smtClean="0">
                  <a:solidFill>
                    <a:prstClr val="black"/>
                  </a:solidFill>
                  <a:latin typeface="Trebuchet MS" pitchFamily="34" charset="0"/>
                  <a:cs typeface="Calibri" pitchFamily="34" charset="0"/>
                </a:rPr>
                <a:t>Meningkatkan ketahanan keluarga dan kependudukan</a:t>
              </a:r>
            </a:p>
          </p:txBody>
        </p:sp>
        <p:sp>
          <p:nvSpPr>
            <p:cNvPr id="31" name="Rectangle 30"/>
            <p:cNvSpPr/>
            <p:nvPr/>
          </p:nvSpPr>
          <p:spPr bwMode="auto">
            <a:xfrm>
              <a:off x="4988475" y="3194960"/>
              <a:ext cx="4340938" cy="675438"/>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91418" tIns="45710" rIns="91418" bIns="4571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id-ID" sz="1000" dirty="0" smtClean="0">
                  <a:solidFill>
                    <a:prstClr val="black"/>
                  </a:solidFill>
                  <a:latin typeface="Arial" pitchFamily="34" charset="0"/>
                  <a:cs typeface="Arial" pitchFamily="34" charset="0"/>
                </a:rPr>
                <a:t>Peningkatan ketahanan keluarga dan program keluarga berencana</a:t>
              </a:r>
            </a:p>
            <a:p>
              <a:pPr marL="180898" indent="-180898">
                <a:buFont typeface="+mj-lt"/>
                <a:buAutoNum type="arabicPeriod"/>
                <a:defRPr/>
              </a:pPr>
              <a:r>
                <a:rPr lang="id-ID" sz="1000" dirty="0" smtClean="0">
                  <a:solidFill>
                    <a:prstClr val="black"/>
                  </a:solidFill>
                  <a:latin typeface="Arial" pitchFamily="34" charset="0"/>
                  <a:cs typeface="Arial" pitchFamily="34" charset="0"/>
                </a:rPr>
                <a:t>Peningkatan pemberdayaan perempuan dan ekonomi keluarga</a:t>
              </a:r>
            </a:p>
            <a:p>
              <a:pPr marL="180898" indent="-180898">
                <a:buFont typeface="+mj-lt"/>
                <a:buAutoNum type="arabicPeriod"/>
                <a:defRPr/>
              </a:pPr>
              <a:r>
                <a:rPr lang="id-ID" sz="1000" dirty="0" smtClean="0">
                  <a:solidFill>
                    <a:prstClr val="black"/>
                  </a:solidFill>
                  <a:latin typeface="Arial" pitchFamily="34" charset="0"/>
                  <a:cs typeface="Arial" pitchFamily="34" charset="0"/>
                </a:rPr>
                <a:t>Peningkatan pengelolaan kependudukan</a:t>
              </a:r>
            </a:p>
          </p:txBody>
        </p:sp>
      </p:grpSp>
      <p:grpSp>
        <p:nvGrpSpPr>
          <p:cNvPr id="9" name="Group 22"/>
          <p:cNvGrpSpPr>
            <a:grpSpLocks/>
          </p:cNvGrpSpPr>
          <p:nvPr/>
        </p:nvGrpSpPr>
        <p:grpSpPr bwMode="auto">
          <a:xfrm>
            <a:off x="4571037" y="4131265"/>
            <a:ext cx="4366588" cy="1021449"/>
            <a:chOff x="5003280" y="5577295"/>
            <a:chExt cx="4364113" cy="1198513"/>
          </a:xfrm>
        </p:grpSpPr>
        <p:sp>
          <p:nvSpPr>
            <p:cNvPr id="29" name="Rectangle 28"/>
            <p:cNvSpPr/>
            <p:nvPr/>
          </p:nvSpPr>
          <p:spPr bwMode="auto">
            <a:xfrm>
              <a:off x="5020108" y="5971128"/>
              <a:ext cx="4325072" cy="804680"/>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91418" tIns="45710" rIns="91418" bIns="45710"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Tx/>
                <a:buAutoNum type="arabicPeriod"/>
                <a:defRPr/>
              </a:pPr>
              <a:r>
                <a:rPr lang="nn-NO" sz="1000" dirty="0" smtClean="0">
                  <a:solidFill>
                    <a:prstClr val="black"/>
                  </a:solidFill>
                  <a:latin typeface="Arial" pitchFamily="34" charset="0"/>
                  <a:cs typeface="Arial" pitchFamily="34" charset="0"/>
                </a:rPr>
                <a:t>Pengurangan Kemiskinan</a:t>
              </a:r>
            </a:p>
            <a:p>
              <a:pPr marL="180898" indent="-180898">
                <a:buFontTx/>
                <a:buAutoNum type="arabicPeriod"/>
                <a:defRPr/>
              </a:pPr>
              <a:r>
                <a:rPr lang="nn-NO" sz="1000" dirty="0" smtClean="0">
                  <a:solidFill>
                    <a:prstClr val="black"/>
                  </a:solidFill>
                  <a:latin typeface="Arial" pitchFamily="34" charset="0"/>
                  <a:cs typeface="Arial" pitchFamily="34" charset="0"/>
                </a:rPr>
                <a:t>Peningkatan rehabilitasi sosial, pemberdayaan sosial, jaminan sosial dan perlindungan sosial terhadap PMKS;</a:t>
              </a:r>
            </a:p>
            <a:p>
              <a:pPr marL="180898" indent="-180898">
                <a:buFontTx/>
                <a:buAutoNum type="arabicPeriod"/>
                <a:defRPr/>
              </a:pPr>
              <a:r>
                <a:rPr lang="nn-NO" sz="1000" dirty="0" smtClean="0">
                  <a:solidFill>
                    <a:prstClr val="black"/>
                  </a:solidFill>
                  <a:latin typeface="Arial" pitchFamily="34" charset="0"/>
                  <a:cs typeface="Arial" pitchFamily="34" charset="0"/>
                </a:rPr>
                <a:t>Peningkatan ketentraman dan keamanan masyarakat</a:t>
              </a:r>
            </a:p>
          </p:txBody>
        </p:sp>
        <p:sp>
          <p:nvSpPr>
            <p:cNvPr id="28" name="Rounded Rectangle 27"/>
            <p:cNvSpPr/>
            <p:nvPr/>
          </p:nvSpPr>
          <p:spPr bwMode="auto">
            <a:xfrm>
              <a:off x="5003280" y="5577295"/>
              <a:ext cx="4364113" cy="443116"/>
            </a:xfrm>
            <a:prstGeom prst="roundRect">
              <a:avLst/>
            </a:prstGeom>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prstClr val="black"/>
                  </a:solidFill>
                  <a:latin typeface="Trebuchet MS" pitchFamily="34" charset="0"/>
                  <a:cs typeface="Calibri" pitchFamily="34" charset="0"/>
                </a:rPr>
                <a:t>CG 9</a:t>
              </a:r>
              <a:r>
                <a:rPr lang="en-US" sz="1200" b="1" dirty="0" smtClean="0">
                  <a:solidFill>
                    <a:prstClr val="black"/>
                  </a:solidFill>
                  <a:latin typeface="Trebuchet MS" pitchFamily="34" charset="0"/>
                  <a:cs typeface="Calibri" pitchFamily="34" charset="0"/>
                </a:rPr>
                <a:t> </a:t>
              </a:r>
              <a:r>
                <a:rPr lang="id-ID" sz="1200" b="1" dirty="0" smtClean="0">
                  <a:solidFill>
                    <a:prstClr val="black"/>
                  </a:solidFill>
                  <a:latin typeface="Trebuchet MS" pitchFamily="34" charset="0"/>
                  <a:cs typeface="Calibri" pitchFamily="34" charset="0"/>
                </a:rPr>
                <a:t>Menanggulangi kemiskinan, Penyandang Masalah kesejahteraan Sosial dan Keamanan</a:t>
              </a:r>
            </a:p>
          </p:txBody>
        </p:sp>
      </p:grpSp>
      <p:sp>
        <p:nvSpPr>
          <p:cNvPr id="10" name="Rectangle 9"/>
          <p:cNvSpPr/>
          <p:nvPr/>
        </p:nvSpPr>
        <p:spPr>
          <a:xfrm>
            <a:off x="1043608" y="159023"/>
            <a:ext cx="8024192" cy="461665"/>
          </a:xfrm>
          <a:prstGeom prst="rect">
            <a:avLst/>
          </a:prstGeom>
        </p:spPr>
        <p:txBody>
          <a:bodyPr wrap="square">
            <a:spAutoFit/>
          </a:bodyPr>
          <a:lstStyle/>
          <a:p>
            <a:pPr algn="ctr" defTabSz="914290">
              <a:defRPr/>
            </a:pPr>
            <a:r>
              <a:rPr lang="en-US" sz="2400" b="1" dirty="0">
                <a:solidFill>
                  <a:schemeClr val="bg1"/>
                </a:solidFill>
                <a:effectLst>
                  <a:outerShdw blurRad="38100" dist="38100" dir="2700000" algn="tl">
                    <a:srgbClr val="000000">
                      <a:alpha val="43137"/>
                    </a:srgbClr>
                  </a:outerShdw>
                </a:effectLst>
              </a:rPr>
              <a:t>KEGIATAN PRIORITAS </a:t>
            </a:r>
            <a:r>
              <a:rPr lang="id-ID" sz="2400" b="1" dirty="0">
                <a:solidFill>
                  <a:schemeClr val="bg1"/>
                </a:solidFill>
                <a:effectLst>
                  <a:outerShdw blurRad="38100" dist="38100" dir="2700000" algn="tl">
                    <a:srgbClr val="000000">
                      <a:alpha val="43137"/>
                    </a:srgbClr>
                  </a:outerShdw>
                </a:effectLst>
              </a:rPr>
              <a:t> </a:t>
            </a:r>
            <a:r>
              <a:rPr lang="en-US" sz="2400" b="1" dirty="0">
                <a:solidFill>
                  <a:schemeClr val="bg1"/>
                </a:solidFill>
                <a:effectLst>
                  <a:outerShdw blurRad="38100" dist="38100" dir="2700000" algn="tl">
                    <a:srgbClr val="000000">
                      <a:alpha val="43137"/>
                    </a:srgbClr>
                  </a:outerShdw>
                </a:effectLst>
              </a:rPr>
              <a:t>TEMATIK </a:t>
            </a:r>
            <a:r>
              <a:rPr lang="id-ID" sz="2400" b="1" dirty="0">
                <a:solidFill>
                  <a:schemeClr val="bg1"/>
                </a:solidFill>
                <a:effectLst>
                  <a:outerShdw blurRad="38100" dist="38100" dir="2700000" algn="tl">
                    <a:srgbClr val="000000">
                      <a:alpha val="43137"/>
                    </a:srgbClr>
                  </a:outerShdw>
                </a:effectLst>
              </a:rPr>
              <a:t>SEKTORAL </a:t>
            </a:r>
            <a:r>
              <a:rPr lang="en-US" sz="2400" b="1" dirty="0">
                <a:solidFill>
                  <a:schemeClr val="bg1"/>
                </a:solidFill>
                <a:effectLst>
                  <a:outerShdw blurRad="38100" dist="38100" dir="2700000" algn="tl">
                    <a:srgbClr val="000000">
                      <a:alpha val="43137"/>
                    </a:srgbClr>
                  </a:outerShdw>
                </a:effectLst>
              </a:rPr>
              <a:t>JAWA BARAT</a:t>
            </a:r>
          </a:p>
        </p:txBody>
      </p:sp>
      <p:pic>
        <p:nvPicPr>
          <p:cNvPr id="43" name="Picture 42" descr="Gedung-sate.jpg"/>
          <p:cNvPicPr>
            <a:picLocks noChangeAspect="1"/>
          </p:cNvPicPr>
          <p:nvPr/>
        </p:nvPicPr>
        <p:blipFill>
          <a:blip r:embed="rId3" cstate="print">
            <a:extLst>
              <a:ext uri="{BEBA8EAE-BF5A-486C-A8C5-ECC9F3942E4B}">
                <a14:imgProps xmlns:a14="http://schemas.microsoft.com/office/drawing/2010/main">
                  <a14:imgLayer r:embed="rId4">
                    <a14:imgEffect>
                      <a14:sharpenSoften amount="-11000"/>
                    </a14:imgEffect>
                    <a14:imgEffect>
                      <a14:brightnessContrast bright="8000" contrast="3000"/>
                    </a14:imgEffect>
                  </a14:imgLayer>
                </a14:imgProps>
              </a:ext>
            </a:extLst>
          </a:blip>
          <a:srcRect l="17513" t="8889" b="35556"/>
          <a:stretch>
            <a:fillRect/>
          </a:stretch>
        </p:blipFill>
        <p:spPr>
          <a:xfrm>
            <a:off x="107504" y="-171400"/>
            <a:ext cx="908409" cy="1249467"/>
          </a:xfrm>
          <a:prstGeom prst="rect">
            <a:avLst/>
          </a:prstGeom>
          <a:ln>
            <a:noFill/>
          </a:ln>
          <a:effectLst>
            <a:glow>
              <a:schemeClr val="bg1">
                <a:alpha val="0"/>
              </a:schemeClr>
            </a:glow>
            <a:softEdge rad="203200"/>
          </a:effectLst>
        </p:spPr>
      </p:pic>
      <p:grpSp>
        <p:nvGrpSpPr>
          <p:cNvPr id="44" name="Group 10"/>
          <p:cNvGrpSpPr>
            <a:grpSpLocks/>
          </p:cNvGrpSpPr>
          <p:nvPr/>
        </p:nvGrpSpPr>
        <p:grpSpPr bwMode="auto">
          <a:xfrm>
            <a:off x="152400" y="822541"/>
            <a:ext cx="4305300" cy="1050927"/>
            <a:chOff x="1372622" y="600090"/>
            <a:chExt cx="4302858" cy="1233101"/>
          </a:xfrm>
        </p:grpSpPr>
        <p:sp>
          <p:nvSpPr>
            <p:cNvPr id="45" name="Rectangle 44"/>
            <p:cNvSpPr/>
            <p:nvPr/>
          </p:nvSpPr>
          <p:spPr>
            <a:xfrm>
              <a:off x="1372622" y="939102"/>
              <a:ext cx="4302858" cy="89408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buFont typeface="+mj-lt"/>
                <a:buAutoNum type="arabicPeriod"/>
                <a:defRPr/>
              </a:pPr>
              <a:r>
                <a:rPr lang="en-US" sz="700" dirty="0" err="1" smtClean="0">
                  <a:solidFill>
                    <a:prstClr val="black"/>
                  </a:solidFill>
                  <a:latin typeface="Arial" pitchFamily="34" charset="0"/>
                  <a:cs typeface="Arial" pitchFamily="34" charset="0"/>
                </a:rPr>
                <a:t>Jabar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bebas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putus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jenjang</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sekolah</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pelayanan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non formal plus </a:t>
              </a:r>
              <a:r>
                <a:rPr lang="en-US" sz="700" dirty="0" err="1" smtClean="0">
                  <a:solidFill>
                    <a:prstClr val="black"/>
                  </a:solidFill>
                  <a:latin typeface="Arial" pitchFamily="34" charset="0"/>
                  <a:cs typeface="Arial" pitchFamily="34" charset="0"/>
                </a:rPr>
                <a:t>kewirausahaan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dengan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sasaran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usia</a:t>
              </a:r>
              <a:r>
                <a:rPr lang="en-US" sz="700" dirty="0" smtClean="0">
                  <a:solidFill>
                    <a:prstClr val="black"/>
                  </a:solidFill>
                  <a:latin typeface="Arial" pitchFamily="34" charset="0"/>
                  <a:cs typeface="Arial" pitchFamily="34" charset="0"/>
                </a:rPr>
                <a:t> 15 </a:t>
              </a:r>
              <a:r>
                <a:rPr lang="en-US" sz="700" dirty="0" err="1" smtClean="0">
                  <a:solidFill>
                    <a:prstClr val="black"/>
                  </a:solidFill>
                  <a:latin typeface="Arial" pitchFamily="34" charset="0"/>
                  <a:cs typeface="Arial" pitchFamily="34" charset="0"/>
                </a:rPr>
                <a:t>tahun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atas</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berkebutuhan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khusus</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relevansi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kualitas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tinggi</a:t>
              </a:r>
              <a:endParaRPr lang="en-US" sz="700" dirty="0" smtClean="0">
                <a:solidFill>
                  <a:prstClr val="black"/>
                </a:solidFill>
                <a:latin typeface="Arial" pitchFamily="34" charset="0"/>
                <a:cs typeface="Arial" pitchFamily="34" charset="0"/>
              </a:endParaRPr>
            </a:p>
            <a:p>
              <a:pPr marL="228600" indent="-228600">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fasilitas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kompetensi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tenaga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pendidik</a:t>
              </a:r>
              <a:endParaRPr lang="en-US" sz="700" dirty="0" smtClean="0">
                <a:solidFill>
                  <a:prstClr val="black"/>
                </a:solidFill>
                <a:latin typeface="Arial" pitchFamily="34" charset="0"/>
                <a:cs typeface="Arial" pitchFamily="34" charset="0"/>
              </a:endParaRPr>
            </a:p>
          </p:txBody>
        </p:sp>
        <p:sp>
          <p:nvSpPr>
            <p:cNvPr id="46" name="Rounded Rectangle 45"/>
            <p:cNvSpPr/>
            <p:nvPr/>
          </p:nvSpPr>
          <p:spPr>
            <a:xfrm>
              <a:off x="1373008" y="600090"/>
              <a:ext cx="4301918" cy="338981"/>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prstClr val="black"/>
                  </a:solidFill>
                  <a:latin typeface="Arial" pitchFamily="34" charset="0"/>
                  <a:cs typeface="Arial" pitchFamily="34" charset="0"/>
                </a:rPr>
                <a:t>CG 1</a:t>
              </a:r>
              <a:r>
                <a:rPr lang="en-US" sz="1200" b="1" dirty="0" smtClean="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M</a:t>
              </a:r>
              <a:r>
                <a:rPr lang="en-US" sz="1200" b="1" dirty="0" err="1" smtClean="0">
                  <a:solidFill>
                    <a:prstClr val="black"/>
                  </a:solidFill>
                  <a:latin typeface="Arial" pitchFamily="34" charset="0"/>
                  <a:cs typeface="Arial" pitchFamily="34" charset="0"/>
                </a:rPr>
                <a:t>eningkat</a:t>
              </a:r>
              <a:r>
                <a:rPr lang="id-ID" sz="1200" b="1" dirty="0" smtClean="0">
                  <a:solidFill>
                    <a:prstClr val="black"/>
                  </a:solidFill>
                  <a:latin typeface="Arial" pitchFamily="34" charset="0"/>
                  <a:cs typeface="Arial" pitchFamily="34" charset="0"/>
                </a:rPr>
                <a:t>k</a:t>
              </a:r>
              <a:r>
                <a:rPr lang="en-US" sz="1200" b="1" dirty="0" smtClean="0">
                  <a:solidFill>
                    <a:prstClr val="black"/>
                  </a:solidFill>
                  <a:latin typeface="Arial" pitchFamily="34" charset="0"/>
                  <a:cs typeface="Arial" pitchFamily="34" charset="0"/>
                </a:rPr>
                <a:t>an </a:t>
              </a:r>
              <a:r>
                <a:rPr lang="id-ID" sz="1200" b="1" dirty="0" err="1" smtClean="0">
                  <a:solidFill>
                    <a:prstClr val="black"/>
                  </a:solidFill>
                  <a:latin typeface="Arial" pitchFamily="34" charset="0"/>
                  <a:cs typeface="Arial" pitchFamily="34" charset="0"/>
                </a:rPr>
                <a:t>A</a:t>
              </a:r>
              <a:r>
                <a:rPr lang="en-US" sz="1200" b="1" dirty="0" err="1" smtClean="0">
                  <a:solidFill>
                    <a:prstClr val="black"/>
                  </a:solidFill>
                  <a:latin typeface="Arial" pitchFamily="34" charset="0"/>
                  <a:cs typeface="Arial" pitchFamily="34" charset="0"/>
                </a:rPr>
                <a:t>ksesibilitas</a:t>
              </a:r>
              <a:r>
                <a:rPr lang="en-US" sz="1200" b="1" dirty="0" smtClean="0">
                  <a:solidFill>
                    <a:prstClr val="black"/>
                  </a:solidFill>
                  <a:latin typeface="Arial" pitchFamily="34" charset="0"/>
                  <a:cs typeface="Arial" pitchFamily="34" charset="0"/>
                </a:rPr>
                <a:t> </a:t>
              </a:r>
              <a:r>
                <a:rPr lang="en-US" sz="1200" b="1" dirty="0" err="1" smtClean="0">
                  <a:solidFill>
                    <a:prstClr val="black"/>
                  </a:solidFill>
                  <a:latin typeface="Arial" pitchFamily="34" charset="0"/>
                  <a:cs typeface="Arial" pitchFamily="34" charset="0"/>
                </a:rPr>
                <a:t>dan</a:t>
              </a:r>
              <a:r>
                <a:rPr lang="en-US" sz="1200" b="1" dirty="0" smtClean="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M</a:t>
              </a:r>
              <a:r>
                <a:rPr lang="en-US" sz="1200" b="1" dirty="0" err="1" smtClean="0">
                  <a:solidFill>
                    <a:prstClr val="black"/>
                  </a:solidFill>
                  <a:latin typeface="Arial" pitchFamily="34" charset="0"/>
                  <a:cs typeface="Arial" pitchFamily="34" charset="0"/>
                </a:rPr>
                <a:t>utu</a:t>
              </a:r>
              <a:r>
                <a:rPr lang="en-US" sz="1200" b="1" dirty="0" smtClean="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P</a:t>
              </a:r>
              <a:r>
                <a:rPr lang="en-US" sz="1200" b="1" dirty="0" err="1" smtClean="0">
                  <a:solidFill>
                    <a:prstClr val="black"/>
                  </a:solidFill>
                  <a:latin typeface="Arial" pitchFamily="34" charset="0"/>
                  <a:cs typeface="Arial" pitchFamily="34" charset="0"/>
                </a:rPr>
                <a:t>endidikan</a:t>
              </a:r>
              <a:r>
                <a:rPr lang="en-US" sz="1200" b="1" dirty="0" smtClean="0">
                  <a:solidFill>
                    <a:prstClr val="black"/>
                  </a:solidFill>
                </a:rPr>
                <a:t> </a:t>
              </a:r>
              <a:endParaRPr lang="id-ID" sz="1200" b="1" dirty="0" smtClean="0">
                <a:solidFill>
                  <a:prstClr val="black"/>
                </a:solidFill>
              </a:endParaRPr>
            </a:p>
          </p:txBody>
        </p:sp>
      </p:grpSp>
      <p:grpSp>
        <p:nvGrpSpPr>
          <p:cNvPr id="47" name="Group 11"/>
          <p:cNvGrpSpPr>
            <a:grpSpLocks/>
          </p:cNvGrpSpPr>
          <p:nvPr/>
        </p:nvGrpSpPr>
        <p:grpSpPr bwMode="auto">
          <a:xfrm>
            <a:off x="152400" y="1951613"/>
            <a:ext cx="4275584" cy="1081542"/>
            <a:chOff x="960101" y="1935151"/>
            <a:chExt cx="4273159" cy="1269022"/>
          </a:xfrm>
        </p:grpSpPr>
        <p:sp>
          <p:nvSpPr>
            <p:cNvPr id="48" name="Rectangle 47"/>
            <p:cNvSpPr/>
            <p:nvPr/>
          </p:nvSpPr>
          <p:spPr>
            <a:xfrm>
              <a:off x="960101" y="2269822"/>
              <a:ext cx="4273159" cy="934351"/>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s-ES" sz="700" dirty="0" err="1" smtClean="0">
                  <a:solidFill>
                    <a:prstClr val="black"/>
                  </a:solidFill>
                  <a:latin typeface="Arial" pitchFamily="34" charset="0"/>
                  <a:cs typeface="Arial" pitchFamily="34" charset="0"/>
                </a:rPr>
                <a:t>Peningkatan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pelayanan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kesehatan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dasar</a:t>
              </a:r>
              <a:r>
                <a:rPr lang="es-ES" sz="700" dirty="0" smtClean="0">
                  <a:solidFill>
                    <a:prstClr val="black"/>
                  </a:solidFill>
                  <a:latin typeface="Arial" pitchFamily="34" charset="0"/>
                  <a:cs typeface="Arial" pitchFamily="34" charset="0"/>
                </a:rPr>
                <a:t> di </a:t>
              </a:r>
              <a:r>
                <a:rPr lang="es-ES" sz="700" dirty="0" err="1" smtClean="0">
                  <a:solidFill>
                    <a:prstClr val="black"/>
                  </a:solidFill>
                  <a:latin typeface="Arial" pitchFamily="34" charset="0"/>
                  <a:cs typeface="Arial" pitchFamily="34" charset="0"/>
                </a:rPr>
                <a:t>Puskesmas</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puskesmas</a:t>
              </a:r>
              <a:r>
                <a:rPr lang="es-ES" sz="700" dirty="0" smtClean="0">
                  <a:solidFill>
                    <a:prstClr val="black"/>
                  </a:solidFill>
                  <a:latin typeface="Arial" pitchFamily="34" charset="0"/>
                  <a:cs typeface="Arial" pitchFamily="34" charset="0"/>
                </a:rPr>
                <a:t> PONED dan </a:t>
              </a:r>
              <a:r>
                <a:rPr lang="es-ES" sz="700" dirty="0" err="1" smtClean="0">
                  <a:solidFill>
                    <a:prstClr val="black"/>
                  </a:solidFill>
                  <a:latin typeface="Arial" pitchFamily="34" charset="0"/>
                  <a:cs typeface="Arial" pitchFamily="34" charset="0"/>
                </a:rPr>
                <a:t>pemenuhan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sumber</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daya</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kesehatan</a:t>
              </a:r>
              <a:endParaRPr lang="es-ES" sz="700" dirty="0" smtClean="0">
                <a:solidFill>
                  <a:prstClr val="black"/>
                </a:solidFill>
                <a:latin typeface="Arial" pitchFamily="34" charset="0"/>
                <a:cs typeface="Arial" pitchFamily="34" charset="0"/>
              </a:endParaRPr>
            </a:p>
            <a:p>
              <a:pPr marL="180898" indent="-180898">
                <a:buFont typeface="+mj-lt"/>
                <a:buAutoNum type="arabicPeriod"/>
                <a:defRPr/>
              </a:pPr>
              <a:r>
                <a:rPr lang="es-ES" sz="700" dirty="0" err="1" smtClean="0">
                  <a:solidFill>
                    <a:prstClr val="black"/>
                  </a:solidFill>
                  <a:latin typeface="Arial" pitchFamily="34" charset="0"/>
                  <a:cs typeface="Arial" pitchFamily="34" charset="0"/>
                </a:rPr>
                <a:t>Pemenuhan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pelayanan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kesehatan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dasar</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ibu</a:t>
              </a:r>
              <a:r>
                <a:rPr lang="es-ES" sz="700" dirty="0" smtClean="0">
                  <a:solidFill>
                    <a:prstClr val="black"/>
                  </a:solidFill>
                  <a:latin typeface="Arial" pitchFamily="34" charset="0"/>
                  <a:cs typeface="Arial" pitchFamily="34" charset="0"/>
                </a:rPr>
                <a:t> dan </a:t>
              </a:r>
              <a:r>
                <a:rPr lang="es-ES" sz="700" dirty="0" err="1" smtClean="0">
                  <a:solidFill>
                    <a:prstClr val="black"/>
                  </a:solidFill>
                  <a:latin typeface="Arial" pitchFamily="34" charset="0"/>
                  <a:cs typeface="Arial" pitchFamily="34" charset="0"/>
                </a:rPr>
                <a:t>anak</a:t>
              </a:r>
              <a:endParaRPr lang="es-ES" sz="700" dirty="0" smtClean="0">
                <a:solidFill>
                  <a:prstClr val="black"/>
                </a:solidFill>
                <a:latin typeface="Arial" pitchFamily="34" charset="0"/>
                <a:cs typeface="Arial" pitchFamily="34" charset="0"/>
              </a:endParaRPr>
            </a:p>
            <a:p>
              <a:pPr marL="180898" indent="-180898">
                <a:buFont typeface="+mj-lt"/>
                <a:buAutoNum type="arabicPeriod"/>
                <a:defRPr/>
              </a:pPr>
              <a:r>
                <a:rPr lang="es-ES" sz="700" dirty="0" err="1" smtClean="0">
                  <a:solidFill>
                    <a:prstClr val="black"/>
                  </a:solidFill>
                  <a:latin typeface="Arial" pitchFamily="34" charset="0"/>
                  <a:cs typeface="Arial" pitchFamily="34" charset="0"/>
                </a:rPr>
                <a:t>Peningkatan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Layanan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Rumah</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sakit</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Rujukan</a:t>
              </a:r>
              <a:r>
                <a:rPr lang="es-ES" sz="700" dirty="0" smtClean="0">
                  <a:solidFill>
                    <a:prstClr val="black"/>
                  </a:solidFill>
                  <a:latin typeface="Arial" pitchFamily="34" charset="0"/>
                  <a:cs typeface="Arial" pitchFamily="34" charset="0"/>
                </a:rPr>
                <a:t> dan </a:t>
              </a:r>
              <a:r>
                <a:rPr lang="es-ES" sz="700" dirty="0" err="1" smtClean="0">
                  <a:solidFill>
                    <a:prstClr val="black"/>
                  </a:solidFill>
                  <a:latin typeface="Arial" pitchFamily="34" charset="0"/>
                  <a:cs typeface="Arial" pitchFamily="34" charset="0"/>
                </a:rPr>
                <a:t>Rumah</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sakit</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Jiwa</a:t>
              </a:r>
              <a:endParaRPr lang="es-ES" sz="700" dirty="0" smtClean="0">
                <a:solidFill>
                  <a:prstClr val="black"/>
                </a:solidFill>
                <a:latin typeface="Arial" pitchFamily="34" charset="0"/>
                <a:cs typeface="Arial" pitchFamily="34" charset="0"/>
              </a:endParaRPr>
            </a:p>
            <a:p>
              <a:pPr marL="180898" indent="-180898">
                <a:buFont typeface="+mj-lt"/>
                <a:buAutoNum type="arabicPeriod"/>
                <a:defRPr/>
              </a:pPr>
              <a:r>
                <a:rPr lang="es-ES" sz="700" dirty="0" err="1" smtClean="0">
                  <a:solidFill>
                    <a:prstClr val="black"/>
                  </a:solidFill>
                  <a:latin typeface="Arial" pitchFamily="34" charset="0"/>
                  <a:cs typeface="Arial" pitchFamily="34" charset="0"/>
                </a:rPr>
                <a:t>Pemberantasan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penyakit</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menular</a:t>
              </a:r>
              <a:r>
                <a:rPr lang="es-ES" sz="700" dirty="0" smtClean="0">
                  <a:solidFill>
                    <a:prstClr val="black"/>
                  </a:solidFill>
                  <a:latin typeface="Arial" pitchFamily="34" charset="0"/>
                  <a:cs typeface="Arial" pitchFamily="34" charset="0"/>
                </a:rPr>
                <a:t> dan </a:t>
              </a:r>
              <a:r>
                <a:rPr lang="es-ES" sz="700" dirty="0" err="1" smtClean="0">
                  <a:solidFill>
                    <a:prstClr val="black"/>
                  </a:solidFill>
                  <a:latin typeface="Arial" pitchFamily="34" charset="0"/>
                  <a:cs typeface="Arial" pitchFamily="34" charset="0"/>
                </a:rPr>
                <a:t>penyakit</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tidak</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menular</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serta</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peningkatan</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perilaku</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hidup</a:t>
              </a:r>
              <a:r>
                <a:rPr lang="es-ES" sz="700" dirty="0" smtClean="0">
                  <a:solidFill>
                    <a:prstClr val="black"/>
                  </a:solidFill>
                  <a:latin typeface="Arial" pitchFamily="34" charset="0"/>
                  <a:cs typeface="Arial" pitchFamily="34" charset="0"/>
                </a:rPr>
                <a:t> </a:t>
              </a:r>
              <a:r>
                <a:rPr lang="es-ES" sz="700" dirty="0" err="1" smtClean="0">
                  <a:solidFill>
                    <a:prstClr val="black"/>
                  </a:solidFill>
                  <a:latin typeface="Arial" pitchFamily="34" charset="0"/>
                  <a:cs typeface="Arial" pitchFamily="34" charset="0"/>
                </a:rPr>
                <a:t>bersih</a:t>
              </a:r>
              <a:r>
                <a:rPr lang="es-ES" sz="700" dirty="0" smtClean="0">
                  <a:solidFill>
                    <a:prstClr val="black"/>
                  </a:solidFill>
                  <a:latin typeface="Arial" pitchFamily="34" charset="0"/>
                  <a:cs typeface="Arial" pitchFamily="34" charset="0"/>
                </a:rPr>
                <a:t> dan </a:t>
              </a:r>
              <a:r>
                <a:rPr lang="es-ES" sz="700" dirty="0" err="1" smtClean="0">
                  <a:solidFill>
                    <a:prstClr val="black"/>
                  </a:solidFill>
                  <a:latin typeface="Arial" pitchFamily="34" charset="0"/>
                  <a:cs typeface="Arial" pitchFamily="34" charset="0"/>
                </a:rPr>
                <a:t>sehat</a:t>
              </a:r>
              <a:endParaRPr lang="es-ES" sz="700" dirty="0" smtClean="0">
                <a:solidFill>
                  <a:prstClr val="black"/>
                </a:solidFill>
                <a:latin typeface="Arial" pitchFamily="34" charset="0"/>
                <a:cs typeface="Arial" pitchFamily="34" charset="0"/>
              </a:endParaRPr>
            </a:p>
          </p:txBody>
        </p:sp>
        <p:sp>
          <p:nvSpPr>
            <p:cNvPr id="49" name="Rounded Rectangle 48"/>
            <p:cNvSpPr/>
            <p:nvPr/>
          </p:nvSpPr>
          <p:spPr>
            <a:xfrm>
              <a:off x="960487" y="1935151"/>
              <a:ext cx="4264324" cy="355354"/>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a:solidFill>
                    <a:prstClr val="black"/>
                  </a:solidFill>
                  <a:latin typeface="Arial" pitchFamily="34" charset="0"/>
                  <a:cs typeface="Arial" pitchFamily="34" charset="0"/>
                </a:rPr>
                <a:t>CG </a:t>
              </a:r>
              <a:r>
                <a:rPr lang="id-ID" sz="1200" b="1" dirty="0" smtClean="0">
                  <a:solidFill>
                    <a:prstClr val="black"/>
                  </a:solidFill>
                  <a:latin typeface="Arial" pitchFamily="34" charset="0"/>
                  <a:cs typeface="Arial" pitchFamily="34" charset="0"/>
                </a:rPr>
                <a:t>2</a:t>
              </a:r>
              <a:r>
                <a:rPr lang="en-US" sz="1200" b="1" dirty="0" smtClean="0">
                  <a:solidFill>
                    <a:prstClr val="black"/>
                  </a:solidFill>
                  <a:latin typeface="Arial" pitchFamily="34" charset="0"/>
                  <a:cs typeface="Arial" pitchFamily="34" charset="0"/>
                </a:rPr>
                <a:t> </a:t>
              </a:r>
              <a:r>
                <a:rPr lang="fi-FI" sz="1100" b="1" dirty="0" smtClean="0">
                  <a:solidFill>
                    <a:prstClr val="black"/>
                  </a:solidFill>
                  <a:latin typeface="Arial" pitchFamily="34" charset="0"/>
                  <a:cs typeface="Arial" pitchFamily="34" charset="0"/>
                </a:rPr>
                <a:t>Meningkatkan </a:t>
              </a:r>
              <a:r>
                <a:rPr lang="id-ID" sz="1100" b="1" dirty="0" smtClean="0">
                  <a:solidFill>
                    <a:prstClr val="black"/>
                  </a:solidFill>
                  <a:latin typeface="Arial" pitchFamily="34" charset="0"/>
                  <a:cs typeface="Arial" pitchFamily="34" charset="0"/>
                </a:rPr>
                <a:t>A</a:t>
              </a:r>
              <a:r>
                <a:rPr lang="fi-FI" sz="1100" b="1" dirty="0" smtClean="0">
                  <a:solidFill>
                    <a:prstClr val="black"/>
                  </a:solidFill>
                  <a:latin typeface="Arial" pitchFamily="34" charset="0"/>
                  <a:cs typeface="Arial" pitchFamily="34" charset="0"/>
                </a:rPr>
                <a:t>ksesibilitas dan </a:t>
              </a:r>
              <a:r>
                <a:rPr lang="id-ID" sz="1100" b="1" dirty="0" smtClean="0">
                  <a:solidFill>
                    <a:prstClr val="black"/>
                  </a:solidFill>
                  <a:latin typeface="Arial" pitchFamily="34" charset="0"/>
                  <a:cs typeface="Arial" pitchFamily="34" charset="0"/>
                </a:rPr>
                <a:t>K</a:t>
              </a:r>
              <a:r>
                <a:rPr lang="fi-FI" sz="1100" b="1" dirty="0" smtClean="0">
                  <a:solidFill>
                    <a:prstClr val="black"/>
                  </a:solidFill>
                  <a:latin typeface="Arial" pitchFamily="34" charset="0"/>
                  <a:cs typeface="Arial" pitchFamily="34" charset="0"/>
                </a:rPr>
                <a:t>ualitas </a:t>
              </a:r>
              <a:r>
                <a:rPr lang="id-ID" sz="1100" b="1" dirty="0" smtClean="0">
                  <a:solidFill>
                    <a:prstClr val="black"/>
                  </a:solidFill>
                  <a:latin typeface="Arial" pitchFamily="34" charset="0"/>
                  <a:cs typeface="Arial" pitchFamily="34" charset="0"/>
                </a:rPr>
                <a:t>L</a:t>
              </a:r>
              <a:r>
                <a:rPr lang="fi-FI" sz="1100" b="1" dirty="0" smtClean="0">
                  <a:solidFill>
                    <a:prstClr val="black"/>
                  </a:solidFill>
                  <a:latin typeface="Arial" pitchFamily="34" charset="0"/>
                  <a:cs typeface="Arial" pitchFamily="34" charset="0"/>
                </a:rPr>
                <a:t>ayanan </a:t>
              </a:r>
              <a:r>
                <a:rPr lang="id-ID" sz="1100" b="1" dirty="0" smtClean="0">
                  <a:solidFill>
                    <a:prstClr val="black"/>
                  </a:solidFill>
                  <a:latin typeface="Arial" pitchFamily="34" charset="0"/>
                  <a:cs typeface="Arial" pitchFamily="34" charset="0"/>
                </a:rPr>
                <a:t>K</a:t>
              </a:r>
              <a:r>
                <a:rPr lang="fi-FI" sz="1100" b="1" dirty="0" smtClean="0">
                  <a:solidFill>
                    <a:prstClr val="black"/>
                  </a:solidFill>
                  <a:latin typeface="Arial" pitchFamily="34" charset="0"/>
                  <a:cs typeface="Arial" pitchFamily="34" charset="0"/>
                </a:rPr>
                <a:t>esehatan</a:t>
              </a:r>
              <a:endParaRPr lang="id-ID" sz="1200" b="1" dirty="0">
                <a:solidFill>
                  <a:prstClr val="black"/>
                </a:solidFill>
                <a:latin typeface="Arial" pitchFamily="34" charset="0"/>
                <a:cs typeface="Arial" pitchFamily="34" charset="0"/>
              </a:endParaRPr>
            </a:p>
          </p:txBody>
        </p:sp>
      </p:grpSp>
      <p:sp>
        <p:nvSpPr>
          <p:cNvPr id="50" name="Rounded Rectangle 49"/>
          <p:cNvSpPr/>
          <p:nvPr/>
        </p:nvSpPr>
        <p:spPr bwMode="auto">
          <a:xfrm>
            <a:off x="152786" y="3086858"/>
            <a:ext cx="4267332" cy="311919"/>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48850" tIns="24425" rIns="48850" bIns="2442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200" b="1" dirty="0" smtClean="0">
                <a:solidFill>
                  <a:prstClr val="black"/>
                </a:solidFill>
                <a:latin typeface="Arial" pitchFamily="34" charset="0"/>
                <a:cs typeface="Arial" pitchFamily="34" charset="0"/>
              </a:rPr>
              <a:t>CG 3</a:t>
            </a:r>
            <a:r>
              <a:rPr lang="en-US" sz="1200" b="1" dirty="0" smtClean="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Mengembangkan Infrastruktur Wilayah, Energi dan Air Baku</a:t>
            </a:r>
          </a:p>
        </p:txBody>
      </p:sp>
      <p:sp>
        <p:nvSpPr>
          <p:cNvPr id="51" name="Rectangle 50"/>
          <p:cNvSpPr/>
          <p:nvPr/>
        </p:nvSpPr>
        <p:spPr bwMode="auto">
          <a:xfrm>
            <a:off x="153988" y="3408756"/>
            <a:ext cx="4273996" cy="996823"/>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48850" tIns="24425" rIns="48850" bIns="2442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Tx/>
              <a:buAutoNum type="arabicPeriod"/>
              <a:defRPr/>
            </a:pPr>
            <a:r>
              <a:rPr lang="en-US" sz="700" dirty="0" err="1" smtClean="0">
                <a:solidFill>
                  <a:prstClr val="black"/>
                </a:solidFill>
                <a:latin typeface="Arial" pitchFamily="34" charset="0"/>
                <a:cs typeface="Arial" pitchFamily="34" charset="0"/>
              </a:rPr>
              <a:t>Penangnan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kemacetan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lalu</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lintas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di</a:t>
            </a:r>
            <a:r>
              <a:rPr lang="en-US" sz="700" dirty="0" smtClean="0">
                <a:solidFill>
                  <a:prstClr val="black"/>
                </a:solidFill>
                <a:latin typeface="Arial" pitchFamily="34" charset="0"/>
                <a:cs typeface="Arial" pitchFamily="34" charset="0"/>
              </a:rPr>
              <a:t> Metropolitan </a:t>
            </a:r>
            <a:r>
              <a:rPr lang="en-US" sz="700" dirty="0" err="1" smtClean="0">
                <a:solidFill>
                  <a:prstClr val="black"/>
                </a:solidFill>
                <a:latin typeface="Arial" pitchFamily="34" charset="0"/>
                <a:cs typeface="Arial" pitchFamily="34" charset="0"/>
              </a:rPr>
              <a:t>Bodebek-Karpur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Bandung Raya</a:t>
            </a:r>
          </a:p>
          <a:p>
            <a:pPr marL="180898" indent="-180898">
              <a:buFontTx/>
              <a:buAutoNum type="arabicPeriod"/>
              <a:defRPr/>
            </a:pP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Strategis</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Koridor</a:t>
            </a:r>
            <a:r>
              <a:rPr lang="en-US" sz="700" dirty="0" smtClean="0">
                <a:solidFill>
                  <a:prstClr val="black"/>
                </a:solidFill>
                <a:latin typeface="Arial" pitchFamily="34" charset="0"/>
                <a:cs typeface="Arial" pitchFamily="34" charset="0"/>
              </a:rPr>
              <a:t> Bandung-Cirebon, </a:t>
            </a:r>
            <a:r>
              <a:rPr lang="en-US" sz="700" dirty="0" err="1" smtClean="0">
                <a:solidFill>
                  <a:prstClr val="black"/>
                </a:solidFill>
                <a:latin typeface="Arial" pitchFamily="34" charset="0"/>
                <a:cs typeface="Arial" pitchFamily="34" charset="0"/>
              </a:rPr>
              <a:t>Cianjur</a:t>
            </a:r>
            <a:r>
              <a:rPr lang="en-US" sz="700" dirty="0" smtClean="0">
                <a:solidFill>
                  <a:prstClr val="black"/>
                </a:solidFill>
                <a:latin typeface="Arial" pitchFamily="34" charset="0"/>
                <a:cs typeface="Arial" pitchFamily="34" charset="0"/>
              </a:rPr>
              <a:t>-</a:t>
            </a:r>
            <a:r>
              <a:rPr lang="en-US" sz="700" dirty="0" err="1" smtClean="0">
                <a:solidFill>
                  <a:prstClr val="black"/>
                </a:solidFill>
                <a:latin typeface="Arial" pitchFamily="34" charset="0"/>
                <a:cs typeface="Arial" pitchFamily="34" charset="0"/>
              </a:rPr>
              <a:t>Sukabumi</a:t>
            </a:r>
            <a:r>
              <a:rPr lang="en-US" sz="700" dirty="0" smtClean="0">
                <a:solidFill>
                  <a:prstClr val="black"/>
                </a:solidFill>
                <a:latin typeface="Arial" pitchFamily="34" charset="0"/>
                <a:cs typeface="Arial" pitchFamily="34" charset="0"/>
              </a:rPr>
              <a:t>-Bogor, Jakarta-Cirebon, Bandung-</a:t>
            </a:r>
            <a:r>
              <a:rPr lang="en-US" sz="700" dirty="0" err="1" smtClean="0">
                <a:solidFill>
                  <a:prstClr val="black"/>
                </a:solidFill>
                <a:latin typeface="Arial" pitchFamily="34" charset="0"/>
                <a:cs typeface="Arial" pitchFamily="34" charset="0"/>
              </a:rPr>
              <a:t>tasikmalaya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serta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Jabar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selatan</a:t>
            </a:r>
            <a:endParaRPr lang="en-US" sz="700" dirty="0" smtClean="0">
              <a:solidFill>
                <a:prstClr val="black"/>
              </a:solidFill>
              <a:latin typeface="Arial" pitchFamily="34" charset="0"/>
              <a:cs typeface="Arial" pitchFamily="34" charset="0"/>
            </a:endParaRPr>
          </a:p>
          <a:p>
            <a:pPr marL="180898" indent="-180898">
              <a:buFontTx/>
              <a:buAutoNum type="arabicPeriod"/>
              <a:defRPr/>
            </a:pP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jalan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perhubungan</a:t>
            </a:r>
            <a:endParaRPr lang="en-US" sz="700" dirty="0" smtClean="0">
              <a:solidFill>
                <a:prstClr val="black"/>
              </a:solidFill>
              <a:latin typeface="Arial" pitchFamily="34" charset="0"/>
              <a:cs typeface="Arial" pitchFamily="34" charset="0"/>
            </a:endParaRPr>
          </a:p>
          <a:p>
            <a:pPr marL="180898" indent="-180898">
              <a:buFontTx/>
              <a:buAutoNum type="arabicPeriod"/>
              <a:defRPr/>
            </a:pP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sumber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daya</a:t>
            </a:r>
            <a:r>
              <a:rPr lang="en-US" sz="700" dirty="0" smtClean="0">
                <a:solidFill>
                  <a:prstClr val="black"/>
                </a:solidFill>
                <a:latin typeface="Arial" pitchFamily="34" charset="0"/>
                <a:cs typeface="Arial" pitchFamily="34" charset="0"/>
              </a:rPr>
              <a:t> air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irigasi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strategis</a:t>
            </a:r>
            <a:r>
              <a:rPr lang="en-US" sz="700" dirty="0" smtClean="0">
                <a:solidFill>
                  <a:prstClr val="black"/>
                </a:solidFill>
                <a:latin typeface="Arial" pitchFamily="34" charset="0"/>
                <a:cs typeface="Arial" pitchFamily="34" charset="0"/>
              </a:rPr>
              <a:t>; </a:t>
            </a:r>
          </a:p>
          <a:p>
            <a:pPr marL="180898" indent="-180898">
              <a:buFontTx/>
              <a:buAutoNum type="arabicPeriod"/>
              <a:defRPr/>
            </a:pPr>
            <a:r>
              <a:rPr lang="en-US" sz="700" dirty="0" err="1" smtClean="0">
                <a:solidFill>
                  <a:prstClr val="black"/>
                </a:solidFill>
                <a:latin typeface="Arial" pitchFamily="34" charset="0"/>
                <a:cs typeface="Arial" pitchFamily="34" charset="0"/>
              </a:rPr>
              <a:t>Kawasan</a:t>
            </a:r>
            <a:r>
              <a:rPr lang="en-US" sz="700" dirty="0" smtClean="0">
                <a:solidFill>
                  <a:prstClr val="black"/>
                </a:solidFill>
                <a:latin typeface="Arial" pitchFamily="34" charset="0"/>
                <a:cs typeface="Arial" pitchFamily="34" charset="0"/>
              </a:rPr>
              <a:t> industry </a:t>
            </a:r>
            <a:r>
              <a:rPr lang="en-US" sz="700" dirty="0" err="1" smtClean="0">
                <a:solidFill>
                  <a:prstClr val="black"/>
                </a:solidFill>
                <a:latin typeface="Arial" pitchFamily="34" charset="0"/>
                <a:cs typeface="Arial" pitchFamily="34" charset="0"/>
              </a:rPr>
              <a:t>terpadu</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permukiman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perumahan</a:t>
            </a:r>
            <a:r>
              <a:rPr lang="en-US" sz="700" dirty="0" smtClean="0">
                <a:solidFill>
                  <a:prstClr val="black"/>
                </a:solidFill>
                <a:latin typeface="Arial" pitchFamily="34" charset="0"/>
                <a:cs typeface="Arial" pitchFamily="34" charset="0"/>
              </a:rPr>
              <a:t>;</a:t>
            </a:r>
          </a:p>
          <a:p>
            <a:pPr marL="180898" indent="-180898">
              <a:buFontTx/>
              <a:buAutoNum type="arabicPeriod"/>
              <a:defRPr/>
            </a:pPr>
            <a:r>
              <a:rPr lang="en-US" sz="700" dirty="0" err="1" smtClean="0">
                <a:solidFill>
                  <a:prstClr val="black"/>
                </a:solidFill>
                <a:latin typeface="Arial" pitchFamily="34" charset="0"/>
                <a:cs typeface="Arial" pitchFamily="34" charset="0"/>
              </a:rPr>
              <a:t>Jabar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mandiri</a:t>
            </a:r>
            <a:r>
              <a:rPr lang="en-US" sz="700" dirty="0" smtClean="0">
                <a:solidFill>
                  <a:prstClr val="black"/>
                </a:solidFill>
                <a:latin typeface="Arial" pitchFamily="34" charset="0"/>
                <a:cs typeface="Arial" pitchFamily="34" charset="0"/>
              </a:rPr>
              <a:t> energy </a:t>
            </a:r>
            <a:r>
              <a:rPr lang="en-US" sz="700" dirty="0" err="1" smtClean="0">
                <a:solidFill>
                  <a:prstClr val="black"/>
                </a:solidFill>
                <a:latin typeface="Arial" pitchFamily="34" charset="0"/>
                <a:cs typeface="Arial" pitchFamily="34" charset="0"/>
              </a:rPr>
              <a:t>perdesaan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untuk</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listrik</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bahan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bakar</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kebutuhan</a:t>
            </a:r>
            <a:r>
              <a:rPr lang="en-US" sz="700" dirty="0" smtClean="0">
                <a:solidFill>
                  <a:prstClr val="black"/>
                </a:solidFill>
                <a:latin typeface="Arial" pitchFamily="34" charset="0"/>
                <a:cs typeface="Arial" pitchFamily="34" charset="0"/>
              </a:rPr>
              <a:t> domestic;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p>
          <a:p>
            <a:pPr marL="180898" indent="-180898">
              <a:buFontTx/>
              <a:buAutoNum type="arabicPeriod"/>
              <a:defRPr/>
            </a:pPr>
            <a:r>
              <a:rPr lang="en-US" sz="700" dirty="0" err="1" smtClean="0">
                <a:solidFill>
                  <a:prstClr val="black"/>
                </a:solidFill>
                <a:latin typeface="Arial" pitchFamily="34" charset="0"/>
                <a:cs typeface="Arial" pitchFamily="34" charset="0"/>
              </a:rPr>
              <a:t>Pemenuhan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kecukupan</a:t>
            </a:r>
            <a:r>
              <a:rPr lang="en-US" sz="700" dirty="0" smtClean="0">
                <a:solidFill>
                  <a:prstClr val="black"/>
                </a:solidFill>
                <a:latin typeface="Arial" pitchFamily="34" charset="0"/>
                <a:cs typeface="Arial" pitchFamily="34" charset="0"/>
              </a:rPr>
              <a:t> air </a:t>
            </a:r>
            <a:r>
              <a:rPr lang="en-US" sz="700" dirty="0" err="1" smtClean="0">
                <a:solidFill>
                  <a:prstClr val="black"/>
                </a:solidFill>
                <a:latin typeface="Arial" pitchFamily="34" charset="0"/>
                <a:cs typeface="Arial" pitchFamily="34" charset="0"/>
              </a:rPr>
              <a:t>baku</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infrastruktur</a:t>
            </a:r>
            <a:r>
              <a:rPr lang="en-US" sz="700" dirty="0" smtClean="0">
                <a:solidFill>
                  <a:prstClr val="black"/>
                </a:solidFill>
                <a:latin typeface="Arial" pitchFamily="34" charset="0"/>
                <a:cs typeface="Arial" pitchFamily="34" charset="0"/>
              </a:rPr>
              <a:t> air </a:t>
            </a:r>
            <a:r>
              <a:rPr lang="en-US" sz="700" dirty="0" err="1" smtClean="0">
                <a:solidFill>
                  <a:prstClr val="black"/>
                </a:solidFill>
                <a:latin typeface="Arial" pitchFamily="34" charset="0"/>
                <a:cs typeface="Arial" pitchFamily="34" charset="0"/>
              </a:rPr>
              <a:t>bersih</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perkotaan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perdesaan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Jawa</a:t>
            </a:r>
            <a:r>
              <a:rPr lang="en-US" sz="700" dirty="0" smtClean="0">
                <a:solidFill>
                  <a:prstClr val="black"/>
                </a:solidFill>
                <a:latin typeface="Arial" pitchFamily="34" charset="0"/>
                <a:cs typeface="Arial" pitchFamily="34" charset="0"/>
              </a:rPr>
              <a:t> Barat</a:t>
            </a:r>
          </a:p>
        </p:txBody>
      </p:sp>
      <p:grpSp>
        <p:nvGrpSpPr>
          <p:cNvPr id="52" name="Group 14"/>
          <p:cNvGrpSpPr>
            <a:grpSpLocks/>
          </p:cNvGrpSpPr>
          <p:nvPr/>
        </p:nvGrpSpPr>
        <p:grpSpPr bwMode="auto">
          <a:xfrm>
            <a:off x="142844" y="5824190"/>
            <a:ext cx="4267200" cy="1002278"/>
            <a:chOff x="-4405483" y="4798525"/>
            <a:chExt cx="4264780" cy="1176018"/>
          </a:xfrm>
        </p:grpSpPr>
        <p:sp>
          <p:nvSpPr>
            <p:cNvPr id="53" name="Rectangle 52"/>
            <p:cNvSpPr/>
            <p:nvPr/>
          </p:nvSpPr>
          <p:spPr>
            <a:xfrm>
              <a:off x="-4405483" y="5169861"/>
              <a:ext cx="4264780" cy="804682"/>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n-US" sz="700" dirty="0" err="1" smtClean="0">
                  <a:solidFill>
                    <a:prstClr val="black"/>
                  </a:solidFill>
                  <a:latin typeface="Arial" pitchFamily="34" charset="0"/>
                  <a:cs typeface="Arial" pitchFamily="34" charset="0"/>
                </a:rPr>
                <a:t>Peningkatan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budaya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masyarakat</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bekerja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perluasan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lapangan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kerja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kesempatan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berusaha</a:t>
              </a:r>
              <a:r>
                <a:rPr lang="en-US" sz="700" dirty="0" smtClean="0">
                  <a:solidFill>
                    <a:prstClr val="black"/>
                  </a:solidFill>
                  <a:latin typeface="Arial" pitchFamily="34" charset="0"/>
                  <a:cs typeface="Arial" pitchFamily="34" charset="0"/>
                </a:rPr>
                <a:t> UMKM</a:t>
              </a:r>
            </a:p>
            <a:p>
              <a:pPr marL="180898" indent="-180898">
                <a:buFont typeface="+mj-lt"/>
                <a:buAutoNum type="arabicPeriod"/>
                <a:defRPr/>
              </a:pPr>
              <a:r>
                <a:rPr lang="en-US" sz="700" dirty="0" err="1" smtClean="0">
                  <a:solidFill>
                    <a:prstClr val="black"/>
                  </a:solidFill>
                  <a:latin typeface="Arial" pitchFamily="34" charset="0"/>
                  <a:cs typeface="Arial" pitchFamily="34" charset="0"/>
                </a:rPr>
                <a:t>Perkuatan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peran</a:t>
              </a:r>
              <a:r>
                <a:rPr lang="en-US" sz="700" dirty="0" smtClean="0">
                  <a:solidFill>
                    <a:prstClr val="black"/>
                  </a:solidFill>
                  <a:latin typeface="Arial" pitchFamily="34" charset="0"/>
                  <a:cs typeface="Arial" pitchFamily="34" charset="0"/>
                </a:rPr>
                <a:t> BUMD </a:t>
              </a:r>
              <a:r>
                <a:rPr lang="en-US" sz="700" dirty="0" err="1" smtClean="0">
                  <a:solidFill>
                    <a:prstClr val="black"/>
                  </a:solidFill>
                  <a:latin typeface="Arial" pitchFamily="34" charset="0"/>
                  <a:cs typeface="Arial" pitchFamily="34" charset="0"/>
                </a:rPr>
                <a:t>dalam</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pembangunan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mewujudkan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Jawa</a:t>
              </a:r>
              <a:r>
                <a:rPr lang="en-US" sz="700" dirty="0" smtClean="0">
                  <a:solidFill>
                    <a:prstClr val="black"/>
                  </a:solidFill>
                  <a:latin typeface="Arial" pitchFamily="34" charset="0"/>
                  <a:cs typeface="Arial" pitchFamily="34" charset="0"/>
                </a:rPr>
                <a:t> Barat </a:t>
              </a:r>
              <a:r>
                <a:rPr lang="en-US" sz="700" dirty="0" err="1" smtClean="0">
                  <a:solidFill>
                    <a:prstClr val="black"/>
                  </a:solidFill>
                  <a:latin typeface="Arial" pitchFamily="34" charset="0"/>
                  <a:cs typeface="Arial" pitchFamily="34" charset="0"/>
                </a:rPr>
                <a:t>sebagai</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tujuan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investasi</a:t>
              </a:r>
              <a:endParaRPr lang="en-US" sz="700" dirty="0" smtClean="0">
                <a:solidFill>
                  <a:prstClr val="black"/>
                </a:solidFill>
                <a:latin typeface="Arial" pitchFamily="34" charset="0"/>
                <a:cs typeface="Arial" pitchFamily="34" charset="0"/>
              </a:endParaRPr>
            </a:p>
            <a:p>
              <a:pPr marL="180898" indent="-180898">
                <a:buFont typeface="+mj-lt"/>
                <a:buAutoNum type="arabicPeriod"/>
                <a:defRPr/>
              </a:pP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skema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pembiayaan</a:t>
              </a:r>
              <a:r>
                <a:rPr lang="en-US" sz="700" dirty="0" smtClean="0">
                  <a:solidFill>
                    <a:prstClr val="black"/>
                  </a:solidFill>
                  <a:latin typeface="Arial" pitchFamily="34" charset="0"/>
                  <a:cs typeface="Arial" pitchFamily="34" charset="0"/>
                </a:rPr>
                <a:t> alternative</a:t>
              </a:r>
            </a:p>
            <a:p>
              <a:pPr marL="180898" indent="-180898">
                <a:buFont typeface="+mj-lt"/>
                <a:buAutoNum type="arabicPeriod"/>
                <a:defRPr/>
              </a:pP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industry </a:t>
              </a:r>
              <a:r>
                <a:rPr lang="en-US" sz="700" dirty="0" err="1" smtClean="0">
                  <a:solidFill>
                    <a:prstClr val="black"/>
                  </a:solidFill>
                  <a:latin typeface="Arial" pitchFamily="34" charset="0"/>
                  <a:cs typeface="Arial" pitchFamily="34" charset="0"/>
                </a:rPr>
                <a:t>manufaktur</a:t>
              </a:r>
              <a:endParaRPr lang="en-US" sz="700" dirty="0" smtClean="0">
                <a:solidFill>
                  <a:prstClr val="black"/>
                </a:solidFill>
                <a:latin typeface="Arial" pitchFamily="34" charset="0"/>
                <a:cs typeface="Arial" pitchFamily="34" charset="0"/>
              </a:endParaRPr>
            </a:p>
            <a:p>
              <a:pPr marL="180898" indent="-180898">
                <a:buFont typeface="+mj-lt"/>
                <a:buAutoNum type="arabicPeriod"/>
                <a:defRPr/>
              </a:pPr>
              <a:r>
                <a:rPr lang="en-US" sz="700" dirty="0" err="1" smtClean="0">
                  <a:solidFill>
                    <a:prstClr val="black"/>
                  </a:solidFill>
                  <a:latin typeface="Arial" pitchFamily="34" charset="0"/>
                  <a:cs typeface="Arial" pitchFamily="34" charset="0"/>
                </a:rPr>
                <a:t>Pengembangan</a:t>
              </a:r>
              <a:r>
                <a:rPr lang="en-US" sz="700" dirty="0" smtClean="0">
                  <a:solidFill>
                    <a:prstClr val="black"/>
                  </a:solidFill>
                  <a:latin typeface="Arial" pitchFamily="34" charset="0"/>
                  <a:cs typeface="Arial" pitchFamily="34" charset="0"/>
                </a:rPr>
                <a:t> industry </a:t>
              </a:r>
              <a:r>
                <a:rPr lang="en-US" sz="700" dirty="0" err="1" smtClean="0">
                  <a:solidFill>
                    <a:prstClr val="black"/>
                  </a:solidFill>
                  <a:latin typeface="Arial" pitchFamily="34" charset="0"/>
                  <a:cs typeface="Arial" pitchFamily="34" charset="0"/>
                </a:rPr>
                <a:t>keratif</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dan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wirausahawan</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muda</a:t>
              </a:r>
              <a:r>
                <a:rPr lang="en-US" sz="700" dirty="0" smtClean="0">
                  <a:solidFill>
                    <a:prstClr val="black"/>
                  </a:solidFill>
                  <a:latin typeface="Arial" pitchFamily="34" charset="0"/>
                  <a:cs typeface="Arial" pitchFamily="34" charset="0"/>
                </a:rPr>
                <a:t> </a:t>
              </a:r>
              <a:r>
                <a:rPr lang="en-US" sz="700" dirty="0" err="1" smtClean="0">
                  <a:solidFill>
                    <a:prstClr val="black"/>
                  </a:solidFill>
                  <a:latin typeface="Arial" pitchFamily="34" charset="0"/>
                  <a:cs typeface="Arial" pitchFamily="34" charset="0"/>
                </a:rPr>
                <a:t>kreatif</a:t>
              </a:r>
              <a:endParaRPr lang="en-US" sz="700" dirty="0" smtClean="0">
                <a:solidFill>
                  <a:prstClr val="black"/>
                </a:solidFill>
                <a:latin typeface="Arial" pitchFamily="34" charset="0"/>
                <a:cs typeface="Arial" pitchFamily="34" charset="0"/>
              </a:endParaRPr>
            </a:p>
          </p:txBody>
        </p:sp>
        <p:sp>
          <p:nvSpPr>
            <p:cNvPr id="54" name="Rounded Rectangle 53"/>
            <p:cNvSpPr/>
            <p:nvPr/>
          </p:nvSpPr>
          <p:spPr>
            <a:xfrm>
              <a:off x="-4405097" y="4798525"/>
              <a:ext cx="4263384" cy="357606"/>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400" b="1" dirty="0" smtClean="0">
                  <a:solidFill>
                    <a:prstClr val="black"/>
                  </a:solidFill>
                  <a:latin typeface="Arial" pitchFamily="34" charset="0"/>
                  <a:cs typeface="Arial" pitchFamily="34" charset="0"/>
                </a:rPr>
                <a:t>CG </a:t>
              </a:r>
              <a:r>
                <a:rPr lang="en-US" sz="1400" b="1" dirty="0" smtClean="0">
                  <a:solidFill>
                    <a:prstClr val="black"/>
                  </a:solidFill>
                  <a:latin typeface="Arial" pitchFamily="34" charset="0"/>
                  <a:cs typeface="Arial" pitchFamily="34" charset="0"/>
                </a:rPr>
                <a:t>5 </a:t>
              </a:r>
              <a:r>
                <a:rPr lang="id-ID" sz="1400" b="1" dirty="0" smtClean="0">
                  <a:solidFill>
                    <a:prstClr val="black"/>
                  </a:solidFill>
                  <a:latin typeface="Arial" pitchFamily="34" charset="0"/>
                  <a:cs typeface="Arial" pitchFamily="34" charset="0"/>
                </a:rPr>
                <a:t>Meningkatkan Ekonomi Non Pertanian</a:t>
              </a:r>
            </a:p>
          </p:txBody>
        </p:sp>
      </p:grpSp>
      <p:grpSp>
        <p:nvGrpSpPr>
          <p:cNvPr id="55" name="Group 15"/>
          <p:cNvGrpSpPr>
            <a:grpSpLocks/>
          </p:cNvGrpSpPr>
          <p:nvPr/>
        </p:nvGrpSpPr>
        <p:grpSpPr bwMode="auto">
          <a:xfrm>
            <a:off x="153540" y="4469038"/>
            <a:ext cx="4275584" cy="1298049"/>
            <a:chOff x="-1866311" y="4440532"/>
            <a:chExt cx="4273159" cy="1523060"/>
          </a:xfrm>
        </p:grpSpPr>
        <p:sp>
          <p:nvSpPr>
            <p:cNvPr id="56" name="Rounded Rectangle 55"/>
            <p:cNvSpPr/>
            <p:nvPr/>
          </p:nvSpPr>
          <p:spPr>
            <a:xfrm>
              <a:off x="-1865924" y="4440532"/>
              <a:ext cx="4265513" cy="447007"/>
            </a:xfrm>
            <a:prstGeom prst="roundRect">
              <a:avLst/>
            </a:prstGeom>
            <a:solidFill>
              <a:srgbClr val="FFFF00"/>
            </a:solidFill>
            <a:ln>
              <a:solidFill>
                <a:srgbClr val="FFFF00"/>
              </a:solidFill>
            </a:ln>
            <a:scene3d>
              <a:camera prst="orthographicFront" fov="0">
                <a:rot lat="0" lon="0" rev="0"/>
              </a:camera>
              <a:lightRig rig="flat" dir="t">
                <a:rot lat="0" lon="0" rev="20040000"/>
              </a:lightRig>
            </a:scene3d>
            <a:sp3d contourW="12700" prstMaterial="dkEdge">
              <a:bevelT w="25400" h="38100"/>
              <a:contourClr>
                <a:schemeClr val="accent2">
                  <a:satMod val="115000"/>
                </a:schemeClr>
              </a:contourClr>
            </a:sp3d>
          </p:spPr>
          <p:style>
            <a:lnRef idx="0">
              <a:schemeClr val="accent2"/>
            </a:lnRef>
            <a:fillRef idx="3">
              <a:schemeClr val="accent2"/>
            </a:fillRef>
            <a:effectRef idx="3">
              <a:schemeClr val="accent2"/>
            </a:effectRef>
            <a:fontRef idx="minor">
              <a:schemeClr val="lt1"/>
            </a:fontRef>
          </p:style>
          <p:txBody>
            <a:bodyPr lIns="65290" tIns="32645" rIns="65290" bIns="32645"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id-ID" sz="1600" b="1" dirty="0" smtClean="0">
                  <a:solidFill>
                    <a:prstClr val="black"/>
                  </a:solidFill>
                  <a:latin typeface="Arial" pitchFamily="34" charset="0"/>
                  <a:cs typeface="Arial" pitchFamily="34" charset="0"/>
                </a:rPr>
                <a:t>CG </a:t>
              </a:r>
              <a:r>
                <a:rPr lang="en-US" sz="1600" b="1" dirty="0" smtClean="0">
                  <a:solidFill>
                    <a:prstClr val="black"/>
                  </a:solidFill>
                  <a:latin typeface="Arial" pitchFamily="34" charset="0"/>
                  <a:cs typeface="Arial" pitchFamily="34" charset="0"/>
                </a:rPr>
                <a:t>4 </a:t>
              </a:r>
              <a:r>
                <a:rPr lang="id-ID" sz="1600" b="1" dirty="0" smtClean="0">
                  <a:solidFill>
                    <a:prstClr val="black"/>
                  </a:solidFill>
                  <a:latin typeface="Arial" pitchFamily="34" charset="0"/>
                  <a:cs typeface="Arial" pitchFamily="34" charset="0"/>
                </a:rPr>
                <a:t>Meningkatkan Ekonomi Pertanian</a:t>
              </a:r>
              <a:endParaRPr lang="id-ID" sz="1600" b="1" dirty="0">
                <a:solidFill>
                  <a:prstClr val="black"/>
                </a:solidFill>
                <a:latin typeface="Arial" pitchFamily="34" charset="0"/>
                <a:cs typeface="Arial" pitchFamily="34" charset="0"/>
              </a:endParaRPr>
            </a:p>
          </p:txBody>
        </p:sp>
        <p:sp>
          <p:nvSpPr>
            <p:cNvPr id="57" name="Rectangle 56"/>
            <p:cNvSpPr/>
            <p:nvPr/>
          </p:nvSpPr>
          <p:spPr>
            <a:xfrm>
              <a:off x="-1866311" y="4868783"/>
              <a:ext cx="4273159" cy="1094809"/>
            </a:xfrm>
            <a:prstGeom prst="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lIns="65290" tIns="32645" rIns="65290" bIns="32645" anchor="t"/>
            <a:lstStyle>
              <a:defPPr>
                <a:defRPr lang="id-ID"/>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180898" indent="-180898">
                <a:buFont typeface="+mj-lt"/>
                <a:buAutoNum type="arabicPeriod"/>
                <a:defRPr/>
              </a:pPr>
              <a:r>
                <a:rPr lang="en-US" sz="800" dirty="0" err="1" smtClean="0">
                  <a:solidFill>
                    <a:prstClr val="black"/>
                  </a:solidFill>
                  <a:latin typeface="Arial" pitchFamily="34" charset="0"/>
                  <a:cs typeface="Arial" pitchFamily="34" charset="0"/>
                </a:rPr>
                <a:t>Jabar</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sebagai</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sentra</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produksi</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benih</a:t>
              </a:r>
              <a:r>
                <a:rPr lang="en-US" sz="800" dirty="0" smtClean="0">
                  <a:solidFill>
                    <a:prstClr val="black"/>
                  </a:solidFill>
                  <a:latin typeface="Arial" pitchFamily="34" charset="0"/>
                  <a:cs typeface="Arial" pitchFamily="34" charset="0"/>
                </a:rPr>
                <a:t>/</a:t>
              </a:r>
              <a:r>
                <a:rPr lang="en-US" sz="800" dirty="0" err="1" smtClean="0">
                  <a:solidFill>
                    <a:prstClr val="black"/>
                  </a:solidFill>
                  <a:latin typeface="Arial" pitchFamily="34" charset="0"/>
                  <a:cs typeface="Arial" pitchFamily="34" charset="0"/>
                </a:rPr>
                <a:t>bibit</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nasional</a:t>
              </a:r>
              <a:endParaRPr lang="en-US" sz="800" dirty="0" smtClean="0">
                <a:solidFill>
                  <a:prstClr val="black"/>
                </a:solidFill>
                <a:latin typeface="Arial" pitchFamily="34" charset="0"/>
                <a:cs typeface="Arial" pitchFamily="34" charset="0"/>
              </a:endParaRPr>
            </a:p>
            <a:p>
              <a:pPr marL="180898" indent="-180898">
                <a:buFont typeface="+mj-lt"/>
                <a:buAutoNum type="arabicPeriod"/>
                <a:defRPr/>
              </a:pPr>
              <a:r>
                <a:rPr lang="en-US" sz="800" dirty="0" err="1" smtClean="0">
                  <a:solidFill>
                    <a:prstClr val="black"/>
                  </a:solidFill>
                  <a:latin typeface="Arial" pitchFamily="34" charset="0"/>
                  <a:cs typeface="Arial" pitchFamily="34" charset="0"/>
                </a:rPr>
                <a:t>Pengembangan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agribisnis</a:t>
              </a:r>
              <a:r>
                <a:rPr lang="en-US" sz="800" dirty="0" smtClean="0">
                  <a:solidFill>
                    <a:prstClr val="black"/>
                  </a:solidFill>
                  <a:latin typeface="Arial" pitchFamily="34" charset="0"/>
                  <a:cs typeface="Arial" pitchFamily="34" charset="0"/>
                </a:rPr>
                <a:t>, forest business, marine business, </a:t>
              </a:r>
              <a:r>
                <a:rPr lang="en-US" sz="800" dirty="0" err="1" smtClean="0">
                  <a:solidFill>
                    <a:prstClr val="black"/>
                  </a:solidFill>
                  <a:latin typeface="Arial" pitchFamily="34" charset="0"/>
                  <a:cs typeface="Arial" pitchFamily="34" charset="0"/>
                </a:rPr>
                <a:t>dan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agroindustry</a:t>
              </a:r>
              <a:r>
                <a:rPr lang="en-US" sz="800" dirty="0" smtClean="0">
                  <a:solidFill>
                    <a:prstClr val="black"/>
                  </a:solidFill>
                  <a:latin typeface="Arial" pitchFamily="34" charset="0"/>
                  <a:cs typeface="Arial" pitchFamily="34" charset="0"/>
                </a:rPr>
                <a:t> </a:t>
              </a:r>
            </a:p>
            <a:p>
              <a:pPr marL="180898" indent="-180898">
                <a:buFont typeface="+mj-lt"/>
                <a:buAutoNum type="arabicPeriod"/>
                <a:defRPr/>
              </a:pPr>
              <a:r>
                <a:rPr lang="en-US" sz="800" dirty="0" err="1" smtClean="0">
                  <a:solidFill>
                    <a:prstClr val="black"/>
                  </a:solidFill>
                  <a:latin typeface="Arial" pitchFamily="34" charset="0"/>
                  <a:cs typeface="Arial" pitchFamily="34" charset="0"/>
                </a:rPr>
                <a:t>Perlindungan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lahan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pertanian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berkelanjutan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pemenuhan</a:t>
              </a:r>
              <a:r>
                <a:rPr lang="en-US" sz="800" dirty="0" smtClean="0">
                  <a:solidFill>
                    <a:prstClr val="black"/>
                  </a:solidFill>
                  <a:latin typeface="Arial" pitchFamily="34" charset="0"/>
                  <a:cs typeface="Arial" pitchFamily="34" charset="0"/>
                </a:rPr>
                <a:t> 13 </a:t>
              </a:r>
              <a:r>
                <a:rPr lang="en-US" sz="800" dirty="0" err="1" smtClean="0">
                  <a:solidFill>
                    <a:prstClr val="black"/>
                  </a:solidFill>
                  <a:latin typeface="Arial" pitchFamily="34" charset="0"/>
                  <a:cs typeface="Arial" pitchFamily="34" charset="0"/>
                </a:rPr>
                <a:t>juta</a:t>
              </a:r>
              <a:r>
                <a:rPr lang="en-US" sz="800" dirty="0" smtClean="0">
                  <a:solidFill>
                    <a:prstClr val="black"/>
                  </a:solidFill>
                  <a:latin typeface="Arial" pitchFamily="34" charset="0"/>
                  <a:cs typeface="Arial" pitchFamily="34" charset="0"/>
                </a:rPr>
                <a:t> ton GKG </a:t>
              </a:r>
              <a:r>
                <a:rPr lang="en-US" sz="800" dirty="0" err="1" smtClean="0">
                  <a:solidFill>
                    <a:prstClr val="black"/>
                  </a:solidFill>
                  <a:latin typeface="Arial" pitchFamily="34" charset="0"/>
                  <a:cs typeface="Arial" pitchFamily="34" charset="0"/>
                </a:rPr>
                <a:t>dan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swasembada</a:t>
              </a:r>
              <a:r>
                <a:rPr lang="en-US" sz="800" dirty="0" smtClean="0">
                  <a:solidFill>
                    <a:prstClr val="black"/>
                  </a:solidFill>
                  <a:latin typeface="Arial" pitchFamily="34" charset="0"/>
                  <a:cs typeface="Arial" pitchFamily="34" charset="0"/>
                </a:rPr>
                <a:t> protein </a:t>
              </a:r>
              <a:r>
                <a:rPr lang="en-US" sz="800" dirty="0" err="1" smtClean="0">
                  <a:solidFill>
                    <a:prstClr val="black"/>
                  </a:solidFill>
                  <a:latin typeface="Arial" pitchFamily="34" charset="0"/>
                  <a:cs typeface="Arial" pitchFamily="34" charset="0"/>
                </a:rPr>
                <a:t>hewani</a:t>
              </a:r>
              <a:endParaRPr lang="en-US" sz="800" dirty="0" smtClean="0">
                <a:solidFill>
                  <a:prstClr val="black"/>
                </a:solidFill>
                <a:latin typeface="Arial" pitchFamily="34" charset="0"/>
                <a:cs typeface="Arial" pitchFamily="34" charset="0"/>
              </a:endParaRPr>
            </a:p>
            <a:p>
              <a:pPr marL="180898" indent="-180898">
                <a:buFont typeface="+mj-lt"/>
                <a:buAutoNum type="arabicPeriod"/>
                <a:defRPr/>
              </a:pPr>
              <a:r>
                <a:rPr lang="en-US" sz="800" dirty="0" err="1" smtClean="0">
                  <a:solidFill>
                    <a:prstClr val="black"/>
                  </a:solidFill>
                  <a:latin typeface="Arial" pitchFamily="34" charset="0"/>
                  <a:cs typeface="Arial" pitchFamily="34" charset="0"/>
                </a:rPr>
                <a:t>Jawa</a:t>
              </a:r>
              <a:r>
                <a:rPr lang="en-US" sz="800" dirty="0" smtClean="0">
                  <a:solidFill>
                    <a:prstClr val="black"/>
                  </a:solidFill>
                  <a:latin typeface="Arial" pitchFamily="34" charset="0"/>
                  <a:cs typeface="Arial" pitchFamily="34" charset="0"/>
                </a:rPr>
                <a:t> Barat </a:t>
              </a:r>
              <a:r>
                <a:rPr lang="en-US" sz="800" dirty="0" err="1" smtClean="0">
                  <a:solidFill>
                    <a:prstClr val="black"/>
                  </a:solidFill>
                  <a:latin typeface="Arial" pitchFamily="34" charset="0"/>
                  <a:cs typeface="Arial" pitchFamily="34" charset="0"/>
                </a:rPr>
                <a:t>bebas</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rawan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pangan</a:t>
              </a:r>
              <a:endParaRPr lang="en-US" sz="800" dirty="0" smtClean="0">
                <a:solidFill>
                  <a:prstClr val="black"/>
                </a:solidFill>
                <a:latin typeface="Arial" pitchFamily="34" charset="0"/>
                <a:cs typeface="Arial" pitchFamily="34" charset="0"/>
              </a:endParaRPr>
            </a:p>
            <a:p>
              <a:pPr marL="180898" indent="-180898">
                <a:buFont typeface="+mj-lt"/>
                <a:buAutoNum type="arabicPeriod"/>
                <a:defRPr/>
              </a:pPr>
              <a:r>
                <a:rPr lang="en-US" sz="800" dirty="0" err="1" smtClean="0">
                  <a:solidFill>
                    <a:prstClr val="black"/>
                  </a:solidFill>
                  <a:latin typeface="Arial" pitchFamily="34" charset="0"/>
                  <a:cs typeface="Arial" pitchFamily="34" charset="0"/>
                </a:rPr>
                <a:t>Meningkatnya</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dukungan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infrastruktur</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jalan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jembatan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dan</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irigasi</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disentra</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produksi</a:t>
              </a:r>
              <a:r>
                <a:rPr lang="en-US" sz="800" dirty="0" smtClean="0">
                  <a:solidFill>
                    <a:prstClr val="black"/>
                  </a:solidFill>
                  <a:latin typeface="Arial" pitchFamily="34" charset="0"/>
                  <a:cs typeface="Arial" pitchFamily="34" charset="0"/>
                </a:rPr>
                <a:t> </a:t>
              </a:r>
              <a:r>
                <a:rPr lang="en-US" sz="800" dirty="0" err="1" smtClean="0">
                  <a:solidFill>
                    <a:prstClr val="black"/>
                  </a:solidFill>
                  <a:latin typeface="Arial" pitchFamily="34" charset="0"/>
                  <a:cs typeface="Arial" pitchFamily="34" charset="0"/>
                </a:rPr>
                <a:t>pangan</a:t>
              </a:r>
              <a:endParaRPr lang="en-US" sz="800" dirty="0" smtClean="0">
                <a:solidFill>
                  <a:prstClr val="black"/>
                </a:solidFill>
                <a:latin typeface="Arial" pitchFamily="34" charset="0"/>
                <a:cs typeface="Arial" pitchFamily="34" charset="0"/>
              </a:endParaRPr>
            </a:p>
          </p:txBody>
        </p:sp>
      </p:grpSp>
      <p:sp>
        <p:nvSpPr>
          <p:cNvPr id="35" name="TextBox 34"/>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12</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224461471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63064" y="716519"/>
            <a:ext cx="4299045" cy="2860273"/>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II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purwakarta)</a:t>
            </a: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id-ID" sz="1200" b="1" dirty="0">
                <a:solidFill>
                  <a:srgbClr val="000000"/>
                </a:solidFill>
                <a:latin typeface="Arial" pitchFamily="34" charset="0"/>
                <a:cs typeface="Arial" pitchFamily="34" charset="0"/>
              </a:rPr>
              <a:t> industri manufaktur;</a:t>
            </a:r>
            <a:endParaRPr lang="en-US" sz="1200" b="1" dirty="0">
              <a:solidFill>
                <a:srgbClr val="000000"/>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industri</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keramik</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dan</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gerabah</a:t>
            </a:r>
            <a:r>
              <a:rPr lang="id-ID" sz="1200" b="1" dirty="0">
                <a:solidFill>
                  <a:srgbClr val="000000"/>
                </a:solidFill>
                <a:latin typeface="Arial" pitchFamily="34" charset="0"/>
                <a:cs typeface="Arial" pitchFamily="34" charset="0"/>
              </a:rPr>
              <a:t>;</a:t>
            </a:r>
            <a:endParaRPr lang="en-US" sz="1200" b="1" dirty="0">
              <a:solidFill>
                <a:srgbClr val="000000"/>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id-ID" sz="1200" b="1" dirty="0">
                <a:solidFill>
                  <a:srgbClr val="000000"/>
                </a:solidFill>
                <a:latin typeface="Arial" pitchFamily="34" charset="0"/>
                <a:cs typeface="Arial" pitchFamily="34" charset="0"/>
              </a:rPr>
              <a:t> industri perberasan</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dan</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makanan</a:t>
            </a:r>
            <a:r>
              <a:rPr lang="en-US" sz="1200" b="1" dirty="0">
                <a:solidFill>
                  <a:srgbClr val="000000"/>
                </a:solidFill>
                <a:latin typeface="Arial" pitchFamily="34" charset="0"/>
                <a:cs typeface="Arial" pitchFamily="34" charset="0"/>
              </a:rPr>
              <a:t>, </a:t>
            </a:r>
            <a:r>
              <a:rPr lang="id-ID" sz="1200" b="1" dirty="0">
                <a:solidFill>
                  <a:srgbClr val="000000"/>
                </a:solidFill>
                <a:latin typeface="Arial" pitchFamily="34" charset="0"/>
                <a:cs typeface="Arial" pitchFamily="34" charset="0"/>
              </a:rPr>
              <a:t>olahan berbasis bahan baku lokal</a:t>
            </a:r>
            <a:r>
              <a:rPr lang="en-US" sz="1200" b="1" dirty="0">
                <a:solidFill>
                  <a:srgbClr val="000000"/>
                </a:solidFill>
                <a:latin typeface="Arial" pitchFamily="34" charset="0"/>
                <a:cs typeface="Arial" pitchFamily="34" charset="0"/>
              </a:rPr>
              <a:t>, </a:t>
            </a:r>
            <a:r>
              <a:rPr lang="id-ID" sz="1200" b="1" dirty="0">
                <a:solidFill>
                  <a:srgbClr val="000000"/>
                </a:solidFill>
                <a:latin typeface="Arial" pitchFamily="34" charset="0"/>
                <a:cs typeface="Arial" pitchFamily="34" charset="0"/>
              </a:rPr>
              <a:t>perkebunan, budidaya ikan air tawar dan air payau</a:t>
            </a:r>
            <a:r>
              <a:rPr lang="en-US" sz="1200" b="1" dirty="0">
                <a:solidFill>
                  <a:srgbClr val="000000"/>
                </a:solidFill>
                <a:latin typeface="Arial" pitchFamily="34" charset="0"/>
                <a:cs typeface="Arial" pitchFamily="34" charset="0"/>
              </a:rPr>
              <a:t>,</a:t>
            </a:r>
            <a:r>
              <a:rPr lang="en-US" sz="1200" b="1" dirty="0" err="1">
                <a:solidFill>
                  <a:srgbClr val="000000"/>
                </a:solidFill>
                <a:latin typeface="Arial" pitchFamily="34" charset="0"/>
                <a:cs typeface="Arial" pitchFamily="34" charset="0"/>
              </a:rPr>
              <a:t>serta</a:t>
            </a:r>
            <a:r>
              <a:rPr lang="en-US" sz="1200" b="1" dirty="0">
                <a:solidFill>
                  <a:srgbClr val="000000"/>
                </a:solidFill>
                <a:latin typeface="Arial" pitchFamily="34" charset="0"/>
                <a:cs typeface="Arial" pitchFamily="34" charset="0"/>
              </a:rPr>
              <a:t> </a:t>
            </a:r>
            <a:r>
              <a:rPr lang="id-ID" sz="1200" b="1" dirty="0">
                <a:solidFill>
                  <a:srgbClr val="000000"/>
                </a:solidFill>
                <a:latin typeface="Arial" pitchFamily="34" charset="0"/>
                <a:cs typeface="Arial" pitchFamily="34" charset="0"/>
              </a:rPr>
              <a:t>ternak sapi </a:t>
            </a:r>
            <a:r>
              <a:rPr lang="en-US" sz="1200" b="1" dirty="0" err="1">
                <a:solidFill>
                  <a:srgbClr val="000000"/>
                </a:solidFill>
                <a:latin typeface="Arial" pitchFamily="34" charset="0"/>
                <a:cs typeface="Arial" pitchFamily="34" charset="0"/>
              </a:rPr>
              <a:t>perah</a:t>
            </a:r>
            <a:r>
              <a:rPr lang="id-ID" sz="1200" b="1" dirty="0">
                <a:solidFill>
                  <a:srgbClr val="000000"/>
                </a:solidFill>
                <a:latin typeface="Arial" pitchFamily="34" charset="0"/>
                <a:cs typeface="Arial" pitchFamily="34" charset="0"/>
              </a:rPr>
              <a:t>, sapi potong, kambing/domba, ayam ras serta unggas lokal;</a:t>
            </a:r>
            <a:endParaRPr lang="en-US" sz="1200" b="1" dirty="0">
              <a:solidFill>
                <a:srgbClr val="000000"/>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id-ID" sz="1200" b="1" dirty="0">
                <a:solidFill>
                  <a:srgbClr val="000000"/>
                </a:solidFill>
                <a:latin typeface="Arial" pitchFamily="34" charset="0"/>
                <a:cs typeface="Arial" pitchFamily="34" charset="0"/>
              </a:rPr>
              <a:t> wisata sejarah dan wisata pilgrimage (ziarah);</a:t>
            </a:r>
            <a:endParaRPr lang="en-US" sz="1200" b="1" dirty="0">
              <a:solidFill>
                <a:srgbClr val="000000"/>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a:solidFill>
                  <a:srgbClr val="000000"/>
                </a:solidFill>
                <a:latin typeface="Arial" pitchFamily="34" charset="0"/>
                <a:cs typeface="Arial" pitchFamily="34" charset="0"/>
              </a:rPr>
              <a:t>metropolitan  BODEBEK KARPUR</a:t>
            </a:r>
            <a:r>
              <a:rPr lang="id-ID" sz="1200" b="1" dirty="0">
                <a:solidFill>
                  <a:srgbClr val="000000"/>
                </a:solidFill>
                <a:latin typeface="Arial" pitchFamily="34" charset="0"/>
                <a:cs typeface="Arial" pitchFamily="34" charset="0"/>
              </a:rPr>
              <a:t>.</a:t>
            </a:r>
            <a:endParaRPr lang="en-US" sz="1200" b="1" dirty="0">
              <a:solidFill>
                <a:srgbClr val="000000"/>
              </a:solidFill>
              <a:latin typeface="Arial" pitchFamily="34" charset="0"/>
              <a:cs typeface="Arial" pitchFamily="34" charset="0"/>
            </a:endParaRPr>
          </a:p>
        </p:txBody>
      </p:sp>
      <p:sp>
        <p:nvSpPr>
          <p:cNvPr id="7" name="TextBox 6"/>
          <p:cNvSpPr txBox="1"/>
          <p:nvPr/>
        </p:nvSpPr>
        <p:spPr bwMode="auto">
          <a:xfrm>
            <a:off x="4572000" y="731183"/>
            <a:ext cx="4572000" cy="2451650"/>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III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cirebon)</a:t>
            </a:r>
            <a:endParaRPr lang="id-ID" sz="16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id-ID" sz="1200" b="1" dirty="0" smtClean="0">
                <a:solidFill>
                  <a:prstClr val="black"/>
                </a:solidFill>
                <a:latin typeface="Arial" pitchFamily="34" charset="0"/>
                <a:cs typeface="Arial" pitchFamily="34" charset="0"/>
              </a:rPr>
              <a:t>industri mangga gedong gincu dan  </a:t>
            </a:r>
            <a:r>
              <a:rPr lang="id-ID" sz="1200" b="1" dirty="0">
                <a:solidFill>
                  <a:prstClr val="black"/>
                </a:solidFill>
                <a:latin typeface="Arial" pitchFamily="34" charset="0"/>
                <a:cs typeface="Arial" pitchFamily="34" charset="0"/>
              </a:rPr>
              <a:t>industrialisasi </a:t>
            </a:r>
            <a:r>
              <a:rPr lang="id-ID" sz="1200" b="1" dirty="0" smtClean="0">
                <a:solidFill>
                  <a:prstClr val="black"/>
                </a:solidFill>
                <a:latin typeface="Arial" pitchFamily="34" charset="0"/>
                <a:cs typeface="Arial" pitchFamily="34" charset="0"/>
              </a:rPr>
              <a:t>perikanan</a:t>
            </a:r>
            <a:r>
              <a:rPr lang="id-ID" sz="1200" b="1" dirty="0">
                <a:solidFill>
                  <a:prstClr val="black"/>
                </a:solidFill>
                <a:latin typeface="Arial" pitchFamily="34" charset="0"/>
                <a:cs typeface="Arial" pitchFamily="34" charset="0"/>
              </a:rPr>
              <a:t>;</a:t>
            </a:r>
            <a:r>
              <a:rPr lang="en-US" sz="1200" b="1" dirty="0" smtClean="0">
                <a:solidFill>
                  <a:prstClr val="black"/>
                </a:solidFill>
                <a:latin typeface="Arial" pitchFamily="34" charset="0"/>
                <a:cs typeface="Arial" pitchFamily="34" charset="0"/>
              </a:rPr>
              <a:t> </a:t>
            </a:r>
            <a:endParaRPr lang="id-ID" sz="1200" b="1" dirty="0" smtClean="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smtClean="0">
                <a:solidFill>
                  <a:prstClr val="black"/>
                </a:solidFill>
                <a:latin typeface="Arial" pitchFamily="34" charset="0"/>
                <a:cs typeface="Arial" pitchFamily="34" charset="0"/>
              </a:rPr>
              <a:t>Pengembangan</a:t>
            </a:r>
            <a:r>
              <a:rPr lang="en-US" sz="1200" b="1" dirty="0" smtClean="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sistem perdagangan komoditi  beras dan palawija;</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industri</a:t>
            </a:r>
            <a:r>
              <a:rPr lang="en-US" sz="1200" b="1" dirty="0">
                <a:solidFill>
                  <a:prstClr val="black"/>
                </a:solidFill>
                <a:latin typeface="Arial" pitchFamily="34" charset="0"/>
                <a:cs typeface="Arial" pitchFamily="34" charset="0"/>
              </a:rPr>
              <a:t> batik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rotan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serta</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industri makanan olahan berbahan baku lo</a:t>
            </a:r>
            <a:r>
              <a:rPr lang="en-US" sz="1200" b="1" dirty="0">
                <a:solidFill>
                  <a:prstClr val="black"/>
                </a:solidFill>
                <a:latin typeface="Arial" pitchFamily="34" charset="0"/>
                <a:cs typeface="Arial" pitchFamily="34" charset="0"/>
              </a:rPr>
              <a:t>k</a:t>
            </a:r>
            <a:r>
              <a:rPr lang="id-ID" sz="1200" b="1" dirty="0">
                <a:solidFill>
                  <a:prstClr val="black"/>
                </a:solidFill>
                <a:latin typeface="Arial" pitchFamily="34" charset="0"/>
                <a:cs typeface="Arial" pitchFamily="34" charset="0"/>
              </a:rPr>
              <a:t>al;;</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Pelestarian</a:t>
            </a:r>
            <a:r>
              <a:rPr lang="id-ID" sz="1200" b="1" dirty="0">
                <a:solidFill>
                  <a:prstClr val="black"/>
                </a:solidFill>
                <a:latin typeface="Arial" pitchFamily="34" charset="0"/>
                <a:cs typeface="Arial" pitchFamily="34" charset="0"/>
              </a:rPr>
              <a:t> k</a:t>
            </a:r>
            <a:r>
              <a:rPr lang="en-US" sz="1200" b="1" dirty="0" err="1">
                <a:solidFill>
                  <a:prstClr val="black"/>
                </a:solidFill>
                <a:latin typeface="Arial" pitchFamily="34" charset="0"/>
                <a:cs typeface="Arial" pitchFamily="34" charset="0"/>
              </a:rPr>
              <a:t>eraton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wisata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sejarah</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wisata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ziarah</a:t>
            </a:r>
            <a:r>
              <a:rPr lang="en-US" sz="1200" b="1" dirty="0">
                <a:solidFill>
                  <a:prstClr val="black"/>
                </a:solidFill>
                <a:latin typeface="Arial" pitchFamily="34" charset="0"/>
                <a:cs typeface="Arial" pitchFamily="34" charset="0"/>
              </a:rPr>
              <a:t> (pilgrimage)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m</a:t>
            </a:r>
            <a:r>
              <a:rPr lang="en-US" sz="1200" b="1" dirty="0" err="1">
                <a:solidFill>
                  <a:prstClr val="black"/>
                </a:solidFill>
                <a:latin typeface="Arial" pitchFamily="34" charset="0"/>
                <a:cs typeface="Arial" pitchFamily="34" charset="0"/>
              </a:rPr>
              <a:t>engembang</a:t>
            </a:r>
            <a:r>
              <a:rPr lang="id-ID" sz="1200" b="1" dirty="0">
                <a:solidFill>
                  <a:prstClr val="black"/>
                </a:solidFill>
                <a:latin typeface="Arial" pitchFamily="34" charset="0"/>
                <a:cs typeface="Arial" pitchFamily="34" charset="0"/>
              </a:rPr>
              <a:t>k</a:t>
            </a:r>
            <a:r>
              <a:rPr lang="en-US" sz="1200" b="1" dirty="0">
                <a:solidFill>
                  <a:prstClr val="black"/>
                </a:solidFill>
                <a:latin typeface="Arial" pitchFamily="34" charset="0"/>
                <a:cs typeface="Arial" pitchFamily="34" charset="0"/>
              </a:rPr>
              <a:t>an </a:t>
            </a:r>
            <a:r>
              <a:rPr lang="en-US" sz="1200" b="1" dirty="0" err="1">
                <a:solidFill>
                  <a:prstClr val="black"/>
                </a:solidFill>
                <a:latin typeface="Arial" pitchFamily="34" charset="0"/>
                <a:cs typeface="Arial" pitchFamily="34" charset="0"/>
              </a:rPr>
              <a:t>ekowisata</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Metropolitan Cirebon Raya </a:t>
            </a:r>
            <a:r>
              <a:rPr lang="en-US" sz="1200" b="1" dirty="0" err="1">
                <a:solidFill>
                  <a:prstClr val="black"/>
                </a:solidFill>
                <a:latin typeface="Arial" pitchFamily="34" charset="0"/>
                <a:cs typeface="Arial" pitchFamily="34" charset="0"/>
              </a:rPr>
              <a:t>serta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Kawasan</a:t>
            </a:r>
            <a:r>
              <a:rPr lang="en-US" sz="1200" b="1" dirty="0">
                <a:solidFill>
                  <a:prstClr val="black"/>
                </a:solidFill>
                <a:latin typeface="Arial" pitchFamily="34" charset="0"/>
                <a:cs typeface="Arial" pitchFamily="34" charset="0"/>
              </a:rPr>
              <a:t> BIJB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Aerocity</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Kertajati.</a:t>
            </a:r>
            <a:endParaRPr lang="en-US" sz="1200" b="1" dirty="0">
              <a:solidFill>
                <a:prstClr val="black"/>
              </a:solidFill>
              <a:latin typeface="Arial" pitchFamily="34" charset="0"/>
              <a:cs typeface="Arial" pitchFamily="34" charset="0"/>
            </a:endParaRPr>
          </a:p>
        </p:txBody>
      </p:sp>
      <p:sp>
        <p:nvSpPr>
          <p:cNvPr id="8" name="TextBox 7"/>
          <p:cNvSpPr txBox="1"/>
          <p:nvPr/>
        </p:nvSpPr>
        <p:spPr bwMode="auto">
          <a:xfrm>
            <a:off x="4500562" y="3505641"/>
            <a:ext cx="4643438" cy="3268895"/>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IV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priangan)</a:t>
            </a: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Kawasan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Pendidikan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Tinggi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Riset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Terpadu</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Jatinangor</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klaster</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unggas</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perikanan budidaya air tawar dan tangkap</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serta ternak sapi perah</a:t>
            </a:r>
            <a:r>
              <a:rPr lang="en-US" sz="1200" b="1" dirty="0">
                <a:solidFill>
                  <a:prstClr val="black"/>
                </a:solidFill>
                <a:latin typeface="Arial" pitchFamily="34" charset="0"/>
                <a:cs typeface="Arial" pitchFamily="34" charset="0"/>
              </a:rPr>
              <a:t>,</a:t>
            </a:r>
            <a:r>
              <a:rPr lang="id-ID" sz="1200" b="1" dirty="0">
                <a:solidFill>
                  <a:prstClr val="black"/>
                </a:solidFill>
                <a:latin typeface="Arial" pitchFamily="34" charset="0"/>
                <a:cs typeface="Arial" pitchFamily="34" charset="0"/>
              </a:rPr>
              <a:t> sapi potong, domba Garut, kambing dan jejaringnya serta pengembangan sentra produksi pakan ternak;</a:t>
            </a:r>
            <a:endParaRPr lang="en-US" sz="1200" b="1" dirty="0">
              <a:solidFill>
                <a:prstClr val="black"/>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produksi tanaman industri (kopi, teh, kakao, karet, atsiri) dan hortikultura (sayuran, buah-buahan, tanaman hias) yang berorientasi ekspor;</a:t>
            </a:r>
            <a:endParaRPr lang="en-US" sz="1200" b="1" dirty="0">
              <a:solidFill>
                <a:prstClr val="black"/>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jasa perdagangan, industri kreatif dan pariwisata;</a:t>
            </a:r>
            <a:endParaRPr lang="en-US" sz="1200" b="1" dirty="0">
              <a:solidFill>
                <a:prstClr val="black"/>
              </a:solidFill>
              <a:latin typeface="Arial" pitchFamily="34" charset="0"/>
              <a:cs typeface="Arial" pitchFamily="34" charset="0"/>
            </a:endParaRPr>
          </a:p>
          <a:p>
            <a:pPr marL="228600" indent="-228600">
              <a:buFont typeface="+mj-lt"/>
              <a:buAutoNum type="arabicPeriod"/>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Metropolitan Bandung Raya, </a:t>
            </a:r>
            <a:r>
              <a:rPr lang="en-US" sz="1200" b="1" dirty="0" err="1">
                <a:solidFill>
                  <a:prstClr val="black"/>
                </a:solidFill>
                <a:latin typeface="Arial" pitchFamily="34" charset="0"/>
                <a:cs typeface="Arial" pitchFamily="34" charset="0"/>
              </a:rPr>
              <a:t>pusat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pertumbuhan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baru</a:t>
            </a:r>
            <a:r>
              <a:rPr lang="en-US" sz="1200" b="1" dirty="0">
                <a:solidFill>
                  <a:prstClr val="black"/>
                </a:solidFill>
                <a:latin typeface="Arial" pitchFamily="34" charset="0"/>
                <a:cs typeface="Arial" pitchFamily="34" charset="0"/>
              </a:rPr>
              <a:t> (</a:t>
            </a:r>
            <a:r>
              <a:rPr lang="en-US" sz="1200" b="1" i="1" dirty="0">
                <a:solidFill>
                  <a:prstClr val="black"/>
                </a:solidFill>
                <a:latin typeface="Arial" pitchFamily="34" charset="0"/>
                <a:cs typeface="Arial" pitchFamily="34" charset="0"/>
              </a:rPr>
              <a:t>growth center</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Pangandaran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Rancabuaya</a:t>
            </a:r>
            <a:r>
              <a:rPr lang="en-US" sz="1200" b="1" dirty="0">
                <a:solidFill>
                  <a:prstClr val="black"/>
                </a:solidFill>
                <a:latin typeface="Arial" pitchFamily="34" charset="0"/>
                <a:cs typeface="Arial" pitchFamily="34" charset="0"/>
              </a:rPr>
              <a:t>.</a:t>
            </a:r>
          </a:p>
        </p:txBody>
      </p:sp>
      <p:sp>
        <p:nvSpPr>
          <p:cNvPr id="3" name="TextBox 2"/>
          <p:cNvSpPr txBox="1"/>
          <p:nvPr/>
        </p:nvSpPr>
        <p:spPr bwMode="auto">
          <a:xfrm>
            <a:off x="65964" y="3664419"/>
            <a:ext cx="4363160" cy="3064584"/>
          </a:xfrm>
          <a:prstGeom prst="round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wrap="square" lIns="91357" tIns="45682" rIns="91357" bIns="45682">
            <a:spAutoFit/>
          </a:bodyPr>
          <a:lstStyle/>
          <a:p>
            <a:pPr defTabSz="914290">
              <a:defRPr/>
            </a:pP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WKPP I (</a:t>
            </a:r>
            <a:r>
              <a:rPr lang="en-US" b="1" cap="all" dirty="0" err="1">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wilayah</a:t>
            </a:r>
            <a:r>
              <a:rPr lang="en-US"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 </a:t>
            </a:r>
            <a:r>
              <a:rPr lang="id-ID"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Arial" pitchFamily="34" charset="0"/>
                <a:cs typeface="Arial" pitchFamily="34" charset="0"/>
              </a:rPr>
              <a:t>BOGOR ) </a:t>
            </a:r>
            <a:endParaRPr lang="id-ID" b="1" dirty="0">
              <a:solidFill>
                <a:prstClr val="black"/>
              </a:solidFill>
              <a:effectLst>
                <a:reflection blurRad="12700" stA="28000" endPos="45000" dist="1000" dir="5400000" sy="-100000" algn="bl" rotWithShape="0"/>
              </a:effectLst>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s</a:t>
            </a:r>
            <a:r>
              <a:rPr lang="id-ID" sz="1200" b="1" dirty="0">
                <a:solidFill>
                  <a:prstClr val="black"/>
                </a:solidFill>
                <a:latin typeface="Arial" pitchFamily="34" charset="0"/>
                <a:cs typeface="Arial" pitchFamily="34" charset="0"/>
              </a:rPr>
              <a:t>entra ternak sapi potong</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sapi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perah</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ayam</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ras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unggas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lokal</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id-ID"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agribisnis</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ikan air tawar</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ikan hias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untuk</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pasar</a:t>
            </a:r>
            <a:r>
              <a:rPr lang="en-US" sz="1200" b="1" dirty="0">
                <a:solidFill>
                  <a:prstClr val="black"/>
                </a:solidFill>
                <a:latin typeface="Arial" pitchFamily="34" charset="0"/>
                <a:cs typeface="Arial" pitchFamily="34" charset="0"/>
              </a:rPr>
              <a:t> regional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global</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id-ID" sz="1200" b="1" dirty="0">
                <a:solidFill>
                  <a:prstClr val="black"/>
                </a:solidFill>
                <a:latin typeface="Arial" pitchFamily="34" charset="0"/>
                <a:cs typeface="Arial" pitchFamily="34" charset="0"/>
              </a:rPr>
              <a:t> p</a:t>
            </a:r>
            <a:r>
              <a:rPr lang="en-US" sz="1200" b="1" dirty="0" err="1">
                <a:solidFill>
                  <a:prstClr val="black"/>
                </a:solidFill>
                <a:latin typeface="Arial" pitchFamily="34" charset="0"/>
                <a:cs typeface="Arial" pitchFamily="34" charset="0"/>
              </a:rPr>
              <a:t>usat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pemuliaan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padi</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varietas pandan wangi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varietas</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unggul</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lainnya</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agrowisata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koridor</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Bogor</a:t>
            </a:r>
            <a:r>
              <a:rPr lang="en-US" sz="1200" b="1" dirty="0">
                <a:solidFill>
                  <a:prstClr val="black"/>
                </a:solidFill>
                <a:latin typeface="Arial" pitchFamily="34" charset="0"/>
                <a:cs typeface="Arial" pitchFamily="34" charset="0"/>
              </a:rPr>
              <a:t>-</a:t>
            </a:r>
            <a:r>
              <a:rPr lang="id-ID" sz="1200" b="1" dirty="0">
                <a:solidFill>
                  <a:prstClr val="black"/>
                </a:solidFill>
                <a:latin typeface="Arial" pitchFamily="34" charset="0"/>
                <a:cs typeface="Arial" pitchFamily="34" charset="0"/>
              </a:rPr>
              <a:t>Puncak</a:t>
            </a:r>
            <a:r>
              <a:rPr lang="en-US" sz="1200" b="1" dirty="0">
                <a:solidFill>
                  <a:prstClr val="black"/>
                </a:solidFill>
                <a:latin typeface="Arial" pitchFamily="34" charset="0"/>
                <a:cs typeface="Arial" pitchFamily="34" charset="0"/>
              </a:rPr>
              <a:t>-</a:t>
            </a:r>
            <a:r>
              <a:rPr lang="id-ID" sz="1200" b="1" dirty="0">
                <a:solidFill>
                  <a:prstClr val="black"/>
                </a:solidFill>
                <a:latin typeface="Arial" pitchFamily="34" charset="0"/>
                <a:cs typeface="Arial" pitchFamily="34" charset="0"/>
              </a:rPr>
              <a:t>Cianjur; </a:t>
            </a:r>
            <a:r>
              <a:rPr lang="en-US" sz="1200" b="1" dirty="0" err="1">
                <a:solidFill>
                  <a:prstClr val="black"/>
                </a:solidFill>
                <a:latin typeface="Arial" pitchFamily="34" charset="0"/>
                <a:cs typeface="Arial" pitchFamily="34" charset="0"/>
              </a:rPr>
              <a:t>ekowisata</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pemandangan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alam</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bahari</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koridor</a:t>
            </a:r>
            <a:r>
              <a:rPr lang="en-US" sz="1200" b="1" dirty="0">
                <a:solidFill>
                  <a:prstClr val="black"/>
                </a:solidFill>
                <a:latin typeface="Arial" pitchFamily="34" charset="0"/>
                <a:cs typeface="Arial" pitchFamily="34" charset="0"/>
              </a:rPr>
              <a:t> Bogor, </a:t>
            </a:r>
            <a:r>
              <a:rPr lang="en-US" sz="1200" b="1" dirty="0" err="1">
                <a:solidFill>
                  <a:prstClr val="black"/>
                </a:solidFill>
                <a:latin typeface="Arial" pitchFamily="34" charset="0"/>
                <a:cs typeface="Arial" pitchFamily="34" charset="0"/>
              </a:rPr>
              <a:t>Sukabumi</a:t>
            </a:r>
            <a:r>
              <a:rPr lang="en-US" sz="1200" b="1" dirty="0">
                <a:solidFill>
                  <a:prstClr val="black"/>
                </a:solidFill>
                <a:latin typeface="Arial" pitchFamily="34" charset="0"/>
                <a:cs typeface="Arial" pitchFamily="34" charset="0"/>
              </a:rPr>
              <a:t> P</a:t>
            </a:r>
            <a:r>
              <a:rPr lang="id-ID" sz="1200" b="1" dirty="0">
                <a:solidFill>
                  <a:prstClr val="black"/>
                </a:solidFill>
                <a:latin typeface="Arial" pitchFamily="34" charset="0"/>
                <a:cs typeface="Arial" pitchFamily="34" charset="0"/>
              </a:rPr>
              <a:t>e</a:t>
            </a:r>
            <a:r>
              <a:rPr lang="en-US" sz="1200" b="1" dirty="0" err="1">
                <a:solidFill>
                  <a:prstClr val="black"/>
                </a:solidFill>
                <a:latin typeface="Arial" pitchFamily="34" charset="0"/>
                <a:cs typeface="Arial" pitchFamily="34" charset="0"/>
              </a:rPr>
              <a:t>labuhanratu</a:t>
            </a:r>
            <a:r>
              <a:rPr lang="id-ID" sz="1200" b="1" dirty="0">
                <a:solidFill>
                  <a:prstClr val="black"/>
                </a:solidFill>
                <a:latin typeface="Arial" pitchFamily="34" charset="0"/>
                <a:cs typeface="Arial" pitchFamily="34" charset="0"/>
              </a:rPr>
              <a:t> dan mengelola cagar biosfer Cibodas.</a:t>
            </a:r>
            <a:endParaRPr lang="en-US" sz="1200" b="1" dirty="0">
              <a:solidFill>
                <a:prstClr val="black"/>
              </a:solidFill>
              <a:latin typeface="Arial" pitchFamily="34" charset="0"/>
              <a:cs typeface="Arial" pitchFamily="34" charset="0"/>
            </a:endParaRPr>
          </a:p>
          <a:p>
            <a:pPr marL="177641" indent="-177641" defTabSz="914290">
              <a:buFont typeface="+mj-lt"/>
              <a:buAutoNum type="arabicPeriod"/>
              <a:defRPr/>
            </a:pPr>
            <a:r>
              <a:rPr lang="en-US" sz="1200" b="1" dirty="0" err="1">
                <a:solidFill>
                  <a:prstClr val="black"/>
                </a:solidFill>
                <a:latin typeface="Arial" pitchFamily="34" charset="0"/>
                <a:cs typeface="Arial" pitchFamily="34" charset="0"/>
              </a:rPr>
              <a:t>Pengembangan</a:t>
            </a:r>
            <a:r>
              <a:rPr lang="id-ID"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pusat</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pertumbuhan</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baru</a:t>
            </a:r>
            <a:r>
              <a:rPr lang="en-US" sz="1200" b="1" dirty="0">
                <a:solidFill>
                  <a:prstClr val="black"/>
                </a:solidFill>
                <a:latin typeface="Arial" pitchFamily="34" charset="0"/>
                <a:cs typeface="Arial" pitchFamily="34" charset="0"/>
              </a:rPr>
              <a:t> (growth center) P</a:t>
            </a:r>
            <a:r>
              <a:rPr lang="id-ID" sz="1200" b="1" dirty="0">
                <a:solidFill>
                  <a:prstClr val="black"/>
                </a:solidFill>
                <a:latin typeface="Arial" pitchFamily="34" charset="0"/>
                <a:cs typeface="Arial" pitchFamily="34" charset="0"/>
              </a:rPr>
              <a:t>e</a:t>
            </a:r>
            <a:r>
              <a:rPr lang="en-US" sz="1200" b="1" dirty="0" err="1">
                <a:solidFill>
                  <a:prstClr val="black"/>
                </a:solidFill>
                <a:latin typeface="Arial" pitchFamily="34" charset="0"/>
                <a:cs typeface="Arial" pitchFamily="34" charset="0"/>
              </a:rPr>
              <a:t>labuhan</a:t>
            </a:r>
            <a:r>
              <a:rPr lang="id-ID" sz="1200" b="1" dirty="0">
                <a:solidFill>
                  <a:prstClr val="black"/>
                </a:solidFill>
                <a:latin typeface="Arial" pitchFamily="34" charset="0"/>
                <a:cs typeface="Arial" pitchFamily="34" charset="0"/>
              </a:rPr>
              <a:t> R</a:t>
            </a:r>
            <a:r>
              <a:rPr lang="en-US" sz="1200" b="1" dirty="0" err="1">
                <a:solidFill>
                  <a:prstClr val="black"/>
                </a:solidFill>
                <a:latin typeface="Arial" pitchFamily="34" charset="0"/>
                <a:cs typeface="Arial" pitchFamily="34" charset="0"/>
              </a:rPr>
              <a:t>atu</a:t>
            </a:r>
            <a:r>
              <a:rPr lang="en-US" sz="1200" b="1" dirty="0">
                <a:solidFill>
                  <a:prstClr val="black"/>
                </a:solidFill>
                <a:latin typeface="Arial" pitchFamily="34" charset="0"/>
                <a:cs typeface="Arial" pitchFamily="34" charset="0"/>
              </a:rPr>
              <a:t> </a:t>
            </a:r>
            <a:r>
              <a:rPr lang="en-US" sz="1200" b="1" dirty="0" err="1">
                <a:solidFill>
                  <a:prstClr val="black"/>
                </a:solidFill>
                <a:latin typeface="Arial" pitchFamily="34" charset="0"/>
                <a:cs typeface="Arial" pitchFamily="34" charset="0"/>
              </a:rPr>
              <a:t>dan</a:t>
            </a:r>
            <a:r>
              <a:rPr lang="en-US" sz="1200" b="1" dirty="0">
                <a:solidFill>
                  <a:prstClr val="black"/>
                </a:solidFill>
                <a:latin typeface="Arial" pitchFamily="34" charset="0"/>
                <a:cs typeface="Arial" pitchFamily="34" charset="0"/>
              </a:rPr>
              <a:t> </a:t>
            </a:r>
            <a:r>
              <a:rPr lang="id-ID" sz="1200" b="1" dirty="0">
                <a:solidFill>
                  <a:prstClr val="black"/>
                </a:solidFill>
                <a:latin typeface="Arial" pitchFamily="34" charset="0"/>
                <a:cs typeface="Arial" pitchFamily="34" charset="0"/>
              </a:rPr>
              <a:t>M</a:t>
            </a:r>
            <a:r>
              <a:rPr lang="en-US" sz="1200" b="1" dirty="0" err="1">
                <a:solidFill>
                  <a:prstClr val="black"/>
                </a:solidFill>
                <a:latin typeface="Arial" pitchFamily="34" charset="0"/>
                <a:cs typeface="Arial" pitchFamily="34" charset="0"/>
              </a:rPr>
              <a:t>etropolitan</a:t>
            </a:r>
            <a:r>
              <a:rPr lang="en-US" sz="1200" b="1" dirty="0">
                <a:solidFill>
                  <a:prstClr val="black"/>
                </a:solidFill>
                <a:latin typeface="Arial" pitchFamily="34" charset="0"/>
                <a:cs typeface="Arial" pitchFamily="34" charset="0"/>
              </a:rPr>
              <a:t>  BODEBEK KARPUR</a:t>
            </a:r>
            <a:r>
              <a:rPr lang="id-ID" sz="1200" b="1" dirty="0">
                <a:solidFill>
                  <a:prstClr val="black"/>
                </a:solidFill>
                <a:latin typeface="Arial" pitchFamily="34" charset="0"/>
                <a:cs typeface="Arial" pitchFamily="34" charset="0"/>
              </a:rPr>
              <a:t>.</a:t>
            </a:r>
            <a:endParaRPr lang="en-US" sz="1200" b="1" dirty="0">
              <a:solidFill>
                <a:prstClr val="black"/>
              </a:solidFill>
              <a:latin typeface="Arial" pitchFamily="34" charset="0"/>
              <a:cs typeface="Arial" pitchFamily="34" charset="0"/>
            </a:endParaRPr>
          </a:p>
        </p:txBody>
      </p:sp>
      <p:sp>
        <p:nvSpPr>
          <p:cNvPr id="10" name="TextBox 9"/>
          <p:cNvSpPr txBox="1"/>
          <p:nvPr/>
        </p:nvSpPr>
        <p:spPr>
          <a:xfrm>
            <a:off x="0" y="-27384"/>
            <a:ext cx="9144000" cy="730893"/>
          </a:xfrm>
          <a:prstGeom prst="rect">
            <a:avLst/>
          </a:prstGeom>
          <a:solidFill>
            <a:srgbClr val="0033CC"/>
          </a:solidFill>
        </p:spPr>
        <p:style>
          <a:lnRef idx="0">
            <a:schemeClr val="accent1"/>
          </a:lnRef>
          <a:fillRef idx="3">
            <a:schemeClr val="accent1"/>
          </a:fillRef>
          <a:effectRef idx="3">
            <a:schemeClr val="accent1"/>
          </a:effectRef>
          <a:fontRef idx="minor">
            <a:schemeClr val="lt1"/>
          </a:fontRef>
        </p:style>
        <p:txBody>
          <a:bodyPr lIns="91357" tIns="45682" rIns="91357" bIns="45682" anchor="ctr">
            <a:spAutoFit/>
          </a:bodyPr>
          <a:lstStyle/>
          <a:p>
            <a:pPr algn="ctr" defTabSz="914290">
              <a:defRPr/>
            </a:pPr>
            <a:endParaRPr lang="en-US" sz="600" b="1" dirty="0" smtClean="0">
              <a:solidFill>
                <a:schemeClr val="bg1"/>
              </a:solidFill>
            </a:endParaRPr>
          </a:p>
          <a:p>
            <a:pPr algn="ctr" defTabSz="914290">
              <a:defRPr/>
            </a:pPr>
            <a:r>
              <a:rPr lang="id-ID" sz="2400" b="1" dirty="0" smtClean="0">
                <a:solidFill>
                  <a:schemeClr val="bg1"/>
                </a:solidFill>
              </a:rPr>
              <a:t>TEMATIK </a:t>
            </a:r>
            <a:r>
              <a:rPr lang="id-ID" sz="2400" b="1" dirty="0">
                <a:solidFill>
                  <a:schemeClr val="bg1"/>
                </a:solidFill>
              </a:rPr>
              <a:t>KEWILAYAHAN RPJMD TAHUN 2013 - 2018</a:t>
            </a:r>
            <a:endParaRPr lang="en-US" sz="2400" b="1" dirty="0">
              <a:solidFill>
                <a:schemeClr val="bg1"/>
              </a:solidFill>
            </a:endParaRPr>
          </a:p>
          <a:p>
            <a:pPr algn="ctr" defTabSz="914290">
              <a:defRPr/>
            </a:pPr>
            <a:endParaRPr lang="en-US" sz="1050" b="1" dirty="0">
              <a:solidFill>
                <a:schemeClr val="bg1"/>
              </a:solidFill>
            </a:endParaRPr>
          </a:p>
        </p:txBody>
      </p:sp>
      <p:pic>
        <p:nvPicPr>
          <p:cNvPr id="25" name="Picture 24" descr="Gedung-sate.jpg"/>
          <p:cNvPicPr>
            <a:picLocks noChangeAspect="1"/>
          </p:cNvPicPr>
          <p:nvPr/>
        </p:nvPicPr>
        <p:blipFill>
          <a:blip r:embed="rId3" cstate="print">
            <a:extLst>
              <a:ext uri="{BEBA8EAE-BF5A-486C-A8C5-ECC9F3942E4B}">
                <a14:imgProps xmlns:a14="http://schemas.microsoft.com/office/drawing/2010/main">
                  <a14:imgLayer r:embed="rId4">
                    <a14:imgEffect>
                      <a14:sharpenSoften amount="-11000"/>
                    </a14:imgEffect>
                    <a14:imgEffect>
                      <a14:brightnessContrast bright="8000" contrast="3000"/>
                    </a14:imgEffect>
                  </a14:imgLayer>
                </a14:imgProps>
              </a:ext>
            </a:extLst>
          </a:blip>
          <a:srcRect l="17513" t="8889" b="35556"/>
          <a:stretch>
            <a:fillRect/>
          </a:stretch>
        </p:blipFill>
        <p:spPr>
          <a:xfrm>
            <a:off x="129268" y="-84643"/>
            <a:ext cx="774565" cy="1065372"/>
          </a:xfrm>
          <a:prstGeom prst="rect">
            <a:avLst/>
          </a:prstGeom>
          <a:ln>
            <a:noFill/>
          </a:ln>
          <a:effectLst>
            <a:glow>
              <a:schemeClr val="bg1">
                <a:alpha val="0"/>
              </a:schemeClr>
            </a:glow>
            <a:softEdge rad="203200"/>
          </a:effectLst>
        </p:spPr>
      </p:pic>
      <p:sp>
        <p:nvSpPr>
          <p:cNvPr id="9" name="TextBox 8"/>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13</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680438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71546"/>
            <a:ext cx="9144000" cy="142876"/>
          </a:xfrm>
          <a:prstGeom prst="rect">
            <a:avLst/>
          </a:prstGeom>
          <a:gradFill flip="none" rotWithShape="1">
            <a:gsLst>
              <a:gs pos="0">
                <a:srgbClr val="FFF200"/>
              </a:gs>
              <a:gs pos="45000">
                <a:srgbClr val="FF7A00"/>
              </a:gs>
              <a:gs pos="70000">
                <a:srgbClr val="FF0300"/>
              </a:gs>
              <a:gs pos="100000">
                <a:srgbClr val="4D0808"/>
              </a:gs>
            </a:gsLst>
            <a:lin ang="0" scaled="1"/>
            <a:tileRect/>
          </a:gradFill>
          <a:ln>
            <a:gradFill>
              <a:gsLst>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36512" y="-209610"/>
            <a:ext cx="9144000" cy="1209388"/>
            <a:chOff x="0" y="-49562"/>
            <a:chExt cx="9144000" cy="1249467"/>
          </a:xfrm>
        </p:grpSpPr>
        <p:sp>
          <p:nvSpPr>
            <p:cNvPr id="16" name="Rectangle 15"/>
            <p:cNvSpPr/>
            <p:nvPr/>
          </p:nvSpPr>
          <p:spPr>
            <a:xfrm>
              <a:off x="0" y="395122"/>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166082"/>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4"/>
            <p:cNvSpPr txBox="1">
              <a:spLocks noChangeArrowheads="1"/>
            </p:cNvSpPr>
            <p:nvPr/>
          </p:nvSpPr>
          <p:spPr bwMode="auto">
            <a:xfrm>
              <a:off x="1002042" y="138835"/>
              <a:ext cx="8034454" cy="830997"/>
            </a:xfrm>
            <a:prstGeom prst="rect">
              <a:avLst/>
            </a:prstGeom>
            <a:noFill/>
            <a:ln w="9525">
              <a:noFill/>
              <a:miter lim="800000"/>
              <a:headEnd/>
              <a:tailEnd/>
            </a:ln>
          </p:spPr>
          <p:txBody>
            <a:bodyPr wrap="square">
              <a:spAutoFit/>
            </a:bodyPr>
            <a:lstStyle/>
            <a:p>
              <a:pPr marL="544512" indent="-457200" algn="ctr">
                <a:buNone/>
              </a:pPr>
              <a:r>
                <a:rPr lang="en-US" sz="2400" b="1" dirty="0" smtClean="0">
                  <a:solidFill>
                    <a:schemeClr val="bg1"/>
                  </a:solidFill>
                  <a:latin typeface="Trebuchet MS" pitchFamily="34" charset="0"/>
                </a:rPr>
                <a:t>36 PROGRAM DAN KEGIATAN UNGGULAN PROVINSI JAWA BARAT</a:t>
              </a:r>
              <a:endParaRPr lang="id-ID" sz="2400" dirty="0" smtClean="0">
                <a:solidFill>
                  <a:schemeClr val="bg1"/>
                </a:solidFill>
                <a:latin typeface="Trebuchet MS" pitchFamily="34" charset="0"/>
              </a:endParaRPr>
            </a:p>
          </p:txBody>
        </p:sp>
        <p:pic>
          <p:nvPicPr>
            <p:cNvPr id="19" name="Picture 18"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07504" y="-49562"/>
              <a:ext cx="908409" cy="1249467"/>
            </a:xfrm>
            <a:prstGeom prst="rect">
              <a:avLst/>
            </a:prstGeom>
            <a:ln>
              <a:noFill/>
            </a:ln>
            <a:effectLst>
              <a:glow>
                <a:schemeClr val="bg1">
                  <a:alpha val="0"/>
                </a:schemeClr>
              </a:glow>
              <a:softEdge rad="203200"/>
            </a:effectLst>
          </p:spPr>
        </p:pic>
      </p:grpSp>
      <p:graphicFrame>
        <p:nvGraphicFramePr>
          <p:cNvPr id="12" name="Table 11"/>
          <p:cNvGraphicFramePr>
            <a:graphicFrameLocks noGrp="1"/>
          </p:cNvGraphicFramePr>
          <p:nvPr>
            <p:extLst>
              <p:ext uri="{D42A27DB-BD31-4B8C-83A1-F6EECF244321}">
                <p14:modId xmlns:p14="http://schemas.microsoft.com/office/powerpoint/2010/main" val="3045175395"/>
              </p:ext>
            </p:extLst>
          </p:nvPr>
        </p:nvGraphicFramePr>
        <p:xfrm>
          <a:off x="-17462" y="881528"/>
          <a:ext cx="9217024" cy="5954474"/>
        </p:xfrm>
        <a:graphic>
          <a:graphicData uri="http://schemas.openxmlformats.org/drawingml/2006/table">
            <a:tbl>
              <a:tblPr firstRow="1" bandRow="1">
                <a:tableStyleId>{BC89EF96-8CEA-46FF-86C4-4CE0E7609802}</a:tableStyleId>
              </a:tblPr>
              <a:tblGrid>
                <a:gridCol w="1656184"/>
                <a:gridCol w="1656184"/>
                <a:gridCol w="2232248"/>
                <a:gridCol w="2160240"/>
                <a:gridCol w="1512168"/>
              </a:tblGrid>
              <a:tr h="536642">
                <a:tc>
                  <a:txBody>
                    <a:bodyPr/>
                    <a:lstStyle/>
                    <a:p>
                      <a:pPr algn="ctr"/>
                      <a:r>
                        <a:rPr lang="id-ID" sz="1050" dirty="0" smtClean="0">
                          <a:solidFill>
                            <a:schemeClr val="tx1"/>
                          </a:solidFill>
                          <a:latin typeface="Arial" pitchFamily="34" charset="0"/>
                          <a:cs typeface="Arial" pitchFamily="34" charset="0"/>
                        </a:rPr>
                        <a:t>Asisten Pemerintahan,</a:t>
                      </a:r>
                      <a:r>
                        <a:rPr lang="id-ID" sz="1050" baseline="0" dirty="0" smtClean="0">
                          <a:solidFill>
                            <a:schemeClr val="tx1"/>
                          </a:solidFill>
                          <a:latin typeface="Arial" pitchFamily="34" charset="0"/>
                          <a:cs typeface="Arial" pitchFamily="34" charset="0"/>
                        </a:rPr>
                        <a:t> </a:t>
                      </a:r>
                      <a:r>
                        <a:rPr lang="id-ID" sz="1050" dirty="0" smtClean="0">
                          <a:solidFill>
                            <a:schemeClr val="tx1"/>
                          </a:solidFill>
                          <a:latin typeface="Arial" pitchFamily="34" charset="0"/>
                          <a:cs typeface="Arial" pitchFamily="34" charset="0"/>
                        </a:rPr>
                        <a:t>Hukum dan HAM</a:t>
                      </a:r>
                      <a:endParaRPr lang="id-ID" sz="1050" dirty="0">
                        <a:solidFill>
                          <a:schemeClr val="tx1"/>
                        </a:solidFill>
                        <a:latin typeface="Arial" pitchFamily="34" charset="0"/>
                        <a:cs typeface="Arial" pitchFamily="34" charset="0"/>
                      </a:endParaRPr>
                    </a:p>
                  </a:txBody>
                  <a:tcPr marL="91439" marR="91439" marT="45726" marB="45726" anchor="ctr">
                    <a:solidFill>
                      <a:schemeClr val="tx2">
                        <a:lumMod val="40000"/>
                        <a:lumOff val="60000"/>
                      </a:schemeClr>
                    </a:solidFill>
                  </a:tcPr>
                </a:tc>
                <a:tc gridSpan="2">
                  <a:txBody>
                    <a:bodyPr/>
                    <a:lstStyle/>
                    <a:p>
                      <a:pPr algn="ctr"/>
                      <a:r>
                        <a:rPr lang="id-ID" sz="1050" dirty="0" smtClean="0">
                          <a:solidFill>
                            <a:schemeClr val="tx1"/>
                          </a:solidFill>
                          <a:latin typeface="Arial" pitchFamily="34" charset="0"/>
                          <a:cs typeface="Arial" pitchFamily="34" charset="0"/>
                        </a:rPr>
                        <a:t>Asisten</a:t>
                      </a:r>
                      <a:r>
                        <a:rPr lang="id-ID" sz="1050" baseline="0" dirty="0" smtClean="0">
                          <a:solidFill>
                            <a:schemeClr val="tx1"/>
                          </a:solidFill>
                          <a:latin typeface="Arial" pitchFamily="34" charset="0"/>
                          <a:cs typeface="Arial" pitchFamily="34" charset="0"/>
                        </a:rPr>
                        <a:t> Perekonomian dan Pembangunan</a:t>
                      </a:r>
                      <a:endParaRPr lang="id-ID" sz="1050" dirty="0">
                        <a:solidFill>
                          <a:schemeClr val="tx1"/>
                        </a:solidFill>
                        <a:latin typeface="Arial" pitchFamily="34" charset="0"/>
                        <a:cs typeface="Arial" pitchFamily="34" charset="0"/>
                      </a:endParaRPr>
                    </a:p>
                  </a:txBody>
                  <a:tcPr marL="91439" marR="91439" marT="45726" marB="45726" anchor="ctr">
                    <a:solidFill>
                      <a:schemeClr val="tx2">
                        <a:lumMod val="40000"/>
                        <a:lumOff val="60000"/>
                      </a:schemeClr>
                    </a:solidFill>
                  </a:tcPr>
                </a:tc>
                <a:tc hMerge="1">
                  <a:txBody>
                    <a:bodyPr/>
                    <a:lstStyle/>
                    <a:p>
                      <a:pPr algn="ctr"/>
                      <a:endParaRPr lang="id-ID" sz="1400" dirty="0">
                        <a:solidFill>
                          <a:schemeClr val="tx1"/>
                        </a:solidFill>
                        <a:latin typeface="Arial" pitchFamily="34" charset="0"/>
                        <a:cs typeface="Arial" pitchFamily="34" charset="0"/>
                      </a:endParaRPr>
                    </a:p>
                  </a:txBody>
                  <a:tcPr anchor="ctr"/>
                </a:tc>
                <a:tc>
                  <a:txBody>
                    <a:bodyPr/>
                    <a:lstStyle/>
                    <a:p>
                      <a:pPr algn="ctr"/>
                      <a:r>
                        <a:rPr lang="id-ID" sz="1050" dirty="0" smtClean="0">
                          <a:solidFill>
                            <a:schemeClr val="tx1"/>
                          </a:solidFill>
                          <a:latin typeface="Arial" pitchFamily="34" charset="0"/>
                          <a:cs typeface="Arial" pitchFamily="34" charset="0"/>
                        </a:rPr>
                        <a:t>Asisten Kesejahteraan</a:t>
                      </a:r>
                      <a:r>
                        <a:rPr lang="id-ID" sz="1050" baseline="0" dirty="0" smtClean="0">
                          <a:solidFill>
                            <a:schemeClr val="tx1"/>
                          </a:solidFill>
                          <a:latin typeface="Arial" pitchFamily="34" charset="0"/>
                          <a:cs typeface="Arial" pitchFamily="34" charset="0"/>
                        </a:rPr>
                        <a:t> Sosial</a:t>
                      </a:r>
                      <a:endParaRPr lang="id-ID" sz="1050" dirty="0">
                        <a:solidFill>
                          <a:schemeClr val="tx1"/>
                        </a:solidFill>
                        <a:latin typeface="Arial" pitchFamily="34" charset="0"/>
                        <a:cs typeface="Arial" pitchFamily="34" charset="0"/>
                      </a:endParaRPr>
                    </a:p>
                  </a:txBody>
                  <a:tcPr marL="91439" marR="91439" marT="45726" marB="45726" anchor="ctr">
                    <a:solidFill>
                      <a:schemeClr val="tx2">
                        <a:lumMod val="40000"/>
                        <a:lumOff val="60000"/>
                      </a:schemeClr>
                    </a:solidFill>
                  </a:tcPr>
                </a:tc>
                <a:tc>
                  <a:txBody>
                    <a:bodyPr/>
                    <a:lstStyle/>
                    <a:p>
                      <a:pPr algn="ctr"/>
                      <a:r>
                        <a:rPr lang="id-ID" sz="1050" dirty="0" smtClean="0">
                          <a:solidFill>
                            <a:schemeClr val="tx1"/>
                          </a:solidFill>
                          <a:latin typeface="Arial" pitchFamily="34" charset="0"/>
                          <a:cs typeface="Arial" pitchFamily="34" charset="0"/>
                        </a:rPr>
                        <a:t>Asisten Administrasi</a:t>
                      </a:r>
                      <a:endParaRPr lang="id-ID" sz="1050" dirty="0">
                        <a:solidFill>
                          <a:schemeClr val="tx1"/>
                        </a:solidFill>
                        <a:latin typeface="Arial" pitchFamily="34" charset="0"/>
                        <a:cs typeface="Arial" pitchFamily="34" charset="0"/>
                      </a:endParaRPr>
                    </a:p>
                  </a:txBody>
                  <a:tcPr marL="91439" marR="91439" marT="45726" marB="45726" anchor="ctr">
                    <a:solidFill>
                      <a:schemeClr val="tx2">
                        <a:lumMod val="40000"/>
                        <a:lumOff val="60000"/>
                      </a:schemeClr>
                    </a:solidFill>
                  </a:tcPr>
                </a:tc>
              </a:tr>
              <a:tr h="5189714">
                <a:tc>
                  <a:txBody>
                    <a:bodyPr/>
                    <a:lstStyle/>
                    <a:p>
                      <a:pPr marL="273050" marR="0" indent="-273050" algn="l" defTabSz="914400" rtl="0" eaLnBrk="1" fontAlgn="auto" latinLnBrk="0" hangingPunct="1">
                        <a:lnSpc>
                          <a:spcPct val="100000"/>
                        </a:lnSpc>
                        <a:spcBef>
                          <a:spcPts val="600"/>
                        </a:spcBef>
                        <a:spcAft>
                          <a:spcPts val="600"/>
                        </a:spcAft>
                        <a:buClrTx/>
                        <a:buSzTx/>
                        <a:buFont typeface="+mj-lt"/>
                        <a:buAutoNum type="arabicPeriod"/>
                        <a:tabLst/>
                        <a:defRPr/>
                      </a:pPr>
                      <a:r>
                        <a:rPr lang="id-ID" sz="1050" b="0" i="1" baseline="0" dirty="0" smtClean="0">
                          <a:solidFill>
                            <a:schemeClr val="tx1"/>
                          </a:solidFill>
                          <a:latin typeface="Arial" pitchFamily="34" charset="0"/>
                          <a:ea typeface="Tahoma" pitchFamily="34" charset="0"/>
                          <a:cs typeface="Arial" pitchFamily="34" charset="0"/>
                        </a:rPr>
                        <a:t>Infrastruktur  Desa dan Perdesaan</a:t>
                      </a:r>
                      <a:r>
                        <a:rPr lang="en-US" sz="1050" b="0" i="1" baseline="0" dirty="0" smtClean="0">
                          <a:solidFill>
                            <a:schemeClr val="tx1"/>
                          </a:solidFill>
                          <a:latin typeface="Arial" pitchFamily="34" charset="0"/>
                          <a:ea typeface="Tahoma" pitchFamily="34" charset="0"/>
                          <a:cs typeface="Arial" pitchFamily="34" charset="0"/>
                        </a:rPr>
                        <a:t>.</a:t>
                      </a:r>
                      <a:endParaRPr lang="id-ID" sz="1050" b="0" i="1"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600"/>
                        </a:spcAft>
                        <a:buClrTx/>
                        <a:buSzTx/>
                        <a:buFont typeface="+mj-lt"/>
                        <a:buAutoNum type="arabicPeriod"/>
                        <a:tabLst/>
                        <a:defRPr/>
                      </a:pPr>
                      <a:r>
                        <a:rPr kumimoji="0" lang="id-ID" sz="1050" b="0" i="1" kern="1200" baseline="0" dirty="0" smtClean="0">
                          <a:solidFill>
                            <a:schemeClr val="tx1"/>
                          </a:solidFill>
                          <a:latin typeface="Arial" pitchFamily="34" charset="0"/>
                          <a:ea typeface="Tahoma" pitchFamily="34" charset="0"/>
                          <a:cs typeface="Arial" pitchFamily="34" charset="0"/>
                        </a:rPr>
                        <a:t>Rehab 100 ribu </a:t>
                      </a:r>
                      <a:r>
                        <a:rPr lang="id-ID" sz="1050" b="0" i="1" baseline="0" dirty="0" smtClean="0">
                          <a:solidFill>
                            <a:schemeClr val="tx1"/>
                          </a:solidFill>
                          <a:latin typeface="Arial" pitchFamily="34" charset="0"/>
                          <a:ea typeface="Tahoma" pitchFamily="34" charset="0"/>
                          <a:cs typeface="Arial" pitchFamily="34" charset="0"/>
                        </a:rPr>
                        <a:t>Rumah Rakyat Miskin</a:t>
                      </a:r>
                      <a:r>
                        <a:rPr lang="en-US" sz="1050" b="0" i="1" baseline="0" dirty="0" smtClean="0">
                          <a:solidFill>
                            <a:schemeClr val="tx1"/>
                          </a:solidFill>
                          <a:latin typeface="Arial" pitchFamily="34" charset="0"/>
                          <a:ea typeface="Tahoma" pitchFamily="34" charset="0"/>
                          <a:cs typeface="Arial" pitchFamily="34" charset="0"/>
                        </a:rPr>
                        <a:t>.</a:t>
                      </a:r>
                      <a:endParaRPr lang="id-ID" sz="1050" b="0" i="1"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600"/>
                        </a:spcAft>
                        <a:buClrTx/>
                        <a:buSzTx/>
                        <a:buFont typeface="+mj-lt"/>
                        <a:buAutoNum type="arabicPeriod"/>
                        <a:tabLst/>
                        <a:defRPr/>
                      </a:pPr>
                      <a:r>
                        <a:rPr lang="en-US" sz="1050" i="1" dirty="0" err="1" smtClean="0">
                          <a:solidFill>
                            <a:schemeClr val="tx1"/>
                          </a:solidFill>
                          <a:latin typeface="Arial" pitchFamily="34" charset="0"/>
                          <a:cs typeface="Arial" pitchFamily="34" charset="0"/>
                        </a:rPr>
                        <a:t>Revitalisasi</a:t>
                      </a:r>
                      <a:r>
                        <a:rPr lang="en-US" sz="1050" i="1" dirty="0" smtClean="0">
                          <a:solidFill>
                            <a:schemeClr val="tx1"/>
                          </a:solidFill>
                          <a:latin typeface="Arial" pitchFamily="34" charset="0"/>
                          <a:cs typeface="Arial" pitchFamily="34" charset="0"/>
                        </a:rPr>
                        <a:t> </a:t>
                      </a:r>
                      <a:r>
                        <a:rPr lang="id-ID" sz="1050" i="1" dirty="0" smtClean="0">
                          <a:solidFill>
                            <a:schemeClr val="tx1"/>
                          </a:solidFill>
                          <a:latin typeface="Arial" pitchFamily="34" charset="0"/>
                          <a:cs typeface="Arial" pitchFamily="34" charset="0"/>
                        </a:rPr>
                        <a:t>50 ribu Posyandu Multifungsi</a:t>
                      </a:r>
                      <a:endParaRPr lang="en-US" sz="1050" i="1" dirty="0" smtClean="0">
                        <a:solidFill>
                          <a:schemeClr val="tx1"/>
                        </a:solidFill>
                        <a:latin typeface="Arial" pitchFamily="34" charset="0"/>
                        <a:cs typeface="Arial" pitchFamily="34" charset="0"/>
                      </a:endParaRPr>
                    </a:p>
                    <a:p>
                      <a:pPr marL="273050" marR="0" indent="-273050" algn="l" defTabSz="914400" rtl="0" eaLnBrk="1" fontAlgn="auto" latinLnBrk="0" hangingPunct="1">
                        <a:lnSpc>
                          <a:spcPct val="100000"/>
                        </a:lnSpc>
                        <a:spcBef>
                          <a:spcPts val="600"/>
                        </a:spcBef>
                        <a:spcAft>
                          <a:spcPts val="600"/>
                        </a:spcAft>
                        <a:buClrTx/>
                        <a:buSzTx/>
                        <a:buFont typeface="+mj-lt"/>
                        <a:buAutoNum type="arabicPeriod"/>
                        <a:tabLst/>
                        <a:defRPr/>
                      </a:pPr>
                      <a:r>
                        <a:rPr lang="en-US" sz="1050" i="0" dirty="0" err="1" smtClean="0">
                          <a:solidFill>
                            <a:schemeClr val="tx1"/>
                          </a:solidFill>
                          <a:latin typeface="Arial" pitchFamily="34" charset="0"/>
                          <a:cs typeface="Arial" pitchFamily="34" charset="0"/>
                        </a:rPr>
                        <a:t>Meningkatkan</a:t>
                      </a:r>
                      <a:r>
                        <a:rPr lang="en-US" sz="1050" i="0" dirty="0" smtClean="0">
                          <a:solidFill>
                            <a:schemeClr val="tx1"/>
                          </a:solidFill>
                          <a:latin typeface="Arial" pitchFamily="34" charset="0"/>
                          <a:cs typeface="Arial" pitchFamily="34" charset="0"/>
                        </a:rPr>
                        <a:t> </a:t>
                      </a:r>
                      <a:r>
                        <a:rPr lang="en-US" sz="1050" i="0" dirty="0" err="1" smtClean="0">
                          <a:solidFill>
                            <a:schemeClr val="tx1"/>
                          </a:solidFill>
                          <a:latin typeface="Arial" pitchFamily="34" charset="0"/>
                          <a:cs typeface="Arial" pitchFamily="34" charset="0"/>
                        </a:rPr>
                        <a:t>Kualitas</a:t>
                      </a:r>
                      <a:r>
                        <a:rPr lang="en-US" sz="1050" i="0" dirty="0" smtClean="0">
                          <a:solidFill>
                            <a:schemeClr val="tx1"/>
                          </a:solidFill>
                          <a:latin typeface="Arial" pitchFamily="34" charset="0"/>
                          <a:cs typeface="Arial" pitchFamily="34" charset="0"/>
                        </a:rPr>
                        <a:t> </a:t>
                      </a:r>
                      <a:r>
                        <a:rPr lang="id-ID" sz="1050" b="0" i="0" kern="1200" dirty="0" smtClean="0">
                          <a:solidFill>
                            <a:schemeClr val="tx1"/>
                          </a:solidFill>
                          <a:effectLst/>
                          <a:latin typeface="Arial" panose="020B0604020202020204" pitchFamily="34" charset="0"/>
                          <a:ea typeface="+mn-ea"/>
                          <a:cs typeface="Arial" panose="020B0604020202020204" pitchFamily="34" charset="0"/>
                        </a:rPr>
                        <a:t>Laporan Penyelenggaraan Pemerintahan Daerah </a:t>
                      </a:r>
                      <a:r>
                        <a:rPr lang="en-US" sz="1050" b="0" i="0" kern="1200" dirty="0" smtClean="0">
                          <a:solidFill>
                            <a:schemeClr val="tx1"/>
                          </a:solidFill>
                          <a:effectLst/>
                          <a:latin typeface="Arial" panose="020B0604020202020204" pitchFamily="34" charset="0"/>
                          <a:ea typeface="+mn-ea"/>
                          <a:cs typeface="Arial" panose="020B0604020202020204" pitchFamily="34" charset="0"/>
                        </a:rPr>
                        <a:t>(LPPD).</a:t>
                      </a:r>
                      <a:endParaRPr lang="id-ID" sz="1050" i="0" dirty="0" smtClean="0">
                        <a:solidFill>
                          <a:schemeClr val="tx1"/>
                        </a:solidFill>
                        <a:latin typeface="Arial" pitchFamily="34" charset="0"/>
                        <a:cs typeface="Arial" pitchFamily="34" charset="0"/>
                      </a:endParaRPr>
                    </a:p>
                  </a:txBody>
                  <a:tcPr marL="91439" marR="91439" marT="45726" marB="45726"/>
                </a:tc>
                <a:tc>
                  <a:txBody>
                    <a:bodyPr/>
                    <a:lstStyle/>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i="1" baseline="0" dirty="0" smtClean="0">
                          <a:solidFill>
                            <a:schemeClr val="tx1"/>
                          </a:solidFill>
                          <a:latin typeface="Arial" pitchFamily="34" charset="0"/>
                          <a:ea typeface="Tahoma" pitchFamily="34" charset="0"/>
                          <a:cs typeface="Arial" pitchFamily="34" charset="0"/>
                        </a:rPr>
                        <a:t>100.000 wirausahaan baru</a:t>
                      </a:r>
                      <a:r>
                        <a:rPr lang="en-US" sz="1050" b="0" i="1" baseline="0" dirty="0" smtClean="0">
                          <a:solidFill>
                            <a:schemeClr val="tx1"/>
                          </a:solidFill>
                          <a:latin typeface="Arial" pitchFamily="34" charset="0"/>
                          <a:ea typeface="Tahoma" pitchFamily="34" charset="0"/>
                          <a:cs typeface="Arial" pitchFamily="34" charset="0"/>
                        </a:rPr>
                        <a:t>.</a:t>
                      </a:r>
                      <a:endParaRPr lang="id-ID" sz="1050" b="0" i="1"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1" dirty="0" err="1" smtClean="0">
                          <a:solidFill>
                            <a:schemeClr val="tx1"/>
                          </a:solidFill>
                          <a:latin typeface="Arial" pitchFamily="34" charset="0"/>
                          <a:ea typeface="Tahoma" pitchFamily="34" charset="0"/>
                          <a:cs typeface="Arial" pitchFamily="34" charset="0"/>
                        </a:rPr>
                        <a:t>Mempersiapkan</a:t>
                      </a:r>
                      <a:r>
                        <a:rPr lang="en-US" sz="1050" b="0" i="1" dirty="0" smtClean="0">
                          <a:solidFill>
                            <a:schemeClr val="tx1"/>
                          </a:solidFill>
                          <a:latin typeface="Arial" pitchFamily="34" charset="0"/>
                          <a:ea typeface="Tahoma" pitchFamily="34" charset="0"/>
                          <a:cs typeface="Arial" pitchFamily="34" charset="0"/>
                        </a:rPr>
                        <a:t> </a:t>
                      </a:r>
                      <a:r>
                        <a:rPr lang="en-US" sz="1050" b="0" i="1" dirty="0" err="1" smtClean="0">
                          <a:solidFill>
                            <a:schemeClr val="tx1"/>
                          </a:solidFill>
                          <a:latin typeface="Arial" pitchFamily="34" charset="0"/>
                          <a:ea typeface="Tahoma" pitchFamily="34" charset="0"/>
                          <a:cs typeface="Arial" pitchFamily="34" charset="0"/>
                        </a:rPr>
                        <a:t>Cetak</a:t>
                      </a:r>
                      <a:r>
                        <a:rPr lang="en-US" sz="1050" b="0" i="1" baseline="0" dirty="0" smtClean="0">
                          <a:solidFill>
                            <a:schemeClr val="tx1"/>
                          </a:solidFill>
                          <a:latin typeface="Arial" pitchFamily="34" charset="0"/>
                          <a:ea typeface="Tahoma" pitchFamily="34" charset="0"/>
                          <a:cs typeface="Arial" pitchFamily="34" charset="0"/>
                        </a:rPr>
                        <a:t> </a:t>
                      </a:r>
                      <a:r>
                        <a:rPr lang="en-US" sz="1050" b="0" i="1" baseline="0" dirty="0" err="1" smtClean="0">
                          <a:solidFill>
                            <a:schemeClr val="tx1"/>
                          </a:solidFill>
                          <a:latin typeface="Arial" pitchFamily="34" charset="0"/>
                          <a:ea typeface="Tahoma" pitchFamily="34" charset="0"/>
                          <a:cs typeface="Arial" pitchFamily="34" charset="0"/>
                        </a:rPr>
                        <a:t>Sawah</a:t>
                      </a:r>
                      <a:r>
                        <a:rPr lang="en-US" sz="1050" b="0" i="1" baseline="0" dirty="0" smtClean="0">
                          <a:solidFill>
                            <a:schemeClr val="tx1"/>
                          </a:solidFill>
                          <a:latin typeface="Arial" pitchFamily="34" charset="0"/>
                          <a:ea typeface="Tahoma" pitchFamily="34" charset="0"/>
                          <a:cs typeface="Arial" pitchFamily="34" charset="0"/>
                        </a:rPr>
                        <a:t> </a:t>
                      </a:r>
                      <a:r>
                        <a:rPr lang="en-US" sz="1050" b="0" i="1" baseline="0" dirty="0" err="1" smtClean="0">
                          <a:solidFill>
                            <a:schemeClr val="tx1"/>
                          </a:solidFill>
                          <a:latin typeface="Arial" pitchFamily="34" charset="0"/>
                          <a:ea typeface="Tahoma" pitchFamily="34" charset="0"/>
                          <a:cs typeface="Arial" pitchFamily="34" charset="0"/>
                        </a:rPr>
                        <a:t>Baru</a:t>
                      </a:r>
                      <a:r>
                        <a:rPr lang="en-US" sz="1050" b="0" i="1" baseline="0" dirty="0" smtClean="0">
                          <a:solidFill>
                            <a:schemeClr val="tx1"/>
                          </a:solidFill>
                          <a:latin typeface="Arial" pitchFamily="34" charset="0"/>
                          <a:ea typeface="Tahoma" pitchFamily="34" charset="0"/>
                          <a:cs typeface="Arial" pitchFamily="34" charset="0"/>
                        </a:rPr>
                        <a:t> 100.000 Ha (2015) (</a:t>
                      </a:r>
                      <a:r>
                        <a:rPr lang="en-US" sz="1050" b="0" i="1" baseline="0" dirty="0" err="1" smtClean="0">
                          <a:solidFill>
                            <a:schemeClr val="tx1"/>
                          </a:solidFill>
                          <a:latin typeface="Arial" pitchFamily="34" charset="0"/>
                          <a:ea typeface="Tahoma" pitchFamily="34" charset="0"/>
                          <a:cs typeface="Arial" pitchFamily="34" charset="0"/>
                        </a:rPr>
                        <a:t>Nasional</a:t>
                      </a:r>
                      <a:r>
                        <a:rPr lang="en-US" sz="1050" b="0" i="1" baseline="0" dirty="0" smtClean="0">
                          <a:solidFill>
                            <a:schemeClr val="tx1"/>
                          </a:solidFill>
                          <a:latin typeface="Arial" pitchFamily="34" charset="0"/>
                          <a:ea typeface="Tahoma" pitchFamily="34" charset="0"/>
                          <a:cs typeface="Arial" pitchFamily="34" charset="0"/>
                        </a:rPr>
                        <a:t>).</a:t>
                      </a: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1" baseline="0" dirty="0" err="1" smtClean="0">
                          <a:solidFill>
                            <a:schemeClr val="tx1"/>
                          </a:solidFill>
                          <a:latin typeface="Arial" pitchFamily="34" charset="0"/>
                          <a:ea typeface="Tahoma" pitchFamily="34" charset="0"/>
                          <a:cs typeface="Arial" pitchFamily="34" charset="0"/>
                        </a:rPr>
                        <a:t>Kontribusi</a:t>
                      </a:r>
                      <a:r>
                        <a:rPr lang="en-US" sz="1050" b="0" i="1" baseline="0" dirty="0" smtClean="0">
                          <a:solidFill>
                            <a:schemeClr val="tx1"/>
                          </a:solidFill>
                          <a:latin typeface="Arial" pitchFamily="34" charset="0"/>
                          <a:ea typeface="Tahoma" pitchFamily="34" charset="0"/>
                          <a:cs typeface="Arial" pitchFamily="34" charset="0"/>
                        </a:rPr>
                        <a:t> </a:t>
                      </a:r>
                      <a:r>
                        <a:rPr lang="id-ID" sz="1050" b="0" i="1" baseline="0" dirty="0" smtClean="0">
                          <a:solidFill>
                            <a:schemeClr val="tx1"/>
                          </a:solidFill>
                          <a:latin typeface="Arial" pitchFamily="34" charset="0"/>
                          <a:ea typeface="Tahoma" pitchFamily="34" charset="0"/>
                          <a:cs typeface="Arial" pitchFamily="34" charset="0"/>
                        </a:rPr>
                        <a:t>Surplus 10 Juta Ton Beras</a:t>
                      </a:r>
                      <a:r>
                        <a:rPr lang="en-US" sz="1050" b="0" i="1" baseline="0" dirty="0" smtClean="0">
                          <a:solidFill>
                            <a:schemeClr val="tx1"/>
                          </a:solidFill>
                          <a:latin typeface="Arial" pitchFamily="34" charset="0"/>
                          <a:ea typeface="Tahoma" pitchFamily="34" charset="0"/>
                          <a:cs typeface="Arial" pitchFamily="34" charset="0"/>
                        </a:rPr>
                        <a:t> (</a:t>
                      </a:r>
                      <a:r>
                        <a:rPr lang="en-US" sz="1050" b="0" i="1" baseline="0" dirty="0" err="1" smtClean="0">
                          <a:solidFill>
                            <a:schemeClr val="tx1"/>
                          </a:solidFill>
                          <a:latin typeface="Arial" pitchFamily="34" charset="0"/>
                          <a:ea typeface="Tahoma" pitchFamily="34" charset="0"/>
                          <a:cs typeface="Arial" pitchFamily="34" charset="0"/>
                        </a:rPr>
                        <a:t>Nasiona</a:t>
                      </a:r>
                      <a:r>
                        <a:rPr lang="en-US" sz="1050" b="0" i="1" baseline="0" dirty="0" smtClean="0">
                          <a:solidFill>
                            <a:schemeClr val="tx1"/>
                          </a:solidFill>
                          <a:latin typeface="Arial" pitchFamily="34" charset="0"/>
                          <a:ea typeface="Tahoma" pitchFamily="34" charset="0"/>
                          <a:cs typeface="Arial" pitchFamily="34" charset="0"/>
                        </a:rPr>
                        <a:t>).</a:t>
                      </a:r>
                      <a:endParaRPr lang="id-ID" sz="1050" b="0" i="1"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dirty="0" smtClean="0">
                          <a:solidFill>
                            <a:schemeClr val="tx1"/>
                          </a:solidFill>
                          <a:latin typeface="Arial" pitchFamily="34" charset="0"/>
                          <a:ea typeface="Tahoma" pitchFamily="34" charset="0"/>
                          <a:cs typeface="Arial" pitchFamily="34" charset="0"/>
                        </a:rPr>
                        <a:t>Pengelolaan Jaringan </a:t>
                      </a:r>
                      <a:r>
                        <a:rPr lang="en-US" sz="1050" b="0" dirty="0" err="1" smtClean="0">
                          <a:solidFill>
                            <a:schemeClr val="tx1"/>
                          </a:solidFill>
                          <a:latin typeface="Arial" pitchFamily="34" charset="0"/>
                          <a:ea typeface="Tahoma" pitchFamily="34" charset="0"/>
                          <a:cs typeface="Arial" pitchFamily="34" charset="0"/>
                        </a:rPr>
                        <a:t>Irigasi</a:t>
                      </a:r>
                      <a:r>
                        <a:rPr lang="en-US" sz="1050" b="0" baseline="0" dirty="0" smtClean="0">
                          <a:solidFill>
                            <a:schemeClr val="tx1"/>
                          </a:solidFill>
                          <a:latin typeface="Arial" pitchFamily="34" charset="0"/>
                          <a:ea typeface="Tahoma" pitchFamily="34" charset="0"/>
                          <a:cs typeface="Arial" pitchFamily="34" charset="0"/>
                        </a:rPr>
                        <a:t> </a:t>
                      </a:r>
                      <a:r>
                        <a:rPr lang="id-ID" sz="1050" b="0" baseline="0" dirty="0" smtClean="0">
                          <a:solidFill>
                            <a:schemeClr val="tx1"/>
                          </a:solidFill>
                          <a:latin typeface="Arial" pitchFamily="34" charset="0"/>
                          <a:ea typeface="Tahoma" pitchFamily="34" charset="0"/>
                          <a:cs typeface="Arial" pitchFamily="34" charset="0"/>
                        </a:rPr>
                        <a:t>Terpadu</a:t>
                      </a:r>
                      <a:r>
                        <a:rPr lang="en-US" sz="1050" b="0" baseline="0" dirty="0" smtClean="0">
                          <a:solidFill>
                            <a:schemeClr val="tx1"/>
                          </a:solidFill>
                          <a:latin typeface="Arial" pitchFamily="34" charset="0"/>
                          <a:ea typeface="Tahoma" pitchFamily="34" charset="0"/>
                          <a:cs typeface="Arial" pitchFamily="34" charset="0"/>
                        </a:rPr>
                        <a:t>.</a:t>
                      </a: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baseline="0" dirty="0" smtClean="0">
                          <a:solidFill>
                            <a:schemeClr val="tx1"/>
                          </a:solidFill>
                          <a:latin typeface="Arial" pitchFamily="34" charset="0"/>
                          <a:ea typeface="Tahoma" pitchFamily="34" charset="0"/>
                          <a:cs typeface="Arial" pitchFamily="34" charset="0"/>
                        </a:rPr>
                        <a:t>Destinasi Wisata Dunia</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baseline="0" dirty="0" smtClean="0">
                          <a:solidFill>
                            <a:schemeClr val="tx1"/>
                          </a:solidFill>
                          <a:latin typeface="Arial" pitchFamily="34" charset="0"/>
                          <a:ea typeface="Tahoma" pitchFamily="34" charset="0"/>
                          <a:cs typeface="Arial" pitchFamily="34" charset="0"/>
                        </a:rPr>
                        <a:t>Pengembangan Kawasan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Industri</a:t>
                      </a:r>
                      <a:r>
                        <a:rPr lang="id-ID" sz="1050" b="0" baseline="0" dirty="0" smtClean="0">
                          <a:solidFill>
                            <a:schemeClr val="tx1"/>
                          </a:solidFill>
                          <a:latin typeface="Arial" pitchFamily="34" charset="0"/>
                          <a:ea typeface="Tahoma" pitchFamily="34" charset="0"/>
                          <a:cs typeface="Arial" pitchFamily="34" charset="0"/>
                        </a:rPr>
                        <a:t> Manufaktur</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baseline="0" dirty="0" smtClean="0">
                          <a:solidFill>
                            <a:schemeClr val="tx1"/>
                          </a:solidFill>
                          <a:latin typeface="Arial" pitchFamily="34" charset="0"/>
                          <a:ea typeface="Tahoma" pitchFamily="34" charset="0"/>
                          <a:cs typeface="Arial" pitchFamily="34" charset="0"/>
                        </a:rPr>
                        <a:t>Ketahanan Pangan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Nasional</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baseline="0" dirty="0" smtClean="0">
                          <a:solidFill>
                            <a:schemeClr val="tx1"/>
                          </a:solidFill>
                          <a:latin typeface="Arial" pitchFamily="34" charset="0"/>
                          <a:ea typeface="Tahoma" pitchFamily="34" charset="0"/>
                          <a:cs typeface="Arial" pitchFamily="34" charset="0"/>
                        </a:rPr>
                        <a:t>Pembangunan </a:t>
                      </a:r>
                      <a:r>
                        <a:rPr lang="en-US" sz="1050" b="0" baseline="0" dirty="0" smtClean="0">
                          <a:solidFill>
                            <a:schemeClr val="tx1"/>
                          </a:solidFill>
                          <a:latin typeface="Arial" pitchFamily="34" charset="0"/>
                          <a:ea typeface="Tahoma" pitchFamily="34" charset="0"/>
                          <a:cs typeface="Arial" pitchFamily="34" charset="0"/>
                        </a:rPr>
                        <a:t>TOL</a:t>
                      </a:r>
                      <a:r>
                        <a:rPr lang="id-ID" sz="1050" b="0" baseline="0" dirty="0" smtClean="0">
                          <a:solidFill>
                            <a:schemeClr val="tx1"/>
                          </a:solidFill>
                          <a:latin typeface="Arial" pitchFamily="34" charset="0"/>
                          <a:ea typeface="Tahoma" pitchFamily="34" charset="0"/>
                          <a:cs typeface="Arial" pitchFamily="34" charset="0"/>
                        </a:rPr>
                        <a:t> dan Jalan Lintas Cepat</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baseline="0" dirty="0" smtClean="0">
                          <a:solidFill>
                            <a:schemeClr val="tx1"/>
                          </a:solidFill>
                          <a:latin typeface="Arial" pitchFamily="34" charset="0"/>
                          <a:ea typeface="Tahoma" pitchFamily="34" charset="0"/>
                          <a:cs typeface="Arial" pitchFamily="34" charset="0"/>
                        </a:rPr>
                        <a:t>Pembangunan </a:t>
                      </a:r>
                      <a:r>
                        <a:rPr lang="en-US" sz="1050" b="0" baseline="0" dirty="0" err="1" smtClean="0">
                          <a:solidFill>
                            <a:schemeClr val="tx1"/>
                          </a:solidFill>
                          <a:latin typeface="Arial" pitchFamily="34" charset="0"/>
                          <a:ea typeface="Tahoma" pitchFamily="34" charset="0"/>
                          <a:cs typeface="Arial" pitchFamily="34" charset="0"/>
                        </a:rPr>
                        <a:t>Bandara</a:t>
                      </a:r>
                      <a:r>
                        <a:rPr lang="id-ID" sz="1050" b="0" baseline="0" dirty="0" smtClean="0">
                          <a:solidFill>
                            <a:schemeClr val="tx1"/>
                          </a:solidFill>
                          <a:latin typeface="Arial" pitchFamily="34" charset="0"/>
                          <a:ea typeface="Tahoma" pitchFamily="34" charset="0"/>
                          <a:cs typeface="Arial" pitchFamily="34" charset="0"/>
                        </a:rPr>
                        <a:t> Internasion</a:t>
                      </a:r>
                      <a:r>
                        <a:rPr lang="en-US" sz="1050" b="0" baseline="0" dirty="0" smtClean="0">
                          <a:solidFill>
                            <a:schemeClr val="tx1"/>
                          </a:solidFill>
                          <a:latin typeface="Arial" pitchFamily="34" charset="0"/>
                          <a:ea typeface="Tahoma" pitchFamily="34" charset="0"/>
                          <a:cs typeface="Arial" pitchFamily="34" charset="0"/>
                        </a:rPr>
                        <a:t>a</a:t>
                      </a:r>
                      <a:r>
                        <a:rPr lang="id-ID" sz="1050" b="0" baseline="0" dirty="0" smtClean="0">
                          <a:solidFill>
                            <a:schemeClr val="tx1"/>
                          </a:solidFill>
                          <a:latin typeface="Arial" pitchFamily="34" charset="0"/>
                          <a:ea typeface="Tahoma" pitchFamily="34" charset="0"/>
                          <a:cs typeface="Arial" pitchFamily="34" charset="0"/>
                        </a:rPr>
                        <a:t>l Kertajati (BIJB Kertajati) </a:t>
                      </a:r>
                      <a:r>
                        <a:rPr lang="en-US" sz="1050" b="0" baseline="0" dirty="0" err="1" smtClean="0">
                          <a:solidFill>
                            <a:schemeClr val="tx1"/>
                          </a:solidFill>
                          <a:latin typeface="Arial" pitchFamily="34" charset="0"/>
                          <a:ea typeface="Tahoma" pitchFamily="34" charset="0"/>
                          <a:cs typeface="Arial" pitchFamily="34" charset="0"/>
                        </a:rPr>
                        <a:t>dan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Aerocity</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Kertajati</a:t>
                      </a:r>
                      <a:r>
                        <a:rPr lang="en-US" sz="1050" b="0" baseline="0" dirty="0" smtClean="0">
                          <a:solidFill>
                            <a:schemeClr val="tx1"/>
                          </a:solidFill>
                          <a:latin typeface="Arial" pitchFamily="34" charset="0"/>
                          <a:ea typeface="Tahoma" pitchFamily="34" charset="0"/>
                          <a:cs typeface="Arial" pitchFamily="34" charset="0"/>
                        </a:rPr>
                        <a:t>.</a:t>
                      </a: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endParaRPr lang="en-US" sz="1050" b="0" baseline="0" dirty="0" smtClean="0">
                        <a:solidFill>
                          <a:schemeClr val="tx1"/>
                        </a:solidFill>
                        <a:latin typeface="Arial" pitchFamily="34" charset="0"/>
                        <a:ea typeface="Tahoma" pitchFamily="34" charset="0"/>
                        <a:cs typeface="Arial" pitchFamily="34" charset="0"/>
                      </a:endParaRPr>
                    </a:p>
                  </a:txBody>
                  <a:tcPr marL="91439" marR="91439" marT="45726" marB="45726">
                    <a:solidFill>
                      <a:srgbClr val="33CC33">
                        <a:alpha val="20000"/>
                      </a:srgbClr>
                    </a:solidFill>
                  </a:tcPr>
                </a:tc>
                <a:tc>
                  <a:txBody>
                    <a:bodyPr/>
                    <a:lstStyle/>
                    <a:p>
                      <a:pPr marL="342900" indent="-342900">
                        <a:lnSpc>
                          <a:spcPct val="100000"/>
                        </a:lnSpc>
                        <a:spcBef>
                          <a:spcPts val="400"/>
                        </a:spcBef>
                        <a:spcAft>
                          <a:spcPts val="0"/>
                        </a:spcAft>
                        <a:buFont typeface="+mj-lt"/>
                        <a:buAutoNum type="arabicPeriod" startAt="10"/>
                      </a:pPr>
                      <a:r>
                        <a:rPr lang="id-ID" sz="1050" b="0" baseline="0" dirty="0" smtClean="0">
                          <a:solidFill>
                            <a:schemeClr val="tx1"/>
                          </a:solidFill>
                          <a:latin typeface="Arial" pitchFamily="34" charset="0"/>
                          <a:ea typeface="Tahoma" pitchFamily="34" charset="0"/>
                          <a:cs typeface="Arial" pitchFamily="34" charset="0"/>
                        </a:rPr>
                        <a:t>Penanganan limbah di </a:t>
                      </a:r>
                      <a:r>
                        <a:rPr lang="en-US" sz="1050" b="0" baseline="0" dirty="0" err="1" smtClean="0">
                          <a:solidFill>
                            <a:schemeClr val="tx1"/>
                          </a:solidFill>
                          <a:latin typeface="Arial" pitchFamily="34" charset="0"/>
                          <a:ea typeface="Tahoma" pitchFamily="34" charset="0"/>
                          <a:cs typeface="Arial" pitchFamily="34" charset="0"/>
                        </a:rPr>
                        <a:t>Kawasan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Kahatex</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Rancaekek</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Kawasan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Industri</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Kulit</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Sukaregang</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Garut</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Limbah</a:t>
                      </a:r>
                      <a:r>
                        <a:rPr lang="en-US" sz="1050" b="0" baseline="0" dirty="0" smtClean="0">
                          <a:solidFill>
                            <a:schemeClr val="tx1"/>
                          </a:solidFill>
                          <a:latin typeface="Arial" pitchFamily="34" charset="0"/>
                          <a:ea typeface="Tahoma" pitchFamily="34" charset="0"/>
                          <a:cs typeface="Arial" pitchFamily="34" charset="0"/>
                        </a:rPr>
                        <a:t> Batubara, </a:t>
                      </a:r>
                      <a:r>
                        <a:rPr lang="en-US" sz="1050" b="0" baseline="0" dirty="0" err="1" smtClean="0">
                          <a:solidFill>
                            <a:schemeClr val="tx1"/>
                          </a:solidFill>
                          <a:latin typeface="Arial" pitchFamily="34" charset="0"/>
                          <a:ea typeface="Tahoma" pitchFamily="34" charset="0"/>
                          <a:cs typeface="Arial" pitchFamily="34" charset="0"/>
                        </a:rPr>
                        <a:t>serta</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Penambangan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Pasir</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Besi</a:t>
                      </a:r>
                      <a:r>
                        <a:rPr lang="en-US" sz="1050" b="0" baseline="0" dirty="0" smtClean="0">
                          <a:solidFill>
                            <a:schemeClr val="tx1"/>
                          </a:solidFill>
                          <a:latin typeface="Arial" pitchFamily="34" charset="0"/>
                          <a:ea typeface="Tahoma" pitchFamily="34" charset="0"/>
                          <a:cs typeface="Arial" pitchFamily="34" charset="0"/>
                        </a:rPr>
                        <a:t> .</a:t>
                      </a:r>
                    </a:p>
                    <a:p>
                      <a:pPr marL="342900" indent="-342900">
                        <a:lnSpc>
                          <a:spcPct val="100000"/>
                        </a:lnSpc>
                        <a:spcBef>
                          <a:spcPts val="400"/>
                        </a:spcBef>
                        <a:spcAft>
                          <a:spcPts val="0"/>
                        </a:spcAft>
                        <a:buFont typeface="+mj-lt"/>
                        <a:buAutoNum type="arabicPeriod" startAt="10"/>
                      </a:pPr>
                      <a:r>
                        <a:rPr lang="id-ID" sz="1050" b="0" baseline="0" dirty="0" smtClean="0">
                          <a:solidFill>
                            <a:schemeClr val="tx1"/>
                          </a:solidFill>
                          <a:latin typeface="Arial" pitchFamily="34" charset="0"/>
                          <a:ea typeface="Tahoma" pitchFamily="34" charset="0"/>
                          <a:cs typeface="Arial" pitchFamily="34" charset="0"/>
                        </a:rPr>
                        <a:t>Penanganan Banjir Cileuncang </a:t>
                      </a:r>
                      <a:r>
                        <a:rPr lang="en-US" sz="1050" b="0" baseline="0" dirty="0" smtClean="0">
                          <a:solidFill>
                            <a:schemeClr val="tx1"/>
                          </a:solidFill>
                          <a:latin typeface="Arial" pitchFamily="34" charset="0"/>
                          <a:ea typeface="Tahoma" pitchFamily="34" charset="0"/>
                          <a:cs typeface="Arial" pitchFamily="34" charset="0"/>
                        </a:rPr>
                        <a:t>di</a:t>
                      </a:r>
                      <a:r>
                        <a:rPr lang="id-ID" sz="1050" b="0" baseline="0" dirty="0" smtClean="0">
                          <a:solidFill>
                            <a:schemeClr val="tx1"/>
                          </a:solidFill>
                          <a:latin typeface="Arial" pitchFamily="34" charset="0"/>
                          <a:ea typeface="Tahoma" pitchFamily="34" charset="0"/>
                          <a:cs typeface="Arial" pitchFamily="34" charset="0"/>
                        </a:rPr>
                        <a:t> </a:t>
                      </a:r>
                      <a:r>
                        <a:rPr lang="en-US" sz="1050" b="0" baseline="0" dirty="0" smtClean="0">
                          <a:solidFill>
                            <a:schemeClr val="tx1"/>
                          </a:solidFill>
                          <a:latin typeface="Arial" pitchFamily="34" charset="0"/>
                          <a:ea typeface="Tahoma" pitchFamily="34" charset="0"/>
                          <a:cs typeface="Arial" pitchFamily="34" charset="0"/>
                        </a:rPr>
                        <a:t>Kota </a:t>
                      </a:r>
                      <a:r>
                        <a:rPr lang="id-ID" sz="1050" b="0" baseline="0" dirty="0" smtClean="0">
                          <a:solidFill>
                            <a:schemeClr val="tx1"/>
                          </a:solidFill>
                          <a:latin typeface="Arial" pitchFamily="34" charset="0"/>
                          <a:ea typeface="Tahoma" pitchFamily="34" charset="0"/>
                          <a:cs typeface="Arial" pitchFamily="34" charset="0"/>
                        </a:rPr>
                        <a:t>Bandung dan </a:t>
                      </a:r>
                      <a:r>
                        <a:rPr lang="en-US" sz="1050" b="0" baseline="0" dirty="0" smtClean="0">
                          <a:solidFill>
                            <a:schemeClr val="tx1"/>
                          </a:solidFill>
                          <a:latin typeface="Arial" pitchFamily="34" charset="0"/>
                          <a:ea typeface="Tahoma" pitchFamily="34" charset="0"/>
                          <a:cs typeface="Arial" pitchFamily="34" charset="0"/>
                        </a:rPr>
                        <a:t>Kota </a:t>
                      </a:r>
                      <a:r>
                        <a:rPr lang="id-ID" sz="1050" b="0" baseline="0" dirty="0" smtClean="0">
                          <a:solidFill>
                            <a:schemeClr val="tx1"/>
                          </a:solidFill>
                          <a:latin typeface="Arial" pitchFamily="34" charset="0"/>
                          <a:ea typeface="Tahoma" pitchFamily="34" charset="0"/>
                          <a:cs typeface="Arial" pitchFamily="34" charset="0"/>
                        </a:rPr>
                        <a:t>Bekasi</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342900" marR="0" indent="-342900" algn="l" defTabSz="914400" rtl="0" eaLnBrk="1" fontAlgn="auto" latinLnBrk="0" hangingPunct="1">
                        <a:lnSpc>
                          <a:spcPct val="100000"/>
                        </a:lnSpc>
                        <a:spcBef>
                          <a:spcPts val="400"/>
                        </a:spcBef>
                        <a:spcAft>
                          <a:spcPts val="0"/>
                        </a:spcAft>
                        <a:buClrTx/>
                        <a:buSzTx/>
                        <a:buFont typeface="+mj-lt"/>
                        <a:buAutoNum type="arabicPeriod" startAt="10"/>
                        <a:tabLst/>
                        <a:defRPr/>
                      </a:pPr>
                      <a:r>
                        <a:rPr lang="id-ID" sz="1050" b="0" baseline="0" dirty="0" smtClean="0">
                          <a:solidFill>
                            <a:schemeClr val="tx1"/>
                          </a:solidFill>
                          <a:latin typeface="Arial" pitchFamily="34" charset="0"/>
                          <a:ea typeface="Tahoma" pitchFamily="34" charset="0"/>
                          <a:cs typeface="Arial" pitchFamily="34" charset="0"/>
                        </a:rPr>
                        <a:t>Pengelolaan Terintegrasi DAS Citarum, </a:t>
                      </a:r>
                      <a:r>
                        <a:rPr lang="en-US" sz="1050" b="0" baseline="0" dirty="0" smtClean="0">
                          <a:solidFill>
                            <a:schemeClr val="tx1"/>
                          </a:solidFill>
                          <a:latin typeface="Arial" pitchFamily="34" charset="0"/>
                          <a:ea typeface="Tahoma" pitchFamily="34" charset="0"/>
                          <a:cs typeface="Arial" pitchFamily="34" charset="0"/>
                        </a:rPr>
                        <a:t>DAS </a:t>
                      </a:r>
                      <a:r>
                        <a:rPr lang="id-ID" sz="1050" b="0" baseline="0" dirty="0" smtClean="0">
                          <a:solidFill>
                            <a:schemeClr val="tx1"/>
                          </a:solidFill>
                          <a:latin typeface="Arial" pitchFamily="34" charset="0"/>
                          <a:ea typeface="Tahoma" pitchFamily="34" charset="0"/>
                          <a:cs typeface="Arial" pitchFamily="34" charset="0"/>
                        </a:rPr>
                        <a:t>Ciliwung dan </a:t>
                      </a:r>
                      <a:r>
                        <a:rPr lang="en-US" sz="1050" b="0" baseline="0" dirty="0" smtClean="0">
                          <a:solidFill>
                            <a:schemeClr val="tx1"/>
                          </a:solidFill>
                          <a:latin typeface="Arial" pitchFamily="34" charset="0"/>
                          <a:ea typeface="Tahoma" pitchFamily="34" charset="0"/>
                          <a:cs typeface="Arial" pitchFamily="34" charset="0"/>
                        </a:rPr>
                        <a:t>DAS </a:t>
                      </a:r>
                      <a:r>
                        <a:rPr lang="id-ID" sz="1050" b="0" baseline="0" dirty="0" smtClean="0">
                          <a:solidFill>
                            <a:schemeClr val="tx1"/>
                          </a:solidFill>
                          <a:latin typeface="Arial" pitchFamily="34" charset="0"/>
                          <a:ea typeface="Tahoma" pitchFamily="34" charset="0"/>
                          <a:cs typeface="Arial" pitchFamily="34" charset="0"/>
                        </a:rPr>
                        <a:t>Cimanuk</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342900" marR="0" indent="-342900" algn="l" defTabSz="914400" rtl="0" eaLnBrk="1" fontAlgn="auto" latinLnBrk="0" hangingPunct="1">
                        <a:lnSpc>
                          <a:spcPct val="100000"/>
                        </a:lnSpc>
                        <a:spcBef>
                          <a:spcPts val="400"/>
                        </a:spcBef>
                        <a:spcAft>
                          <a:spcPts val="0"/>
                        </a:spcAft>
                        <a:buClrTx/>
                        <a:buSzTx/>
                        <a:buFont typeface="+mj-lt"/>
                        <a:buAutoNum type="arabicPeriod" startAt="10"/>
                        <a:tabLst/>
                        <a:defRPr/>
                      </a:pPr>
                      <a:r>
                        <a:rPr lang="id-ID" sz="1050" b="0" baseline="0" dirty="0" smtClean="0">
                          <a:solidFill>
                            <a:schemeClr val="tx1"/>
                          </a:solidFill>
                          <a:latin typeface="Arial" pitchFamily="34" charset="0"/>
                          <a:ea typeface="Tahoma" pitchFamily="34" charset="0"/>
                          <a:cs typeface="Arial" pitchFamily="34" charset="0"/>
                        </a:rPr>
                        <a:t>Perwujudan Kawasan Lindung 45%</a:t>
                      </a:r>
                      <a:r>
                        <a:rPr lang="en-US" sz="1050" b="0" baseline="0" dirty="0" smtClean="0">
                          <a:solidFill>
                            <a:schemeClr val="tx1"/>
                          </a:solidFill>
                          <a:latin typeface="Arial" pitchFamily="34" charset="0"/>
                          <a:ea typeface="Tahoma" pitchFamily="34" charset="0"/>
                          <a:cs typeface="Arial" pitchFamily="34" charset="0"/>
                        </a:rPr>
                        <a:t> (</a:t>
                      </a:r>
                      <a:r>
                        <a:rPr lang="en-US" sz="1050" b="0" i="1" baseline="0" dirty="0" err="1" smtClean="0">
                          <a:solidFill>
                            <a:schemeClr val="tx1"/>
                          </a:solidFill>
                          <a:latin typeface="Arial" pitchFamily="34" charset="0"/>
                          <a:ea typeface="Tahoma" pitchFamily="34" charset="0"/>
                          <a:cs typeface="Arial" pitchFamily="34" charset="0"/>
                        </a:rPr>
                        <a:t>Jabar</a:t>
                      </a:r>
                      <a:r>
                        <a:rPr lang="en-US" sz="1050" b="0" i="1" baseline="0" dirty="0" smtClean="0">
                          <a:solidFill>
                            <a:schemeClr val="tx1"/>
                          </a:solidFill>
                          <a:latin typeface="Arial" pitchFamily="34" charset="0"/>
                          <a:ea typeface="Tahoma" pitchFamily="34" charset="0"/>
                          <a:cs typeface="Arial" pitchFamily="34" charset="0"/>
                        </a:rPr>
                        <a:t> Green Province).</a:t>
                      </a:r>
                      <a:endParaRPr lang="id-ID" sz="1050" b="0" i="1" baseline="0" dirty="0" smtClean="0">
                        <a:solidFill>
                          <a:schemeClr val="tx1"/>
                        </a:solidFill>
                        <a:latin typeface="Arial" pitchFamily="34" charset="0"/>
                        <a:ea typeface="Tahoma" pitchFamily="34" charset="0"/>
                        <a:cs typeface="Arial" pitchFamily="34" charset="0"/>
                      </a:endParaRPr>
                    </a:p>
                    <a:p>
                      <a:pPr marL="342900" marR="0" indent="-342900" algn="l" defTabSz="914400" rtl="0" eaLnBrk="1" fontAlgn="auto" latinLnBrk="0" hangingPunct="1">
                        <a:lnSpc>
                          <a:spcPct val="100000"/>
                        </a:lnSpc>
                        <a:spcBef>
                          <a:spcPts val="400"/>
                        </a:spcBef>
                        <a:spcAft>
                          <a:spcPts val="0"/>
                        </a:spcAft>
                        <a:buClrTx/>
                        <a:buSzTx/>
                        <a:buFont typeface="+mj-lt"/>
                        <a:buAutoNum type="arabicPeriod" startAt="10"/>
                        <a:tabLst/>
                        <a:defRPr/>
                      </a:pPr>
                      <a:r>
                        <a:rPr lang="en-US" sz="1050" b="0" baseline="0" dirty="0" smtClean="0">
                          <a:solidFill>
                            <a:schemeClr val="tx1"/>
                          </a:solidFill>
                          <a:latin typeface="Arial" pitchFamily="34" charset="0"/>
                          <a:ea typeface="Tahoma" pitchFamily="34" charset="0"/>
                          <a:cs typeface="Arial" pitchFamily="34" charset="0"/>
                        </a:rPr>
                        <a:t>TPPAS </a:t>
                      </a:r>
                      <a:r>
                        <a:rPr lang="en-US" sz="1050" b="0" baseline="0" dirty="0" err="1" smtClean="0">
                          <a:solidFill>
                            <a:schemeClr val="tx1"/>
                          </a:solidFill>
                          <a:latin typeface="Arial" pitchFamily="34" charset="0"/>
                          <a:ea typeface="Tahoma" pitchFamily="34" charset="0"/>
                          <a:cs typeface="Arial" pitchFamily="34" charset="0"/>
                        </a:rPr>
                        <a:t>Legok</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Nangka</a:t>
                      </a:r>
                      <a:r>
                        <a:rPr lang="id-ID" sz="1050" b="0" baseline="0" dirty="0" smtClean="0">
                          <a:solidFill>
                            <a:schemeClr val="tx1"/>
                          </a:solidFill>
                          <a:latin typeface="Arial" pitchFamily="34" charset="0"/>
                          <a:ea typeface="Tahoma" pitchFamily="34" charset="0"/>
                          <a:cs typeface="Arial" pitchFamily="34" charset="0"/>
                        </a:rPr>
                        <a:t> </a:t>
                      </a:r>
                      <a:r>
                        <a:rPr lang="en-US" sz="1050" b="0" baseline="0" dirty="0" smtClean="0">
                          <a:solidFill>
                            <a:schemeClr val="tx1"/>
                          </a:solidFill>
                          <a:latin typeface="Arial" pitchFamily="34" charset="0"/>
                          <a:ea typeface="Tahoma" pitchFamily="34" charset="0"/>
                          <a:cs typeface="Arial" pitchFamily="34" charset="0"/>
                        </a:rPr>
                        <a:t>di </a:t>
                      </a:r>
                      <a:r>
                        <a:rPr lang="en-US" sz="1050" b="0" baseline="0" dirty="0" err="1" smtClean="0">
                          <a:solidFill>
                            <a:schemeClr val="tx1"/>
                          </a:solidFill>
                          <a:latin typeface="Arial" pitchFamily="34" charset="0"/>
                          <a:ea typeface="Tahoma" pitchFamily="34" charset="0"/>
                          <a:cs typeface="Arial" pitchFamily="34" charset="0"/>
                        </a:rPr>
                        <a:t>Kab</a:t>
                      </a:r>
                      <a:r>
                        <a:rPr lang="en-US" sz="1050" b="0" baseline="0" dirty="0" smtClean="0">
                          <a:solidFill>
                            <a:schemeClr val="tx1"/>
                          </a:solidFill>
                          <a:latin typeface="Arial" pitchFamily="34" charset="0"/>
                          <a:ea typeface="Tahoma" pitchFamily="34" charset="0"/>
                          <a:cs typeface="Arial" pitchFamily="34" charset="0"/>
                        </a:rPr>
                        <a:t>. Bandung </a:t>
                      </a:r>
                      <a:r>
                        <a:rPr lang="id-ID" sz="1050" b="0" baseline="0" dirty="0" smtClean="0">
                          <a:solidFill>
                            <a:schemeClr val="tx1"/>
                          </a:solidFill>
                          <a:latin typeface="Arial" pitchFamily="34" charset="0"/>
                          <a:ea typeface="Tahoma" pitchFamily="34" charset="0"/>
                          <a:cs typeface="Arial" pitchFamily="34" charset="0"/>
                        </a:rPr>
                        <a:t>dan </a:t>
                      </a:r>
                      <a:r>
                        <a:rPr lang="en-US" sz="1050" b="0" baseline="0" dirty="0" smtClean="0">
                          <a:solidFill>
                            <a:schemeClr val="tx1"/>
                          </a:solidFill>
                          <a:latin typeface="Arial" pitchFamily="34" charset="0"/>
                          <a:ea typeface="Tahoma" pitchFamily="34" charset="0"/>
                          <a:cs typeface="Arial" pitchFamily="34" charset="0"/>
                        </a:rPr>
                        <a:t> TPPAS </a:t>
                      </a:r>
                      <a:r>
                        <a:rPr lang="id-ID" sz="1050" b="0" baseline="0" dirty="0" smtClean="0">
                          <a:solidFill>
                            <a:schemeClr val="tx1"/>
                          </a:solidFill>
                          <a:latin typeface="Arial" pitchFamily="34" charset="0"/>
                          <a:ea typeface="Tahoma" pitchFamily="34" charset="0"/>
                          <a:cs typeface="Arial" pitchFamily="34" charset="0"/>
                        </a:rPr>
                        <a:t>Nambo</a:t>
                      </a:r>
                      <a:r>
                        <a:rPr lang="en-US" sz="1050" b="0" baseline="0" dirty="0" smtClean="0">
                          <a:solidFill>
                            <a:schemeClr val="tx1"/>
                          </a:solidFill>
                          <a:latin typeface="Arial" pitchFamily="34" charset="0"/>
                          <a:ea typeface="Tahoma" pitchFamily="34" charset="0"/>
                          <a:cs typeface="Arial" pitchFamily="34" charset="0"/>
                        </a:rPr>
                        <a:t> di </a:t>
                      </a:r>
                      <a:r>
                        <a:rPr lang="en-US" sz="1050" b="0" baseline="0" dirty="0" err="1" smtClean="0">
                          <a:solidFill>
                            <a:schemeClr val="tx1"/>
                          </a:solidFill>
                          <a:latin typeface="Arial" pitchFamily="34" charset="0"/>
                          <a:ea typeface="Tahoma" pitchFamily="34" charset="0"/>
                          <a:cs typeface="Arial" pitchFamily="34" charset="0"/>
                        </a:rPr>
                        <a:t>Kab</a:t>
                      </a:r>
                      <a:r>
                        <a:rPr lang="en-US" sz="1050" b="0" baseline="0" dirty="0" smtClean="0">
                          <a:solidFill>
                            <a:schemeClr val="tx1"/>
                          </a:solidFill>
                          <a:latin typeface="Arial" pitchFamily="34" charset="0"/>
                          <a:ea typeface="Tahoma" pitchFamily="34" charset="0"/>
                          <a:cs typeface="Arial" pitchFamily="34" charset="0"/>
                        </a:rPr>
                        <a:t>. Bogor.</a:t>
                      </a:r>
                      <a:endParaRPr lang="id-ID" sz="1050" b="0" baseline="0" dirty="0" smtClean="0">
                        <a:solidFill>
                          <a:schemeClr val="tx1"/>
                        </a:solidFill>
                        <a:latin typeface="Arial" pitchFamily="34" charset="0"/>
                        <a:ea typeface="Tahoma" pitchFamily="34" charset="0"/>
                        <a:cs typeface="Arial" pitchFamily="34" charset="0"/>
                      </a:endParaRPr>
                    </a:p>
                    <a:p>
                      <a:pPr marL="342900" marR="0" indent="-342900" algn="l" defTabSz="914400" rtl="0" eaLnBrk="1" fontAlgn="auto" latinLnBrk="0" hangingPunct="1">
                        <a:lnSpc>
                          <a:spcPct val="100000"/>
                        </a:lnSpc>
                        <a:spcBef>
                          <a:spcPts val="400"/>
                        </a:spcBef>
                        <a:spcAft>
                          <a:spcPts val="0"/>
                        </a:spcAft>
                        <a:buClrTx/>
                        <a:buSzTx/>
                        <a:buFont typeface="+mj-lt"/>
                        <a:buAutoNum type="arabicPeriod" startAt="10"/>
                        <a:tabLst/>
                        <a:defRPr/>
                      </a:pPr>
                      <a:r>
                        <a:rPr lang="en-US" sz="1050" b="0" baseline="0" dirty="0" err="1" smtClean="0">
                          <a:solidFill>
                            <a:schemeClr val="tx1"/>
                          </a:solidFill>
                          <a:latin typeface="Arial" pitchFamily="34" charset="0"/>
                          <a:ea typeface="Tahoma" pitchFamily="34" charset="0"/>
                          <a:cs typeface="Arial" pitchFamily="34" charset="0"/>
                        </a:rPr>
                        <a:t>Kemandirian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Energi</a:t>
                      </a:r>
                      <a:r>
                        <a:rPr lang="id-ID" sz="1050" b="0" baseline="0" dirty="0" smtClean="0">
                          <a:solidFill>
                            <a:schemeClr val="tx1"/>
                          </a:solidFill>
                          <a:latin typeface="Arial" pitchFamily="34" charset="0"/>
                          <a:ea typeface="Tahoma" pitchFamily="34" charset="0"/>
                          <a:cs typeface="Arial" pitchFamily="34" charset="0"/>
                        </a:rPr>
                        <a:t> Perdesaan</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342900" marR="0" indent="-342900" algn="l" defTabSz="914400" rtl="0" eaLnBrk="1" fontAlgn="auto" latinLnBrk="0" hangingPunct="1">
                        <a:lnSpc>
                          <a:spcPct val="100000"/>
                        </a:lnSpc>
                        <a:spcBef>
                          <a:spcPts val="400"/>
                        </a:spcBef>
                        <a:spcAft>
                          <a:spcPts val="0"/>
                        </a:spcAft>
                        <a:buClrTx/>
                        <a:buSzTx/>
                        <a:buFont typeface="+mj-lt"/>
                        <a:buAutoNum type="arabicPeriod" startAt="10"/>
                        <a:tabLst/>
                        <a:defRPr/>
                      </a:pPr>
                      <a:r>
                        <a:rPr lang="id-ID" sz="1050" b="0" baseline="0" dirty="0" smtClean="0">
                          <a:solidFill>
                            <a:schemeClr val="tx1"/>
                          </a:solidFill>
                          <a:latin typeface="Arial" pitchFamily="34" charset="0"/>
                          <a:ea typeface="Tahoma" pitchFamily="34" charset="0"/>
                          <a:cs typeface="Arial" pitchFamily="34" charset="0"/>
                        </a:rPr>
                        <a:t>Sanitasi Lingkungan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Kab</a:t>
                      </a:r>
                      <a:r>
                        <a:rPr lang="en-US" sz="1050" b="0" baseline="0" dirty="0" smtClean="0">
                          <a:solidFill>
                            <a:schemeClr val="tx1"/>
                          </a:solidFill>
                          <a:latin typeface="Arial" pitchFamily="34" charset="0"/>
                          <a:ea typeface="Tahoma" pitchFamily="34" charset="0"/>
                          <a:cs typeface="Arial" pitchFamily="34" charset="0"/>
                        </a:rPr>
                        <a:t>/Kota.</a:t>
                      </a:r>
                      <a:endParaRPr lang="id-ID" sz="1050" b="0" baseline="0" dirty="0" smtClean="0">
                        <a:solidFill>
                          <a:schemeClr val="tx1"/>
                        </a:solidFill>
                        <a:latin typeface="Arial" pitchFamily="34" charset="0"/>
                        <a:ea typeface="Tahoma" pitchFamily="34" charset="0"/>
                        <a:cs typeface="Arial" pitchFamily="34" charset="0"/>
                      </a:endParaRPr>
                    </a:p>
                    <a:p>
                      <a:pPr marL="342900" marR="0" indent="-342900" algn="l" defTabSz="914400" rtl="0" eaLnBrk="1" fontAlgn="auto" latinLnBrk="0" hangingPunct="1">
                        <a:lnSpc>
                          <a:spcPct val="100000"/>
                        </a:lnSpc>
                        <a:spcBef>
                          <a:spcPts val="400"/>
                        </a:spcBef>
                        <a:spcAft>
                          <a:spcPts val="0"/>
                        </a:spcAft>
                        <a:buClrTx/>
                        <a:buSzTx/>
                        <a:buFont typeface="+mj-lt"/>
                        <a:buAutoNum type="arabicPeriod" startAt="10"/>
                        <a:tabLst/>
                        <a:defRPr/>
                      </a:pPr>
                      <a:r>
                        <a:rPr lang="id-ID" sz="1050" b="0" baseline="0" dirty="0" smtClean="0">
                          <a:solidFill>
                            <a:schemeClr val="tx1"/>
                          </a:solidFill>
                          <a:latin typeface="Arial" pitchFamily="34" charset="0"/>
                          <a:ea typeface="Tahoma" pitchFamily="34" charset="0"/>
                          <a:cs typeface="Arial" pitchFamily="34" charset="0"/>
                        </a:rPr>
                        <a:t>Rasio </a:t>
                      </a:r>
                      <a:r>
                        <a:rPr lang="en-US" sz="1050" b="0" baseline="0" dirty="0" smtClean="0">
                          <a:solidFill>
                            <a:schemeClr val="tx1"/>
                          </a:solidFill>
                          <a:latin typeface="Arial" pitchFamily="34" charset="0"/>
                          <a:ea typeface="Tahoma" pitchFamily="34" charset="0"/>
                          <a:cs typeface="Arial" pitchFamily="34" charset="0"/>
                        </a:rPr>
                        <a:t>E</a:t>
                      </a:r>
                      <a:r>
                        <a:rPr lang="id-ID" sz="1050" b="0" baseline="0" dirty="0" smtClean="0">
                          <a:solidFill>
                            <a:schemeClr val="tx1"/>
                          </a:solidFill>
                          <a:latin typeface="Arial" pitchFamily="34" charset="0"/>
                          <a:ea typeface="Tahoma" pitchFamily="34" charset="0"/>
                          <a:cs typeface="Arial" pitchFamily="34" charset="0"/>
                        </a:rPr>
                        <a:t>lektrifikasi </a:t>
                      </a:r>
                      <a:r>
                        <a:rPr lang="en-US" sz="1050" b="0" baseline="0" dirty="0" smtClean="0">
                          <a:solidFill>
                            <a:schemeClr val="tx1"/>
                          </a:solidFill>
                          <a:latin typeface="Arial" pitchFamily="34" charset="0"/>
                          <a:ea typeface="Tahoma" pitchFamily="34" charset="0"/>
                          <a:cs typeface="Arial" pitchFamily="34" charset="0"/>
                        </a:rPr>
                        <a:t>R</a:t>
                      </a:r>
                      <a:r>
                        <a:rPr lang="id-ID" sz="1050" b="0" baseline="0" dirty="0" smtClean="0">
                          <a:solidFill>
                            <a:schemeClr val="tx1"/>
                          </a:solidFill>
                          <a:latin typeface="Arial" pitchFamily="34" charset="0"/>
                          <a:ea typeface="Tahoma" pitchFamily="34" charset="0"/>
                          <a:cs typeface="Arial" pitchFamily="34" charset="0"/>
                        </a:rPr>
                        <a:t>umah </a:t>
                      </a:r>
                      <a:endParaRPr lang="en-US" sz="1050" b="0" baseline="0" dirty="0" smtClean="0">
                        <a:solidFill>
                          <a:schemeClr val="tx1"/>
                        </a:solidFill>
                        <a:latin typeface="Arial" pitchFamily="34" charset="0"/>
                        <a:ea typeface="Tahoma" pitchFamily="34" charset="0"/>
                        <a:cs typeface="Arial" pitchFamily="34" charset="0"/>
                      </a:endParaRPr>
                    </a:p>
                    <a:p>
                      <a:pPr marL="342900" marR="0" indent="-342900" algn="l" defTabSz="914400" rtl="0" eaLnBrk="1" fontAlgn="auto" latinLnBrk="0" hangingPunct="1">
                        <a:lnSpc>
                          <a:spcPct val="100000"/>
                        </a:lnSpc>
                        <a:spcBef>
                          <a:spcPts val="400"/>
                        </a:spcBef>
                        <a:spcAft>
                          <a:spcPts val="0"/>
                        </a:spcAft>
                        <a:buClrTx/>
                        <a:buSzTx/>
                        <a:buFont typeface="+mj-lt"/>
                        <a:buAutoNum type="arabicPeriod" startAt="10"/>
                        <a:tabLst/>
                        <a:defRPr/>
                      </a:pPr>
                      <a:r>
                        <a:rPr lang="id-ID" sz="1050" b="0" baseline="0" dirty="0" smtClean="0">
                          <a:solidFill>
                            <a:schemeClr val="tx1"/>
                          </a:solidFill>
                          <a:latin typeface="Arial" pitchFamily="34" charset="0"/>
                          <a:ea typeface="Tahoma" pitchFamily="34" charset="0"/>
                          <a:cs typeface="Arial" pitchFamily="34" charset="0"/>
                        </a:rPr>
                        <a:t>Penyelesaian Dampak Sosial dan Lingkungan Pembangunan Waduk Jatigede</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txBody>
                  <a:tcPr marL="91439" marR="91439" marT="45726" marB="45726">
                    <a:solidFill>
                      <a:srgbClr val="33CC33">
                        <a:alpha val="20000"/>
                      </a:srgbClr>
                    </a:solidFill>
                  </a:tcPr>
                </a:tc>
                <a:tc>
                  <a:txBody>
                    <a:bodyPr/>
                    <a:lstStyle/>
                    <a:p>
                      <a:pPr marL="273050" indent="-273050">
                        <a:lnSpc>
                          <a:spcPct val="100000"/>
                        </a:lnSpc>
                        <a:spcBef>
                          <a:spcPts val="600"/>
                        </a:spcBef>
                        <a:spcAft>
                          <a:spcPts val="0"/>
                        </a:spcAft>
                        <a:buFont typeface="+mj-lt"/>
                        <a:buAutoNum type="arabicPeriod"/>
                      </a:pPr>
                      <a:r>
                        <a:rPr lang="id-ID" sz="1050" b="0" i="1" baseline="0" dirty="0" smtClean="0">
                          <a:solidFill>
                            <a:schemeClr val="tx1"/>
                          </a:solidFill>
                          <a:latin typeface="Arial" pitchFamily="34" charset="0"/>
                          <a:ea typeface="Tahoma" pitchFamily="34" charset="0"/>
                          <a:cs typeface="Arial" pitchFamily="34" charset="0"/>
                        </a:rPr>
                        <a:t>Sekolah Gratis SD/SLTP/SLTA</a:t>
                      </a:r>
                      <a:r>
                        <a:rPr lang="en-US" sz="1050" b="0" i="1" baseline="0" dirty="0" smtClean="0">
                          <a:solidFill>
                            <a:schemeClr val="tx1"/>
                          </a:solidFill>
                          <a:latin typeface="Arial" pitchFamily="34" charset="0"/>
                          <a:ea typeface="Tahoma" pitchFamily="34" charset="0"/>
                          <a:cs typeface="Arial" pitchFamily="34" charset="0"/>
                        </a:rPr>
                        <a:t>.</a:t>
                      </a:r>
                      <a:endParaRPr lang="id-ID" sz="1050" b="0" i="1" baseline="0"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i="1" baseline="0" dirty="0" smtClean="0">
                          <a:solidFill>
                            <a:schemeClr val="tx1"/>
                          </a:solidFill>
                          <a:latin typeface="Arial" pitchFamily="34" charset="0"/>
                          <a:ea typeface="Tahoma" pitchFamily="34" charset="0"/>
                          <a:cs typeface="Arial" pitchFamily="34" charset="0"/>
                        </a:rPr>
                        <a:t>Beasiswa Pendidikan untuk Pemuda, Tenaga Medis, Keluarga Atlet Berprestasi dan Guru</a:t>
                      </a:r>
                      <a:r>
                        <a:rPr lang="en-US" sz="1050" b="0" i="1" baseline="0" dirty="0" smtClean="0">
                          <a:solidFill>
                            <a:schemeClr val="tx1"/>
                          </a:solidFill>
                          <a:latin typeface="Arial" pitchFamily="34" charset="0"/>
                          <a:ea typeface="Tahoma" pitchFamily="34" charset="0"/>
                          <a:cs typeface="Arial" pitchFamily="34" charset="0"/>
                        </a:rPr>
                        <a:t>.</a:t>
                      </a: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1" baseline="0" dirty="0" smtClean="0">
                          <a:solidFill>
                            <a:schemeClr val="tx1"/>
                          </a:solidFill>
                          <a:latin typeface="Arial" pitchFamily="34" charset="0"/>
                          <a:ea typeface="Tahoma" pitchFamily="34" charset="0"/>
                          <a:cs typeface="Arial" pitchFamily="34" charset="0"/>
                        </a:rPr>
                        <a:t>2 </a:t>
                      </a:r>
                      <a:r>
                        <a:rPr lang="en-US" sz="1050" b="0" i="1" baseline="0" dirty="0" err="1" smtClean="0">
                          <a:solidFill>
                            <a:schemeClr val="tx1"/>
                          </a:solidFill>
                          <a:latin typeface="Arial" pitchFamily="34" charset="0"/>
                          <a:ea typeface="Tahoma" pitchFamily="34" charset="0"/>
                          <a:cs typeface="Arial" pitchFamily="34" charset="0"/>
                        </a:rPr>
                        <a:t>juta</a:t>
                      </a:r>
                      <a:r>
                        <a:rPr lang="en-US" sz="1050" b="0" i="1" baseline="0" dirty="0" smtClean="0">
                          <a:solidFill>
                            <a:schemeClr val="tx1"/>
                          </a:solidFill>
                          <a:latin typeface="Arial" pitchFamily="34" charset="0"/>
                          <a:ea typeface="Tahoma" pitchFamily="34" charset="0"/>
                          <a:cs typeface="Arial" pitchFamily="34" charset="0"/>
                        </a:rPr>
                        <a:t> </a:t>
                      </a:r>
                      <a:r>
                        <a:rPr lang="id-ID" sz="1050" b="0" i="1" baseline="0" dirty="0" smtClean="0">
                          <a:solidFill>
                            <a:schemeClr val="tx1"/>
                          </a:solidFill>
                          <a:latin typeface="Arial" pitchFamily="34" charset="0"/>
                          <a:ea typeface="Tahoma" pitchFamily="34" charset="0"/>
                          <a:cs typeface="Arial" pitchFamily="34" charset="0"/>
                        </a:rPr>
                        <a:t>serapan tenaga</a:t>
                      </a:r>
                      <a:r>
                        <a:rPr lang="en-US" sz="1050" b="0" i="1" baseline="0" dirty="0" smtClean="0">
                          <a:solidFill>
                            <a:schemeClr val="tx1"/>
                          </a:solidFill>
                          <a:latin typeface="Arial" pitchFamily="34" charset="0"/>
                          <a:ea typeface="Tahoma" pitchFamily="34" charset="0"/>
                          <a:cs typeface="Arial" pitchFamily="34" charset="0"/>
                        </a:rPr>
                        <a:t> </a:t>
                      </a:r>
                      <a:r>
                        <a:rPr lang="en-US" sz="1050" b="0" i="1" baseline="0" dirty="0" err="1" smtClean="0">
                          <a:solidFill>
                            <a:schemeClr val="tx1"/>
                          </a:solidFill>
                          <a:latin typeface="Arial" pitchFamily="34" charset="0"/>
                          <a:ea typeface="Tahoma" pitchFamily="34" charset="0"/>
                          <a:cs typeface="Arial" pitchFamily="34" charset="0"/>
                        </a:rPr>
                        <a:t>kerja</a:t>
                      </a:r>
                      <a:r>
                        <a:rPr lang="en-US" sz="1050" b="0" i="1" baseline="0" dirty="0" smtClean="0">
                          <a:solidFill>
                            <a:schemeClr val="tx1"/>
                          </a:solidFill>
                          <a:latin typeface="Arial" pitchFamily="34" charset="0"/>
                          <a:ea typeface="Tahoma" pitchFamily="34" charset="0"/>
                          <a:cs typeface="Arial" pitchFamily="34" charset="0"/>
                        </a:rPr>
                        <a:t>.</a:t>
                      </a: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i="1" dirty="0" smtClean="0">
                          <a:solidFill>
                            <a:schemeClr val="tx1"/>
                          </a:solidFill>
                          <a:latin typeface="Arial" pitchFamily="34" charset="0"/>
                          <a:ea typeface="Tahoma" pitchFamily="34" charset="0"/>
                          <a:cs typeface="Arial" pitchFamily="34" charset="0"/>
                        </a:rPr>
                        <a:t>Pembangunan Gelanggang Olahraga</a:t>
                      </a:r>
                      <a:r>
                        <a:rPr lang="en-US" sz="1050" b="0" i="1" dirty="0" smtClean="0">
                          <a:solidFill>
                            <a:schemeClr val="tx1"/>
                          </a:solidFill>
                          <a:latin typeface="Arial" pitchFamily="34" charset="0"/>
                          <a:ea typeface="Tahoma" pitchFamily="34" charset="0"/>
                          <a:cs typeface="Arial" pitchFamily="34" charset="0"/>
                        </a:rPr>
                        <a:t> </a:t>
                      </a:r>
                      <a:r>
                        <a:rPr lang="id-ID" sz="1050" b="0" i="1" dirty="0" smtClean="0">
                          <a:solidFill>
                            <a:schemeClr val="tx1"/>
                          </a:solidFill>
                          <a:latin typeface="Arial" pitchFamily="34" charset="0"/>
                          <a:ea typeface="Tahoma" pitchFamily="34" charset="0"/>
                          <a:cs typeface="Arial" pitchFamily="34" charset="0"/>
                        </a:rPr>
                        <a:t>di </a:t>
                      </a:r>
                      <a:r>
                        <a:rPr lang="en-US" sz="1050" b="0" i="1" dirty="0" err="1" smtClean="0">
                          <a:solidFill>
                            <a:schemeClr val="tx1"/>
                          </a:solidFill>
                          <a:latin typeface="Arial" pitchFamily="34" charset="0"/>
                          <a:ea typeface="Tahoma" pitchFamily="34" charset="0"/>
                          <a:cs typeface="Arial" pitchFamily="34" charset="0"/>
                        </a:rPr>
                        <a:t>Kab</a:t>
                      </a:r>
                      <a:r>
                        <a:rPr lang="en-US" sz="1050" b="0" i="1" dirty="0" smtClean="0">
                          <a:solidFill>
                            <a:schemeClr val="tx1"/>
                          </a:solidFill>
                          <a:latin typeface="Arial" pitchFamily="34" charset="0"/>
                          <a:ea typeface="Tahoma" pitchFamily="34" charset="0"/>
                          <a:cs typeface="Arial" pitchFamily="34" charset="0"/>
                        </a:rPr>
                        <a:t>/</a:t>
                      </a:r>
                      <a:r>
                        <a:rPr lang="en-US" sz="1050" b="0" i="1" dirty="0" err="1" smtClean="0">
                          <a:solidFill>
                            <a:schemeClr val="tx1"/>
                          </a:solidFill>
                          <a:latin typeface="Arial" pitchFamily="34" charset="0"/>
                          <a:ea typeface="Tahoma" pitchFamily="34" charset="0"/>
                          <a:cs typeface="Arial" pitchFamily="34" charset="0"/>
                        </a:rPr>
                        <a:t>kota</a:t>
                      </a:r>
                      <a:r>
                        <a:rPr lang="en-US" sz="1050" b="0" i="1" dirty="0" smtClean="0">
                          <a:solidFill>
                            <a:schemeClr val="tx1"/>
                          </a:solidFill>
                          <a:latin typeface="Arial" pitchFamily="34" charset="0"/>
                          <a:ea typeface="Tahoma" pitchFamily="34" charset="0"/>
                          <a:cs typeface="Arial" pitchFamily="34" charset="0"/>
                        </a:rPr>
                        <a:t>.</a:t>
                      </a:r>
                      <a:endParaRPr lang="id-ID" sz="1050" b="0" i="1"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i="1" dirty="0" smtClean="0">
                          <a:solidFill>
                            <a:schemeClr val="tx1"/>
                          </a:solidFill>
                          <a:latin typeface="Arial" pitchFamily="34" charset="0"/>
                          <a:ea typeface="Tahoma" pitchFamily="34" charset="0"/>
                          <a:cs typeface="Arial" pitchFamily="34" charset="0"/>
                        </a:rPr>
                        <a:t>Pembangunan Pusat seni dan Budaya</a:t>
                      </a:r>
                      <a:r>
                        <a:rPr lang="en-US" sz="1050" b="0" i="1" dirty="0" smtClean="0">
                          <a:solidFill>
                            <a:schemeClr val="tx1"/>
                          </a:solidFill>
                          <a:latin typeface="Arial" pitchFamily="34" charset="0"/>
                          <a:ea typeface="Tahoma" pitchFamily="34" charset="0"/>
                          <a:cs typeface="Arial" pitchFamily="34" charset="0"/>
                        </a:rPr>
                        <a:t>.</a:t>
                      </a:r>
                      <a:endParaRPr lang="id-ID" sz="1050" b="0" i="1" dirty="0" smtClean="0">
                        <a:solidFill>
                          <a:schemeClr val="tx1"/>
                        </a:solidFill>
                        <a:latin typeface="Arial" pitchFamily="34" charset="0"/>
                        <a:ea typeface="Tahoma" pitchFamily="34" charset="0"/>
                        <a:cs typeface="Arial" pitchFamily="34" charset="0"/>
                      </a:endParaRPr>
                    </a:p>
                    <a:p>
                      <a:pPr marL="273050" marR="0" indent="-273050" algn="l" defTabSz="914400" rtl="0" eaLnBrk="1" fontAlgn="auto" latinLnBrk="0" hangingPunct="1">
                        <a:lnSpc>
                          <a:spcPct val="100000"/>
                        </a:lnSpc>
                        <a:spcBef>
                          <a:spcPts val="600"/>
                        </a:spcBef>
                        <a:spcAft>
                          <a:spcPts val="0"/>
                        </a:spcAft>
                        <a:buClrTx/>
                        <a:buSzTx/>
                        <a:buFont typeface="+mj-lt"/>
                        <a:buAutoNum type="arabicPeriod"/>
                        <a:tabLst/>
                        <a:defRPr/>
                      </a:pPr>
                      <a:r>
                        <a:rPr lang="id-ID" sz="1050" b="0" baseline="0" dirty="0" smtClean="0">
                          <a:solidFill>
                            <a:schemeClr val="tx1"/>
                          </a:solidFill>
                          <a:latin typeface="Arial" pitchFamily="34" charset="0"/>
                          <a:ea typeface="Tahoma" pitchFamily="34" charset="0"/>
                          <a:cs typeface="Arial" pitchFamily="34" charset="0"/>
                        </a:rPr>
                        <a:t>Pengurangan Kemiskinan</a:t>
                      </a:r>
                      <a:r>
                        <a:rPr lang="en-US" sz="1050" b="0" baseline="0" dirty="0" smtClean="0">
                          <a:solidFill>
                            <a:schemeClr val="tx1"/>
                          </a:solidFill>
                          <a:latin typeface="Arial" pitchFamily="34" charset="0"/>
                          <a:ea typeface="Tahoma" pitchFamily="34" charset="0"/>
                          <a:cs typeface="Arial" pitchFamily="34" charset="0"/>
                        </a:rPr>
                        <a:t>.</a:t>
                      </a:r>
                      <a:r>
                        <a:rPr lang="id-ID" sz="1050" b="0" baseline="0" dirty="0" smtClean="0">
                          <a:solidFill>
                            <a:schemeClr val="tx1"/>
                          </a:solidFill>
                          <a:latin typeface="Arial" pitchFamily="34" charset="0"/>
                          <a:ea typeface="Tahoma" pitchFamily="34" charset="0"/>
                          <a:cs typeface="Arial" pitchFamily="34" charset="0"/>
                        </a:rPr>
                        <a:t> </a:t>
                      </a:r>
                    </a:p>
                    <a:p>
                      <a:pPr marL="273050" indent="-273050">
                        <a:lnSpc>
                          <a:spcPct val="100000"/>
                        </a:lnSpc>
                        <a:spcBef>
                          <a:spcPts val="600"/>
                        </a:spcBef>
                        <a:spcAft>
                          <a:spcPts val="0"/>
                        </a:spcAft>
                        <a:buFont typeface="+mj-lt"/>
                        <a:buAutoNum type="arabicPeriod"/>
                      </a:pPr>
                      <a:r>
                        <a:rPr lang="id-ID" sz="1050" b="0" baseline="0" dirty="0" smtClean="0">
                          <a:solidFill>
                            <a:schemeClr val="tx1"/>
                          </a:solidFill>
                          <a:latin typeface="Arial" pitchFamily="34" charset="0"/>
                          <a:ea typeface="Tahoma" pitchFamily="34" charset="0"/>
                          <a:cs typeface="Arial" pitchFamily="34" charset="0"/>
                        </a:rPr>
                        <a:t>Penerapan Jaminan Kesehatan Nasional (JKN)</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273050" indent="-273050">
                        <a:lnSpc>
                          <a:spcPct val="100000"/>
                        </a:lnSpc>
                        <a:spcBef>
                          <a:spcPts val="600"/>
                        </a:spcBef>
                        <a:spcAft>
                          <a:spcPts val="0"/>
                        </a:spcAft>
                        <a:buFont typeface="+mj-lt"/>
                        <a:buAutoNum type="arabicPeriod"/>
                      </a:pPr>
                      <a:r>
                        <a:rPr lang="id-ID" sz="1050" b="0" baseline="0" dirty="0" smtClean="0">
                          <a:solidFill>
                            <a:schemeClr val="tx1"/>
                          </a:solidFill>
                          <a:latin typeface="Arial" pitchFamily="34" charset="0"/>
                          <a:ea typeface="Tahoma" pitchFamily="34" charset="0"/>
                          <a:cs typeface="Arial" pitchFamily="34" charset="0"/>
                        </a:rPr>
                        <a:t>Pembangunan Venues </a:t>
                      </a:r>
                      <a:r>
                        <a:rPr lang="en-US" sz="1050" b="0" baseline="0" dirty="0" err="1" smtClean="0">
                          <a:solidFill>
                            <a:schemeClr val="tx1"/>
                          </a:solidFill>
                          <a:latin typeface="Arial" pitchFamily="34" charset="0"/>
                          <a:ea typeface="Tahoma" pitchFamily="34" charset="0"/>
                          <a:cs typeface="Arial" pitchFamily="34" charset="0"/>
                        </a:rPr>
                        <a:t>dan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Pelaksanaan</a:t>
                      </a:r>
                      <a:r>
                        <a:rPr lang="en-US" sz="1050" b="0" baseline="0" dirty="0" smtClean="0">
                          <a:solidFill>
                            <a:schemeClr val="tx1"/>
                          </a:solidFill>
                          <a:latin typeface="Arial" pitchFamily="34" charset="0"/>
                          <a:ea typeface="Tahoma" pitchFamily="34" charset="0"/>
                          <a:cs typeface="Arial" pitchFamily="34" charset="0"/>
                        </a:rPr>
                        <a:t> </a:t>
                      </a:r>
                      <a:r>
                        <a:rPr lang="id-ID" sz="1050" b="0" baseline="0" dirty="0" smtClean="0">
                          <a:solidFill>
                            <a:schemeClr val="tx1"/>
                          </a:solidFill>
                          <a:latin typeface="Arial" pitchFamily="34" charset="0"/>
                          <a:ea typeface="Tahoma" pitchFamily="34" charset="0"/>
                          <a:cs typeface="Arial" pitchFamily="34" charset="0"/>
                        </a:rPr>
                        <a:t>PON XIX</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273050" indent="-273050">
                        <a:lnSpc>
                          <a:spcPct val="100000"/>
                        </a:lnSpc>
                        <a:spcBef>
                          <a:spcPts val="600"/>
                        </a:spcBef>
                        <a:spcAft>
                          <a:spcPts val="0"/>
                        </a:spcAft>
                        <a:buFont typeface="+mj-lt"/>
                        <a:buAutoNum type="arabicPeriod"/>
                      </a:pPr>
                      <a:r>
                        <a:rPr lang="id-ID" sz="1050" b="0" baseline="0" dirty="0" smtClean="0">
                          <a:solidFill>
                            <a:schemeClr val="tx1"/>
                          </a:solidFill>
                          <a:latin typeface="Arial" pitchFamily="34" charset="0"/>
                          <a:ea typeface="Tahoma" pitchFamily="34" charset="0"/>
                          <a:cs typeface="Arial" pitchFamily="34" charset="0"/>
                        </a:rPr>
                        <a:t>Pembangunan Masjid Monumental Jawa Barat</a:t>
                      </a:r>
                      <a:r>
                        <a:rPr lang="en-US" sz="1050" b="0" baseline="0" dirty="0" smtClean="0">
                          <a:solidFill>
                            <a:schemeClr val="tx1"/>
                          </a:solidFill>
                          <a:latin typeface="Arial" pitchFamily="34" charset="0"/>
                          <a:ea typeface="Tahoma" pitchFamily="34" charset="0"/>
                          <a:cs typeface="Arial" pitchFamily="34" charset="0"/>
                        </a:rPr>
                        <a:t>.di 5 Wilayah.</a:t>
                      </a:r>
                    </a:p>
                    <a:p>
                      <a:pPr marL="273050" indent="-273050">
                        <a:lnSpc>
                          <a:spcPct val="100000"/>
                        </a:lnSpc>
                        <a:spcBef>
                          <a:spcPts val="600"/>
                        </a:spcBef>
                        <a:spcAft>
                          <a:spcPts val="0"/>
                        </a:spcAft>
                        <a:buFont typeface="+mj-lt"/>
                        <a:buAutoNum type="arabicPeriod"/>
                      </a:pPr>
                      <a:r>
                        <a:rPr lang="en-US" sz="1050" b="0" baseline="0" dirty="0" smtClean="0">
                          <a:solidFill>
                            <a:schemeClr val="tx1"/>
                          </a:solidFill>
                          <a:latin typeface="Arial" pitchFamily="34" charset="0"/>
                          <a:ea typeface="Tahoma" pitchFamily="34" charset="0"/>
                          <a:cs typeface="Arial" pitchFamily="34" charset="0"/>
                        </a:rPr>
                        <a:t>Pembangunan </a:t>
                      </a:r>
                      <a:r>
                        <a:rPr lang="en-US" sz="1050" b="0" baseline="0" dirty="0" err="1" smtClean="0">
                          <a:solidFill>
                            <a:schemeClr val="tx1"/>
                          </a:solidFill>
                          <a:latin typeface="Arial" pitchFamily="34" charset="0"/>
                          <a:ea typeface="Tahoma" pitchFamily="34" charset="0"/>
                          <a:cs typeface="Arial" pitchFamily="34" charset="0"/>
                        </a:rPr>
                        <a:t>Kampus</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Baru</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Perguruan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Tinggi</a:t>
                      </a:r>
                      <a:r>
                        <a:rPr lang="en-US" sz="1050" b="0" baseline="0" dirty="0" smtClean="0">
                          <a:solidFill>
                            <a:schemeClr val="tx1"/>
                          </a:solidFill>
                          <a:latin typeface="Arial" pitchFamily="34" charset="0"/>
                          <a:ea typeface="Tahoma" pitchFamily="34" charset="0"/>
                          <a:cs typeface="Arial" pitchFamily="34" charset="0"/>
                        </a:rPr>
                        <a:t> Di </a:t>
                      </a:r>
                      <a:r>
                        <a:rPr lang="en-US" sz="1050" b="0" baseline="0" dirty="0" err="1" smtClean="0">
                          <a:solidFill>
                            <a:schemeClr val="tx1"/>
                          </a:solidFill>
                          <a:latin typeface="Arial" pitchFamily="34" charset="0"/>
                          <a:ea typeface="Tahoma" pitchFamily="34" charset="0"/>
                          <a:cs typeface="Arial" pitchFamily="34" charset="0"/>
                        </a:rPr>
                        <a:t>Luar</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Domisili</a:t>
                      </a:r>
                      <a:r>
                        <a:rPr lang="en-US" sz="1050" b="0" baseline="0" dirty="0" smtClean="0">
                          <a:solidFill>
                            <a:schemeClr val="tx1"/>
                          </a:solidFill>
                          <a:latin typeface="Arial" pitchFamily="34" charset="0"/>
                          <a:ea typeface="Tahoma" pitchFamily="34" charset="0"/>
                          <a:cs typeface="Arial" pitchFamily="34" charset="0"/>
                        </a:rPr>
                        <a:t> (PDD) di </a:t>
                      </a:r>
                      <a:r>
                        <a:rPr lang="en-US" sz="1050" b="0" baseline="0" dirty="0" err="1" smtClean="0">
                          <a:solidFill>
                            <a:schemeClr val="tx1"/>
                          </a:solidFill>
                          <a:latin typeface="Arial" pitchFamily="34" charset="0"/>
                          <a:ea typeface="Tahoma" pitchFamily="34" charset="0"/>
                          <a:cs typeface="Arial" pitchFamily="34" charset="0"/>
                        </a:rPr>
                        <a:t>Jawa</a:t>
                      </a:r>
                      <a:r>
                        <a:rPr lang="en-US" sz="1050" b="0" baseline="0" dirty="0" smtClean="0">
                          <a:solidFill>
                            <a:schemeClr val="tx1"/>
                          </a:solidFill>
                          <a:latin typeface="Arial" pitchFamily="34" charset="0"/>
                          <a:ea typeface="Tahoma" pitchFamily="34" charset="0"/>
                          <a:cs typeface="Arial" pitchFamily="34" charset="0"/>
                        </a:rPr>
                        <a:t> Barat.</a:t>
                      </a:r>
                      <a:endParaRPr lang="id-ID" sz="1050" b="0" baseline="0" dirty="0" smtClean="0">
                        <a:solidFill>
                          <a:schemeClr val="tx1"/>
                        </a:solidFill>
                        <a:latin typeface="Arial" pitchFamily="34" charset="0"/>
                        <a:ea typeface="Tahoma" pitchFamily="34" charset="0"/>
                        <a:cs typeface="Arial" pitchFamily="34" charset="0"/>
                      </a:endParaRPr>
                    </a:p>
                    <a:p>
                      <a:pPr marL="273050" indent="-273050">
                        <a:lnSpc>
                          <a:spcPct val="100000"/>
                        </a:lnSpc>
                        <a:spcBef>
                          <a:spcPts val="600"/>
                        </a:spcBef>
                        <a:spcAft>
                          <a:spcPts val="0"/>
                        </a:spcAft>
                        <a:buFont typeface="+mj-lt"/>
                        <a:buAutoNum type="arabicPeriod"/>
                      </a:pPr>
                      <a:r>
                        <a:rPr lang="id-ID" sz="1050" b="0" baseline="0" dirty="0" smtClean="0">
                          <a:solidFill>
                            <a:schemeClr val="tx1"/>
                          </a:solidFill>
                          <a:latin typeface="Arial" pitchFamily="34" charset="0"/>
                          <a:ea typeface="Tahoma" pitchFamily="34" charset="0"/>
                          <a:cs typeface="Arial" pitchFamily="34" charset="0"/>
                        </a:rPr>
                        <a:t>Pembangunan RKB dan Kobong </a:t>
                      </a:r>
                    </a:p>
                  </a:txBody>
                  <a:tcPr marL="91439" marR="91439" marT="45726" marB="45726">
                    <a:solidFill>
                      <a:schemeClr val="accent2">
                        <a:lumMod val="60000"/>
                        <a:lumOff val="40000"/>
                        <a:alpha val="20000"/>
                      </a:schemeClr>
                    </a:solidFill>
                  </a:tcPr>
                </a:tc>
                <a:tc>
                  <a:txBody>
                    <a:bodyPr/>
                    <a:lstStyle/>
                    <a:p>
                      <a:pPr marL="265113" indent="-265113">
                        <a:spcBef>
                          <a:spcPts val="600"/>
                        </a:spcBef>
                        <a:spcAft>
                          <a:spcPts val="600"/>
                        </a:spcAft>
                        <a:buFont typeface="+mj-lt"/>
                        <a:buAutoNum type="arabicPeriod"/>
                      </a:pPr>
                      <a:r>
                        <a:rPr lang="id-ID" sz="1050" b="0" baseline="0" dirty="0" smtClean="0">
                          <a:solidFill>
                            <a:schemeClr val="tx1"/>
                          </a:solidFill>
                          <a:latin typeface="Arial" pitchFamily="34" charset="0"/>
                          <a:ea typeface="Tahoma" pitchFamily="34" charset="0"/>
                          <a:cs typeface="Arial" pitchFamily="34" charset="0"/>
                        </a:rPr>
                        <a:t>Modernisasi Tata Kelola Pemerintahan Provinsi Jawa Barat</a:t>
                      </a:r>
                    </a:p>
                    <a:p>
                      <a:pPr marL="265113" indent="-265113">
                        <a:spcBef>
                          <a:spcPts val="600"/>
                        </a:spcBef>
                        <a:spcAft>
                          <a:spcPts val="600"/>
                        </a:spcAft>
                        <a:buFont typeface="+mj-lt"/>
                        <a:buAutoNum type="arabicPeriod"/>
                      </a:pPr>
                      <a:r>
                        <a:rPr lang="id-ID" sz="1050" b="0" baseline="0" dirty="0" smtClean="0">
                          <a:solidFill>
                            <a:schemeClr val="tx1"/>
                          </a:solidFill>
                          <a:latin typeface="Arial" pitchFamily="34" charset="0"/>
                          <a:ea typeface="Tahoma" pitchFamily="34" charset="0"/>
                          <a:cs typeface="Arial" pitchFamily="34" charset="0"/>
                        </a:rPr>
                        <a:t>Mempertahankan Predikat Wajar Tanpa Pengecualian</a:t>
                      </a:r>
                      <a:r>
                        <a:rPr lang="en-US" sz="1050" b="0" baseline="0" dirty="0" smtClean="0">
                          <a:solidFill>
                            <a:schemeClr val="tx1"/>
                          </a:solidFill>
                          <a:latin typeface="Arial" pitchFamily="34" charset="0"/>
                          <a:ea typeface="Tahoma" pitchFamily="34" charset="0"/>
                          <a:cs typeface="Arial" pitchFamily="34" charset="0"/>
                        </a:rPr>
                        <a:t> (WTP) </a:t>
                      </a:r>
                      <a:r>
                        <a:rPr lang="en-US" sz="1050" b="0" baseline="0" dirty="0" err="1" smtClean="0">
                          <a:solidFill>
                            <a:schemeClr val="tx1"/>
                          </a:solidFill>
                          <a:latin typeface="Arial" pitchFamily="34" charset="0"/>
                          <a:ea typeface="Tahoma" pitchFamily="34" charset="0"/>
                          <a:cs typeface="Arial" pitchFamily="34" charset="0"/>
                        </a:rPr>
                        <a:t>dan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Meningkatkan</a:t>
                      </a:r>
                      <a:r>
                        <a:rPr lang="en-US" sz="1050" b="0" baseline="0" dirty="0" smtClean="0">
                          <a:solidFill>
                            <a:schemeClr val="tx1"/>
                          </a:solidFill>
                          <a:latin typeface="Arial" pitchFamily="34" charset="0"/>
                          <a:ea typeface="Tahoma" pitchFamily="34" charset="0"/>
                          <a:cs typeface="Arial" pitchFamily="34" charset="0"/>
                        </a:rPr>
                        <a:t> </a:t>
                      </a:r>
                      <a:r>
                        <a:rPr lang="en-US" sz="1050" b="0" baseline="0" dirty="0" err="1" smtClean="0">
                          <a:solidFill>
                            <a:schemeClr val="tx1"/>
                          </a:solidFill>
                          <a:latin typeface="Arial" pitchFamily="34" charset="0"/>
                          <a:ea typeface="Tahoma" pitchFamily="34" charset="0"/>
                          <a:cs typeface="Arial" pitchFamily="34" charset="0"/>
                        </a:rPr>
                        <a:t>Kualitas</a:t>
                      </a:r>
                      <a:r>
                        <a:rPr lang="en-US" sz="1050" b="0" baseline="0" dirty="0" smtClean="0">
                          <a:solidFill>
                            <a:schemeClr val="tx1"/>
                          </a:solidFill>
                          <a:latin typeface="Arial" pitchFamily="34" charset="0"/>
                          <a:ea typeface="Tahoma" pitchFamily="34" charset="0"/>
                          <a:cs typeface="Arial" pitchFamily="34" charset="0"/>
                        </a:rPr>
                        <a:t> </a:t>
                      </a:r>
                      <a:r>
                        <a:rPr lang="fi-FI" sz="1050" b="0" i="0" kern="1200" dirty="0" smtClean="0">
                          <a:solidFill>
                            <a:schemeClr val="tx1"/>
                          </a:solidFill>
                          <a:effectLst/>
                          <a:latin typeface="Arial" panose="020B0604020202020204" pitchFamily="34" charset="0"/>
                          <a:ea typeface="+mn-ea"/>
                          <a:cs typeface="Arial" panose="020B0604020202020204" pitchFamily="34" charset="0"/>
                        </a:rPr>
                        <a:t>Laporan Akuntabilitas Kinerja Instansi Pemerintah (LAKIP)</a:t>
                      </a:r>
                      <a:endParaRPr lang="id-ID" sz="1050" b="0" baseline="0" dirty="0" smtClean="0">
                        <a:solidFill>
                          <a:schemeClr val="tx1"/>
                        </a:solidFill>
                        <a:latin typeface="Arial" pitchFamily="34" charset="0"/>
                        <a:ea typeface="Tahoma" pitchFamily="34" charset="0"/>
                        <a:cs typeface="Arial" pitchFamily="34" charset="0"/>
                      </a:endParaRPr>
                    </a:p>
                    <a:p>
                      <a:pPr marL="265113" indent="-265113">
                        <a:spcBef>
                          <a:spcPts val="600"/>
                        </a:spcBef>
                        <a:spcAft>
                          <a:spcPts val="600"/>
                        </a:spcAft>
                        <a:buFont typeface="+mj-lt"/>
                        <a:buAutoNum type="arabicPeriod"/>
                      </a:pPr>
                      <a:r>
                        <a:rPr lang="id-ID" sz="1050" b="0" baseline="0" dirty="0" smtClean="0">
                          <a:solidFill>
                            <a:schemeClr val="tx1"/>
                          </a:solidFill>
                          <a:latin typeface="Arial" pitchFamily="34" charset="0"/>
                          <a:ea typeface="Tahoma" pitchFamily="34" charset="0"/>
                          <a:cs typeface="Arial" pitchFamily="34" charset="0"/>
                        </a:rPr>
                        <a:t>Pembangunan Monorel di Metropolitan Bandung Raya</a:t>
                      </a:r>
                      <a:r>
                        <a:rPr lang="en-US" sz="1050" b="0" baseline="0" dirty="0" smtClean="0">
                          <a:solidFill>
                            <a:schemeClr val="tx1"/>
                          </a:solidFill>
                          <a:latin typeface="Arial" pitchFamily="34" charset="0"/>
                          <a:ea typeface="Tahoma" pitchFamily="34" charset="0"/>
                          <a:cs typeface="Arial" pitchFamily="34" charset="0"/>
                        </a:rPr>
                        <a:t>.</a:t>
                      </a:r>
                      <a:endParaRPr lang="id-ID" sz="1050" b="0" baseline="0" dirty="0" smtClean="0">
                        <a:solidFill>
                          <a:schemeClr val="tx1"/>
                        </a:solidFill>
                        <a:latin typeface="Arial" pitchFamily="34" charset="0"/>
                        <a:ea typeface="Tahoma" pitchFamily="34" charset="0"/>
                        <a:cs typeface="Arial" pitchFamily="34" charset="0"/>
                      </a:endParaRPr>
                    </a:p>
                    <a:p>
                      <a:pPr marL="265113" indent="-265113">
                        <a:spcBef>
                          <a:spcPts val="600"/>
                        </a:spcBef>
                        <a:spcAft>
                          <a:spcPts val="600"/>
                        </a:spcAft>
                        <a:buFont typeface="+mj-lt"/>
                        <a:buNone/>
                      </a:pPr>
                      <a:endParaRPr lang="id-ID" sz="1050" b="0" baseline="0" dirty="0" smtClean="0">
                        <a:solidFill>
                          <a:schemeClr val="tx1"/>
                        </a:solidFill>
                        <a:latin typeface="Arial" pitchFamily="34" charset="0"/>
                        <a:ea typeface="Tahoma" pitchFamily="34" charset="0"/>
                        <a:cs typeface="Arial" pitchFamily="34" charset="0"/>
                      </a:endParaRPr>
                    </a:p>
                  </a:txBody>
                  <a:tcPr marL="91439" marR="91439" marT="45726" marB="45726">
                    <a:solidFill>
                      <a:schemeClr val="accent2">
                        <a:lumMod val="60000"/>
                        <a:lumOff val="40000"/>
                        <a:alpha val="20000"/>
                      </a:schemeClr>
                    </a:solidFill>
                  </a:tcPr>
                </a:tc>
              </a:tr>
            </a:tbl>
          </a:graphicData>
        </a:graphic>
      </p:graphicFrame>
      <p:sp>
        <p:nvSpPr>
          <p:cNvPr id="11" name="TextBox 10"/>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14</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148490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49726" y="2103572"/>
            <a:ext cx="7810706" cy="4453665"/>
            <a:chOff x="0" y="1066800"/>
            <a:chExt cx="9144000" cy="5410200"/>
          </a:xfrm>
        </p:grpSpPr>
        <p:grpSp>
          <p:nvGrpSpPr>
            <p:cNvPr id="2" name="Group 33"/>
            <p:cNvGrpSpPr>
              <a:grpSpLocks/>
            </p:cNvGrpSpPr>
            <p:nvPr/>
          </p:nvGrpSpPr>
          <p:grpSpPr bwMode="auto">
            <a:xfrm>
              <a:off x="0" y="1066800"/>
              <a:ext cx="9144000" cy="5410200"/>
              <a:chOff x="381000" y="1160483"/>
              <a:chExt cx="8460433" cy="5545117"/>
            </a:xfrm>
          </p:grpSpPr>
          <p:grpSp>
            <p:nvGrpSpPr>
              <p:cNvPr id="3" name="Group 3"/>
              <p:cNvGrpSpPr>
                <a:grpSpLocks/>
              </p:cNvGrpSpPr>
              <p:nvPr/>
            </p:nvGrpSpPr>
            <p:grpSpPr bwMode="auto">
              <a:xfrm>
                <a:off x="381000" y="1160483"/>
                <a:ext cx="8460433" cy="5545117"/>
                <a:chOff x="180667" y="457200"/>
                <a:chExt cx="8534400" cy="5943600"/>
              </a:xfrm>
            </p:grpSpPr>
            <p:pic>
              <p:nvPicPr>
                <p:cNvPr id="5" name="Picture 1" descr="06 Peta Rencana Struktur Ruang 2029.jpg"/>
                <p:cNvPicPr>
                  <a:picLocks noChangeAspect="1"/>
                </p:cNvPicPr>
                <p:nvPr/>
              </p:nvPicPr>
              <p:blipFill>
                <a:blip r:embed="rId3" cstate="screen"/>
                <a:srcRect/>
                <a:stretch>
                  <a:fillRect/>
                </a:stretch>
              </p:blipFill>
              <p:spPr bwMode="auto">
                <a:xfrm>
                  <a:off x="180667" y="457200"/>
                  <a:ext cx="8534400" cy="5943600"/>
                </a:xfrm>
                <a:prstGeom prst="rect">
                  <a:avLst/>
                </a:prstGeom>
                <a:ln w="25400">
                  <a:solidFill>
                    <a:schemeClr val="accent1"/>
                  </a:solidFill>
                </a:ln>
                <a:effectLst>
                  <a:softEdge rad="112500"/>
                </a:effectLst>
              </p:spPr>
            </p:pic>
            <p:grpSp>
              <p:nvGrpSpPr>
                <p:cNvPr id="4" name="Group 65"/>
                <p:cNvGrpSpPr>
                  <a:grpSpLocks/>
                </p:cNvGrpSpPr>
                <p:nvPr/>
              </p:nvGrpSpPr>
              <p:grpSpPr bwMode="auto">
                <a:xfrm>
                  <a:off x="476904" y="936792"/>
                  <a:ext cx="8152349" cy="5387808"/>
                  <a:chOff x="476904" y="936792"/>
                  <a:chExt cx="8152349" cy="5387808"/>
                </a:xfrm>
              </p:grpSpPr>
              <p:sp>
                <p:nvSpPr>
                  <p:cNvPr id="7" name="Oval 6"/>
                  <p:cNvSpPr/>
                  <p:nvPr/>
                </p:nvSpPr>
                <p:spPr>
                  <a:xfrm>
                    <a:off x="1249231" y="936792"/>
                    <a:ext cx="1965183" cy="1555343"/>
                  </a:xfrm>
                  <a:prstGeom prst="ellipse">
                    <a:avLst/>
                  </a:prstGeom>
                  <a:solidFill>
                    <a:srgbClr val="FFC000">
                      <a:alpha val="30196"/>
                    </a:srgbClr>
                  </a:solidFill>
                  <a:ln w="25400">
                    <a:solidFill>
                      <a:srgbClr val="FF0000"/>
                    </a:solidFill>
                    <a:prstDash val="dash"/>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US" sz="1100" b="1" dirty="0">
                        <a:solidFill>
                          <a:prstClr val="black"/>
                        </a:solidFill>
                      </a:rPr>
                      <a:t>METROPOLITAN</a:t>
                    </a:r>
                  </a:p>
                  <a:p>
                    <a:pPr algn="ctr" defTabSz="914290">
                      <a:defRPr/>
                    </a:pPr>
                    <a:r>
                      <a:rPr lang="en-US" sz="1100" b="1" dirty="0">
                        <a:solidFill>
                          <a:prstClr val="black"/>
                        </a:solidFill>
                      </a:rPr>
                      <a:t>BODEBEK  - KARPUR</a:t>
                    </a:r>
                  </a:p>
                </p:txBody>
              </p:sp>
              <p:sp>
                <p:nvSpPr>
                  <p:cNvPr id="8" name="Oval 7"/>
                  <p:cNvSpPr/>
                  <p:nvPr/>
                </p:nvSpPr>
                <p:spPr>
                  <a:xfrm>
                    <a:off x="3657600" y="2514600"/>
                    <a:ext cx="2209800" cy="1752600"/>
                  </a:xfrm>
                  <a:prstGeom prst="ellipse">
                    <a:avLst/>
                  </a:prstGeom>
                  <a:solidFill>
                    <a:srgbClr val="FFC000">
                      <a:alpha val="30196"/>
                    </a:srgbClr>
                  </a:solidFill>
                  <a:ln w="25400">
                    <a:solidFill>
                      <a:schemeClr val="accent1"/>
                    </a:solidFill>
                    <a:prstDash val="dash"/>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US" sz="1200" b="1" dirty="0">
                        <a:solidFill>
                          <a:prstClr val="black"/>
                        </a:solidFill>
                      </a:rPr>
                      <a:t>METROPOLITAN BANDUNG RAYA</a:t>
                    </a:r>
                  </a:p>
                </p:txBody>
              </p:sp>
              <p:sp>
                <p:nvSpPr>
                  <p:cNvPr id="9" name="Oval 8"/>
                  <p:cNvSpPr/>
                  <p:nvPr/>
                </p:nvSpPr>
                <p:spPr>
                  <a:xfrm>
                    <a:off x="6483695" y="2277297"/>
                    <a:ext cx="1973928" cy="1465205"/>
                  </a:xfrm>
                  <a:prstGeom prst="ellipse">
                    <a:avLst/>
                  </a:prstGeom>
                  <a:solidFill>
                    <a:srgbClr val="FFC000">
                      <a:alpha val="30196"/>
                    </a:srgbClr>
                  </a:solidFill>
                  <a:ln w="25400">
                    <a:solidFill>
                      <a:schemeClr val="accent1"/>
                    </a:solidFill>
                    <a:prstDash val="dash"/>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US" sz="1100" b="1" dirty="0">
                        <a:solidFill>
                          <a:prstClr val="black"/>
                        </a:solidFill>
                      </a:rPr>
                      <a:t>METROPOLITAN</a:t>
                    </a:r>
                  </a:p>
                  <a:p>
                    <a:pPr algn="ctr" defTabSz="914290">
                      <a:defRPr/>
                    </a:pPr>
                    <a:r>
                      <a:rPr lang="en-US" sz="1100" b="1" dirty="0">
                        <a:solidFill>
                          <a:prstClr val="black"/>
                        </a:solidFill>
                      </a:rPr>
                      <a:t>CIREBON RAYA</a:t>
                    </a:r>
                  </a:p>
                </p:txBody>
              </p:sp>
              <p:sp>
                <p:nvSpPr>
                  <p:cNvPr id="10" name="Oval 9"/>
                  <p:cNvSpPr/>
                  <p:nvPr/>
                </p:nvSpPr>
                <p:spPr>
                  <a:xfrm>
                    <a:off x="476904" y="3235775"/>
                    <a:ext cx="1389092" cy="1078009"/>
                  </a:xfrm>
                  <a:prstGeom prst="ellipse">
                    <a:avLst/>
                  </a:prstGeom>
                  <a:solidFill>
                    <a:srgbClr val="00B050">
                      <a:alpha val="30196"/>
                    </a:srgbClr>
                  </a:solidFill>
                  <a:ln w="25400">
                    <a:solidFill>
                      <a:schemeClr val="accent1"/>
                    </a:solidFill>
                    <a:prstDash val="dash"/>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US" sz="900" b="1" dirty="0">
                        <a:solidFill>
                          <a:prstClr val="black"/>
                        </a:solidFill>
                      </a:rPr>
                      <a:t>GROWTH CENTER PALABUHAN RATU</a:t>
                    </a:r>
                  </a:p>
                </p:txBody>
              </p:sp>
              <p:sp>
                <p:nvSpPr>
                  <p:cNvPr id="11" name="Oval 10"/>
                  <p:cNvSpPr/>
                  <p:nvPr/>
                </p:nvSpPr>
                <p:spPr>
                  <a:xfrm>
                    <a:off x="6858001" y="5257799"/>
                    <a:ext cx="1771252" cy="1066801"/>
                  </a:xfrm>
                  <a:prstGeom prst="ellipse">
                    <a:avLst/>
                  </a:prstGeom>
                  <a:solidFill>
                    <a:srgbClr val="00B050">
                      <a:alpha val="30196"/>
                    </a:srgbClr>
                  </a:solidFill>
                  <a:ln w="25400">
                    <a:solidFill>
                      <a:schemeClr val="accent1"/>
                    </a:solidFill>
                    <a:prstDash val="dash"/>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r>
                      <a:rPr lang="en-US" sz="1000" b="1" dirty="0">
                        <a:solidFill>
                          <a:prstClr val="black"/>
                        </a:solidFill>
                      </a:rPr>
                      <a:t>GROWTH CENTER</a:t>
                    </a:r>
                  </a:p>
                  <a:p>
                    <a:pPr algn="ctr" defTabSz="914290">
                      <a:defRPr/>
                    </a:pPr>
                    <a:r>
                      <a:rPr lang="en-US" sz="1000" b="1" dirty="0">
                        <a:solidFill>
                          <a:prstClr val="black"/>
                        </a:solidFill>
                      </a:rPr>
                      <a:t>PANGANDARAN</a:t>
                    </a:r>
                  </a:p>
                </p:txBody>
              </p:sp>
              <p:cxnSp>
                <p:nvCxnSpPr>
                  <p:cNvPr id="16" name="Straight Arrow Connector 15"/>
                  <p:cNvCxnSpPr/>
                  <p:nvPr/>
                </p:nvCxnSpPr>
                <p:spPr>
                  <a:xfrm>
                    <a:off x="5416877" y="4039404"/>
                    <a:ext cx="1533525" cy="1414396"/>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689363" y="2323750"/>
                    <a:ext cx="583777" cy="1018503"/>
                  </a:xfrm>
                  <a:prstGeom prst="straightConnector1">
                    <a:avLst/>
                  </a:prstGeom>
                  <a:ln w="38100">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p:cNvCxnSpPr>
                  <p:nvPr/>
                </p:nvCxnSpPr>
                <p:spPr>
                  <a:xfrm flipV="1">
                    <a:off x="1866803" y="3503993"/>
                    <a:ext cx="1868382" cy="270322"/>
                  </a:xfrm>
                  <a:prstGeom prst="straightConnector1">
                    <a:avLst/>
                  </a:prstGeom>
                  <a:ln w="38100">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4"/>
                  </p:cNvCxnSpPr>
                  <p:nvPr/>
                </p:nvCxnSpPr>
                <p:spPr>
                  <a:xfrm flipH="1" flipV="1">
                    <a:off x="7470467" y="3742922"/>
                    <a:ext cx="274109" cy="1515549"/>
                  </a:xfrm>
                  <a:prstGeom prst="straightConnector1">
                    <a:avLst/>
                  </a:prstGeom>
                  <a:ln w="38100">
                    <a:solidFill>
                      <a:srgbClr val="0000C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42" name="Oval 41"/>
              <p:cNvSpPr/>
              <p:nvPr/>
            </p:nvSpPr>
            <p:spPr>
              <a:xfrm>
                <a:off x="3955093" y="5162306"/>
                <a:ext cx="589498" cy="559591"/>
              </a:xfrm>
              <a:prstGeom prst="ellipse">
                <a:avLst/>
              </a:prstGeom>
              <a:solidFill>
                <a:srgbClr val="00B050">
                  <a:alpha val="30196"/>
                </a:srgbClr>
              </a:solidFill>
              <a:ln w="25400">
                <a:solidFill>
                  <a:schemeClr val="accent1"/>
                </a:solidFill>
                <a:prstDash val="dash"/>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0">
                  <a:defRPr/>
                </a:pPr>
                <a:endParaRPr lang="en-US" sz="900" b="1">
                  <a:solidFill>
                    <a:prstClr val="white"/>
                  </a:solidFill>
                </a:endParaRPr>
              </a:p>
            </p:txBody>
          </p:sp>
          <p:sp>
            <p:nvSpPr>
              <p:cNvPr id="46" name="Freeform 45"/>
              <p:cNvSpPr/>
              <p:nvPr/>
            </p:nvSpPr>
            <p:spPr>
              <a:xfrm>
                <a:off x="1865983" y="4559471"/>
                <a:ext cx="5189359" cy="1519700"/>
              </a:xfrm>
              <a:custGeom>
                <a:avLst/>
                <a:gdLst>
                  <a:gd name="connsiteX0" fmla="*/ 0 w 5527964"/>
                  <a:gd name="connsiteY0" fmla="*/ 0 h 1773382"/>
                  <a:gd name="connsiteX1" fmla="*/ 2521527 w 5527964"/>
                  <a:gd name="connsiteY1" fmla="*/ 1149927 h 1773382"/>
                  <a:gd name="connsiteX2" fmla="*/ 5527964 w 5527964"/>
                  <a:gd name="connsiteY2" fmla="*/ 1773382 h 1773382"/>
                  <a:gd name="connsiteX3" fmla="*/ 5527964 w 5527964"/>
                  <a:gd name="connsiteY3" fmla="*/ 1773382 h 1773382"/>
                </a:gdLst>
                <a:ahLst/>
                <a:cxnLst>
                  <a:cxn ang="0">
                    <a:pos x="connsiteX0" y="connsiteY0"/>
                  </a:cxn>
                  <a:cxn ang="0">
                    <a:pos x="connsiteX1" y="connsiteY1"/>
                  </a:cxn>
                  <a:cxn ang="0">
                    <a:pos x="connsiteX2" y="connsiteY2"/>
                  </a:cxn>
                  <a:cxn ang="0">
                    <a:pos x="connsiteX3" y="connsiteY3"/>
                  </a:cxn>
                </a:cxnLst>
                <a:rect l="l" t="t" r="r" b="b"/>
                <a:pathLst>
                  <a:path w="5527964" h="1773382">
                    <a:moveTo>
                      <a:pt x="0" y="0"/>
                    </a:moveTo>
                    <a:cubicBezTo>
                      <a:pt x="800100" y="427181"/>
                      <a:pt x="1600200" y="854363"/>
                      <a:pt x="2521527" y="1149927"/>
                    </a:cubicBezTo>
                    <a:cubicBezTo>
                      <a:pt x="3442854" y="1445491"/>
                      <a:pt x="5527964" y="1773382"/>
                      <a:pt x="5527964" y="1773382"/>
                    </a:cubicBezTo>
                    <a:lnTo>
                      <a:pt x="5527964" y="1773382"/>
                    </a:lnTo>
                  </a:path>
                </a:pathLst>
              </a:custGeom>
              <a:ln w="38100">
                <a:solidFill>
                  <a:srgbClr val="0000CC"/>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grpSp>
        <p:sp>
          <p:nvSpPr>
            <p:cNvPr id="32" name="Left-Right Arrow 31"/>
            <p:cNvSpPr/>
            <p:nvPr/>
          </p:nvSpPr>
          <p:spPr>
            <a:xfrm rot="2222135">
              <a:off x="2779713" y="2644775"/>
              <a:ext cx="1304925" cy="762000"/>
            </a:xfrm>
            <a:prstGeom prst="leftRightArrow">
              <a:avLst/>
            </a:prstGeom>
            <a:solidFill>
              <a:schemeClr val="tx2">
                <a:lumMod val="20000"/>
                <a:lumOff val="80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IPU</a:t>
              </a:r>
              <a:endParaRPr lang="id-ID" dirty="0">
                <a:solidFill>
                  <a:prstClr val="white"/>
                </a:solidFill>
              </a:endParaRPr>
            </a:p>
          </p:txBody>
        </p:sp>
        <p:sp>
          <p:nvSpPr>
            <p:cNvPr id="33" name="Left-Right Arrow 32"/>
            <p:cNvSpPr/>
            <p:nvPr/>
          </p:nvSpPr>
          <p:spPr>
            <a:xfrm rot="21159375">
              <a:off x="5957888" y="3352800"/>
              <a:ext cx="925512" cy="458788"/>
            </a:xfrm>
            <a:prstGeom prst="leftRightArrow">
              <a:avLst/>
            </a:prstGeom>
            <a:solidFill>
              <a:schemeClr val="tx2">
                <a:lumMod val="20000"/>
                <a:lumOff val="80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IPU</a:t>
              </a:r>
              <a:endParaRPr lang="id-ID" dirty="0">
                <a:solidFill>
                  <a:prstClr val="white"/>
                </a:solidFill>
              </a:endParaRPr>
            </a:p>
          </p:txBody>
        </p:sp>
        <p:sp>
          <p:nvSpPr>
            <p:cNvPr id="36" name="Left-Right Arrow 35"/>
            <p:cNvSpPr/>
            <p:nvPr/>
          </p:nvSpPr>
          <p:spPr>
            <a:xfrm rot="813281">
              <a:off x="3005138" y="2390775"/>
              <a:ext cx="4246562" cy="433388"/>
            </a:xfrm>
            <a:prstGeom prst="leftRightArrow">
              <a:avLst/>
            </a:prstGeom>
            <a:solidFill>
              <a:schemeClr val="tx2">
                <a:lumMod val="20000"/>
                <a:lumOff val="80000"/>
              </a:schemeClr>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prstClr val="black"/>
                  </a:solidFill>
                </a:rPr>
                <a:t>Interaksi</a:t>
              </a:r>
              <a:r>
                <a:rPr lang="en-US" sz="1600" dirty="0">
                  <a:solidFill>
                    <a:prstClr val="black"/>
                  </a:solidFill>
                </a:rPr>
                <a:t> </a:t>
              </a:r>
              <a:r>
                <a:rPr lang="en-US" sz="1600" dirty="0" err="1">
                  <a:solidFill>
                    <a:prstClr val="black"/>
                  </a:solidFill>
                </a:rPr>
                <a:t>Perkonomian</a:t>
              </a:r>
              <a:r>
                <a:rPr lang="en-US" sz="1600" dirty="0">
                  <a:solidFill>
                    <a:prstClr val="black"/>
                  </a:solidFill>
                </a:rPr>
                <a:t> </a:t>
              </a:r>
              <a:r>
                <a:rPr lang="en-US" sz="1600" dirty="0" err="1">
                  <a:solidFill>
                    <a:prstClr val="black"/>
                  </a:solidFill>
                </a:rPr>
                <a:t>Utama</a:t>
              </a:r>
              <a:r>
                <a:rPr lang="en-US" sz="1600" dirty="0">
                  <a:solidFill>
                    <a:prstClr val="black"/>
                  </a:solidFill>
                </a:rPr>
                <a:t> (IPU)</a:t>
              </a:r>
              <a:endParaRPr lang="id-ID" sz="1600" dirty="0">
                <a:solidFill>
                  <a:prstClr val="black"/>
                </a:solidFill>
              </a:endParaRPr>
            </a:p>
          </p:txBody>
        </p:sp>
        <p:sp>
          <p:nvSpPr>
            <p:cNvPr id="6" name="Rectangle 5"/>
            <p:cNvSpPr/>
            <p:nvPr/>
          </p:nvSpPr>
          <p:spPr>
            <a:xfrm>
              <a:off x="3261263" y="5442928"/>
              <a:ext cx="1742785" cy="230832"/>
            </a:xfrm>
            <a:prstGeom prst="rect">
              <a:avLst/>
            </a:prstGeom>
          </p:spPr>
          <p:txBody>
            <a:bodyPr wrap="none">
              <a:spAutoFit/>
            </a:bodyPr>
            <a:lstStyle/>
            <a:p>
              <a:pPr algn="ctr" defTabSz="914290">
                <a:defRPr/>
              </a:pPr>
              <a:r>
                <a:rPr lang="en-US" sz="900" b="1" dirty="0">
                  <a:solidFill>
                    <a:prstClr val="black"/>
                  </a:solidFill>
                </a:rPr>
                <a:t>GROWTH CENTER RANCABUAYA</a:t>
              </a:r>
            </a:p>
          </p:txBody>
        </p:sp>
      </p:grpSp>
      <p:sp>
        <p:nvSpPr>
          <p:cNvPr id="13" name="Oval 12"/>
          <p:cNvSpPr/>
          <p:nvPr/>
        </p:nvSpPr>
        <p:spPr>
          <a:xfrm>
            <a:off x="1979712" y="4247377"/>
            <a:ext cx="72008" cy="830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2135603" y="4558234"/>
            <a:ext cx="72008" cy="830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7548078" y="5650229"/>
            <a:ext cx="72008" cy="830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828756" y="5802629"/>
            <a:ext cx="72008" cy="830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a:endCxn id="34" idx="7"/>
          </p:cNvCxnSpPr>
          <p:nvPr/>
        </p:nvCxnSpPr>
        <p:spPr bwMode="auto">
          <a:xfrm flipH="1">
            <a:off x="4273423" y="4833533"/>
            <a:ext cx="171891" cy="431576"/>
          </a:xfrm>
          <a:prstGeom prst="straightConnector1">
            <a:avLst/>
          </a:prstGeom>
          <a:ln w="38100">
            <a:solidFill>
              <a:srgbClr val="0000CC"/>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211960" y="5252950"/>
            <a:ext cx="72008" cy="8302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7" name="Group 36"/>
          <p:cNvGrpSpPr/>
          <p:nvPr/>
        </p:nvGrpSpPr>
        <p:grpSpPr>
          <a:xfrm>
            <a:off x="-36512" y="-171400"/>
            <a:ext cx="9180512" cy="2448272"/>
            <a:chOff x="-36512" y="2204864"/>
            <a:chExt cx="9180512" cy="2448272"/>
          </a:xfrm>
        </p:grpSpPr>
        <p:sp>
          <p:nvSpPr>
            <p:cNvPr id="38" name="Rectangle 37"/>
            <p:cNvSpPr/>
            <p:nvPr/>
          </p:nvSpPr>
          <p:spPr>
            <a:xfrm>
              <a:off x="0" y="2638847"/>
              <a:ext cx="9144000" cy="15536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467067"/>
              <a:ext cx="9144000" cy="83795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4"/>
            <p:cNvSpPr txBox="1">
              <a:spLocks noChangeArrowheads="1"/>
            </p:cNvSpPr>
            <p:nvPr/>
          </p:nvSpPr>
          <p:spPr bwMode="auto">
            <a:xfrm>
              <a:off x="1584176" y="2548401"/>
              <a:ext cx="7452320" cy="58477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defRPr/>
              </a:pPr>
              <a:r>
                <a:rPr lang="en-US" sz="3200" b="1" dirty="0" smtClean="0">
                  <a:solidFill>
                    <a:schemeClr val="bg1"/>
                  </a:solidFill>
                  <a:latin typeface="Trebuchet MS" pitchFamily="34" charset="0"/>
                  <a:cs typeface="Arial" charset="0"/>
                </a:rPr>
                <a:t>KONSEP PEMBANGUNAN JAWA BARAT</a:t>
              </a:r>
              <a:endParaRPr lang="en-US" sz="1100" b="1" dirty="0" smtClean="0">
                <a:solidFill>
                  <a:schemeClr val="bg1"/>
                </a:solidFill>
                <a:latin typeface="Trebuchet MS" pitchFamily="34" charset="0"/>
                <a:cs typeface="Arial" charset="0"/>
              </a:endParaRPr>
            </a:p>
          </p:txBody>
        </p:sp>
        <p:pic>
          <p:nvPicPr>
            <p:cNvPr id="41" name="Picture 40" descr="Gedung-sate.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 contrast="3000"/>
                      </a14:imgEffect>
                    </a14:imgLayer>
                  </a14:imgProps>
                </a:ext>
              </a:extLst>
            </a:blip>
            <a:srcRect l="17513" t="8889" b="35556"/>
            <a:stretch>
              <a:fillRect/>
            </a:stretch>
          </p:blipFill>
          <p:spPr>
            <a:xfrm>
              <a:off x="-36512" y="2204864"/>
              <a:ext cx="1779985" cy="2448272"/>
            </a:xfrm>
            <a:prstGeom prst="rect">
              <a:avLst/>
            </a:prstGeom>
            <a:ln>
              <a:noFill/>
            </a:ln>
            <a:effectLst>
              <a:glow>
                <a:schemeClr val="bg1">
                  <a:alpha val="0"/>
                </a:schemeClr>
              </a:glow>
              <a:softEdge rad="495300"/>
            </a:effectLst>
          </p:spPr>
        </p:pic>
      </p:grpSp>
      <p:sp>
        <p:nvSpPr>
          <p:cNvPr id="23" name="Title 1"/>
          <p:cNvSpPr txBox="1">
            <a:spLocks/>
          </p:cNvSpPr>
          <p:nvPr/>
        </p:nvSpPr>
        <p:spPr>
          <a:xfrm>
            <a:off x="720080" y="908720"/>
            <a:ext cx="9144000" cy="844128"/>
          </a:xfrm>
          <a:prstGeom prst="rect">
            <a:avLst/>
          </a:prstGeom>
          <a:noFill/>
        </p:spPr>
        <p:txBody>
          <a:bodyPr anchor="ctr"/>
          <a:lstStyle/>
          <a:p>
            <a:pPr algn="ctr">
              <a:defRPr/>
            </a:pPr>
            <a:r>
              <a:rPr lang="en-US" sz="1400" b="1" cap="all" dirty="0">
                <a:solidFill>
                  <a:prstClr val="black"/>
                </a:solidFill>
                <a:effectLst>
                  <a:outerShdw blurRad="38100" dist="38100" dir="2700000" algn="tl">
                    <a:srgbClr val="000000">
                      <a:alpha val="43137"/>
                    </a:srgbClr>
                  </a:outerShdw>
                </a:effectLst>
              </a:rPr>
              <a:t>Pembangunan </a:t>
            </a:r>
            <a:r>
              <a:rPr lang="id-ID" sz="1400" b="1" cap="all" dirty="0">
                <a:solidFill>
                  <a:srgbClr val="FFC000"/>
                </a:solidFill>
                <a:effectLst>
                  <a:outerShdw blurRad="38100" dist="38100" dir="2700000" algn="tl">
                    <a:srgbClr val="000000">
                      <a:alpha val="43137"/>
                    </a:srgbClr>
                  </a:outerShdw>
                </a:effectLst>
              </a:rPr>
              <a:t>3 (TIGA) </a:t>
            </a:r>
            <a:r>
              <a:rPr lang="id-ID" sz="1600" b="1" cap="all" dirty="0">
                <a:solidFill>
                  <a:srgbClr val="FFC000"/>
                </a:solidFill>
                <a:effectLst>
                  <a:outerShdw blurRad="38100" dist="38100" dir="2700000" algn="tl">
                    <a:srgbClr val="000000">
                      <a:alpha val="43137"/>
                    </a:srgbClr>
                  </a:outerShdw>
                </a:effectLst>
              </a:rPr>
              <a:t>MeTROPOLITAN</a:t>
            </a:r>
            <a:r>
              <a:rPr lang="id-ID" sz="1400" b="1" cap="all" dirty="0">
                <a:solidFill>
                  <a:prstClr val="white"/>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Sebagai</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penghela</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percepatan</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dan</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pemerataan</a:t>
            </a:r>
            <a:r>
              <a:rPr lang="en-US" sz="1400" b="1" cap="all" dirty="0">
                <a:solidFill>
                  <a:prstClr val="black"/>
                </a:solidFill>
                <a:effectLst>
                  <a:outerShdw blurRad="38100" dist="38100" dir="2700000" algn="tl">
                    <a:srgbClr val="000000">
                      <a:alpha val="43137"/>
                    </a:srgbClr>
                  </a:outerShdw>
                </a:effectLst>
              </a:rPr>
              <a:t> </a:t>
            </a:r>
          </a:p>
          <a:p>
            <a:pPr algn="ctr">
              <a:defRPr/>
            </a:pPr>
            <a:r>
              <a:rPr lang="en-US" sz="1400" b="1" cap="all" dirty="0">
                <a:solidFill>
                  <a:prstClr val="black"/>
                </a:solidFill>
                <a:effectLst>
                  <a:outerShdw blurRad="38100" dist="38100" dir="2700000" algn="tl">
                    <a:srgbClr val="000000">
                      <a:alpha val="43137"/>
                    </a:srgbClr>
                  </a:outerShdw>
                </a:effectLst>
              </a:rPr>
              <a:t>Yang </a:t>
            </a:r>
            <a:r>
              <a:rPr lang="en-US" sz="1400" b="1" cap="all" dirty="0" err="1">
                <a:solidFill>
                  <a:prstClr val="black"/>
                </a:solidFill>
                <a:effectLst>
                  <a:outerShdw blurRad="38100" dist="38100" dir="2700000" algn="tl">
                    <a:srgbClr val="000000">
                      <a:alpha val="43137"/>
                    </a:srgbClr>
                  </a:outerShdw>
                </a:effectLst>
              </a:rPr>
              <a:t>ditopang</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oleh</a:t>
            </a:r>
            <a:r>
              <a:rPr lang="en-US" sz="1400" b="1" cap="all" dirty="0">
                <a:solidFill>
                  <a:prstClr val="black"/>
                </a:solidFill>
                <a:effectLst>
                  <a:outerShdw blurRad="38100" dist="38100" dir="2700000" algn="tl">
                    <a:srgbClr val="000000">
                      <a:alpha val="43137"/>
                    </a:srgbClr>
                  </a:outerShdw>
                </a:effectLst>
              </a:rPr>
              <a:t> </a:t>
            </a:r>
            <a:r>
              <a:rPr lang="en-US" sz="1400" b="1" cap="all" dirty="0">
                <a:solidFill>
                  <a:srgbClr val="008000"/>
                </a:solidFill>
                <a:effectLst>
                  <a:outerShdw blurRad="38100" dist="38100" dir="2700000" algn="tl">
                    <a:srgbClr val="000000">
                      <a:alpha val="43137"/>
                    </a:srgbClr>
                  </a:outerShdw>
                </a:effectLst>
              </a:rPr>
              <a:t>3</a:t>
            </a:r>
            <a:r>
              <a:rPr lang="id-ID" sz="1400" b="1" cap="all" dirty="0">
                <a:solidFill>
                  <a:srgbClr val="008000"/>
                </a:solidFill>
                <a:effectLst>
                  <a:outerShdw blurRad="38100" dist="38100" dir="2700000" algn="tl">
                    <a:srgbClr val="000000">
                      <a:alpha val="43137"/>
                    </a:srgbClr>
                  </a:outerShdw>
                </a:effectLst>
              </a:rPr>
              <a:t> (</a:t>
            </a:r>
            <a:r>
              <a:rPr lang="en-US" sz="1400" b="1" cap="all" dirty="0">
                <a:solidFill>
                  <a:srgbClr val="008000"/>
                </a:solidFill>
                <a:effectLst>
                  <a:outerShdw blurRad="38100" dist="38100" dir="2700000" algn="tl">
                    <a:srgbClr val="000000">
                      <a:alpha val="43137"/>
                    </a:srgbClr>
                  </a:outerShdw>
                </a:effectLst>
              </a:rPr>
              <a:t>TIGA</a:t>
            </a:r>
            <a:r>
              <a:rPr lang="id-ID" sz="1400" b="1" cap="all" dirty="0">
                <a:solidFill>
                  <a:srgbClr val="008000"/>
                </a:solidFill>
                <a:effectLst>
                  <a:outerShdw blurRad="38100" dist="38100" dir="2700000" algn="tl">
                    <a:srgbClr val="000000">
                      <a:alpha val="43137"/>
                    </a:srgbClr>
                  </a:outerShdw>
                </a:effectLst>
              </a:rPr>
              <a:t>) </a:t>
            </a:r>
            <a:r>
              <a:rPr lang="id-ID" sz="1600" b="1" cap="all" dirty="0">
                <a:solidFill>
                  <a:srgbClr val="008000"/>
                </a:solidFill>
                <a:effectLst>
                  <a:outerShdw blurRad="38100" dist="38100" dir="2700000" algn="tl">
                    <a:srgbClr val="000000">
                      <a:alpha val="43137"/>
                    </a:srgbClr>
                  </a:outerShdw>
                </a:effectLst>
              </a:rPr>
              <a:t>GROWTH CENTER</a:t>
            </a:r>
            <a:r>
              <a:rPr lang="en-US" sz="12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sebagai</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pusat</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pertumbuhan</a:t>
            </a:r>
            <a:r>
              <a:rPr lang="en-US" sz="1400" b="1" cap="all" dirty="0">
                <a:solidFill>
                  <a:prstClr val="black"/>
                </a:solidFill>
                <a:effectLst>
                  <a:outerShdw blurRad="38100" dist="38100" dir="2700000" algn="tl">
                    <a:srgbClr val="000000">
                      <a:alpha val="43137"/>
                    </a:srgbClr>
                  </a:outerShdw>
                </a:effectLst>
              </a:rPr>
              <a:t> </a:t>
            </a:r>
            <a:r>
              <a:rPr lang="en-US" sz="1400" b="1" cap="all" dirty="0" err="1">
                <a:solidFill>
                  <a:prstClr val="black"/>
                </a:solidFill>
                <a:effectLst>
                  <a:outerShdw blurRad="38100" dist="38100" dir="2700000" algn="tl">
                    <a:srgbClr val="000000">
                      <a:alpha val="43137"/>
                    </a:srgbClr>
                  </a:outerShdw>
                </a:effectLst>
              </a:rPr>
              <a:t>baru</a:t>
            </a:r>
            <a:endParaRPr lang="id-ID" sz="1600" b="1" cap="all" dirty="0">
              <a:solidFill>
                <a:prstClr val="black"/>
              </a:solidFill>
              <a:effectLst>
                <a:outerShdw blurRad="38100" dist="38100" dir="2700000" algn="tl">
                  <a:srgbClr val="000000">
                    <a:alpha val="43137"/>
                  </a:srgbClr>
                </a:outerShdw>
              </a:effectLst>
            </a:endParaRPr>
          </a:p>
        </p:txBody>
      </p:sp>
      <p:sp>
        <p:nvSpPr>
          <p:cNvPr id="43" name="TextBox 42"/>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15</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209410837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12" y="2420888"/>
            <a:ext cx="9289032" cy="1761367"/>
            <a:chOff x="-29496" y="380"/>
            <a:chExt cx="9289032" cy="1249467"/>
          </a:xfrm>
        </p:grpSpPr>
        <p:sp>
          <p:nvSpPr>
            <p:cNvPr id="16" name="Rectangle 15"/>
            <p:cNvSpPr/>
            <p:nvPr/>
          </p:nvSpPr>
          <p:spPr>
            <a:xfrm>
              <a:off x="0" y="388184"/>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16404"/>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4"/>
            <p:cNvSpPr txBox="1">
              <a:spLocks noChangeArrowheads="1"/>
            </p:cNvSpPr>
            <p:nvPr/>
          </p:nvSpPr>
          <p:spPr bwMode="auto">
            <a:xfrm>
              <a:off x="1225082" y="255783"/>
              <a:ext cx="8034454" cy="720484"/>
            </a:xfrm>
            <a:prstGeom prst="rect">
              <a:avLst/>
            </a:prstGeom>
            <a:noFill/>
            <a:ln w="9525">
              <a:noFill/>
              <a:miter lim="800000"/>
              <a:headEnd/>
              <a:tailEnd/>
            </a:ln>
          </p:spPr>
          <p:txBody>
            <a:bodyPr wrap="square">
              <a:spAutoFit/>
            </a:bodyPr>
            <a:lstStyle/>
            <a:p>
              <a:pPr algn="ctr">
                <a:defRPr/>
              </a:pPr>
              <a:r>
                <a:rPr lang="en-US" sz="2000" b="1" dirty="0" smtClean="0">
                  <a:solidFill>
                    <a:prstClr val="white"/>
                  </a:solidFill>
                  <a:effectLst>
                    <a:outerShdw blurRad="38100" dist="38100" dir="2700000" algn="tl">
                      <a:srgbClr val="000000"/>
                    </a:outerShdw>
                  </a:effectLst>
                  <a:latin typeface="Trebuchet MS" pitchFamily="34" charset="0"/>
                </a:rPr>
                <a:t>TRANSFORMASI PARADIGMA FUNGSIONAL PERENCANA DALAM RANGKA MEMPERKOKOH KONSTRUKSI PERENCANAAN  PEMBANGUNAN JAWA BARAT</a:t>
              </a:r>
              <a:endParaRPr lang="en-US" sz="2000" b="1" dirty="0">
                <a:solidFill>
                  <a:prstClr val="white"/>
                </a:solidFill>
                <a:effectLst>
                  <a:outerShdw blurRad="38100" dist="38100" dir="2700000" algn="tl">
                    <a:srgbClr val="000000"/>
                  </a:outerShdw>
                </a:effectLst>
                <a:latin typeface="Trebuchet MS" pitchFamily="34" charset="0"/>
              </a:endParaRPr>
            </a:p>
          </p:txBody>
        </p:sp>
        <p:pic>
          <p:nvPicPr>
            <p:cNvPr id="19" name="Picture 18"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29496" y="380"/>
              <a:ext cx="1519184" cy="1249467"/>
            </a:xfrm>
            <a:prstGeom prst="rect">
              <a:avLst/>
            </a:prstGeom>
            <a:ln>
              <a:noFill/>
            </a:ln>
            <a:effectLst>
              <a:glow>
                <a:schemeClr val="bg1">
                  <a:alpha val="0"/>
                </a:schemeClr>
              </a:glow>
              <a:softEdge rad="203200"/>
            </a:effectLst>
          </p:spPr>
        </p:pic>
      </p:grpSp>
      <p:sp>
        <p:nvSpPr>
          <p:cNvPr id="7" name="TextBox 6"/>
          <p:cNvSpPr txBox="1"/>
          <p:nvPr/>
        </p:nvSpPr>
        <p:spPr>
          <a:xfrm>
            <a:off x="4279297" y="1580599"/>
            <a:ext cx="726481" cy="1200329"/>
          </a:xfrm>
          <a:prstGeom prst="rect">
            <a:avLst/>
          </a:prstGeom>
          <a:noFill/>
        </p:spPr>
        <p:txBody>
          <a:bodyPr wrap="none" rtlCol="0">
            <a:spAutoFit/>
          </a:bodyPr>
          <a:lstStyle/>
          <a:p>
            <a:r>
              <a:rPr lang="en-US" sz="7200" b="1" dirty="0" smtClean="0">
                <a:solidFill>
                  <a:srgbClr val="0033CC"/>
                </a:solidFill>
                <a:latin typeface="Trebuchet MS" pitchFamily="34" charset="0"/>
              </a:rPr>
              <a:t>2</a:t>
            </a:r>
            <a:endParaRPr lang="id-ID" sz="7200" b="1" dirty="0">
              <a:solidFill>
                <a:srgbClr val="0033CC"/>
              </a:solidFill>
              <a:latin typeface="Trebuchet MS" pitchFamily="34" charset="0"/>
            </a:endParaRPr>
          </a:p>
        </p:txBody>
      </p:sp>
    </p:spTree>
    <p:extLst>
      <p:ext uri="{BB962C8B-B14F-4D97-AF65-F5344CB8AC3E}">
        <p14:creationId xmlns:p14="http://schemas.microsoft.com/office/powerpoint/2010/main" val="3778075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13050" y="224859"/>
            <a:ext cx="7956946" cy="523220"/>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sz="2800" b="1" dirty="0" smtClean="0">
                <a:solidFill>
                  <a:schemeClr val="bg1"/>
                </a:solidFill>
                <a:latin typeface="Trebuchet MS" pitchFamily="34" charset="0"/>
              </a:rPr>
              <a:t>PERAN PERENCANAAN DALAM  MANAJEMEN</a:t>
            </a:r>
            <a:endParaRPr lang="en-US" sz="2800"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grpSp>
        <p:nvGrpSpPr>
          <p:cNvPr id="83" name="Group 82"/>
          <p:cNvGrpSpPr/>
          <p:nvPr/>
        </p:nvGrpSpPr>
        <p:grpSpPr>
          <a:xfrm>
            <a:off x="0" y="3454628"/>
            <a:ext cx="9144000" cy="3430756"/>
            <a:chOff x="393699" y="688975"/>
            <a:chExt cx="8320088" cy="5780309"/>
          </a:xfrm>
        </p:grpSpPr>
        <p:sp>
          <p:nvSpPr>
            <p:cNvPr id="84" name="Rectangle 2"/>
            <p:cNvSpPr txBox="1">
              <a:spLocks noChangeArrowheads="1"/>
            </p:cNvSpPr>
            <p:nvPr/>
          </p:nvSpPr>
          <p:spPr>
            <a:xfrm>
              <a:off x="393699" y="688975"/>
              <a:ext cx="8229600" cy="868363"/>
            </a:xfrm>
            <a:prstGeom prst="rect">
              <a:avLst/>
            </a:prstGeom>
            <a:noFill/>
          </p:spPr>
          <p:txBody>
            <a:bodyPr/>
            <a:lstStyle/>
            <a:p>
              <a:pPr algn="l">
                <a:defRPr/>
              </a:pPr>
              <a:r>
                <a:rPr lang="en-US" sz="1200" i="0" dirty="0">
                  <a:solidFill>
                    <a:srgbClr val="FF9900"/>
                  </a:solidFill>
                  <a:effectLst>
                    <a:outerShdw blurRad="38100" dist="38100" dir="2700000" algn="tl">
                      <a:srgbClr val="C0C0C0"/>
                    </a:outerShdw>
                  </a:effectLst>
                  <a:latin typeface="Verdana" pitchFamily="34" charset="0"/>
                </a:rPr>
                <a:t>PARADIGMA</a:t>
              </a:r>
              <a:r>
                <a:rPr lang="en-US" sz="1200" i="0" dirty="0">
                  <a:solidFill>
                    <a:schemeClr val="accent2"/>
                  </a:solidFill>
                  <a:effectLst>
                    <a:outerShdw blurRad="38100" dist="38100" dir="2700000" algn="tl">
                      <a:srgbClr val="C0C0C0"/>
                    </a:outerShdw>
                  </a:effectLst>
                  <a:latin typeface="Verdana" pitchFamily="34" charset="0"/>
                </a:rPr>
                <a:t> </a:t>
              </a:r>
              <a:r>
                <a:rPr lang="en-US" sz="1200" i="0" dirty="0">
                  <a:effectLst>
                    <a:outerShdw blurRad="38100" dist="38100" dir="2700000" algn="tl">
                      <a:srgbClr val="C0C0C0"/>
                    </a:outerShdw>
                  </a:effectLst>
                  <a:latin typeface="Verdana" pitchFamily="34" charset="0"/>
                </a:rPr>
                <a:t>PERENCANAAN</a:t>
              </a:r>
              <a:r>
                <a:rPr lang="id-ID" sz="1200" i="0" dirty="0">
                  <a:effectLst>
                    <a:outerShdw blurRad="38100" dist="38100" dir="2700000" algn="tl">
                      <a:srgbClr val="C0C0C0"/>
                    </a:outerShdw>
                  </a:effectLst>
                  <a:latin typeface="Verdana" pitchFamily="34" charset="0"/>
                </a:rPr>
                <a:t> PEMBANGUNAN DAERAH</a:t>
              </a:r>
              <a:r>
                <a:rPr lang="en-US" sz="1200" i="0" dirty="0">
                  <a:effectLst>
                    <a:outerShdw blurRad="38100" dist="38100" dir="2700000" algn="tl">
                      <a:srgbClr val="C0C0C0"/>
                    </a:outerShdw>
                  </a:effectLst>
                  <a:latin typeface="Verdana" pitchFamily="34" charset="0"/>
                </a:rPr>
                <a:t> </a:t>
              </a:r>
              <a:br>
                <a:rPr lang="en-US" sz="1200" i="0" dirty="0">
                  <a:effectLst>
                    <a:outerShdw blurRad="38100" dist="38100" dir="2700000" algn="tl">
                      <a:srgbClr val="C0C0C0"/>
                    </a:outerShdw>
                  </a:effectLst>
                  <a:latin typeface="Verdana" pitchFamily="34" charset="0"/>
                </a:rPr>
              </a:br>
              <a:r>
                <a:rPr lang="en-US" sz="1200" i="0" dirty="0" err="1">
                  <a:effectLst>
                    <a:outerShdw blurRad="38100" dist="38100" dir="2700000" algn="tl">
                      <a:srgbClr val="C0C0C0"/>
                    </a:outerShdw>
                  </a:effectLst>
                  <a:latin typeface="Verdana" pitchFamily="34" charset="0"/>
                </a:rPr>
                <a:t>Shewhart</a:t>
              </a:r>
              <a:r>
                <a:rPr lang="en-US" sz="1200" i="0" dirty="0">
                  <a:effectLst>
                    <a:outerShdw blurRad="38100" dist="38100" dir="2700000" algn="tl">
                      <a:srgbClr val="C0C0C0"/>
                    </a:outerShdw>
                  </a:effectLst>
                  <a:latin typeface="Verdana" pitchFamily="34" charset="0"/>
                </a:rPr>
                <a:t> Cycle</a:t>
              </a:r>
              <a:r>
                <a:rPr lang="en-US" sz="1600" i="0" dirty="0">
                  <a:effectLst>
                    <a:outerShdw blurRad="38100" dist="38100" dir="2700000" algn="tl">
                      <a:srgbClr val="C0C0C0"/>
                    </a:outerShdw>
                  </a:effectLst>
                  <a:latin typeface="Verdana" pitchFamily="34" charset="0"/>
                </a:rPr>
                <a:t> </a:t>
              </a:r>
              <a:r>
                <a:rPr lang="en-US" sz="1100" i="0" dirty="0">
                  <a:effectLst>
                    <a:outerShdw blurRad="38100" dist="38100" dir="2700000" algn="tl">
                      <a:srgbClr val="C0C0C0"/>
                    </a:outerShdw>
                  </a:effectLst>
                  <a:latin typeface="Verdana" pitchFamily="34" charset="0"/>
                </a:rPr>
                <a:t>(</a:t>
              </a:r>
              <a:r>
                <a:rPr lang="en-US" sz="1100" dirty="0">
                  <a:effectLst>
                    <a:outerShdw blurRad="38100" dist="38100" dir="2700000" algn="tl">
                      <a:srgbClr val="C0C0C0"/>
                    </a:outerShdw>
                  </a:effectLst>
                  <a:latin typeface="Verdana" pitchFamily="34" charset="0"/>
                </a:rPr>
                <a:t>Plan-Do-Check-Act)</a:t>
              </a:r>
            </a:p>
          </p:txBody>
        </p:sp>
        <p:pic>
          <p:nvPicPr>
            <p:cNvPr id="85" name="Picture 3" descr="PDCA-doactive[1]"/>
            <p:cNvPicPr>
              <a:picLocks noChangeAspect="1" noChangeArrowheads="1"/>
            </p:cNvPicPr>
            <p:nvPr/>
          </p:nvPicPr>
          <p:blipFill>
            <a:blip r:embed="rId4" cstate="print"/>
            <a:srcRect/>
            <a:stretch>
              <a:fillRect/>
            </a:stretch>
          </p:blipFill>
          <p:spPr bwMode="auto">
            <a:xfrm>
              <a:off x="1257478" y="1700212"/>
              <a:ext cx="2059687" cy="3673474"/>
            </a:xfrm>
            <a:prstGeom prst="rect">
              <a:avLst/>
            </a:prstGeom>
            <a:solidFill>
              <a:srgbClr val="FFFFFF">
                <a:alpha val="50195"/>
              </a:srgbClr>
            </a:solidFill>
            <a:ln w="9525">
              <a:noFill/>
              <a:miter lim="800000"/>
              <a:headEnd/>
              <a:tailEnd/>
            </a:ln>
          </p:spPr>
        </p:pic>
        <p:sp>
          <p:nvSpPr>
            <p:cNvPr id="86" name="Text Box 4"/>
            <p:cNvSpPr txBox="1">
              <a:spLocks noChangeArrowheads="1"/>
            </p:cNvSpPr>
            <p:nvPr/>
          </p:nvSpPr>
          <p:spPr bwMode="auto">
            <a:xfrm>
              <a:off x="4613274" y="1758951"/>
              <a:ext cx="4100513" cy="4272808"/>
            </a:xfrm>
            <a:prstGeom prst="rect">
              <a:avLst/>
            </a:prstGeom>
            <a:solidFill>
              <a:srgbClr val="BBE0E3">
                <a:alpha val="39999"/>
              </a:srgbClr>
            </a:solidFill>
            <a:ln w="9525">
              <a:noFill/>
              <a:miter lim="800000"/>
              <a:headEnd/>
              <a:tailEnd/>
            </a:ln>
          </p:spPr>
          <p:txBody>
            <a:bodyPr>
              <a:spAutoFit/>
            </a:bodyPr>
            <a:lstStyle/>
            <a:p>
              <a:pPr marL="342900" indent="-342900" algn="l" eaLnBrk="0" hangingPunct="0">
                <a:defRPr/>
              </a:pPr>
              <a:r>
                <a:rPr lang="en-US" sz="1600" b="1" i="0" u="sng" dirty="0" err="1">
                  <a:effectLst>
                    <a:outerShdw blurRad="38100" dist="38100" dir="2700000" algn="tl">
                      <a:srgbClr val="FFFFFF"/>
                    </a:outerShdw>
                  </a:effectLst>
                  <a:latin typeface="Tahoma" pitchFamily="34" charset="0"/>
                  <a:cs typeface="Arial" charset="0"/>
                </a:rPr>
                <a:t>Makna</a:t>
              </a:r>
              <a:r>
                <a:rPr lang="en-US" sz="1600" b="1" i="0" u="sng" dirty="0">
                  <a:effectLst>
                    <a:outerShdw blurRad="38100" dist="38100" dir="2700000" algn="tl">
                      <a:srgbClr val="FFFFFF"/>
                    </a:outerShdw>
                  </a:effectLst>
                  <a:latin typeface="Tahoma" pitchFamily="34" charset="0"/>
                  <a:cs typeface="Arial" charset="0"/>
                </a:rPr>
                <a:t> </a:t>
              </a:r>
              <a:r>
                <a:rPr lang="en-US" sz="1600" b="1" i="0" u="sng" dirty="0" err="1">
                  <a:effectLst>
                    <a:outerShdw blurRad="38100" dist="38100" dir="2700000" algn="tl">
                      <a:srgbClr val="FFFFFF"/>
                    </a:outerShdw>
                  </a:effectLst>
                  <a:latin typeface="Tahoma" pitchFamily="34" charset="0"/>
                  <a:cs typeface="Arial" charset="0"/>
                </a:rPr>
                <a:t>operasional</a:t>
              </a:r>
              <a:r>
                <a:rPr lang="en-US" sz="1600" b="1" i="0" u="sng" dirty="0">
                  <a:effectLst>
                    <a:outerShdw blurRad="38100" dist="38100" dir="2700000" algn="tl">
                      <a:srgbClr val="FFFFFF"/>
                    </a:outerShdw>
                  </a:effectLst>
                  <a:latin typeface="Tahoma" pitchFamily="34" charset="0"/>
                  <a:cs typeface="Arial" charset="0"/>
                </a:rPr>
                <a:t>:</a:t>
              </a:r>
            </a:p>
            <a:p>
              <a:pPr marL="342900" indent="-342900" algn="l" eaLnBrk="0" hangingPunct="0">
                <a:buFontTx/>
                <a:buAutoNum type="arabicPeriod"/>
                <a:defRPr/>
              </a:pPr>
              <a:r>
                <a:rPr lang="en-US" b="1" i="0" dirty="0" err="1">
                  <a:solidFill>
                    <a:srgbClr val="FF0000"/>
                  </a:solidFill>
                  <a:effectLst>
                    <a:outerShdw blurRad="38100" dist="38100" dir="2700000" algn="tl">
                      <a:srgbClr val="FFFFFF"/>
                    </a:outerShdw>
                  </a:effectLst>
                  <a:latin typeface="Tahoma" pitchFamily="34" charset="0"/>
                  <a:cs typeface="Arial" charset="0"/>
                </a:rPr>
                <a:t>Tulis</a:t>
              </a:r>
              <a:r>
                <a:rPr lang="en-US" b="1" i="0" dirty="0">
                  <a:solidFill>
                    <a:srgbClr val="FF0000"/>
                  </a:solidFill>
                  <a:effectLst>
                    <a:outerShdw blurRad="38100" dist="38100" dir="2700000" algn="tl">
                      <a:srgbClr val="FFFFFF"/>
                    </a:outerShdw>
                  </a:effectLst>
                  <a:latin typeface="Tahoma" pitchFamily="34" charset="0"/>
                  <a:cs typeface="Arial" charset="0"/>
                </a:rPr>
                <a:t> </a:t>
              </a:r>
              <a:r>
                <a:rPr lang="en-US" b="1" i="0" dirty="0" err="1">
                  <a:solidFill>
                    <a:srgbClr val="FF0000"/>
                  </a:solidFill>
                  <a:effectLst>
                    <a:outerShdw blurRad="38100" dist="38100" dir="2700000" algn="tl">
                      <a:srgbClr val="FFFFFF"/>
                    </a:outerShdw>
                  </a:effectLst>
                  <a:latin typeface="Tahoma" pitchFamily="34" charset="0"/>
                  <a:cs typeface="Arial" charset="0"/>
                </a:rPr>
                <a:t>apa</a:t>
              </a:r>
              <a:r>
                <a:rPr lang="en-US" b="1" i="0" dirty="0">
                  <a:solidFill>
                    <a:srgbClr val="FF0000"/>
                  </a:solidFill>
                  <a:effectLst>
                    <a:outerShdw blurRad="38100" dist="38100" dir="2700000" algn="tl">
                      <a:srgbClr val="FFFFFF"/>
                    </a:outerShdw>
                  </a:effectLst>
                  <a:latin typeface="Tahoma" pitchFamily="34" charset="0"/>
                  <a:cs typeface="Arial" charset="0"/>
                </a:rPr>
                <a:t> yang </a:t>
              </a:r>
              <a:r>
                <a:rPr lang="en-US" b="1" i="0" dirty="0" err="1">
                  <a:solidFill>
                    <a:srgbClr val="FF0000"/>
                  </a:solidFill>
                  <a:effectLst>
                    <a:outerShdw blurRad="38100" dist="38100" dir="2700000" algn="tl">
                      <a:srgbClr val="FFFFFF"/>
                    </a:outerShdw>
                  </a:effectLst>
                  <a:latin typeface="Tahoma" pitchFamily="34" charset="0"/>
                  <a:cs typeface="Arial" charset="0"/>
                </a:rPr>
                <a:t>akan</a:t>
              </a:r>
              <a:r>
                <a:rPr lang="en-US" b="1" i="0" dirty="0">
                  <a:solidFill>
                    <a:srgbClr val="FF0000"/>
                  </a:solidFill>
                  <a:effectLst>
                    <a:outerShdw blurRad="38100" dist="38100" dir="2700000" algn="tl">
                      <a:srgbClr val="FFFFFF"/>
                    </a:outerShdw>
                  </a:effectLst>
                  <a:latin typeface="Tahoma" pitchFamily="34" charset="0"/>
                  <a:cs typeface="Arial" charset="0"/>
                </a:rPr>
                <a:t> </a:t>
              </a:r>
              <a:r>
                <a:rPr lang="en-US" b="1" i="0" dirty="0" err="1">
                  <a:solidFill>
                    <a:srgbClr val="FF0000"/>
                  </a:solidFill>
                  <a:effectLst>
                    <a:outerShdw blurRad="38100" dist="38100" dir="2700000" algn="tl">
                      <a:srgbClr val="FFFFFF"/>
                    </a:outerShdw>
                  </a:effectLst>
                  <a:latin typeface="Tahoma" pitchFamily="34" charset="0"/>
                  <a:cs typeface="Arial" charset="0"/>
                </a:rPr>
                <a:t>dikerjakan</a:t>
              </a:r>
              <a:r>
                <a:rPr lang="en-US" b="1" i="0" dirty="0">
                  <a:solidFill>
                    <a:srgbClr val="FF0000"/>
                  </a:solidFill>
                  <a:effectLst>
                    <a:outerShdw blurRad="38100" dist="38100" dir="2700000" algn="tl">
                      <a:srgbClr val="FFFFFF"/>
                    </a:outerShdw>
                  </a:effectLst>
                  <a:latin typeface="Tahoma" pitchFamily="34" charset="0"/>
                  <a:cs typeface="Arial" charset="0"/>
                </a:rPr>
                <a:t>.</a:t>
              </a:r>
            </a:p>
            <a:p>
              <a:pPr marL="342900" indent="-342900" algn="l" eaLnBrk="0" hangingPunct="0">
                <a:buFontTx/>
                <a:buAutoNum type="arabicPeriod"/>
                <a:defRPr/>
              </a:pPr>
              <a:r>
                <a:rPr lang="en-US" sz="1600" i="0" dirty="0" err="1">
                  <a:effectLst>
                    <a:outerShdw blurRad="38100" dist="38100" dir="2700000" algn="tl">
                      <a:srgbClr val="FFFFFF"/>
                    </a:outerShdw>
                  </a:effectLst>
                  <a:latin typeface="Tahoma" pitchFamily="34" charset="0"/>
                  <a:cs typeface="Arial" charset="0"/>
                </a:rPr>
                <a:t>Kerjakan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apa</a:t>
              </a:r>
              <a:r>
                <a:rPr lang="en-US" sz="1600" i="0" dirty="0">
                  <a:effectLst>
                    <a:outerShdw blurRad="38100" dist="38100" dir="2700000" algn="tl">
                      <a:srgbClr val="FFFFFF"/>
                    </a:outerShdw>
                  </a:effectLst>
                  <a:latin typeface="Tahoma" pitchFamily="34" charset="0"/>
                  <a:cs typeface="Arial" charset="0"/>
                </a:rPr>
                <a:t> yang </a:t>
              </a:r>
              <a:r>
                <a:rPr lang="en-US" sz="1600" i="0" dirty="0" err="1">
                  <a:effectLst>
                    <a:outerShdw blurRad="38100" dist="38100" dir="2700000" algn="tl">
                      <a:srgbClr val="FFFFFF"/>
                    </a:outerShdw>
                  </a:effectLst>
                  <a:latin typeface="Tahoma" pitchFamily="34" charset="0"/>
                  <a:cs typeface="Arial" charset="0"/>
                </a:rPr>
                <a:t>telah</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ditulis</a:t>
              </a:r>
              <a:r>
                <a:rPr lang="en-US" sz="1600" i="0" dirty="0">
                  <a:effectLst>
                    <a:outerShdw blurRad="38100" dist="38100" dir="2700000" algn="tl">
                      <a:srgbClr val="FFFFFF"/>
                    </a:outerShdw>
                  </a:effectLst>
                  <a:latin typeface="Tahoma" pitchFamily="34" charset="0"/>
                  <a:cs typeface="Arial" charset="0"/>
                </a:rPr>
                <a:t>.</a:t>
              </a:r>
            </a:p>
            <a:p>
              <a:pPr marL="342900" indent="-342900" algn="l" eaLnBrk="0" hangingPunct="0">
                <a:buFontTx/>
                <a:buAutoNum type="arabicPeriod"/>
                <a:defRPr/>
              </a:pPr>
              <a:r>
                <a:rPr lang="en-US" sz="1600" i="0" dirty="0">
                  <a:effectLst>
                    <a:outerShdw blurRad="38100" dist="38100" dir="2700000" algn="tl">
                      <a:srgbClr val="FFFFFF"/>
                    </a:outerShdw>
                  </a:effectLst>
                  <a:latin typeface="Tahoma" pitchFamily="34" charset="0"/>
                  <a:cs typeface="Arial" charset="0"/>
                </a:rPr>
                <a:t>Monitoring, </a:t>
              </a:r>
              <a:r>
                <a:rPr lang="en-US" sz="1600" i="0" dirty="0" err="1">
                  <a:effectLst>
                    <a:outerShdw blurRad="38100" dist="38100" dir="2700000" algn="tl">
                      <a:srgbClr val="FFFFFF"/>
                    </a:outerShdw>
                  </a:effectLst>
                  <a:latin typeface="Tahoma" pitchFamily="34" charset="0"/>
                  <a:cs typeface="Arial" charset="0"/>
                </a:rPr>
                <a:t>Asesmen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dan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Evaluasi</a:t>
              </a:r>
              <a:r>
                <a:rPr lang="en-US" sz="1600" i="0" dirty="0">
                  <a:effectLst>
                    <a:outerShdw blurRad="38100" dist="38100" dir="2700000" algn="tl">
                      <a:srgbClr val="FFFFFF"/>
                    </a:outerShdw>
                  </a:effectLst>
                  <a:latin typeface="Tahoma" pitchFamily="34" charset="0"/>
                  <a:cs typeface="Arial" charset="0"/>
                </a:rPr>
                <a:t> (MAE).</a:t>
              </a:r>
            </a:p>
            <a:p>
              <a:pPr marL="342900" indent="-342900" algn="l" eaLnBrk="0" hangingPunct="0">
                <a:buFontTx/>
                <a:buAutoNum type="arabicPeriod"/>
                <a:defRPr/>
              </a:pPr>
              <a:r>
                <a:rPr lang="en-US" sz="1600" i="0" dirty="0" err="1">
                  <a:effectLst>
                    <a:outerShdw blurRad="38100" dist="38100" dir="2700000" algn="tl">
                      <a:srgbClr val="FFFFFF"/>
                    </a:outerShdw>
                  </a:effectLst>
                  <a:latin typeface="Tahoma" pitchFamily="34" charset="0"/>
                  <a:cs typeface="Arial" charset="0"/>
                </a:rPr>
                <a:t>Pertanggungjawabkan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apa</a:t>
              </a:r>
              <a:r>
                <a:rPr lang="en-US" sz="1600" i="0" dirty="0">
                  <a:effectLst>
                    <a:outerShdw blurRad="38100" dist="38100" dir="2700000" algn="tl">
                      <a:srgbClr val="FFFFFF"/>
                    </a:outerShdw>
                  </a:effectLst>
                  <a:latin typeface="Tahoma" pitchFamily="34" charset="0"/>
                  <a:cs typeface="Arial" charset="0"/>
                </a:rPr>
                <a:t> yang </a:t>
              </a:r>
              <a:r>
                <a:rPr lang="en-US" sz="1600" i="0" dirty="0" err="1">
                  <a:effectLst>
                    <a:outerShdw blurRad="38100" dist="38100" dir="2700000" algn="tl">
                      <a:srgbClr val="FFFFFF"/>
                    </a:outerShdw>
                  </a:effectLst>
                  <a:latin typeface="Tahoma" pitchFamily="34" charset="0"/>
                  <a:cs typeface="Arial" charset="0"/>
                </a:rPr>
                <a:t>telah</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ditulis</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dan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dikerjakan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kemudian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tindak</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lanjuti</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dengan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upaya</a:t>
              </a:r>
              <a:r>
                <a:rPr lang="en-US" sz="1600" i="0" dirty="0">
                  <a:effectLst>
                    <a:outerShdw blurRad="38100" dist="38100" dir="2700000" algn="tl">
                      <a:srgbClr val="FFFFFF"/>
                    </a:outerShdw>
                  </a:effectLst>
                  <a:latin typeface="Tahoma" pitchFamily="34" charset="0"/>
                  <a:cs typeface="Arial" charset="0"/>
                </a:rPr>
                <a:t> yang </a:t>
              </a:r>
              <a:r>
                <a:rPr lang="en-US" sz="1600" i="0" dirty="0" err="1">
                  <a:effectLst>
                    <a:outerShdw blurRad="38100" dist="38100" dir="2700000" algn="tl">
                      <a:srgbClr val="FFFFFF"/>
                    </a:outerShdw>
                  </a:effectLst>
                  <a:latin typeface="Tahoma" pitchFamily="34" charset="0"/>
                  <a:cs typeface="Arial" charset="0"/>
                </a:rPr>
                <a:t>tepat</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untuk</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perbaikan</a:t>
              </a:r>
              <a:r>
                <a:rPr lang="en-US" sz="1600" i="0" dirty="0">
                  <a:effectLst>
                    <a:outerShdw blurRad="38100" dist="38100" dir="2700000" algn="tl">
                      <a:srgbClr val="FFFFFF"/>
                    </a:outerShdw>
                  </a:effectLst>
                  <a:latin typeface="Tahoma" pitchFamily="34" charset="0"/>
                  <a:cs typeface="Arial" charset="0"/>
                </a:rPr>
                <a:t> </a:t>
              </a:r>
              <a:r>
                <a:rPr lang="en-US" sz="1600" i="0" dirty="0" err="1">
                  <a:effectLst>
                    <a:outerShdw blurRad="38100" dist="38100" dir="2700000" algn="tl">
                      <a:srgbClr val="FFFFFF"/>
                    </a:outerShdw>
                  </a:effectLst>
                  <a:latin typeface="Tahoma" pitchFamily="34" charset="0"/>
                  <a:cs typeface="Arial" charset="0"/>
                </a:rPr>
                <a:t>kinerja</a:t>
              </a:r>
              <a:endParaRPr lang="en-US" sz="1600" i="0" dirty="0">
                <a:effectLst>
                  <a:outerShdw blurRad="38100" dist="38100" dir="2700000" algn="tl">
                    <a:srgbClr val="FFFFFF"/>
                  </a:outerShdw>
                </a:effectLst>
                <a:latin typeface="Tahoma" pitchFamily="34" charset="0"/>
                <a:cs typeface="Arial" charset="0"/>
              </a:endParaRPr>
            </a:p>
          </p:txBody>
        </p:sp>
        <p:sp>
          <p:nvSpPr>
            <p:cNvPr id="87" name="Text Box 5"/>
            <p:cNvSpPr txBox="1">
              <a:spLocks noChangeArrowheads="1"/>
            </p:cNvSpPr>
            <p:nvPr/>
          </p:nvSpPr>
          <p:spPr bwMode="auto">
            <a:xfrm>
              <a:off x="504824" y="5589589"/>
              <a:ext cx="3814763" cy="879695"/>
            </a:xfrm>
            <a:prstGeom prst="rect">
              <a:avLst/>
            </a:prstGeom>
            <a:solidFill>
              <a:srgbClr val="BBE0E3">
                <a:alpha val="50195"/>
              </a:srgbClr>
            </a:solidFill>
            <a:ln w="9525">
              <a:noFill/>
              <a:miter lim="800000"/>
              <a:headEnd/>
              <a:tailEnd/>
            </a:ln>
          </p:spPr>
          <p:txBody>
            <a:bodyPr>
              <a:spAutoFit/>
            </a:bodyPr>
            <a:lstStyle/>
            <a:p>
              <a:pPr algn="l">
                <a:spcBef>
                  <a:spcPct val="50000"/>
                </a:spcBef>
                <a:defRPr/>
              </a:pPr>
              <a:r>
                <a:rPr lang="en-US" sz="1100" i="0" dirty="0">
                  <a:solidFill>
                    <a:schemeClr val="accent2"/>
                  </a:solidFill>
                  <a:effectLst>
                    <a:outerShdw blurRad="38100" dist="38100" dir="2700000" algn="tl">
                      <a:srgbClr val="000000"/>
                    </a:outerShdw>
                  </a:effectLst>
                  <a:latin typeface="Verdana" pitchFamily="34" charset="0"/>
                </a:rPr>
                <a:t>PERENCANAAN BERBASIS EVALUASI DIRI DAN </a:t>
              </a:r>
              <a:r>
                <a:rPr lang="en-US" sz="1100" i="0" dirty="0" smtClean="0">
                  <a:solidFill>
                    <a:schemeClr val="accent2"/>
                  </a:solidFill>
                  <a:effectLst>
                    <a:outerShdw blurRad="38100" dist="38100" dir="2700000" algn="tl">
                      <a:srgbClr val="000000"/>
                    </a:outerShdw>
                  </a:effectLst>
                  <a:latin typeface="Verdana" pitchFamily="34" charset="0"/>
                </a:rPr>
                <a:t>PARTISIPATIF</a:t>
              </a:r>
              <a:endParaRPr lang="en-US" sz="1100" dirty="0">
                <a:solidFill>
                  <a:schemeClr val="accent2"/>
                </a:solidFill>
                <a:effectLst>
                  <a:outerShdw blurRad="38100" dist="38100" dir="2700000" algn="tl">
                    <a:srgbClr val="000000"/>
                  </a:outerShdw>
                </a:effectLst>
                <a:latin typeface="Verdana" pitchFamily="34" charset="0"/>
              </a:endParaRPr>
            </a:p>
          </p:txBody>
        </p:sp>
      </p:grpSp>
      <p:grpSp>
        <p:nvGrpSpPr>
          <p:cNvPr id="7" name="Group 6"/>
          <p:cNvGrpSpPr/>
          <p:nvPr/>
        </p:nvGrpSpPr>
        <p:grpSpPr>
          <a:xfrm>
            <a:off x="0" y="952061"/>
            <a:ext cx="9144000" cy="2502567"/>
            <a:chOff x="0" y="952061"/>
            <a:chExt cx="9144000" cy="3030039"/>
          </a:xfrm>
        </p:grpSpPr>
        <p:sp>
          <p:nvSpPr>
            <p:cNvPr id="6" name="Rectangle 5"/>
            <p:cNvSpPr/>
            <p:nvPr/>
          </p:nvSpPr>
          <p:spPr>
            <a:xfrm>
              <a:off x="0" y="952061"/>
              <a:ext cx="9144000" cy="303003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65051" y="1339540"/>
              <a:ext cx="301686" cy="369332"/>
            </a:xfrm>
            <a:prstGeom prst="rect">
              <a:avLst/>
            </a:prstGeom>
            <a:noFill/>
          </p:spPr>
          <p:txBody>
            <a:bodyPr wrap="none" rtlCol="0">
              <a:spAutoFit/>
            </a:bodyPr>
            <a:lstStyle/>
            <a:p>
              <a:r>
                <a:rPr lang="en-US" dirty="0" smtClean="0"/>
                <a:t>1</a:t>
              </a:r>
              <a:endParaRPr lang="en-US" dirty="0"/>
            </a:p>
          </p:txBody>
        </p:sp>
        <p:sp>
          <p:nvSpPr>
            <p:cNvPr id="80" name="TextBox 79"/>
            <p:cNvSpPr txBox="1"/>
            <p:nvPr/>
          </p:nvSpPr>
          <p:spPr>
            <a:xfrm>
              <a:off x="5241929" y="1348101"/>
              <a:ext cx="301686" cy="369332"/>
            </a:xfrm>
            <a:prstGeom prst="rect">
              <a:avLst/>
            </a:prstGeom>
            <a:noFill/>
          </p:spPr>
          <p:txBody>
            <a:bodyPr wrap="none" rtlCol="0">
              <a:spAutoFit/>
            </a:bodyPr>
            <a:lstStyle/>
            <a:p>
              <a:r>
                <a:rPr lang="en-US" dirty="0"/>
                <a:t>2</a:t>
              </a:r>
            </a:p>
          </p:txBody>
        </p:sp>
        <p:sp>
          <p:nvSpPr>
            <p:cNvPr id="81" name="TextBox 80"/>
            <p:cNvSpPr txBox="1"/>
            <p:nvPr/>
          </p:nvSpPr>
          <p:spPr>
            <a:xfrm>
              <a:off x="5220441" y="2670023"/>
              <a:ext cx="301686" cy="369332"/>
            </a:xfrm>
            <a:prstGeom prst="rect">
              <a:avLst/>
            </a:prstGeom>
            <a:noFill/>
          </p:spPr>
          <p:txBody>
            <a:bodyPr wrap="none" rtlCol="0">
              <a:spAutoFit/>
            </a:bodyPr>
            <a:lstStyle/>
            <a:p>
              <a:r>
                <a:rPr lang="en-US" dirty="0"/>
                <a:t>3</a:t>
              </a:r>
            </a:p>
          </p:txBody>
        </p:sp>
        <p:sp>
          <p:nvSpPr>
            <p:cNvPr id="82" name="TextBox 81"/>
            <p:cNvSpPr txBox="1"/>
            <p:nvPr/>
          </p:nvSpPr>
          <p:spPr>
            <a:xfrm>
              <a:off x="3638304" y="2627620"/>
              <a:ext cx="301686" cy="369332"/>
            </a:xfrm>
            <a:prstGeom prst="rect">
              <a:avLst/>
            </a:prstGeom>
            <a:noFill/>
          </p:spPr>
          <p:txBody>
            <a:bodyPr wrap="none" rtlCol="0">
              <a:spAutoFit/>
            </a:bodyPr>
            <a:lstStyle/>
            <a:p>
              <a:r>
                <a:rPr lang="en-US" dirty="0"/>
                <a:t>4</a:t>
              </a:r>
            </a:p>
          </p:txBody>
        </p:sp>
        <p:grpSp>
          <p:nvGrpSpPr>
            <p:cNvPr id="5" name="Group 4"/>
            <p:cNvGrpSpPr/>
            <p:nvPr/>
          </p:nvGrpSpPr>
          <p:grpSpPr>
            <a:xfrm>
              <a:off x="122129" y="980728"/>
              <a:ext cx="8847867" cy="2777462"/>
              <a:chOff x="120730" y="980728"/>
              <a:chExt cx="8849266" cy="2777462"/>
            </a:xfrm>
          </p:grpSpPr>
          <p:grpSp>
            <p:nvGrpSpPr>
              <p:cNvPr id="26" name="Group 25"/>
              <p:cNvGrpSpPr>
                <a:grpSpLocks/>
              </p:cNvGrpSpPr>
              <p:nvPr/>
            </p:nvGrpSpPr>
            <p:grpSpPr bwMode="auto">
              <a:xfrm>
                <a:off x="120730" y="980728"/>
                <a:ext cx="8849266" cy="2777462"/>
                <a:chOff x="101" y="1154"/>
                <a:chExt cx="5459" cy="2001"/>
              </a:xfrm>
            </p:grpSpPr>
            <p:sp>
              <p:nvSpPr>
                <p:cNvPr id="29" name="Rectangle 28"/>
                <p:cNvSpPr>
                  <a:spLocks noChangeArrowheads="1"/>
                </p:cNvSpPr>
                <p:nvPr/>
              </p:nvSpPr>
              <p:spPr bwMode="blackWhite">
                <a:xfrm>
                  <a:off x="1875" y="1154"/>
                  <a:ext cx="1957" cy="1957"/>
                </a:xfrm>
                <a:prstGeom prst="rect">
                  <a:avLst/>
                </a:prstGeom>
                <a:solidFill>
                  <a:srgbClr val="BEC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32" name="Oval 31"/>
                <p:cNvSpPr>
                  <a:spLocks noChangeArrowheads="1"/>
                </p:cNvSpPr>
                <p:nvPr/>
              </p:nvSpPr>
              <p:spPr bwMode="blackWhite">
                <a:xfrm>
                  <a:off x="2041" y="1314"/>
                  <a:ext cx="713" cy="713"/>
                </a:xfrm>
                <a:prstGeom prst="ellipse">
                  <a:avLst/>
                </a:prstGeom>
                <a:solidFill>
                  <a:srgbClr val="B3A255"/>
                </a:solidFill>
                <a:ln w="4763">
                  <a:solidFill>
                    <a:srgbClr val="B3A255"/>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33" name="Rectangle 32"/>
                <p:cNvSpPr>
                  <a:spLocks noChangeArrowheads="1"/>
                </p:cNvSpPr>
                <p:nvPr/>
              </p:nvSpPr>
              <p:spPr bwMode="blackWhite">
                <a:xfrm>
                  <a:off x="101" y="1574"/>
                  <a:ext cx="1509" cy="1253"/>
                </a:xfrm>
                <a:prstGeom prst="rect">
                  <a:avLst/>
                </a:prstGeom>
                <a:solidFill>
                  <a:srgbClr val="FB8D6C"/>
                </a:solidFill>
                <a:ln w="4763">
                  <a:solidFill>
                    <a:srgbClr val="FB8D6C"/>
                  </a:solid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400" b="1" u="sng" dirty="0" smtClean="0">
                      <a:latin typeface="Trebuchet MS" pitchFamily="34" charset="0"/>
                    </a:rPr>
                    <a:t>Input from the Environment:</a:t>
                  </a:r>
                </a:p>
                <a:p>
                  <a:endParaRPr lang="en-US" sz="500" b="1" dirty="0">
                    <a:latin typeface="Trebuchet MS" pitchFamily="34" charset="0"/>
                  </a:endParaRPr>
                </a:p>
                <a:p>
                  <a:pPr marL="228600" indent="-228600">
                    <a:buAutoNum type="arabicPeriod"/>
                  </a:pPr>
                  <a:r>
                    <a:rPr lang="en-US" sz="1200" b="1" dirty="0" smtClean="0">
                      <a:latin typeface="Trebuchet MS" pitchFamily="34" charset="0"/>
                    </a:rPr>
                    <a:t>Human Resources</a:t>
                  </a:r>
                </a:p>
                <a:p>
                  <a:pPr marL="228600" indent="-228600">
                    <a:buAutoNum type="arabicPeriod"/>
                  </a:pPr>
                  <a:r>
                    <a:rPr lang="en-US" sz="1200" b="1" dirty="0" smtClean="0">
                      <a:latin typeface="Trebuchet MS" pitchFamily="34" charset="0"/>
                    </a:rPr>
                    <a:t>Financial Resources</a:t>
                  </a:r>
                </a:p>
                <a:p>
                  <a:pPr marL="228600" indent="-228600">
                    <a:buAutoNum type="arabicPeriod"/>
                  </a:pPr>
                  <a:r>
                    <a:rPr lang="en-US" sz="1200" b="1" dirty="0" err="1" smtClean="0">
                      <a:latin typeface="Trebuchet MS" pitchFamily="34" charset="0"/>
                    </a:rPr>
                    <a:t>Physicial</a:t>
                  </a:r>
                  <a:r>
                    <a:rPr lang="en-US" sz="1200" b="1" dirty="0">
                      <a:latin typeface="Trebuchet MS" pitchFamily="34" charset="0"/>
                    </a:rPr>
                    <a:t> </a:t>
                  </a:r>
                  <a:r>
                    <a:rPr lang="en-US" sz="1200" b="1" dirty="0" smtClean="0">
                      <a:latin typeface="Trebuchet MS" pitchFamily="34" charset="0"/>
                    </a:rPr>
                    <a:t>Resources</a:t>
                  </a:r>
                </a:p>
                <a:p>
                  <a:pPr marL="228600" indent="-228600">
                    <a:buAutoNum type="arabicPeriod"/>
                  </a:pPr>
                  <a:r>
                    <a:rPr lang="en-US" sz="1200" b="1" dirty="0">
                      <a:latin typeface="Trebuchet MS" pitchFamily="34" charset="0"/>
                    </a:rPr>
                    <a:t>Information Resources</a:t>
                  </a:r>
                </a:p>
              </p:txBody>
            </p:sp>
            <p:sp>
              <p:nvSpPr>
                <p:cNvPr id="34" name="Freeform 33"/>
                <p:cNvSpPr>
                  <a:spLocks/>
                </p:cNvSpPr>
                <p:nvPr/>
              </p:nvSpPr>
              <p:spPr bwMode="blackWhite">
                <a:xfrm>
                  <a:off x="1610" y="2050"/>
                  <a:ext cx="44" cy="829"/>
                </a:xfrm>
                <a:custGeom>
                  <a:avLst/>
                  <a:gdLst>
                    <a:gd name="T0" fmla="*/ 0 w 44"/>
                    <a:gd name="T1" fmla="*/ 0 h 829"/>
                    <a:gd name="T2" fmla="*/ 44 w 44"/>
                    <a:gd name="T3" fmla="*/ 45 h 829"/>
                    <a:gd name="T4" fmla="*/ 44 w 44"/>
                    <a:gd name="T5" fmla="*/ 829 h 829"/>
                    <a:gd name="T6" fmla="*/ 0 w 44"/>
                    <a:gd name="T7" fmla="*/ 785 h 829"/>
                    <a:gd name="T8" fmla="*/ 0 w 44"/>
                    <a:gd name="T9" fmla="*/ 0 h 829"/>
                  </a:gdLst>
                  <a:ahLst/>
                  <a:cxnLst>
                    <a:cxn ang="0">
                      <a:pos x="T0" y="T1"/>
                    </a:cxn>
                    <a:cxn ang="0">
                      <a:pos x="T2" y="T3"/>
                    </a:cxn>
                    <a:cxn ang="0">
                      <a:pos x="T4" y="T5"/>
                    </a:cxn>
                    <a:cxn ang="0">
                      <a:pos x="T6" y="T7"/>
                    </a:cxn>
                    <a:cxn ang="0">
                      <a:pos x="T8" y="T9"/>
                    </a:cxn>
                  </a:cxnLst>
                  <a:rect l="0" t="0" r="r" b="b"/>
                  <a:pathLst>
                    <a:path w="44" h="829">
                      <a:moveTo>
                        <a:pt x="0" y="0"/>
                      </a:moveTo>
                      <a:lnTo>
                        <a:pt x="44" y="45"/>
                      </a:lnTo>
                      <a:lnTo>
                        <a:pt x="44" y="829"/>
                      </a:lnTo>
                      <a:lnTo>
                        <a:pt x="0" y="785"/>
                      </a:lnTo>
                      <a:lnTo>
                        <a:pt x="0" y="0"/>
                      </a:lnTo>
                      <a:close/>
                    </a:path>
                  </a:pathLst>
                </a:custGeom>
                <a:solidFill>
                  <a:srgbClr val="D6785C"/>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35" name="Freeform 34"/>
                <p:cNvSpPr>
                  <a:spLocks/>
                </p:cNvSpPr>
                <p:nvPr/>
              </p:nvSpPr>
              <p:spPr bwMode="blackWhite">
                <a:xfrm>
                  <a:off x="192" y="2835"/>
                  <a:ext cx="1462" cy="44"/>
                </a:xfrm>
                <a:custGeom>
                  <a:avLst/>
                  <a:gdLst>
                    <a:gd name="T0" fmla="*/ 1462 w 1462"/>
                    <a:gd name="T1" fmla="*/ 44 h 44"/>
                    <a:gd name="T2" fmla="*/ 44 w 1462"/>
                    <a:gd name="T3" fmla="*/ 44 h 44"/>
                    <a:gd name="T4" fmla="*/ 0 w 1462"/>
                    <a:gd name="T5" fmla="*/ 0 h 44"/>
                    <a:gd name="T6" fmla="*/ 1418 w 1462"/>
                    <a:gd name="T7" fmla="*/ 0 h 44"/>
                    <a:gd name="T8" fmla="*/ 1462 w 1462"/>
                    <a:gd name="T9" fmla="*/ 44 h 44"/>
                  </a:gdLst>
                  <a:ahLst/>
                  <a:cxnLst>
                    <a:cxn ang="0">
                      <a:pos x="T0" y="T1"/>
                    </a:cxn>
                    <a:cxn ang="0">
                      <a:pos x="T2" y="T3"/>
                    </a:cxn>
                    <a:cxn ang="0">
                      <a:pos x="T4" y="T5"/>
                    </a:cxn>
                    <a:cxn ang="0">
                      <a:pos x="T6" y="T7"/>
                    </a:cxn>
                    <a:cxn ang="0">
                      <a:pos x="T8" y="T9"/>
                    </a:cxn>
                  </a:cxnLst>
                  <a:rect l="0" t="0" r="r" b="b"/>
                  <a:pathLst>
                    <a:path w="1462" h="44">
                      <a:moveTo>
                        <a:pt x="1462" y="44"/>
                      </a:moveTo>
                      <a:lnTo>
                        <a:pt x="44" y="44"/>
                      </a:lnTo>
                      <a:lnTo>
                        <a:pt x="0" y="0"/>
                      </a:lnTo>
                      <a:lnTo>
                        <a:pt x="1418" y="0"/>
                      </a:lnTo>
                      <a:lnTo>
                        <a:pt x="1462" y="44"/>
                      </a:lnTo>
                      <a:close/>
                    </a:path>
                  </a:pathLst>
                </a:custGeom>
                <a:solidFill>
                  <a:srgbClr val="B1634C"/>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36" name="Rectangle 35"/>
                <p:cNvSpPr>
                  <a:spLocks noChangeArrowheads="1"/>
                </p:cNvSpPr>
                <p:nvPr/>
              </p:nvSpPr>
              <p:spPr bwMode="blackWhite">
                <a:xfrm>
                  <a:off x="4098" y="1746"/>
                  <a:ext cx="1418" cy="784"/>
                </a:xfrm>
                <a:prstGeom prst="rect">
                  <a:avLst/>
                </a:prstGeom>
                <a:solidFill>
                  <a:srgbClr val="FB8D6C"/>
                </a:solidFill>
                <a:ln w="4763">
                  <a:solidFill>
                    <a:srgbClr val="FB8D6C"/>
                  </a:solid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37" name="Freeform 36"/>
                <p:cNvSpPr>
                  <a:spLocks/>
                </p:cNvSpPr>
                <p:nvPr/>
              </p:nvSpPr>
              <p:spPr bwMode="blackWhite">
                <a:xfrm>
                  <a:off x="5516" y="1746"/>
                  <a:ext cx="44" cy="829"/>
                </a:xfrm>
                <a:custGeom>
                  <a:avLst/>
                  <a:gdLst>
                    <a:gd name="T0" fmla="*/ 0 w 44"/>
                    <a:gd name="T1" fmla="*/ 0 h 829"/>
                    <a:gd name="T2" fmla="*/ 44 w 44"/>
                    <a:gd name="T3" fmla="*/ 44 h 829"/>
                    <a:gd name="T4" fmla="*/ 44 w 44"/>
                    <a:gd name="T5" fmla="*/ 829 h 829"/>
                    <a:gd name="T6" fmla="*/ 0 w 44"/>
                    <a:gd name="T7" fmla="*/ 784 h 829"/>
                    <a:gd name="T8" fmla="*/ 0 w 44"/>
                    <a:gd name="T9" fmla="*/ 0 h 829"/>
                  </a:gdLst>
                  <a:ahLst/>
                  <a:cxnLst>
                    <a:cxn ang="0">
                      <a:pos x="T0" y="T1"/>
                    </a:cxn>
                    <a:cxn ang="0">
                      <a:pos x="T2" y="T3"/>
                    </a:cxn>
                    <a:cxn ang="0">
                      <a:pos x="T4" y="T5"/>
                    </a:cxn>
                    <a:cxn ang="0">
                      <a:pos x="T6" y="T7"/>
                    </a:cxn>
                    <a:cxn ang="0">
                      <a:pos x="T8" y="T9"/>
                    </a:cxn>
                  </a:cxnLst>
                  <a:rect l="0" t="0" r="r" b="b"/>
                  <a:pathLst>
                    <a:path w="44" h="829">
                      <a:moveTo>
                        <a:pt x="0" y="0"/>
                      </a:moveTo>
                      <a:lnTo>
                        <a:pt x="44" y="44"/>
                      </a:lnTo>
                      <a:lnTo>
                        <a:pt x="44" y="829"/>
                      </a:lnTo>
                      <a:lnTo>
                        <a:pt x="0" y="784"/>
                      </a:lnTo>
                      <a:lnTo>
                        <a:pt x="0" y="0"/>
                      </a:lnTo>
                      <a:close/>
                    </a:path>
                  </a:pathLst>
                </a:custGeom>
                <a:solidFill>
                  <a:srgbClr val="D6785C"/>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38" name="Freeform 37"/>
                <p:cNvSpPr>
                  <a:spLocks/>
                </p:cNvSpPr>
                <p:nvPr/>
              </p:nvSpPr>
              <p:spPr bwMode="blackWhite">
                <a:xfrm>
                  <a:off x="4098" y="2530"/>
                  <a:ext cx="1462" cy="45"/>
                </a:xfrm>
                <a:custGeom>
                  <a:avLst/>
                  <a:gdLst>
                    <a:gd name="T0" fmla="*/ 1462 w 1462"/>
                    <a:gd name="T1" fmla="*/ 45 h 45"/>
                    <a:gd name="T2" fmla="*/ 44 w 1462"/>
                    <a:gd name="T3" fmla="*/ 45 h 45"/>
                    <a:gd name="T4" fmla="*/ 0 w 1462"/>
                    <a:gd name="T5" fmla="*/ 0 h 45"/>
                    <a:gd name="T6" fmla="*/ 1418 w 1462"/>
                    <a:gd name="T7" fmla="*/ 0 h 45"/>
                    <a:gd name="T8" fmla="*/ 1462 w 1462"/>
                    <a:gd name="T9" fmla="*/ 45 h 45"/>
                  </a:gdLst>
                  <a:ahLst/>
                  <a:cxnLst>
                    <a:cxn ang="0">
                      <a:pos x="T0" y="T1"/>
                    </a:cxn>
                    <a:cxn ang="0">
                      <a:pos x="T2" y="T3"/>
                    </a:cxn>
                    <a:cxn ang="0">
                      <a:pos x="T4" y="T5"/>
                    </a:cxn>
                    <a:cxn ang="0">
                      <a:pos x="T6" y="T7"/>
                    </a:cxn>
                    <a:cxn ang="0">
                      <a:pos x="T8" y="T9"/>
                    </a:cxn>
                  </a:cxnLst>
                  <a:rect l="0" t="0" r="r" b="b"/>
                  <a:pathLst>
                    <a:path w="1462" h="45">
                      <a:moveTo>
                        <a:pt x="1462" y="45"/>
                      </a:moveTo>
                      <a:lnTo>
                        <a:pt x="44" y="45"/>
                      </a:lnTo>
                      <a:lnTo>
                        <a:pt x="0" y="0"/>
                      </a:lnTo>
                      <a:lnTo>
                        <a:pt x="1418" y="0"/>
                      </a:lnTo>
                      <a:lnTo>
                        <a:pt x="1462" y="45"/>
                      </a:lnTo>
                      <a:close/>
                    </a:path>
                  </a:pathLst>
                </a:custGeom>
                <a:solidFill>
                  <a:srgbClr val="B1634C"/>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40" name="Rectangle 39"/>
                <p:cNvSpPr>
                  <a:spLocks noChangeArrowheads="1"/>
                </p:cNvSpPr>
                <p:nvPr/>
              </p:nvSpPr>
              <p:spPr bwMode="blackWhite">
                <a:xfrm>
                  <a:off x="305" y="1953"/>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en-US" sz="1050" b="1" dirty="0">
                    <a:latin typeface="Arial" charset="0"/>
                  </a:endParaRPr>
                </a:p>
              </p:txBody>
            </p:sp>
            <p:sp>
              <p:nvSpPr>
                <p:cNvPr id="42" name="Rectangle 41"/>
                <p:cNvSpPr>
                  <a:spLocks noChangeArrowheads="1"/>
                </p:cNvSpPr>
                <p:nvPr/>
              </p:nvSpPr>
              <p:spPr bwMode="blackWhite">
                <a:xfrm>
                  <a:off x="305" y="2075"/>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en-US" sz="1050" b="1" dirty="0">
                    <a:latin typeface="Arial" charset="0"/>
                  </a:endParaRPr>
                </a:p>
              </p:txBody>
            </p:sp>
            <p:sp>
              <p:nvSpPr>
                <p:cNvPr id="44" name="Rectangle 43"/>
                <p:cNvSpPr>
                  <a:spLocks noChangeArrowheads="1"/>
                </p:cNvSpPr>
                <p:nvPr/>
              </p:nvSpPr>
              <p:spPr bwMode="blackWhite">
                <a:xfrm>
                  <a:off x="305" y="21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en-US" sz="1050" b="1" dirty="0">
                    <a:latin typeface="Arial" charset="0"/>
                  </a:endParaRPr>
                </a:p>
              </p:txBody>
            </p:sp>
            <p:sp>
              <p:nvSpPr>
                <p:cNvPr id="46" name="Rectangle 45"/>
                <p:cNvSpPr>
                  <a:spLocks noChangeArrowheads="1"/>
                </p:cNvSpPr>
                <p:nvPr/>
              </p:nvSpPr>
              <p:spPr bwMode="blackWhite">
                <a:xfrm>
                  <a:off x="305" y="2315"/>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en-US" sz="1050" b="1" dirty="0">
                    <a:latin typeface="Arial" charset="0"/>
                  </a:endParaRPr>
                </a:p>
              </p:txBody>
            </p:sp>
            <p:sp>
              <p:nvSpPr>
                <p:cNvPr id="48" name="Freeform 47"/>
                <p:cNvSpPr>
                  <a:spLocks/>
                </p:cNvSpPr>
                <p:nvPr/>
              </p:nvSpPr>
              <p:spPr bwMode="blackWhite">
                <a:xfrm>
                  <a:off x="3832" y="1154"/>
                  <a:ext cx="45" cy="2001"/>
                </a:xfrm>
                <a:custGeom>
                  <a:avLst/>
                  <a:gdLst>
                    <a:gd name="T0" fmla="*/ 0 w 45"/>
                    <a:gd name="T1" fmla="*/ 0 h 2001"/>
                    <a:gd name="T2" fmla="*/ 45 w 45"/>
                    <a:gd name="T3" fmla="*/ 44 h 2001"/>
                    <a:gd name="T4" fmla="*/ 45 w 45"/>
                    <a:gd name="T5" fmla="*/ 2001 h 2001"/>
                    <a:gd name="T6" fmla="*/ 0 w 45"/>
                    <a:gd name="T7" fmla="*/ 1957 h 2001"/>
                    <a:gd name="T8" fmla="*/ 0 w 45"/>
                    <a:gd name="T9" fmla="*/ 0 h 2001"/>
                  </a:gdLst>
                  <a:ahLst/>
                  <a:cxnLst>
                    <a:cxn ang="0">
                      <a:pos x="T0" y="T1"/>
                    </a:cxn>
                    <a:cxn ang="0">
                      <a:pos x="T2" y="T3"/>
                    </a:cxn>
                    <a:cxn ang="0">
                      <a:pos x="T4" y="T5"/>
                    </a:cxn>
                    <a:cxn ang="0">
                      <a:pos x="T6" y="T7"/>
                    </a:cxn>
                    <a:cxn ang="0">
                      <a:pos x="T8" y="T9"/>
                    </a:cxn>
                  </a:cxnLst>
                  <a:rect l="0" t="0" r="r" b="b"/>
                  <a:pathLst>
                    <a:path w="45" h="2001">
                      <a:moveTo>
                        <a:pt x="0" y="0"/>
                      </a:moveTo>
                      <a:lnTo>
                        <a:pt x="45" y="44"/>
                      </a:lnTo>
                      <a:lnTo>
                        <a:pt x="45" y="2001"/>
                      </a:lnTo>
                      <a:lnTo>
                        <a:pt x="0" y="1957"/>
                      </a:lnTo>
                      <a:lnTo>
                        <a:pt x="0" y="0"/>
                      </a:lnTo>
                      <a:close/>
                    </a:path>
                  </a:pathLst>
                </a:custGeom>
                <a:solidFill>
                  <a:srgbClr val="A2A8BE"/>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49" name="Freeform 48"/>
                <p:cNvSpPr>
                  <a:spLocks/>
                </p:cNvSpPr>
                <p:nvPr/>
              </p:nvSpPr>
              <p:spPr bwMode="blackWhite">
                <a:xfrm>
                  <a:off x="1875" y="3111"/>
                  <a:ext cx="2002" cy="44"/>
                </a:xfrm>
                <a:custGeom>
                  <a:avLst/>
                  <a:gdLst>
                    <a:gd name="T0" fmla="*/ 2002 w 2002"/>
                    <a:gd name="T1" fmla="*/ 44 h 44"/>
                    <a:gd name="T2" fmla="*/ 44 w 2002"/>
                    <a:gd name="T3" fmla="*/ 44 h 44"/>
                    <a:gd name="T4" fmla="*/ 0 w 2002"/>
                    <a:gd name="T5" fmla="*/ 0 h 44"/>
                    <a:gd name="T6" fmla="*/ 1957 w 2002"/>
                    <a:gd name="T7" fmla="*/ 0 h 44"/>
                    <a:gd name="T8" fmla="*/ 2002 w 2002"/>
                    <a:gd name="T9" fmla="*/ 44 h 44"/>
                  </a:gdLst>
                  <a:ahLst/>
                  <a:cxnLst>
                    <a:cxn ang="0">
                      <a:pos x="T0" y="T1"/>
                    </a:cxn>
                    <a:cxn ang="0">
                      <a:pos x="T2" y="T3"/>
                    </a:cxn>
                    <a:cxn ang="0">
                      <a:pos x="T4" y="T5"/>
                    </a:cxn>
                    <a:cxn ang="0">
                      <a:pos x="T6" y="T7"/>
                    </a:cxn>
                    <a:cxn ang="0">
                      <a:pos x="T8" y="T9"/>
                    </a:cxn>
                  </a:cxnLst>
                  <a:rect l="0" t="0" r="r" b="b"/>
                  <a:pathLst>
                    <a:path w="2002" h="44">
                      <a:moveTo>
                        <a:pt x="2002" y="44"/>
                      </a:moveTo>
                      <a:lnTo>
                        <a:pt x="44" y="44"/>
                      </a:lnTo>
                      <a:lnTo>
                        <a:pt x="0" y="0"/>
                      </a:lnTo>
                      <a:lnTo>
                        <a:pt x="1957" y="0"/>
                      </a:lnTo>
                      <a:lnTo>
                        <a:pt x="2002" y="44"/>
                      </a:lnTo>
                      <a:close/>
                    </a:path>
                  </a:pathLst>
                </a:custGeom>
                <a:solidFill>
                  <a:srgbClr val="868A9D"/>
                </a:solidFill>
                <a:ln w="4763">
                  <a:solidFill>
                    <a:srgbClr val="868A9D"/>
                  </a:solidFill>
                  <a:prstDash val="solid"/>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0" name="Freeform 49"/>
                <p:cNvSpPr>
                  <a:spLocks/>
                </p:cNvSpPr>
                <p:nvPr/>
              </p:nvSpPr>
              <p:spPr bwMode="blackWhite">
                <a:xfrm>
                  <a:off x="1820" y="2105"/>
                  <a:ext cx="55" cy="61"/>
                </a:xfrm>
                <a:custGeom>
                  <a:avLst/>
                  <a:gdLst>
                    <a:gd name="T0" fmla="*/ 0 w 55"/>
                    <a:gd name="T1" fmla="*/ 61 h 61"/>
                    <a:gd name="T2" fmla="*/ 55 w 55"/>
                    <a:gd name="T3" fmla="*/ 30 h 61"/>
                    <a:gd name="T4" fmla="*/ 0 w 55"/>
                    <a:gd name="T5" fmla="*/ 0 h 61"/>
                    <a:gd name="T6" fmla="*/ 0 w 55"/>
                    <a:gd name="T7" fmla="*/ 61 h 61"/>
                  </a:gdLst>
                  <a:ahLst/>
                  <a:cxnLst>
                    <a:cxn ang="0">
                      <a:pos x="T0" y="T1"/>
                    </a:cxn>
                    <a:cxn ang="0">
                      <a:pos x="T2" y="T3"/>
                    </a:cxn>
                    <a:cxn ang="0">
                      <a:pos x="T4" y="T5"/>
                    </a:cxn>
                    <a:cxn ang="0">
                      <a:pos x="T6" y="T7"/>
                    </a:cxn>
                  </a:cxnLst>
                  <a:rect l="0" t="0" r="r" b="b"/>
                  <a:pathLst>
                    <a:path w="55" h="61">
                      <a:moveTo>
                        <a:pt x="0" y="61"/>
                      </a:moveTo>
                      <a:lnTo>
                        <a:pt x="55" y="30"/>
                      </a:lnTo>
                      <a:lnTo>
                        <a:pt x="0" y="0"/>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1" name="Line 24"/>
                <p:cNvSpPr>
                  <a:spLocks noChangeShapeType="1"/>
                </p:cNvSpPr>
                <p:nvPr/>
              </p:nvSpPr>
              <p:spPr bwMode="blackWhite">
                <a:xfrm>
                  <a:off x="1632" y="2135"/>
                  <a:ext cx="204"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2" name="Freeform 51"/>
                <p:cNvSpPr>
                  <a:spLocks/>
                </p:cNvSpPr>
                <p:nvPr/>
              </p:nvSpPr>
              <p:spPr bwMode="blackWhite">
                <a:xfrm>
                  <a:off x="4042" y="2105"/>
                  <a:ext cx="56" cy="61"/>
                </a:xfrm>
                <a:custGeom>
                  <a:avLst/>
                  <a:gdLst>
                    <a:gd name="T0" fmla="*/ 0 w 56"/>
                    <a:gd name="T1" fmla="*/ 61 h 61"/>
                    <a:gd name="T2" fmla="*/ 56 w 56"/>
                    <a:gd name="T3" fmla="*/ 30 h 61"/>
                    <a:gd name="T4" fmla="*/ 0 w 56"/>
                    <a:gd name="T5" fmla="*/ 0 h 61"/>
                    <a:gd name="T6" fmla="*/ 0 w 56"/>
                    <a:gd name="T7" fmla="*/ 61 h 61"/>
                  </a:gdLst>
                  <a:ahLst/>
                  <a:cxnLst>
                    <a:cxn ang="0">
                      <a:pos x="T0" y="T1"/>
                    </a:cxn>
                    <a:cxn ang="0">
                      <a:pos x="T2" y="T3"/>
                    </a:cxn>
                    <a:cxn ang="0">
                      <a:pos x="T4" y="T5"/>
                    </a:cxn>
                    <a:cxn ang="0">
                      <a:pos x="T6" y="T7"/>
                    </a:cxn>
                  </a:cxnLst>
                  <a:rect l="0" t="0" r="r" b="b"/>
                  <a:pathLst>
                    <a:path w="56" h="61">
                      <a:moveTo>
                        <a:pt x="0" y="61"/>
                      </a:moveTo>
                      <a:lnTo>
                        <a:pt x="56" y="30"/>
                      </a:lnTo>
                      <a:lnTo>
                        <a:pt x="0" y="0"/>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3" name="Line 26"/>
                <p:cNvSpPr>
                  <a:spLocks noChangeShapeType="1"/>
                </p:cNvSpPr>
                <p:nvPr/>
              </p:nvSpPr>
              <p:spPr bwMode="blackWhite">
                <a:xfrm>
                  <a:off x="3855" y="2135"/>
                  <a:ext cx="204"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4" name="Freeform 53"/>
                <p:cNvSpPr>
                  <a:spLocks/>
                </p:cNvSpPr>
                <p:nvPr/>
              </p:nvSpPr>
              <p:spPr bwMode="blackWhite">
                <a:xfrm>
                  <a:off x="2931" y="1613"/>
                  <a:ext cx="55" cy="61"/>
                </a:xfrm>
                <a:custGeom>
                  <a:avLst/>
                  <a:gdLst>
                    <a:gd name="T0" fmla="*/ 0 w 55"/>
                    <a:gd name="T1" fmla="*/ 61 h 61"/>
                    <a:gd name="T2" fmla="*/ 55 w 55"/>
                    <a:gd name="T3" fmla="*/ 30 h 61"/>
                    <a:gd name="T4" fmla="*/ 0 w 55"/>
                    <a:gd name="T5" fmla="*/ 0 h 61"/>
                    <a:gd name="T6" fmla="*/ 0 w 55"/>
                    <a:gd name="T7" fmla="*/ 61 h 61"/>
                  </a:gdLst>
                  <a:ahLst/>
                  <a:cxnLst>
                    <a:cxn ang="0">
                      <a:pos x="T0" y="T1"/>
                    </a:cxn>
                    <a:cxn ang="0">
                      <a:pos x="T2" y="T3"/>
                    </a:cxn>
                    <a:cxn ang="0">
                      <a:pos x="T4" y="T5"/>
                    </a:cxn>
                    <a:cxn ang="0">
                      <a:pos x="T6" y="T7"/>
                    </a:cxn>
                  </a:cxnLst>
                  <a:rect l="0" t="0" r="r" b="b"/>
                  <a:pathLst>
                    <a:path w="55" h="61">
                      <a:moveTo>
                        <a:pt x="0" y="61"/>
                      </a:moveTo>
                      <a:lnTo>
                        <a:pt x="55" y="30"/>
                      </a:lnTo>
                      <a:lnTo>
                        <a:pt x="0" y="0"/>
                      </a:lnTo>
                      <a:lnTo>
                        <a:pt x="0"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5" name="Line 28"/>
                <p:cNvSpPr>
                  <a:spLocks noChangeShapeType="1"/>
                </p:cNvSpPr>
                <p:nvPr/>
              </p:nvSpPr>
              <p:spPr bwMode="blackWhite">
                <a:xfrm>
                  <a:off x="2743" y="1643"/>
                  <a:ext cx="205"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6" name="Freeform 55"/>
                <p:cNvSpPr>
                  <a:spLocks/>
                </p:cNvSpPr>
                <p:nvPr/>
              </p:nvSpPr>
              <p:spPr bwMode="blackWhite">
                <a:xfrm>
                  <a:off x="2334" y="2016"/>
                  <a:ext cx="61" cy="56"/>
                </a:xfrm>
                <a:custGeom>
                  <a:avLst/>
                  <a:gdLst>
                    <a:gd name="T0" fmla="*/ 61 w 61"/>
                    <a:gd name="T1" fmla="*/ 56 h 56"/>
                    <a:gd name="T2" fmla="*/ 30 w 61"/>
                    <a:gd name="T3" fmla="*/ 0 h 56"/>
                    <a:gd name="T4" fmla="*/ 0 w 61"/>
                    <a:gd name="T5" fmla="*/ 56 h 56"/>
                    <a:gd name="T6" fmla="*/ 61 w 61"/>
                    <a:gd name="T7" fmla="*/ 56 h 56"/>
                  </a:gdLst>
                  <a:ahLst/>
                  <a:cxnLst>
                    <a:cxn ang="0">
                      <a:pos x="T0" y="T1"/>
                    </a:cxn>
                    <a:cxn ang="0">
                      <a:pos x="T2" y="T3"/>
                    </a:cxn>
                    <a:cxn ang="0">
                      <a:pos x="T4" y="T5"/>
                    </a:cxn>
                    <a:cxn ang="0">
                      <a:pos x="T6" y="T7"/>
                    </a:cxn>
                  </a:cxnLst>
                  <a:rect l="0" t="0" r="r" b="b"/>
                  <a:pathLst>
                    <a:path w="61" h="56">
                      <a:moveTo>
                        <a:pt x="61" y="56"/>
                      </a:moveTo>
                      <a:lnTo>
                        <a:pt x="30" y="0"/>
                      </a:lnTo>
                      <a:lnTo>
                        <a:pt x="0" y="56"/>
                      </a:lnTo>
                      <a:lnTo>
                        <a:pt x="61" y="5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7" name="Line 30"/>
                <p:cNvSpPr>
                  <a:spLocks noChangeShapeType="1"/>
                </p:cNvSpPr>
                <p:nvPr/>
              </p:nvSpPr>
              <p:spPr bwMode="blackWhite">
                <a:xfrm flipV="1">
                  <a:off x="2364" y="2052"/>
                  <a:ext cx="1" cy="213"/>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8" name="Oval 57"/>
                <p:cNvSpPr>
                  <a:spLocks noChangeArrowheads="1"/>
                </p:cNvSpPr>
                <p:nvPr/>
              </p:nvSpPr>
              <p:spPr bwMode="blackWhite">
                <a:xfrm>
                  <a:off x="3020" y="1314"/>
                  <a:ext cx="713" cy="713"/>
                </a:xfrm>
                <a:prstGeom prst="ellipse">
                  <a:avLst/>
                </a:prstGeom>
                <a:solidFill>
                  <a:srgbClr val="B3A255"/>
                </a:solidFill>
                <a:ln w="4763">
                  <a:solidFill>
                    <a:srgbClr val="B3A255"/>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59" name="Oval 58"/>
                <p:cNvSpPr>
                  <a:spLocks noChangeArrowheads="1"/>
                </p:cNvSpPr>
                <p:nvPr/>
              </p:nvSpPr>
              <p:spPr bwMode="blackWhite">
                <a:xfrm>
                  <a:off x="2041" y="2293"/>
                  <a:ext cx="713" cy="713"/>
                </a:xfrm>
                <a:prstGeom prst="ellipse">
                  <a:avLst/>
                </a:prstGeom>
                <a:solidFill>
                  <a:srgbClr val="B3A255"/>
                </a:solidFill>
                <a:ln w="4763">
                  <a:solidFill>
                    <a:srgbClr val="B3A255"/>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0" name="Oval 59"/>
                <p:cNvSpPr>
                  <a:spLocks noChangeArrowheads="1"/>
                </p:cNvSpPr>
                <p:nvPr/>
              </p:nvSpPr>
              <p:spPr bwMode="blackWhite">
                <a:xfrm>
                  <a:off x="3020" y="2293"/>
                  <a:ext cx="713" cy="713"/>
                </a:xfrm>
                <a:prstGeom prst="ellipse">
                  <a:avLst/>
                </a:prstGeom>
                <a:solidFill>
                  <a:srgbClr val="B3A255"/>
                </a:solidFill>
                <a:ln w="4763">
                  <a:solidFill>
                    <a:srgbClr val="B3A255"/>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1" name="Freeform 60"/>
                <p:cNvSpPr>
                  <a:spLocks/>
                </p:cNvSpPr>
                <p:nvPr/>
              </p:nvSpPr>
              <p:spPr bwMode="blackWhite">
                <a:xfrm>
                  <a:off x="3310" y="2210"/>
                  <a:ext cx="61" cy="55"/>
                </a:xfrm>
                <a:custGeom>
                  <a:avLst/>
                  <a:gdLst>
                    <a:gd name="T0" fmla="*/ 61 w 61"/>
                    <a:gd name="T1" fmla="*/ 0 h 55"/>
                    <a:gd name="T2" fmla="*/ 30 w 61"/>
                    <a:gd name="T3" fmla="*/ 55 h 55"/>
                    <a:gd name="T4" fmla="*/ 0 w 61"/>
                    <a:gd name="T5" fmla="*/ 0 h 55"/>
                    <a:gd name="T6" fmla="*/ 61 w 61"/>
                    <a:gd name="T7" fmla="*/ 0 h 55"/>
                  </a:gdLst>
                  <a:ahLst/>
                  <a:cxnLst>
                    <a:cxn ang="0">
                      <a:pos x="T0" y="T1"/>
                    </a:cxn>
                    <a:cxn ang="0">
                      <a:pos x="T2" y="T3"/>
                    </a:cxn>
                    <a:cxn ang="0">
                      <a:pos x="T4" y="T5"/>
                    </a:cxn>
                    <a:cxn ang="0">
                      <a:pos x="T6" y="T7"/>
                    </a:cxn>
                  </a:cxnLst>
                  <a:rect l="0" t="0" r="r" b="b"/>
                  <a:pathLst>
                    <a:path w="61" h="55">
                      <a:moveTo>
                        <a:pt x="61" y="0"/>
                      </a:moveTo>
                      <a:lnTo>
                        <a:pt x="30" y="55"/>
                      </a:lnTo>
                      <a:lnTo>
                        <a:pt x="0" y="0"/>
                      </a:lnTo>
                      <a:lnTo>
                        <a:pt x="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2" name="Line 35"/>
                <p:cNvSpPr>
                  <a:spLocks noChangeShapeType="1"/>
                </p:cNvSpPr>
                <p:nvPr/>
              </p:nvSpPr>
              <p:spPr bwMode="blackWhite">
                <a:xfrm>
                  <a:off x="3340" y="2016"/>
                  <a:ext cx="1" cy="210"/>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3" name="Line 36"/>
                <p:cNvSpPr>
                  <a:spLocks noChangeShapeType="1"/>
                </p:cNvSpPr>
                <p:nvPr/>
              </p:nvSpPr>
              <p:spPr bwMode="blackWhite">
                <a:xfrm flipH="1">
                  <a:off x="2774" y="2622"/>
                  <a:ext cx="212" cy="1"/>
                </a:xfrm>
                <a:prstGeom prst="line">
                  <a:avLst/>
                </a:prstGeom>
                <a:noFill/>
                <a:ln w="26988">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4" name="Freeform 63"/>
                <p:cNvSpPr>
                  <a:spLocks/>
                </p:cNvSpPr>
                <p:nvPr/>
              </p:nvSpPr>
              <p:spPr bwMode="blackWhite">
                <a:xfrm>
                  <a:off x="2743" y="2591"/>
                  <a:ext cx="55" cy="61"/>
                </a:xfrm>
                <a:custGeom>
                  <a:avLst/>
                  <a:gdLst>
                    <a:gd name="T0" fmla="*/ 55 w 55"/>
                    <a:gd name="T1" fmla="*/ 61 h 61"/>
                    <a:gd name="T2" fmla="*/ 0 w 55"/>
                    <a:gd name="T3" fmla="*/ 31 h 61"/>
                    <a:gd name="T4" fmla="*/ 55 w 55"/>
                    <a:gd name="T5" fmla="*/ 0 h 61"/>
                    <a:gd name="T6" fmla="*/ 55 w 55"/>
                    <a:gd name="T7" fmla="*/ 61 h 61"/>
                  </a:gdLst>
                  <a:ahLst/>
                  <a:cxnLst>
                    <a:cxn ang="0">
                      <a:pos x="T0" y="T1"/>
                    </a:cxn>
                    <a:cxn ang="0">
                      <a:pos x="T2" y="T3"/>
                    </a:cxn>
                    <a:cxn ang="0">
                      <a:pos x="T4" y="T5"/>
                    </a:cxn>
                    <a:cxn ang="0">
                      <a:pos x="T6" y="T7"/>
                    </a:cxn>
                  </a:cxnLst>
                  <a:rect l="0" t="0" r="r" b="b"/>
                  <a:pathLst>
                    <a:path w="55" h="61">
                      <a:moveTo>
                        <a:pt x="55" y="61"/>
                      </a:moveTo>
                      <a:lnTo>
                        <a:pt x="0" y="31"/>
                      </a:lnTo>
                      <a:lnTo>
                        <a:pt x="55" y="0"/>
                      </a:lnTo>
                      <a:lnTo>
                        <a:pt x="55" y="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5" name="Oval 64"/>
                <p:cNvSpPr>
                  <a:spLocks noChangeArrowheads="1"/>
                </p:cNvSpPr>
                <p:nvPr/>
              </p:nvSpPr>
              <p:spPr bwMode="blackWhite">
                <a:xfrm>
                  <a:off x="2008" y="1287"/>
                  <a:ext cx="713" cy="713"/>
                </a:xfrm>
                <a:prstGeom prst="ellipse">
                  <a:avLst/>
                </a:prstGeom>
                <a:solidFill>
                  <a:srgbClr val="FF0000"/>
                </a:solidFill>
                <a:ln w="4763">
                  <a:solidFill>
                    <a:srgbClr val="FEE679"/>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1800" b="1" dirty="0">
                      <a:solidFill>
                        <a:srgbClr val="FFFF00"/>
                      </a:solidFill>
                    </a:rPr>
                    <a:t>1</a:t>
                  </a:r>
                </a:p>
              </p:txBody>
            </p:sp>
            <p:sp>
              <p:nvSpPr>
                <p:cNvPr id="66" name="Oval 65"/>
                <p:cNvSpPr>
                  <a:spLocks noChangeArrowheads="1"/>
                </p:cNvSpPr>
                <p:nvPr/>
              </p:nvSpPr>
              <p:spPr bwMode="blackWhite">
                <a:xfrm>
                  <a:off x="2986" y="1287"/>
                  <a:ext cx="714" cy="713"/>
                </a:xfrm>
                <a:prstGeom prst="ellipse">
                  <a:avLst/>
                </a:prstGeom>
                <a:solidFill>
                  <a:srgbClr val="FEE679"/>
                </a:solidFill>
                <a:ln w="4763">
                  <a:solidFill>
                    <a:srgbClr val="FEE679"/>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7" name="Oval 66"/>
                <p:cNvSpPr>
                  <a:spLocks noChangeArrowheads="1"/>
                </p:cNvSpPr>
                <p:nvPr/>
              </p:nvSpPr>
              <p:spPr bwMode="blackWhite">
                <a:xfrm>
                  <a:off x="2008" y="2265"/>
                  <a:ext cx="713" cy="713"/>
                </a:xfrm>
                <a:prstGeom prst="ellipse">
                  <a:avLst/>
                </a:prstGeom>
                <a:solidFill>
                  <a:srgbClr val="FEE679"/>
                </a:solidFill>
                <a:ln w="4763">
                  <a:solidFill>
                    <a:srgbClr val="FEE679"/>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8" name="Oval 67"/>
                <p:cNvSpPr>
                  <a:spLocks noChangeArrowheads="1"/>
                </p:cNvSpPr>
                <p:nvPr/>
              </p:nvSpPr>
              <p:spPr bwMode="blackWhite">
                <a:xfrm>
                  <a:off x="2986" y="2265"/>
                  <a:ext cx="714" cy="713"/>
                </a:xfrm>
                <a:prstGeom prst="ellipse">
                  <a:avLst/>
                </a:prstGeom>
                <a:solidFill>
                  <a:srgbClr val="FEE679"/>
                </a:solidFill>
                <a:ln w="4763">
                  <a:solidFill>
                    <a:srgbClr val="FEE679"/>
                  </a:solidFill>
                  <a:round/>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a:p>
              </p:txBody>
            </p:sp>
            <p:sp>
              <p:nvSpPr>
                <p:cNvPr id="69" name="Rectangle 68"/>
                <p:cNvSpPr>
                  <a:spLocks noChangeArrowheads="1"/>
                </p:cNvSpPr>
                <p:nvPr/>
              </p:nvSpPr>
              <p:spPr bwMode="blackWhite">
                <a:xfrm>
                  <a:off x="2179" y="1584"/>
                  <a:ext cx="40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altLang="en-US" sz="1200" b="1" dirty="0">
                      <a:solidFill>
                        <a:srgbClr val="FFFF00"/>
                      </a:solidFill>
                      <a:latin typeface="Arial" charset="0"/>
                    </a:rPr>
                    <a:t>Planning</a:t>
                  </a:r>
                </a:p>
              </p:txBody>
            </p:sp>
            <p:sp>
              <p:nvSpPr>
                <p:cNvPr id="72" name="Rectangle 71"/>
                <p:cNvSpPr>
                  <a:spLocks noChangeArrowheads="1"/>
                </p:cNvSpPr>
                <p:nvPr/>
              </p:nvSpPr>
              <p:spPr bwMode="blackWhite">
                <a:xfrm>
                  <a:off x="3162" y="2451"/>
                  <a:ext cx="36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altLang="en-US" sz="1600" b="1" dirty="0">
                      <a:solidFill>
                        <a:srgbClr val="000000"/>
                      </a:solidFill>
                      <a:latin typeface="Arial" charset="0"/>
                    </a:rPr>
                    <a:t>3</a:t>
                  </a:r>
                  <a:endParaRPr lang="en-US" altLang="en-US" sz="1200" b="1" dirty="0" smtClean="0">
                    <a:solidFill>
                      <a:srgbClr val="000000"/>
                    </a:solidFill>
                    <a:latin typeface="Arial" charset="0"/>
                  </a:endParaRPr>
                </a:p>
                <a:p>
                  <a:r>
                    <a:rPr lang="en-US" altLang="en-US" sz="1200" b="1" dirty="0" smtClean="0">
                      <a:solidFill>
                        <a:srgbClr val="000000"/>
                      </a:solidFill>
                      <a:latin typeface="Arial" charset="0"/>
                    </a:rPr>
                    <a:t>Leading</a:t>
                  </a:r>
                  <a:endParaRPr lang="en-US" altLang="en-US" sz="1200" b="1" dirty="0">
                    <a:latin typeface="Arial" charset="0"/>
                  </a:endParaRPr>
                </a:p>
              </p:txBody>
            </p:sp>
            <p:sp>
              <p:nvSpPr>
                <p:cNvPr id="73" name="Rectangle 72"/>
                <p:cNvSpPr>
                  <a:spLocks noChangeArrowheads="1"/>
                </p:cNvSpPr>
                <p:nvPr/>
              </p:nvSpPr>
              <p:spPr bwMode="blackWhite">
                <a:xfrm>
                  <a:off x="3109" y="1449"/>
                  <a:ext cx="49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altLang="en-US" sz="1600" b="1" dirty="0" smtClean="0">
                      <a:solidFill>
                        <a:srgbClr val="000000"/>
                      </a:solidFill>
                      <a:latin typeface="Arial" charset="0"/>
                    </a:rPr>
                    <a:t>2</a:t>
                  </a:r>
                  <a:endParaRPr lang="en-US" altLang="en-US" sz="1200" b="1" dirty="0" smtClean="0">
                    <a:solidFill>
                      <a:srgbClr val="000000"/>
                    </a:solidFill>
                    <a:latin typeface="Arial" charset="0"/>
                  </a:endParaRPr>
                </a:p>
                <a:p>
                  <a:r>
                    <a:rPr lang="en-US" altLang="en-US" sz="1200" b="1" dirty="0" smtClean="0">
                      <a:solidFill>
                        <a:srgbClr val="000000"/>
                      </a:solidFill>
                      <a:latin typeface="Arial" charset="0"/>
                    </a:rPr>
                    <a:t>Organizing</a:t>
                  </a:r>
                  <a:endParaRPr lang="en-US" altLang="en-US" sz="1200" b="1" dirty="0">
                    <a:latin typeface="Arial" charset="0"/>
                  </a:endParaRPr>
                </a:p>
              </p:txBody>
            </p:sp>
            <p:sp>
              <p:nvSpPr>
                <p:cNvPr id="74" name="Rectangle 73"/>
                <p:cNvSpPr>
                  <a:spLocks noChangeArrowheads="1"/>
                </p:cNvSpPr>
                <p:nvPr/>
              </p:nvSpPr>
              <p:spPr bwMode="blackWhite">
                <a:xfrm>
                  <a:off x="2116" y="2399"/>
                  <a:ext cx="50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altLang="en-US" sz="1600" dirty="0">
                      <a:solidFill>
                        <a:srgbClr val="000000"/>
                      </a:solidFill>
                      <a:latin typeface="Arial" charset="0"/>
                    </a:rPr>
                    <a:t>4</a:t>
                  </a:r>
                  <a:endParaRPr lang="en-US" altLang="en-US" sz="1200" dirty="0" smtClean="0">
                    <a:solidFill>
                      <a:srgbClr val="000000"/>
                    </a:solidFill>
                    <a:latin typeface="Arial" charset="0"/>
                  </a:endParaRPr>
                </a:p>
                <a:p>
                  <a:pPr algn="ctr"/>
                  <a:r>
                    <a:rPr lang="en-US" altLang="en-US" sz="1200" b="1" dirty="0" smtClean="0">
                      <a:solidFill>
                        <a:srgbClr val="000000"/>
                      </a:solidFill>
                      <a:latin typeface="Arial" charset="0"/>
                    </a:rPr>
                    <a:t>Controlling</a:t>
                  </a:r>
                  <a:endParaRPr lang="en-US" altLang="en-US" sz="1200" b="1" dirty="0">
                    <a:latin typeface="Arial" charset="0"/>
                  </a:endParaRPr>
                </a:p>
              </p:txBody>
            </p:sp>
            <p:sp>
              <p:nvSpPr>
                <p:cNvPr id="75" name="Rectangle 74"/>
                <p:cNvSpPr>
                  <a:spLocks noChangeArrowheads="1"/>
                </p:cNvSpPr>
                <p:nvPr/>
              </p:nvSpPr>
              <p:spPr bwMode="blackWhite">
                <a:xfrm>
                  <a:off x="4318" y="1877"/>
                  <a:ext cx="7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400" b="1" u="sng" dirty="0">
                      <a:solidFill>
                        <a:srgbClr val="000000"/>
                      </a:solidFill>
                      <a:latin typeface="Trebuchet MS" pitchFamily="34" charset="0"/>
                    </a:rPr>
                    <a:t>Goals </a:t>
                  </a:r>
                  <a:r>
                    <a:rPr lang="en-US" altLang="en-US" sz="1400" b="1" u="sng" dirty="0" smtClean="0">
                      <a:solidFill>
                        <a:srgbClr val="000000"/>
                      </a:solidFill>
                      <a:latin typeface="Trebuchet MS" pitchFamily="34" charset="0"/>
                    </a:rPr>
                    <a:t>attained:</a:t>
                  </a:r>
                  <a:endParaRPr lang="en-US" altLang="en-US" sz="1400" b="1" u="sng" dirty="0">
                    <a:latin typeface="Trebuchet MS" pitchFamily="34" charset="0"/>
                  </a:endParaRPr>
                </a:p>
              </p:txBody>
            </p:sp>
            <p:sp>
              <p:nvSpPr>
                <p:cNvPr id="76" name="Rectangle 75"/>
                <p:cNvSpPr>
                  <a:spLocks noChangeArrowheads="1"/>
                </p:cNvSpPr>
                <p:nvPr/>
              </p:nvSpPr>
              <p:spPr bwMode="blackWhite">
                <a:xfrm>
                  <a:off x="4499" y="2083"/>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en-US" sz="1050" b="1" dirty="0">
                    <a:latin typeface="Arial" charset="0"/>
                  </a:endParaRPr>
                </a:p>
              </p:txBody>
            </p:sp>
            <p:sp>
              <p:nvSpPr>
                <p:cNvPr id="77" name="Rectangle 76"/>
                <p:cNvSpPr>
                  <a:spLocks noChangeArrowheads="1"/>
                </p:cNvSpPr>
                <p:nvPr/>
              </p:nvSpPr>
              <p:spPr bwMode="blackWhite">
                <a:xfrm>
                  <a:off x="4314" y="2084"/>
                  <a:ext cx="7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400" b="1" dirty="0" smtClean="0">
                      <a:solidFill>
                        <a:srgbClr val="000000"/>
                      </a:solidFill>
                      <a:latin typeface="Trebuchet MS" pitchFamily="34" charset="0"/>
                    </a:rPr>
                    <a:t>- Efficiently</a:t>
                  </a:r>
                  <a:endParaRPr lang="en-US" altLang="en-US" sz="1400" b="1" dirty="0">
                    <a:latin typeface="Trebuchet MS" pitchFamily="34" charset="0"/>
                  </a:endParaRPr>
                </a:p>
              </p:txBody>
            </p:sp>
            <p:sp>
              <p:nvSpPr>
                <p:cNvPr id="78" name="Rectangle 77"/>
                <p:cNvSpPr>
                  <a:spLocks noChangeArrowheads="1"/>
                </p:cNvSpPr>
                <p:nvPr/>
              </p:nvSpPr>
              <p:spPr bwMode="blackWhite">
                <a:xfrm>
                  <a:off x="4499" y="2202"/>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en-US" sz="1050" b="1" dirty="0">
                    <a:latin typeface="Arial" charset="0"/>
                  </a:endParaRPr>
                </a:p>
              </p:txBody>
            </p:sp>
            <p:sp>
              <p:nvSpPr>
                <p:cNvPr id="79" name="Rectangle 78"/>
                <p:cNvSpPr>
                  <a:spLocks noChangeArrowheads="1"/>
                </p:cNvSpPr>
                <p:nvPr/>
              </p:nvSpPr>
              <p:spPr bwMode="blackWhite">
                <a:xfrm>
                  <a:off x="4314" y="2243"/>
                  <a:ext cx="7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400" b="1" dirty="0" smtClean="0">
                      <a:solidFill>
                        <a:srgbClr val="000000"/>
                      </a:solidFill>
                      <a:latin typeface="Trebuchet MS" pitchFamily="34" charset="0"/>
                    </a:rPr>
                    <a:t>- Effectively</a:t>
                  </a:r>
                  <a:endParaRPr lang="en-US" altLang="en-US" sz="1400" b="1" dirty="0">
                    <a:latin typeface="Trebuchet MS" pitchFamily="34" charset="0"/>
                  </a:endParaRPr>
                </a:p>
              </p:txBody>
            </p:sp>
          </p:grpSp>
          <p:sp>
            <p:nvSpPr>
              <p:cNvPr id="4" name="Rectangle 3"/>
              <p:cNvSpPr/>
              <p:nvPr/>
            </p:nvSpPr>
            <p:spPr>
              <a:xfrm>
                <a:off x="6679027" y="3284984"/>
                <a:ext cx="1332563" cy="369332"/>
              </a:xfrm>
              <a:prstGeom prst="rect">
                <a:avLst/>
              </a:prstGeom>
            </p:spPr>
            <p:txBody>
              <a:bodyPr wrap="none">
                <a:spAutoFit/>
              </a:bodyPr>
              <a:lstStyle/>
              <a:p>
                <a:r>
                  <a:rPr lang="en-US" altLang="en-US" b="1" dirty="0" smtClean="0"/>
                  <a:t>(RW Griffin)</a:t>
                </a:r>
                <a:endParaRPr lang="en-US" b="1" dirty="0"/>
              </a:p>
            </p:txBody>
          </p:sp>
        </p:grpSp>
      </p:grpSp>
      <p:sp>
        <p:nvSpPr>
          <p:cNvPr id="70" name="TextBox 69"/>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16</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3788230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764" y="87604"/>
            <a:ext cx="9144000" cy="980260"/>
            <a:chOff x="0" y="122686"/>
            <a:chExt cx="9144000" cy="980260"/>
          </a:xfrm>
        </p:grpSpPr>
        <p:sp>
          <p:nvSpPr>
            <p:cNvPr id="10" name="Rectangle 9"/>
            <p:cNvSpPr/>
            <p:nvPr/>
          </p:nvSpPr>
          <p:spPr>
            <a:xfrm>
              <a:off x="0" y="338242"/>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166082"/>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3" name="TextBox 4"/>
            <p:cNvSpPr txBox="1">
              <a:spLocks noChangeArrowheads="1"/>
            </p:cNvSpPr>
            <p:nvPr/>
          </p:nvSpPr>
          <p:spPr bwMode="auto">
            <a:xfrm>
              <a:off x="1002042" y="122686"/>
              <a:ext cx="8034454" cy="369332"/>
            </a:xfrm>
            <a:prstGeom prst="rect">
              <a:avLst/>
            </a:prstGeom>
            <a:noFill/>
            <a:ln w="9525">
              <a:noFill/>
              <a:miter lim="800000"/>
              <a:headEnd/>
              <a:tailEnd/>
            </a:ln>
          </p:spPr>
          <p:txBody>
            <a:bodyPr wrap="square">
              <a:spAutoFit/>
            </a:bodyPr>
            <a:lstStyle/>
            <a:p>
              <a:pPr algn="ctr" fontAlgn="base">
                <a:spcBef>
                  <a:spcPct val="0"/>
                </a:spcBef>
                <a:spcAft>
                  <a:spcPct val="0"/>
                </a:spcAft>
                <a:defRPr/>
              </a:pPr>
              <a:endParaRPr lang="en-US" b="1" dirty="0">
                <a:solidFill>
                  <a:srgbClr val="1F497D">
                    <a:lumMod val="20000"/>
                    <a:lumOff val="80000"/>
                  </a:srgbClr>
                </a:solidFill>
                <a:latin typeface="Trebuchet MS" pitchFamily="34" charset="0"/>
              </a:endParaRPr>
            </a:p>
          </p:txBody>
        </p:sp>
      </p:grpSp>
      <p:sp>
        <p:nvSpPr>
          <p:cNvPr id="2" name="Rectangle 1"/>
          <p:cNvSpPr/>
          <p:nvPr/>
        </p:nvSpPr>
        <p:spPr>
          <a:xfrm>
            <a:off x="1115616" y="260648"/>
            <a:ext cx="7942644" cy="523220"/>
          </a:xfrm>
          <a:prstGeom prst="rect">
            <a:avLst/>
          </a:prstGeom>
        </p:spPr>
        <p:txBody>
          <a:bodyPr wrap="square">
            <a:spAutoFit/>
          </a:bodyPr>
          <a:lstStyle/>
          <a:p>
            <a:pPr algn="ctr"/>
            <a:r>
              <a:rPr lang="en-US" sz="2800" b="1" dirty="0" smtClean="0">
                <a:solidFill>
                  <a:schemeClr val="bg1"/>
                </a:solidFill>
              </a:rPr>
              <a:t>THE GLOBAL COMPETITIVENESS REPORT 2014–2015</a:t>
            </a:r>
            <a:endParaRPr lang="en-US" sz="2800" b="1" dirty="0">
              <a:solidFill>
                <a:schemeClr val="bg1"/>
              </a:solidFill>
            </a:endParaRPr>
          </a:p>
        </p:txBody>
      </p:sp>
      <p:pic>
        <p:nvPicPr>
          <p:cNvPr id="4098" name="Picture 2" descr="http://upload.wikimedia.org/wikipedia/commons/thumb/b/b6/World_Economic_Forum_logo.svg/2000px-World_Economic_Forum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999"/>
            <a:ext cx="1023806" cy="1038651"/>
          </a:xfrm>
          <a:prstGeom prst="rect">
            <a:avLst/>
          </a:prstGeom>
          <a:solidFill>
            <a:schemeClr val="bg1"/>
          </a:solidFill>
        </p:spPr>
      </p:pic>
      <p:sp>
        <p:nvSpPr>
          <p:cNvPr id="3" name="TextBox 2"/>
          <p:cNvSpPr txBox="1"/>
          <p:nvPr/>
        </p:nvSpPr>
        <p:spPr>
          <a:xfrm>
            <a:off x="107504" y="1196752"/>
            <a:ext cx="2160240" cy="5601533"/>
          </a:xfrm>
          <a:prstGeom prst="rect">
            <a:avLst/>
          </a:prstGeom>
          <a:solidFill>
            <a:schemeClr val="accent5">
              <a:lumMod val="20000"/>
              <a:lumOff val="80000"/>
            </a:schemeClr>
          </a:solidFill>
        </p:spPr>
        <p:txBody>
          <a:bodyPr wrap="square" rtlCol="0">
            <a:spAutoFit/>
          </a:bodyPr>
          <a:lstStyle/>
          <a:p>
            <a:r>
              <a:rPr lang="en-US" sz="1600" b="1" u="sng" dirty="0" smtClean="0"/>
              <a:t>12 </a:t>
            </a:r>
            <a:r>
              <a:rPr lang="en-US" sz="1600" b="1" u="sng" dirty="0" err="1" smtClean="0"/>
              <a:t>Indikator</a:t>
            </a:r>
            <a:r>
              <a:rPr lang="en-US" sz="1600" b="1" u="sng" dirty="0" smtClean="0"/>
              <a:t> </a:t>
            </a:r>
            <a:r>
              <a:rPr lang="en-US" sz="1600" b="1" u="sng" dirty="0" err="1" smtClean="0"/>
              <a:t>penilaian</a:t>
            </a:r>
            <a:r>
              <a:rPr lang="en-US" sz="1600" b="1" u="sng" dirty="0" smtClean="0"/>
              <a:t>:</a:t>
            </a:r>
          </a:p>
          <a:p>
            <a:pPr marL="342900" indent="-342900">
              <a:buFont typeface="+mj-lt"/>
              <a:buAutoNum type="arabicPeriod"/>
            </a:pPr>
            <a:r>
              <a:rPr lang="en-US" sz="1600" dirty="0" err="1" smtClean="0"/>
              <a:t>Institusi</a:t>
            </a:r>
            <a:r>
              <a:rPr lang="en-US" sz="1600" dirty="0" smtClean="0"/>
              <a:t> (</a:t>
            </a:r>
            <a:r>
              <a:rPr lang="en-US" sz="1600" dirty="0" err="1" smtClean="0"/>
              <a:t>sinergi</a:t>
            </a:r>
            <a:r>
              <a:rPr lang="en-US" sz="1600" dirty="0" smtClean="0"/>
              <a:t> 4 </a:t>
            </a:r>
            <a:r>
              <a:rPr lang="en-US" sz="1600" dirty="0" err="1" smtClean="0"/>
              <a:t>pilar</a:t>
            </a:r>
            <a:r>
              <a:rPr lang="en-US" sz="1600" dirty="0" smtClean="0"/>
              <a:t> </a:t>
            </a:r>
            <a:r>
              <a:rPr lang="en-US" sz="1600" dirty="0" err="1" smtClean="0"/>
              <a:t>pembangunan</a:t>
            </a:r>
            <a:r>
              <a:rPr lang="en-US" sz="1600" dirty="0" smtClean="0"/>
              <a:t>)</a:t>
            </a:r>
          </a:p>
          <a:p>
            <a:pPr marL="342900" indent="-342900">
              <a:buFont typeface="+mj-lt"/>
              <a:buAutoNum type="arabicPeriod"/>
            </a:pPr>
            <a:r>
              <a:rPr lang="en-US" sz="1600" dirty="0" err="1" smtClean="0"/>
              <a:t>Infrastruktur</a:t>
            </a:r>
            <a:endParaRPr lang="en-US" sz="1600" dirty="0" smtClean="0"/>
          </a:p>
          <a:p>
            <a:pPr marL="342900" indent="-342900">
              <a:buFont typeface="+mj-lt"/>
              <a:buAutoNum type="arabicPeriod"/>
            </a:pPr>
            <a:r>
              <a:rPr lang="en-US" sz="1600" dirty="0" err="1" smtClean="0"/>
              <a:t>Ekonomi</a:t>
            </a:r>
            <a:r>
              <a:rPr lang="en-US" sz="1600" dirty="0" smtClean="0"/>
              <a:t> </a:t>
            </a:r>
            <a:r>
              <a:rPr lang="en-US" sz="1600" dirty="0" err="1" smtClean="0"/>
              <a:t>Makro</a:t>
            </a:r>
            <a:endParaRPr lang="en-US" sz="1600" dirty="0" smtClean="0"/>
          </a:p>
          <a:p>
            <a:pPr marL="342900" indent="-342900">
              <a:buFont typeface="+mj-lt"/>
              <a:buAutoNum type="arabicPeriod"/>
            </a:pPr>
            <a:r>
              <a:rPr lang="en-US" sz="1600" dirty="0" err="1" smtClean="0"/>
              <a:t>Pendidikan</a:t>
            </a:r>
            <a:r>
              <a:rPr lang="en-US" sz="1600" dirty="0" smtClean="0"/>
              <a:t> </a:t>
            </a:r>
            <a:r>
              <a:rPr lang="en-US" sz="1600" dirty="0" err="1" smtClean="0"/>
              <a:t>dan</a:t>
            </a:r>
            <a:r>
              <a:rPr lang="en-US" sz="1600" dirty="0" smtClean="0"/>
              <a:t> </a:t>
            </a:r>
            <a:r>
              <a:rPr lang="en-US" sz="1600" dirty="0" err="1" smtClean="0"/>
              <a:t>kesehatan</a:t>
            </a:r>
            <a:r>
              <a:rPr lang="en-US" sz="1600" dirty="0" smtClean="0"/>
              <a:t> </a:t>
            </a:r>
            <a:r>
              <a:rPr lang="en-US" sz="1600" dirty="0" err="1" smtClean="0"/>
              <a:t>dasar</a:t>
            </a:r>
            <a:endParaRPr lang="en-US" sz="1600" dirty="0" smtClean="0"/>
          </a:p>
          <a:p>
            <a:pPr marL="342900" indent="-342900">
              <a:buFont typeface="+mj-lt"/>
              <a:buAutoNum type="arabicPeriod"/>
            </a:pPr>
            <a:r>
              <a:rPr lang="en-US" sz="1600" dirty="0" smtClean="0"/>
              <a:t>Tingkat </a:t>
            </a:r>
            <a:r>
              <a:rPr lang="en-US" sz="1600" dirty="0" err="1" smtClean="0"/>
              <a:t>Pendidikan</a:t>
            </a:r>
            <a:r>
              <a:rPr lang="en-US" sz="1600" dirty="0" smtClean="0"/>
              <a:t> </a:t>
            </a:r>
            <a:r>
              <a:rPr lang="en-US" sz="1600" dirty="0" err="1" smtClean="0"/>
              <a:t>dan</a:t>
            </a:r>
            <a:r>
              <a:rPr lang="en-US" sz="1600" dirty="0" smtClean="0"/>
              <a:t> </a:t>
            </a:r>
            <a:r>
              <a:rPr lang="en-US" sz="1600" dirty="0" err="1" smtClean="0"/>
              <a:t>Keahlian</a:t>
            </a:r>
            <a:r>
              <a:rPr lang="en-US" sz="1600" dirty="0" smtClean="0"/>
              <a:t> yang </a:t>
            </a:r>
            <a:r>
              <a:rPr lang="en-US" sz="1600" dirty="0" err="1" smtClean="0"/>
              <a:t>tinggi</a:t>
            </a:r>
            <a:endParaRPr lang="en-US" sz="1600" dirty="0" smtClean="0"/>
          </a:p>
          <a:p>
            <a:pPr marL="342900" indent="-342900">
              <a:buFont typeface="+mj-lt"/>
              <a:buAutoNum type="arabicPeriod"/>
            </a:pPr>
            <a:r>
              <a:rPr lang="en-US" sz="1600" dirty="0" err="1" smtClean="0"/>
              <a:t>Efisiensi</a:t>
            </a:r>
            <a:r>
              <a:rPr lang="en-US" sz="1600" dirty="0" smtClean="0"/>
              <a:t> </a:t>
            </a:r>
            <a:r>
              <a:rPr lang="en-US" sz="1600" dirty="0" err="1" smtClean="0"/>
              <a:t>Pasar</a:t>
            </a:r>
            <a:endParaRPr lang="en-US" sz="1600" dirty="0" smtClean="0"/>
          </a:p>
          <a:p>
            <a:pPr marL="342900" indent="-342900">
              <a:buFont typeface="+mj-lt"/>
              <a:buAutoNum type="arabicPeriod"/>
            </a:pPr>
            <a:r>
              <a:rPr lang="en-US" sz="1600" dirty="0" err="1" smtClean="0"/>
              <a:t>Efisiensi</a:t>
            </a:r>
            <a:r>
              <a:rPr lang="en-US" sz="1600" dirty="0" smtClean="0"/>
              <a:t> </a:t>
            </a:r>
            <a:r>
              <a:rPr lang="en-US" sz="1600" dirty="0" err="1" smtClean="0"/>
              <a:t>Tenaga</a:t>
            </a:r>
            <a:r>
              <a:rPr lang="en-US" sz="1600" dirty="0" smtClean="0"/>
              <a:t> </a:t>
            </a:r>
            <a:r>
              <a:rPr lang="en-US" sz="1600" dirty="0" err="1" smtClean="0"/>
              <a:t>Kerja</a:t>
            </a:r>
            <a:endParaRPr lang="en-US" sz="1600" dirty="0" smtClean="0"/>
          </a:p>
          <a:p>
            <a:pPr marL="342900" indent="-342900">
              <a:buFont typeface="+mj-lt"/>
              <a:buAutoNum type="arabicPeriod"/>
            </a:pPr>
            <a:r>
              <a:rPr lang="en-US" sz="1600" dirty="0" smtClean="0"/>
              <a:t>Pembangunan </a:t>
            </a:r>
            <a:r>
              <a:rPr lang="en-US" sz="1600" dirty="0" err="1" smtClean="0"/>
              <a:t>Pasar</a:t>
            </a:r>
            <a:r>
              <a:rPr lang="en-US" sz="1600" dirty="0" smtClean="0"/>
              <a:t> </a:t>
            </a:r>
            <a:r>
              <a:rPr lang="en-US" sz="1600" dirty="0" err="1" smtClean="0"/>
              <a:t>Keuangan</a:t>
            </a:r>
            <a:endParaRPr lang="en-US" sz="1600" dirty="0" smtClean="0"/>
          </a:p>
          <a:p>
            <a:pPr marL="342900" indent="-342900">
              <a:buFont typeface="+mj-lt"/>
              <a:buAutoNum type="arabicPeriod"/>
            </a:pPr>
            <a:r>
              <a:rPr lang="en-US" sz="1600" dirty="0" err="1" smtClean="0"/>
              <a:t>Teknologi</a:t>
            </a:r>
            <a:endParaRPr lang="en-US" sz="1600" dirty="0" smtClean="0"/>
          </a:p>
          <a:p>
            <a:pPr marL="342900" indent="-342900">
              <a:buFont typeface="+mj-lt"/>
              <a:buAutoNum type="arabicPeriod"/>
            </a:pPr>
            <a:r>
              <a:rPr lang="en-US" sz="1600" dirty="0" err="1" smtClean="0"/>
              <a:t>Ukuran</a:t>
            </a:r>
            <a:r>
              <a:rPr lang="en-US" sz="1600" dirty="0" smtClean="0"/>
              <a:t> </a:t>
            </a:r>
            <a:r>
              <a:rPr lang="en-US" sz="1600" dirty="0" err="1" smtClean="0"/>
              <a:t>Pasar</a:t>
            </a:r>
            <a:r>
              <a:rPr lang="en-US" sz="1600" dirty="0" smtClean="0"/>
              <a:t> </a:t>
            </a:r>
            <a:r>
              <a:rPr lang="en-US" sz="1600" dirty="0" err="1" smtClean="0"/>
              <a:t>Ekonomi</a:t>
            </a:r>
            <a:endParaRPr lang="en-US" sz="1600" dirty="0" smtClean="0"/>
          </a:p>
          <a:p>
            <a:pPr marL="342900" indent="-342900">
              <a:buFont typeface="+mj-lt"/>
              <a:buAutoNum type="arabicPeriod"/>
            </a:pPr>
            <a:r>
              <a:rPr lang="en-US" sz="1600" dirty="0" err="1" smtClean="0"/>
              <a:t>Kecanggihan</a:t>
            </a:r>
            <a:r>
              <a:rPr lang="en-US" sz="1600" dirty="0" smtClean="0"/>
              <a:t> </a:t>
            </a:r>
            <a:r>
              <a:rPr lang="en-US" sz="1600" dirty="0" err="1" smtClean="0"/>
              <a:t>Teknologi</a:t>
            </a:r>
            <a:r>
              <a:rPr lang="en-US" sz="1600" dirty="0" smtClean="0"/>
              <a:t> </a:t>
            </a:r>
            <a:r>
              <a:rPr lang="en-US" sz="1600" dirty="0" err="1" smtClean="0"/>
              <a:t>Bisnis</a:t>
            </a:r>
            <a:endParaRPr lang="en-US" sz="1600" dirty="0" smtClean="0"/>
          </a:p>
          <a:p>
            <a:pPr marL="342900" indent="-342900">
              <a:buFont typeface="+mj-lt"/>
              <a:buAutoNum type="arabicPeriod"/>
            </a:pPr>
            <a:r>
              <a:rPr lang="en-US" sz="1600" dirty="0" err="1" smtClean="0"/>
              <a:t>Inovasi</a:t>
            </a:r>
            <a:endParaRPr lang="en-US" sz="1600" dirty="0"/>
          </a:p>
        </p:txBody>
      </p:sp>
      <p:pic>
        <p:nvPicPr>
          <p:cNvPr id="4100" name="Picture 4" descr="http://reports.weforum.org/global-competitiveness-report-2014-2015/wp-content/blogs.dir/54/mp/image-cache/site/6/fig1-1.068d0755b969897fb3a8637aa70bf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98499"/>
            <a:ext cx="6603052" cy="5182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2930" y="6309320"/>
            <a:ext cx="2196627" cy="307777"/>
          </a:xfrm>
          <a:prstGeom prst="rect">
            <a:avLst/>
          </a:prstGeom>
        </p:spPr>
        <p:txBody>
          <a:bodyPr wrap="none">
            <a:spAutoFit/>
          </a:bodyPr>
          <a:lstStyle/>
          <a:p>
            <a:r>
              <a:rPr lang="en-US" sz="1400" dirty="0" err="1" smtClean="0"/>
              <a:t>Sumber</a:t>
            </a:r>
            <a:r>
              <a:rPr lang="en-US" sz="1400" dirty="0" smtClean="0"/>
              <a:t>: www.weforum.org</a:t>
            </a:r>
            <a:endParaRPr lang="en-US" sz="1400" dirty="0"/>
          </a:p>
        </p:txBody>
      </p:sp>
      <p:sp>
        <p:nvSpPr>
          <p:cNvPr id="30" name="Rectangle 29"/>
          <p:cNvSpPr/>
          <p:nvPr/>
        </p:nvSpPr>
        <p:spPr>
          <a:xfrm>
            <a:off x="4837444" y="6165304"/>
            <a:ext cx="1633973" cy="646331"/>
          </a:xfrm>
          <a:prstGeom prst="rect">
            <a:avLst/>
          </a:prstGeom>
          <a:solidFill>
            <a:schemeClr val="accent1">
              <a:lumMod val="40000"/>
              <a:lumOff val="60000"/>
            </a:schemeClr>
          </a:solidFill>
        </p:spPr>
        <p:txBody>
          <a:bodyPr wrap="none">
            <a:spAutoFit/>
          </a:bodyPr>
          <a:lstStyle/>
          <a:p>
            <a:r>
              <a:rPr lang="en-US" sz="1200" dirty="0" err="1" smtClean="0"/>
              <a:t>Diolah</a:t>
            </a:r>
            <a:r>
              <a:rPr lang="en-US" sz="1200" dirty="0" smtClean="0"/>
              <a:t> </a:t>
            </a:r>
            <a:r>
              <a:rPr lang="en-US" sz="1200" dirty="0" err="1" smtClean="0"/>
              <a:t>bersama</a:t>
            </a:r>
            <a:r>
              <a:rPr lang="en-US" sz="1200" dirty="0" smtClean="0"/>
              <a:t>:</a:t>
            </a:r>
          </a:p>
          <a:p>
            <a:pPr marL="169863" indent="-169863">
              <a:buAutoNum type="arabicPeriod"/>
            </a:pPr>
            <a:r>
              <a:rPr lang="en-US" sz="1200" dirty="0" err="1" smtClean="0"/>
              <a:t>Konseptor</a:t>
            </a:r>
            <a:r>
              <a:rPr lang="en-US" sz="1200" dirty="0" smtClean="0"/>
              <a:t> </a:t>
            </a:r>
            <a:r>
              <a:rPr lang="en-US" sz="1200" dirty="0" err="1" smtClean="0"/>
              <a:t>Gubernur</a:t>
            </a:r>
            <a:endParaRPr lang="en-US" sz="1200" dirty="0" smtClean="0"/>
          </a:p>
          <a:p>
            <a:pPr marL="169863" indent="-169863">
              <a:buAutoNum type="arabicPeriod"/>
            </a:pPr>
            <a:r>
              <a:rPr lang="en-US" sz="1200" dirty="0" err="1" smtClean="0"/>
              <a:t>Bappeda</a:t>
            </a:r>
            <a:r>
              <a:rPr lang="en-US" sz="1200" dirty="0" smtClean="0"/>
              <a:t> </a:t>
            </a:r>
            <a:r>
              <a:rPr lang="en-US" sz="1200" dirty="0" err="1" smtClean="0"/>
              <a:t>Jawa</a:t>
            </a:r>
            <a:r>
              <a:rPr lang="en-US" sz="1200" dirty="0" smtClean="0"/>
              <a:t> Barat</a:t>
            </a:r>
            <a:endParaRPr lang="en-US" sz="1200" dirty="0"/>
          </a:p>
        </p:txBody>
      </p:sp>
      <p:sp>
        <p:nvSpPr>
          <p:cNvPr id="5" name="TextBox 4"/>
          <p:cNvSpPr txBox="1"/>
          <p:nvPr/>
        </p:nvSpPr>
        <p:spPr>
          <a:xfrm>
            <a:off x="8618046" y="6381328"/>
            <a:ext cx="274434"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300268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13050" y="77723"/>
            <a:ext cx="7956946" cy="830997"/>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sz="2400" b="1" dirty="0" smtClean="0">
                <a:solidFill>
                  <a:schemeClr val="bg1"/>
                </a:solidFill>
                <a:latin typeface="Trebuchet MS" pitchFamily="34" charset="0"/>
              </a:rPr>
              <a:t>PERBANDINGAN ANTARA JABATAN STRUKTURAL DAN JABATAN FUNGSIONAL</a:t>
            </a:r>
            <a:endParaRPr lang="en-US" sz="2400"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pic>
        <p:nvPicPr>
          <p:cNvPr id="71" name="table"/>
          <p:cNvPicPr>
            <a:picLocks noChangeAspect="1"/>
          </p:cNvPicPr>
          <p:nvPr/>
        </p:nvPicPr>
        <p:blipFill>
          <a:blip r:embed="rId4"/>
          <a:stretch>
            <a:fillRect/>
          </a:stretch>
        </p:blipFill>
        <p:spPr>
          <a:xfrm>
            <a:off x="395536" y="1268760"/>
            <a:ext cx="8397180" cy="5200620"/>
          </a:xfrm>
          <a:prstGeom prst="rect">
            <a:avLst/>
          </a:prstGeom>
        </p:spPr>
      </p:pic>
      <p:sp>
        <p:nvSpPr>
          <p:cNvPr id="88" name="TextBox 87"/>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17</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1466112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57294" y="116632"/>
            <a:ext cx="7956946" cy="769441"/>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sz="2200" b="1" dirty="0" smtClean="0">
                <a:solidFill>
                  <a:schemeClr val="bg1"/>
                </a:solidFill>
                <a:latin typeface="Trebuchet MS" pitchFamily="34" charset="0"/>
              </a:rPr>
              <a:t>PEMBAGIAN JABATAN BERDASARKAN UU 5 /2014 TTG ASN</a:t>
            </a:r>
          </a:p>
          <a:p>
            <a:pPr algn="ctr" defTabSz="914400" eaLnBrk="0" fontAlgn="base" hangingPunct="0">
              <a:spcBef>
                <a:spcPct val="0"/>
              </a:spcBef>
              <a:spcAft>
                <a:spcPct val="0"/>
              </a:spcAft>
            </a:pPr>
            <a:r>
              <a:rPr lang="en-US" sz="2200" b="1" dirty="0" smtClean="0">
                <a:solidFill>
                  <a:schemeClr val="bg1"/>
                </a:solidFill>
                <a:latin typeface="Trebuchet MS" pitchFamily="34" charset="0"/>
              </a:rPr>
              <a:t>TANTANGAN DAN PELUANG APARATUR MASA DEPAN</a:t>
            </a: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cxnSp>
        <p:nvCxnSpPr>
          <p:cNvPr id="71" name="Straight Connector 70"/>
          <p:cNvCxnSpPr/>
          <p:nvPr/>
        </p:nvCxnSpPr>
        <p:spPr>
          <a:xfrm rot="5400000">
            <a:off x="3020245" y="5039073"/>
            <a:ext cx="2971800" cy="3175"/>
          </a:xfrm>
          <a:prstGeom prst="line">
            <a:avLst/>
          </a:prstGeom>
          <a:ln w="38100">
            <a:solidFill>
              <a:srgbClr val="FF336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flipV="1">
            <a:off x="4506144" y="2335561"/>
            <a:ext cx="3581400" cy="1219200"/>
          </a:xfrm>
          <a:prstGeom prst="line">
            <a:avLst/>
          </a:prstGeom>
          <a:ln w="38100">
            <a:solidFill>
              <a:srgbClr val="FF336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924744" y="2259361"/>
            <a:ext cx="3581400" cy="1295400"/>
          </a:xfrm>
          <a:prstGeom prst="line">
            <a:avLst/>
          </a:prstGeom>
          <a:ln w="38100">
            <a:solidFill>
              <a:srgbClr val="FF3366"/>
            </a:solidFill>
          </a:ln>
        </p:spPr>
        <p:style>
          <a:lnRef idx="1">
            <a:schemeClr val="accent1"/>
          </a:lnRef>
          <a:fillRef idx="0">
            <a:schemeClr val="accent1"/>
          </a:fillRef>
          <a:effectRef idx="0">
            <a:schemeClr val="accent1"/>
          </a:effectRef>
          <a:fontRef idx="minor">
            <a:schemeClr val="tx1"/>
          </a:fontRef>
        </p:style>
      </p:cxnSp>
      <p:grpSp>
        <p:nvGrpSpPr>
          <p:cNvPr id="90" name="Group 89"/>
          <p:cNvGrpSpPr>
            <a:grpSpLocks/>
          </p:cNvGrpSpPr>
          <p:nvPr/>
        </p:nvGrpSpPr>
        <p:grpSpPr bwMode="auto">
          <a:xfrm>
            <a:off x="3210744" y="1268760"/>
            <a:ext cx="2743200" cy="1771649"/>
            <a:chOff x="3429000" y="1352490"/>
            <a:chExt cx="2743200" cy="1771710"/>
          </a:xfrm>
        </p:grpSpPr>
        <p:sp>
          <p:nvSpPr>
            <p:cNvPr id="103" name="Pyr1"/>
            <p:cNvSpPr>
              <a:spLocks noEditPoints="1" noChangeArrowheads="1"/>
            </p:cNvSpPr>
            <p:nvPr/>
          </p:nvSpPr>
          <p:spPr bwMode="auto">
            <a:xfrm>
              <a:off x="3886200" y="1676351"/>
              <a:ext cx="1752600" cy="762026"/>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chemeClr val="accent3">
                  <a:lumMod val="75000"/>
                </a:schemeClr>
              </a:solidFill>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r>
                <a:rPr lang="en-US" sz="1600" b="1"/>
                <a:t>UTAMA</a:t>
              </a:r>
            </a:p>
            <a:p>
              <a:endParaRPr lang="en-US" sz="1600" b="1"/>
            </a:p>
            <a:p>
              <a:endParaRPr lang="en-US" sz="1600" b="1"/>
            </a:p>
            <a:p>
              <a:endParaRPr lang="en-US" sz="1600" b="1"/>
            </a:p>
          </p:txBody>
        </p:sp>
        <p:sp>
          <p:nvSpPr>
            <p:cNvPr id="104" name="Pyr2"/>
            <p:cNvSpPr>
              <a:spLocks noEditPoints="1" noChangeArrowheads="1"/>
            </p:cNvSpPr>
            <p:nvPr/>
          </p:nvSpPr>
          <p:spPr bwMode="auto">
            <a:xfrm>
              <a:off x="3429000" y="2473303"/>
              <a:ext cx="2682875" cy="304810"/>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chemeClr val="accent3">
                  <a:lumMod val="75000"/>
                </a:schemeClr>
              </a:solidFill>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lgn="ctr">
                <a:defRPr/>
              </a:pPr>
              <a:r>
                <a:rPr lang="en-US" sz="1600" b="1" dirty="0">
                  <a:ea typeface="MS PGothic" pitchFamily="34" charset="-128"/>
                </a:rPr>
                <a:t>MADYA</a:t>
              </a:r>
            </a:p>
          </p:txBody>
        </p:sp>
        <p:sp>
          <p:nvSpPr>
            <p:cNvPr id="105" name="Pyr3"/>
            <p:cNvSpPr>
              <a:spLocks noEditPoints="1" noChangeArrowheads="1"/>
            </p:cNvSpPr>
            <p:nvPr/>
          </p:nvSpPr>
          <p:spPr bwMode="auto">
            <a:xfrm>
              <a:off x="3429000" y="2819390"/>
              <a:ext cx="2743200" cy="304810"/>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chemeClr val="accent3">
                  <a:lumMod val="75000"/>
                </a:schemeClr>
              </a:solidFill>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lgn="ctr">
                <a:defRPr/>
              </a:pPr>
              <a:r>
                <a:rPr lang="en-US" sz="1600" b="1" dirty="0">
                  <a:ea typeface="MS PGothic" pitchFamily="34" charset="-128"/>
                </a:rPr>
                <a:t>PRATAMA</a:t>
              </a:r>
            </a:p>
          </p:txBody>
        </p:sp>
        <p:sp>
          <p:nvSpPr>
            <p:cNvPr id="106" name="TextBox 25"/>
            <p:cNvSpPr txBox="1"/>
            <p:nvPr/>
          </p:nvSpPr>
          <p:spPr>
            <a:xfrm>
              <a:off x="3706813" y="1352490"/>
              <a:ext cx="2128837" cy="400064"/>
            </a:xfrm>
            <a:prstGeom prst="rect">
              <a:avLst/>
            </a:prstGeom>
            <a:noFill/>
            <a:ln>
              <a:solidFill>
                <a:schemeClr val="accent3">
                  <a:lumMod val="75000"/>
                </a:schemeClr>
              </a:solidFill>
            </a:ln>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defRPr/>
              </a:pPr>
              <a:r>
                <a:rPr lang="en-US" sz="2000" b="1" dirty="0">
                  <a:ea typeface="MS PGothic" pitchFamily="34" charset="-128"/>
                </a:rPr>
                <a:t>PIMPINAN TINGGI</a:t>
              </a:r>
            </a:p>
          </p:txBody>
        </p:sp>
      </p:grpSp>
      <p:grpSp>
        <p:nvGrpSpPr>
          <p:cNvPr id="91" name="Group 90"/>
          <p:cNvGrpSpPr>
            <a:grpSpLocks/>
          </p:cNvGrpSpPr>
          <p:nvPr/>
        </p:nvGrpSpPr>
        <p:grpSpPr bwMode="auto">
          <a:xfrm>
            <a:off x="467544" y="3707155"/>
            <a:ext cx="3521075" cy="1771647"/>
            <a:chOff x="838200" y="3714690"/>
            <a:chExt cx="3521120" cy="1771710"/>
          </a:xfrm>
        </p:grpSpPr>
        <p:sp>
          <p:nvSpPr>
            <p:cNvPr id="99" name="Pyr2"/>
            <p:cNvSpPr>
              <a:spLocks noEditPoints="1" noChangeArrowheads="1"/>
            </p:cNvSpPr>
            <p:nvPr/>
          </p:nvSpPr>
          <p:spPr bwMode="auto">
            <a:xfrm>
              <a:off x="838200" y="4191000"/>
              <a:ext cx="3521120" cy="340056"/>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7030A0"/>
              </a:solidFill>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lgn="ctr"/>
              <a:r>
                <a:rPr lang="en-US" sz="1600" b="1"/>
                <a:t>ADMINSTRATOR</a:t>
              </a:r>
            </a:p>
          </p:txBody>
        </p:sp>
        <p:sp>
          <p:nvSpPr>
            <p:cNvPr id="100" name="Pyr3"/>
            <p:cNvSpPr>
              <a:spLocks noEditPoints="1" noChangeArrowheads="1"/>
            </p:cNvSpPr>
            <p:nvPr/>
          </p:nvSpPr>
          <p:spPr bwMode="auto">
            <a:xfrm>
              <a:off x="854120" y="4724400"/>
              <a:ext cx="3352800" cy="30480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7030A0"/>
              </a:solidFill>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lgn="ctr"/>
              <a:r>
                <a:rPr lang="en-US" sz="1600" b="1"/>
                <a:t>PENGAWAS</a:t>
              </a:r>
            </a:p>
          </p:txBody>
        </p:sp>
        <p:sp>
          <p:nvSpPr>
            <p:cNvPr id="101" name="Pyr2"/>
            <p:cNvSpPr>
              <a:spLocks noEditPoints="1" noChangeArrowheads="1"/>
            </p:cNvSpPr>
            <p:nvPr/>
          </p:nvSpPr>
          <p:spPr bwMode="auto">
            <a:xfrm>
              <a:off x="1235120" y="5181600"/>
              <a:ext cx="2682920" cy="304800"/>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7030A0"/>
              </a:solidFill>
              <a:miter lim="800000"/>
              <a:headEnd/>
              <a:tailEnd/>
            </a:ln>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lgn="ctr"/>
              <a:r>
                <a:rPr lang="en-US" sz="1600" b="1"/>
                <a:t>PELAKSANA</a:t>
              </a:r>
            </a:p>
          </p:txBody>
        </p:sp>
        <p:sp>
          <p:nvSpPr>
            <p:cNvPr id="102" name="TextBox 32"/>
            <p:cNvSpPr txBox="1">
              <a:spLocks noChangeArrowheads="1"/>
            </p:cNvSpPr>
            <p:nvPr/>
          </p:nvSpPr>
          <p:spPr bwMode="auto">
            <a:xfrm>
              <a:off x="1143000" y="3714690"/>
              <a:ext cx="2838085" cy="400110"/>
            </a:xfrm>
            <a:prstGeom prst="rect">
              <a:avLst/>
            </a:prstGeom>
            <a:noFill/>
            <a:ln w="9525">
              <a:solidFill>
                <a:srgbClr val="7030A0"/>
              </a:solid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r>
                <a:rPr lang="en-US" sz="2000" b="1"/>
                <a:t>JABATAN ADMINISTRASI</a:t>
              </a:r>
            </a:p>
          </p:txBody>
        </p:sp>
      </p:grpSp>
      <p:grpSp>
        <p:nvGrpSpPr>
          <p:cNvPr id="92" name="Group 91"/>
          <p:cNvGrpSpPr>
            <a:grpSpLocks/>
          </p:cNvGrpSpPr>
          <p:nvPr/>
        </p:nvGrpSpPr>
        <p:grpSpPr bwMode="auto">
          <a:xfrm>
            <a:off x="4734743" y="3478562"/>
            <a:ext cx="3922712" cy="2838452"/>
            <a:chOff x="5029200" y="3505200"/>
            <a:chExt cx="3922013" cy="2838510"/>
          </a:xfrm>
        </p:grpSpPr>
        <p:sp>
          <p:nvSpPr>
            <p:cNvPr id="94" name="TextBox 35"/>
            <p:cNvSpPr txBox="1">
              <a:spLocks noChangeArrowheads="1"/>
            </p:cNvSpPr>
            <p:nvPr/>
          </p:nvSpPr>
          <p:spPr bwMode="auto">
            <a:xfrm>
              <a:off x="5562600" y="3505200"/>
              <a:ext cx="2596929" cy="400110"/>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r>
                <a:rPr lang="en-US" sz="2000" b="1"/>
                <a:t>JABATAN FUNGSIONAL</a:t>
              </a:r>
            </a:p>
          </p:txBody>
        </p:sp>
        <p:sp>
          <p:nvSpPr>
            <p:cNvPr id="95" name="PubRRectCallout"/>
            <p:cNvSpPr>
              <a:spLocks noEditPoints="1" noChangeArrowheads="1"/>
            </p:cNvSpPr>
            <p:nvPr/>
          </p:nvSpPr>
          <p:spPr bwMode="auto">
            <a:xfrm>
              <a:off x="5029200" y="3962410"/>
              <a:ext cx="1523728" cy="152403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buFont typeface="Wingdings" pitchFamily="2" charset="2"/>
                <a:buChar char="v"/>
                <a:defRPr/>
              </a:pPr>
              <a:r>
                <a:rPr lang="en-US" altLang="id-ID">
                  <a:cs typeface="Arial" charset="0"/>
                </a:rPr>
                <a:t> Utama</a:t>
              </a:r>
            </a:p>
            <a:p>
              <a:pPr>
                <a:buFont typeface="Wingdings" pitchFamily="2" charset="2"/>
                <a:buChar char="v"/>
                <a:defRPr/>
              </a:pPr>
              <a:r>
                <a:rPr lang="en-US" altLang="id-ID">
                  <a:cs typeface="Arial" charset="0"/>
                </a:rPr>
                <a:t> Madya</a:t>
              </a:r>
            </a:p>
            <a:p>
              <a:pPr>
                <a:buFont typeface="Wingdings" pitchFamily="2" charset="2"/>
                <a:buChar char="v"/>
                <a:defRPr/>
              </a:pPr>
              <a:r>
                <a:rPr lang="en-US" altLang="id-ID">
                  <a:cs typeface="Arial" charset="0"/>
                </a:rPr>
                <a:t> Muda</a:t>
              </a:r>
            </a:p>
            <a:p>
              <a:pPr>
                <a:buFont typeface="Wingdings" pitchFamily="2" charset="2"/>
                <a:buChar char="v"/>
                <a:defRPr/>
              </a:pPr>
              <a:r>
                <a:rPr lang="en-US" altLang="id-ID">
                  <a:cs typeface="Arial" charset="0"/>
                </a:rPr>
                <a:t> Pertama</a:t>
              </a:r>
            </a:p>
          </p:txBody>
        </p:sp>
        <p:sp>
          <p:nvSpPr>
            <p:cNvPr id="96" name="TextBox 38"/>
            <p:cNvSpPr txBox="1">
              <a:spLocks noChangeArrowheads="1"/>
            </p:cNvSpPr>
            <p:nvPr/>
          </p:nvSpPr>
          <p:spPr bwMode="auto">
            <a:xfrm>
              <a:off x="5105400" y="5562600"/>
              <a:ext cx="1266757" cy="400110"/>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r>
                <a:rPr lang="en-US" sz="2000" b="1"/>
                <a:t>KEAHLIAN</a:t>
              </a:r>
            </a:p>
          </p:txBody>
        </p:sp>
        <p:sp>
          <p:nvSpPr>
            <p:cNvPr id="97" name="PubRRectCallout"/>
            <p:cNvSpPr>
              <a:spLocks noEditPoints="1" noChangeArrowheads="1"/>
            </p:cNvSpPr>
            <p:nvPr/>
          </p:nvSpPr>
          <p:spPr bwMode="auto">
            <a:xfrm>
              <a:off x="7162419" y="4495821"/>
              <a:ext cx="1447542" cy="152403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pPr>
                <a:buFont typeface="Wingdings" pitchFamily="2" charset="2"/>
                <a:buChar char="v"/>
                <a:defRPr/>
              </a:pPr>
              <a:r>
                <a:rPr lang="en-US" altLang="id-ID">
                  <a:cs typeface="Arial" charset="0"/>
                </a:rPr>
                <a:t> Penyelia</a:t>
              </a:r>
            </a:p>
            <a:p>
              <a:pPr>
                <a:buFont typeface="Wingdings" pitchFamily="2" charset="2"/>
                <a:buChar char="v"/>
                <a:defRPr/>
              </a:pPr>
              <a:r>
                <a:rPr lang="en-US" altLang="id-ID">
                  <a:cs typeface="Arial" charset="0"/>
                </a:rPr>
                <a:t> Mahir</a:t>
              </a:r>
            </a:p>
            <a:p>
              <a:pPr>
                <a:buFont typeface="Wingdings" pitchFamily="2" charset="2"/>
                <a:buChar char="v"/>
                <a:defRPr/>
              </a:pPr>
              <a:r>
                <a:rPr lang="en-US" altLang="id-ID">
                  <a:cs typeface="Arial" charset="0"/>
                </a:rPr>
                <a:t> Terampil</a:t>
              </a:r>
            </a:p>
            <a:p>
              <a:pPr>
                <a:buFont typeface="Wingdings" pitchFamily="2" charset="2"/>
                <a:buChar char="v"/>
                <a:defRPr/>
              </a:pPr>
              <a:r>
                <a:rPr lang="en-US" altLang="id-ID">
                  <a:cs typeface="Arial" charset="0"/>
                </a:rPr>
                <a:t> Pemula</a:t>
              </a:r>
            </a:p>
          </p:txBody>
        </p:sp>
        <p:sp>
          <p:nvSpPr>
            <p:cNvPr id="98" name="TextBox 40"/>
            <p:cNvSpPr txBox="1">
              <a:spLocks noChangeArrowheads="1"/>
            </p:cNvSpPr>
            <p:nvPr/>
          </p:nvSpPr>
          <p:spPr bwMode="auto">
            <a:xfrm>
              <a:off x="7086600" y="5943600"/>
              <a:ext cx="1864613" cy="400110"/>
            </a:xfrm>
            <a:prstGeom prst="rect">
              <a:avLst/>
            </a:prstGeom>
            <a:noFill/>
            <a:ln w="9525">
              <a:noFill/>
              <a:miter lim="800000"/>
              <a:headEnd/>
              <a:tailEnd/>
            </a:ln>
          </p:spPr>
          <p:txBody>
            <a:bodyPr wrap="none">
              <a:spAutoFit/>
            </a:bodyPr>
            <a:ls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a:lstStyle>
            <a:p>
              <a:r>
                <a:rPr lang="en-US" sz="2000" b="1"/>
                <a:t>KETERAMPILAN</a:t>
              </a:r>
            </a:p>
          </p:txBody>
        </p:sp>
      </p:grpSp>
      <p:sp>
        <p:nvSpPr>
          <p:cNvPr id="24" name="TextBox 23"/>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18</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218530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57294" y="116632"/>
            <a:ext cx="7956946" cy="769441"/>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sz="2200" b="1" dirty="0" smtClean="0">
                <a:solidFill>
                  <a:schemeClr val="bg1"/>
                </a:solidFill>
                <a:latin typeface="Trebuchet MS" pitchFamily="34" charset="0"/>
              </a:rPr>
              <a:t>PERAN STRATEGIS PEJABAT FUNGSIONAL PERENCANA DALAM PEMBANGUNAN DI JAWA BARAT</a:t>
            </a: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sp>
        <p:nvSpPr>
          <p:cNvPr id="3" name="Rectangle 2"/>
          <p:cNvSpPr/>
          <p:nvPr/>
        </p:nvSpPr>
        <p:spPr>
          <a:xfrm>
            <a:off x="120928" y="980728"/>
            <a:ext cx="8893311" cy="5816977"/>
          </a:xfrm>
          <a:prstGeom prst="rect">
            <a:avLst/>
          </a:prstGeom>
          <a:solidFill>
            <a:schemeClr val="accent5">
              <a:lumMod val="20000"/>
              <a:lumOff val="80000"/>
            </a:schemeClr>
          </a:solidFill>
        </p:spPr>
        <p:txBody>
          <a:bodyPr wrap="square">
            <a:spAutoFit/>
          </a:bodyPr>
          <a:lstStyle/>
          <a:p>
            <a:pPr marL="285750" indent="-285750" algn="just">
              <a:spcAft>
                <a:spcPts val="600"/>
              </a:spcAft>
              <a:buFont typeface="Arial" pitchFamily="34" charset="0"/>
              <a:buChar char="•"/>
            </a:pPr>
            <a:r>
              <a:rPr lang="en-US" dirty="0"/>
              <a:t>T</a:t>
            </a:r>
            <a:r>
              <a:rPr lang="id-ID" dirty="0" smtClean="0"/>
              <a:t>ahap </a:t>
            </a:r>
            <a:r>
              <a:rPr lang="id-ID" dirty="0"/>
              <a:t>perencanaan sangat menentukan terhadap kualitas dari tahapan-tahapan selanjutnya, bahkan perencanaan memberikan dampak yang cukup dominan terhadap hasil akhir yang diharapkan. </a:t>
            </a:r>
            <a:endParaRPr lang="en-US" dirty="0" smtClean="0"/>
          </a:p>
          <a:p>
            <a:pPr marL="285750" indent="-285750" algn="just">
              <a:spcAft>
                <a:spcPts val="600"/>
              </a:spcAft>
              <a:buFont typeface="Arial" pitchFamily="34" charset="0"/>
              <a:buChar char="•"/>
            </a:pPr>
            <a:r>
              <a:rPr lang="id-ID" dirty="0" smtClean="0"/>
              <a:t>Peran </a:t>
            </a:r>
            <a:r>
              <a:rPr lang="id-ID" dirty="0"/>
              <a:t>penting dari perencanaan juga berlaku pada pelaksanaan agenda pembangunan, sehingga kualitas perencanaan pembangunan yang dilaksanakan sangat menentukan terhadap kualitas dari hasil-hasil capaian pembangunan</a:t>
            </a:r>
            <a:r>
              <a:rPr lang="id-ID" dirty="0" smtClean="0"/>
              <a:t>.</a:t>
            </a:r>
            <a:endParaRPr lang="en-US" dirty="0" smtClean="0"/>
          </a:p>
          <a:p>
            <a:pPr marL="285750" indent="-285750" algn="just">
              <a:spcAft>
                <a:spcPts val="600"/>
              </a:spcAft>
              <a:buFont typeface="Arial" pitchFamily="34" charset="0"/>
              <a:buChar char="•"/>
            </a:pPr>
            <a:r>
              <a:rPr lang="en-US" dirty="0" err="1" smtClean="0"/>
              <a:t>Dalam</a:t>
            </a:r>
            <a:r>
              <a:rPr lang="en-US" dirty="0" smtClean="0"/>
              <a:t> </a:t>
            </a:r>
            <a:r>
              <a:rPr lang="en-US" dirty="0" err="1" smtClean="0"/>
              <a:t>sistem</a:t>
            </a:r>
            <a:r>
              <a:rPr lang="en-US" dirty="0" smtClean="0"/>
              <a:t> </a:t>
            </a:r>
            <a:r>
              <a:rPr lang="en-US" dirty="0" err="1" smtClean="0"/>
              <a:t>manajemen</a:t>
            </a:r>
            <a:r>
              <a:rPr lang="en-US" dirty="0" smtClean="0"/>
              <a:t> </a:t>
            </a:r>
            <a:r>
              <a:rPr lang="en-US" dirty="0" err="1" smtClean="0"/>
              <a:t>aparatur</a:t>
            </a:r>
            <a:r>
              <a:rPr lang="en-US" dirty="0" smtClean="0"/>
              <a:t> </a:t>
            </a:r>
            <a:r>
              <a:rPr lang="en-US" dirty="0" err="1" smtClean="0"/>
              <a:t>birokrasi</a:t>
            </a:r>
            <a:r>
              <a:rPr lang="en-US" dirty="0" smtClean="0"/>
              <a:t>, </a:t>
            </a:r>
            <a:r>
              <a:rPr lang="en-US" dirty="0" err="1" smtClean="0"/>
              <a:t>anatra</a:t>
            </a:r>
            <a:r>
              <a:rPr lang="en-US" dirty="0" smtClean="0"/>
              <a:t> </a:t>
            </a:r>
            <a:r>
              <a:rPr lang="en-US" dirty="0" err="1" smtClean="0"/>
              <a:t>Pejabat</a:t>
            </a:r>
            <a:r>
              <a:rPr lang="en-US" dirty="0" smtClean="0"/>
              <a:t> </a:t>
            </a:r>
            <a:r>
              <a:rPr lang="en-US" dirty="0" err="1" smtClean="0"/>
              <a:t>Struktural</a:t>
            </a:r>
            <a:r>
              <a:rPr lang="en-US" dirty="0" smtClean="0"/>
              <a:t> </a:t>
            </a:r>
            <a:r>
              <a:rPr lang="en-US" dirty="0" err="1" smtClean="0"/>
              <a:t>dan</a:t>
            </a:r>
            <a:r>
              <a:rPr lang="en-US" dirty="0" smtClean="0"/>
              <a:t> </a:t>
            </a:r>
            <a:r>
              <a:rPr lang="en-US" dirty="0" err="1" smtClean="0"/>
              <a:t>Pejabat</a:t>
            </a:r>
            <a:r>
              <a:rPr lang="en-US" dirty="0" smtClean="0"/>
              <a:t> </a:t>
            </a:r>
            <a:r>
              <a:rPr lang="en-US" dirty="0" err="1" smtClean="0"/>
              <a:t>Fungsional</a:t>
            </a:r>
            <a:r>
              <a:rPr lang="en-US" dirty="0" smtClean="0"/>
              <a:t> </a:t>
            </a:r>
            <a:r>
              <a:rPr lang="en-US" dirty="0" err="1" smtClean="0"/>
              <a:t>memiliki</a:t>
            </a:r>
            <a:r>
              <a:rPr lang="en-US" dirty="0" smtClean="0"/>
              <a:t> </a:t>
            </a:r>
            <a:r>
              <a:rPr lang="en-US" dirty="0" err="1" smtClean="0"/>
              <a:t>hubungan</a:t>
            </a:r>
            <a:r>
              <a:rPr lang="en-US" dirty="0" smtClean="0"/>
              <a:t> </a:t>
            </a:r>
            <a:r>
              <a:rPr lang="en-US" dirty="0" err="1" smtClean="0"/>
              <a:t>kerja</a:t>
            </a:r>
            <a:r>
              <a:rPr lang="en-US" dirty="0" smtClean="0"/>
              <a:t> yang </a:t>
            </a:r>
            <a:r>
              <a:rPr lang="en-US" dirty="0" err="1" smtClean="0"/>
              <a:t>sangat</a:t>
            </a:r>
            <a:r>
              <a:rPr lang="en-US" dirty="0" smtClean="0"/>
              <a:t> </a:t>
            </a:r>
            <a:r>
              <a:rPr lang="en-US" dirty="0" err="1" smtClean="0"/>
              <a:t>strategis</a:t>
            </a:r>
            <a:r>
              <a:rPr lang="en-US" dirty="0" smtClean="0"/>
              <a:t> </a:t>
            </a:r>
            <a:r>
              <a:rPr lang="en-US" dirty="0" err="1" smtClean="0"/>
              <a:t>dan</a:t>
            </a:r>
            <a:r>
              <a:rPr lang="en-US" dirty="0" smtClean="0"/>
              <a:t> </a:t>
            </a:r>
            <a:r>
              <a:rPr lang="en-US" dirty="0" err="1" smtClean="0"/>
              <a:t>saling</a:t>
            </a:r>
            <a:r>
              <a:rPr lang="en-US" dirty="0" smtClean="0"/>
              <a:t> </a:t>
            </a:r>
            <a:r>
              <a:rPr lang="en-US" dirty="0" err="1" smtClean="0"/>
              <a:t>menunjang</a:t>
            </a:r>
            <a:r>
              <a:rPr lang="en-US" dirty="0" smtClean="0"/>
              <a:t>. </a:t>
            </a:r>
            <a:r>
              <a:rPr lang="en-US" dirty="0" err="1" smtClean="0"/>
              <a:t>Pejabat</a:t>
            </a:r>
            <a:r>
              <a:rPr lang="en-US" dirty="0" smtClean="0"/>
              <a:t> </a:t>
            </a:r>
            <a:r>
              <a:rPr lang="en-US" dirty="0" err="1" smtClean="0"/>
              <a:t>Struktural</a:t>
            </a:r>
            <a:r>
              <a:rPr lang="en-US" dirty="0" smtClean="0"/>
              <a:t>  </a:t>
            </a:r>
            <a:r>
              <a:rPr lang="en-US" dirty="0" err="1" smtClean="0"/>
              <a:t>pada</a:t>
            </a:r>
            <a:r>
              <a:rPr lang="en-US" dirty="0" smtClean="0"/>
              <a:t> </a:t>
            </a:r>
            <a:r>
              <a:rPr lang="en-US" dirty="0" err="1" smtClean="0"/>
              <a:t>aspek</a:t>
            </a:r>
            <a:r>
              <a:rPr lang="en-US" dirty="0" smtClean="0"/>
              <a:t> </a:t>
            </a:r>
            <a:r>
              <a:rPr lang="en-US" dirty="0" err="1" smtClean="0"/>
              <a:t>manajerial</a:t>
            </a:r>
            <a:r>
              <a:rPr lang="en-US" dirty="0" smtClean="0"/>
              <a:t>, </a:t>
            </a:r>
            <a:r>
              <a:rPr lang="en-US" dirty="0" err="1" smtClean="0"/>
              <a:t>menentukan</a:t>
            </a:r>
            <a:r>
              <a:rPr lang="en-US" dirty="0" smtClean="0"/>
              <a:t> </a:t>
            </a:r>
            <a:r>
              <a:rPr lang="en-US" dirty="0" err="1" smtClean="0"/>
              <a:t>keputusan</a:t>
            </a:r>
            <a:r>
              <a:rPr lang="en-US" dirty="0" smtClean="0"/>
              <a:t> </a:t>
            </a:r>
            <a:r>
              <a:rPr lang="en-US" dirty="0" err="1" smtClean="0"/>
              <a:t>dan</a:t>
            </a:r>
            <a:r>
              <a:rPr lang="en-US" dirty="0" smtClean="0"/>
              <a:t> </a:t>
            </a:r>
            <a:r>
              <a:rPr lang="en-US" dirty="0" err="1" smtClean="0"/>
              <a:t>Pejabat</a:t>
            </a:r>
            <a:r>
              <a:rPr lang="en-US" dirty="0" smtClean="0"/>
              <a:t> </a:t>
            </a:r>
            <a:r>
              <a:rPr lang="en-US" dirty="0" err="1" smtClean="0"/>
              <a:t>Fungsional</a:t>
            </a:r>
            <a:r>
              <a:rPr lang="en-US" dirty="0" smtClean="0"/>
              <a:t> </a:t>
            </a:r>
            <a:r>
              <a:rPr lang="en-US" dirty="0" err="1" smtClean="0"/>
              <a:t>sebagai</a:t>
            </a:r>
            <a:r>
              <a:rPr lang="en-US" dirty="0" smtClean="0"/>
              <a:t> </a:t>
            </a:r>
            <a:r>
              <a:rPr lang="en-US" dirty="0" err="1" smtClean="0"/>
              <a:t>mitra</a:t>
            </a:r>
            <a:r>
              <a:rPr lang="en-US" dirty="0" smtClean="0"/>
              <a:t> </a:t>
            </a:r>
            <a:r>
              <a:rPr lang="en-US" dirty="0" err="1" smtClean="0"/>
              <a:t>strategis</a:t>
            </a:r>
            <a:r>
              <a:rPr lang="en-US" dirty="0" smtClean="0"/>
              <a:t> yang </a:t>
            </a:r>
            <a:r>
              <a:rPr lang="en-US" dirty="0" err="1" smtClean="0"/>
              <a:t>memberikan</a:t>
            </a:r>
            <a:r>
              <a:rPr lang="en-US" dirty="0" smtClean="0"/>
              <a:t> </a:t>
            </a:r>
            <a:r>
              <a:rPr lang="en-US" dirty="0" err="1" smtClean="0"/>
              <a:t>dukungan</a:t>
            </a:r>
            <a:r>
              <a:rPr lang="en-US" dirty="0" smtClean="0"/>
              <a:t> </a:t>
            </a:r>
            <a:r>
              <a:rPr lang="en-US" dirty="0" err="1" smtClean="0"/>
              <a:t>berdasarkan</a:t>
            </a:r>
            <a:r>
              <a:rPr lang="en-US" dirty="0" smtClean="0"/>
              <a:t> </a:t>
            </a:r>
            <a:r>
              <a:rPr lang="en-US" dirty="0" err="1" smtClean="0"/>
              <a:t>keahlian</a:t>
            </a:r>
            <a:r>
              <a:rPr lang="en-US" dirty="0" smtClean="0"/>
              <a:t> </a:t>
            </a:r>
            <a:r>
              <a:rPr lang="en-US" dirty="0" err="1" smtClean="0"/>
              <a:t>dan</a:t>
            </a:r>
            <a:r>
              <a:rPr lang="en-US" dirty="0" smtClean="0"/>
              <a:t> </a:t>
            </a:r>
            <a:r>
              <a:rPr lang="en-US" dirty="0" err="1" smtClean="0"/>
              <a:t>keterampilannya</a:t>
            </a:r>
            <a:r>
              <a:rPr lang="en-US" dirty="0" smtClean="0"/>
              <a:t> </a:t>
            </a:r>
            <a:r>
              <a:rPr lang="en-US" dirty="0" err="1" smtClean="0"/>
              <a:t>dalam</a:t>
            </a:r>
            <a:r>
              <a:rPr lang="en-US" dirty="0" smtClean="0"/>
              <a:t> </a:t>
            </a:r>
            <a:r>
              <a:rPr lang="en-US" dirty="0" err="1" smtClean="0"/>
              <a:t>penguasaan</a:t>
            </a:r>
            <a:r>
              <a:rPr lang="en-US" dirty="0" smtClean="0"/>
              <a:t> </a:t>
            </a:r>
            <a:r>
              <a:rPr lang="en-US" dirty="0" err="1" smtClean="0"/>
              <a:t>atas</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dan</a:t>
            </a:r>
            <a:r>
              <a:rPr lang="en-US" dirty="0" smtClean="0"/>
              <a:t> </a:t>
            </a:r>
            <a:r>
              <a:rPr lang="en-US" dirty="0" err="1" smtClean="0"/>
              <a:t>teknologi</a:t>
            </a:r>
            <a:r>
              <a:rPr lang="en-US" dirty="0" smtClean="0"/>
              <a:t>.</a:t>
            </a:r>
          </a:p>
          <a:p>
            <a:pPr marL="285750" indent="-285750" algn="just">
              <a:spcAft>
                <a:spcPts val="600"/>
              </a:spcAft>
              <a:buFont typeface="Arial" pitchFamily="34" charset="0"/>
              <a:buChar char="•"/>
            </a:pPr>
            <a:r>
              <a:rPr lang="en-US" dirty="0" err="1" smtClean="0"/>
              <a:t>Dalam</a:t>
            </a:r>
            <a:r>
              <a:rPr lang="en-US" dirty="0" smtClean="0"/>
              <a:t> </a:t>
            </a:r>
            <a:r>
              <a:rPr lang="en-US" dirty="0" err="1" smtClean="0"/>
              <a:t>konteks</a:t>
            </a:r>
            <a:r>
              <a:rPr lang="en-US" dirty="0" smtClean="0"/>
              <a:t> </a:t>
            </a:r>
            <a:r>
              <a:rPr lang="en-US" dirty="0" err="1" smtClean="0"/>
              <a:t>Jawa</a:t>
            </a:r>
            <a:r>
              <a:rPr lang="en-US" dirty="0" smtClean="0"/>
              <a:t> Barat, </a:t>
            </a:r>
            <a:r>
              <a:rPr lang="en-US" dirty="0"/>
              <a:t>k</a:t>
            </a:r>
            <a:r>
              <a:rPr lang="id-ID" dirty="0" smtClean="0"/>
              <a:t>eberadaaan </a:t>
            </a:r>
            <a:r>
              <a:rPr lang="id-ID" dirty="0"/>
              <a:t>para pejabat fungsional perencana pada setiap unit kerja di lingkungan Pemerintah Provinsi Jawa Barat dinilai sangat penting dan strategis, yaitu dalam rangka melahirkan dokumen perencanaan yang berkualitas, yang berada dalam koridor arah kebijakan dari RPJMD.</a:t>
            </a:r>
            <a:endParaRPr lang="en-US" dirty="0" smtClean="0"/>
          </a:p>
          <a:p>
            <a:pPr marL="285750" indent="-285750" algn="just">
              <a:spcAft>
                <a:spcPts val="600"/>
              </a:spcAft>
              <a:buFont typeface="Arial" pitchFamily="34" charset="0"/>
              <a:buChar char="•"/>
            </a:pPr>
            <a:r>
              <a:rPr lang="en-US" dirty="0" err="1"/>
              <a:t>isu</a:t>
            </a:r>
            <a:r>
              <a:rPr lang="en-US" dirty="0"/>
              <a:t> </a:t>
            </a:r>
            <a:r>
              <a:rPr lang="en-US" dirty="0" err="1"/>
              <a:t>strategis</a:t>
            </a:r>
            <a:r>
              <a:rPr lang="en-US" dirty="0"/>
              <a:t> yang </a:t>
            </a:r>
            <a:r>
              <a:rPr lang="en-US" dirty="0" err="1"/>
              <a:t>diangkat</a:t>
            </a:r>
            <a:r>
              <a:rPr lang="en-US" dirty="0"/>
              <a:t> </a:t>
            </a:r>
            <a:r>
              <a:rPr lang="en-US" dirty="0" err="1"/>
              <a:t>pada</a:t>
            </a:r>
            <a:r>
              <a:rPr lang="en-US" dirty="0"/>
              <a:t> </a:t>
            </a:r>
            <a:r>
              <a:rPr lang="en-US" dirty="0" err="1"/>
              <a:t>bidang</a:t>
            </a:r>
            <a:r>
              <a:rPr lang="en-US" dirty="0"/>
              <a:t> </a:t>
            </a:r>
            <a:r>
              <a:rPr lang="en-US" dirty="0" err="1"/>
              <a:t>perencanaan</a:t>
            </a:r>
            <a:r>
              <a:rPr lang="en-US" dirty="0"/>
              <a:t> </a:t>
            </a:r>
            <a:r>
              <a:rPr lang="en-US" dirty="0" err="1"/>
              <a:t>pembangunan</a:t>
            </a:r>
            <a:r>
              <a:rPr lang="en-US" dirty="0"/>
              <a:t> </a:t>
            </a:r>
            <a:r>
              <a:rPr lang="en-US" dirty="0" err="1"/>
              <a:t>pada</a:t>
            </a:r>
            <a:r>
              <a:rPr lang="en-US" dirty="0"/>
              <a:t> RPJMD 2013-2018, </a:t>
            </a:r>
            <a:r>
              <a:rPr lang="en-US" dirty="0" err="1"/>
              <a:t>yaitu</a:t>
            </a:r>
            <a:r>
              <a:rPr lang="en-US" dirty="0"/>
              <a:t> </a:t>
            </a:r>
            <a:r>
              <a:rPr lang="en-US" dirty="0" smtClean="0"/>
              <a:t>:</a:t>
            </a:r>
          </a:p>
          <a:p>
            <a:pPr marL="708025" indent="-342900" algn="just">
              <a:spcAft>
                <a:spcPts val="600"/>
              </a:spcAft>
              <a:buFont typeface="+mj-lt"/>
              <a:buAutoNum type="arabicPeriod"/>
            </a:pPr>
            <a:r>
              <a:rPr lang="en-US" dirty="0" err="1" smtClean="0"/>
              <a:t>Sinkronisasi</a:t>
            </a:r>
            <a:r>
              <a:rPr lang="en-US" dirty="0" smtClean="0"/>
              <a:t> </a:t>
            </a:r>
            <a:r>
              <a:rPr lang="en-US" dirty="0" err="1"/>
              <a:t>dokumen</a:t>
            </a:r>
            <a:r>
              <a:rPr lang="en-US" dirty="0"/>
              <a:t> </a:t>
            </a:r>
            <a:r>
              <a:rPr lang="en-US" dirty="0" err="1"/>
              <a:t>rencana</a:t>
            </a:r>
            <a:r>
              <a:rPr lang="en-US" dirty="0"/>
              <a:t> </a:t>
            </a:r>
            <a:r>
              <a:rPr lang="en-US" dirty="0" err="1"/>
              <a:t>pembangunan</a:t>
            </a:r>
            <a:r>
              <a:rPr lang="en-US" dirty="0"/>
              <a:t> </a:t>
            </a:r>
            <a:r>
              <a:rPr lang="en-US" dirty="0" err="1"/>
              <a:t>antar</a:t>
            </a:r>
            <a:r>
              <a:rPr lang="en-US" dirty="0"/>
              <a:t> </a:t>
            </a:r>
            <a:r>
              <a:rPr lang="en-US" dirty="0" err="1"/>
              <a:t>pusat</a:t>
            </a:r>
            <a:r>
              <a:rPr lang="en-US" dirty="0"/>
              <a:t> </a:t>
            </a:r>
            <a:r>
              <a:rPr lang="en-US" dirty="0" err="1"/>
              <a:t>dan</a:t>
            </a:r>
            <a:r>
              <a:rPr lang="en-US" dirty="0"/>
              <a:t> </a:t>
            </a:r>
            <a:r>
              <a:rPr lang="en-US" dirty="0" err="1"/>
              <a:t>daerah</a:t>
            </a:r>
            <a:r>
              <a:rPr lang="en-US" dirty="0"/>
              <a:t> </a:t>
            </a:r>
            <a:r>
              <a:rPr lang="en-US" dirty="0" err="1"/>
              <a:t>belum</a:t>
            </a:r>
            <a:r>
              <a:rPr lang="en-US" dirty="0"/>
              <a:t> optimal; </a:t>
            </a:r>
          </a:p>
          <a:p>
            <a:pPr marL="708025" indent="-342900" algn="just">
              <a:spcAft>
                <a:spcPts val="600"/>
              </a:spcAft>
              <a:buFont typeface="+mj-lt"/>
              <a:buAutoNum type="arabicPeriod"/>
            </a:pPr>
            <a:r>
              <a:rPr lang="en-US" dirty="0" err="1" smtClean="0"/>
              <a:t>Kualitas</a:t>
            </a:r>
            <a:r>
              <a:rPr lang="en-US" dirty="0" smtClean="0"/>
              <a:t> </a:t>
            </a:r>
            <a:r>
              <a:rPr lang="en-US" dirty="0" err="1"/>
              <a:t>dan</a:t>
            </a:r>
            <a:r>
              <a:rPr lang="en-US" dirty="0"/>
              <a:t> </a:t>
            </a:r>
            <a:r>
              <a:rPr lang="en-US" dirty="0" err="1"/>
              <a:t>kuantitas</a:t>
            </a:r>
            <a:r>
              <a:rPr lang="en-US" dirty="0"/>
              <a:t> </a:t>
            </a:r>
            <a:r>
              <a:rPr lang="en-US" dirty="0" err="1"/>
              <a:t>sumberdaya</a:t>
            </a:r>
            <a:r>
              <a:rPr lang="en-US" dirty="0"/>
              <a:t> </a:t>
            </a:r>
            <a:r>
              <a:rPr lang="en-US" dirty="0" err="1"/>
              <a:t>perencanaan</a:t>
            </a:r>
            <a:r>
              <a:rPr lang="en-US" dirty="0"/>
              <a:t> </a:t>
            </a:r>
            <a:r>
              <a:rPr lang="en-US" dirty="0" err="1"/>
              <a:t>masih</a:t>
            </a:r>
            <a:r>
              <a:rPr lang="en-US" dirty="0"/>
              <a:t> </a:t>
            </a:r>
            <a:r>
              <a:rPr lang="en-US" dirty="0" err="1" smtClean="0"/>
              <a:t>rendah</a:t>
            </a:r>
            <a:endParaRPr lang="en-US" dirty="0"/>
          </a:p>
        </p:txBody>
      </p:sp>
      <p:sp>
        <p:nvSpPr>
          <p:cNvPr id="26" name="TextBox 25"/>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19</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3007402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13050" y="128826"/>
            <a:ext cx="7956946" cy="707886"/>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sz="2000" b="1" dirty="0" smtClean="0">
                <a:solidFill>
                  <a:schemeClr val="bg1"/>
                </a:solidFill>
                <a:latin typeface="Trebuchet MS" pitchFamily="34" charset="0"/>
              </a:rPr>
              <a:t>GAMBARAN UMUM JABATAN FUNGSIONAL PERENCANA </a:t>
            </a:r>
          </a:p>
          <a:p>
            <a:pPr algn="ctr" defTabSz="914400" eaLnBrk="0" fontAlgn="base" hangingPunct="0">
              <a:spcBef>
                <a:spcPct val="0"/>
              </a:spcBef>
              <a:spcAft>
                <a:spcPct val="0"/>
              </a:spcAft>
            </a:pPr>
            <a:r>
              <a:rPr lang="en-US" sz="2000" b="1" dirty="0" smtClean="0">
                <a:solidFill>
                  <a:schemeClr val="bg1"/>
                </a:solidFill>
                <a:latin typeface="Trebuchet MS" pitchFamily="34" charset="0"/>
              </a:rPr>
              <a:t>DI PEMERINTAH PROVINSI JAWA BARAT</a:t>
            </a:r>
            <a:endParaRPr lang="en-US" sz="2000"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graphicFrame>
        <p:nvGraphicFramePr>
          <p:cNvPr id="3" name="Table 2"/>
          <p:cNvGraphicFramePr>
            <a:graphicFrameLocks noGrp="1"/>
          </p:cNvGraphicFramePr>
          <p:nvPr>
            <p:extLst>
              <p:ext uri="{D42A27DB-BD31-4B8C-83A1-F6EECF244321}">
                <p14:modId xmlns:p14="http://schemas.microsoft.com/office/powerpoint/2010/main" val="148310878"/>
              </p:ext>
            </p:extLst>
          </p:nvPr>
        </p:nvGraphicFramePr>
        <p:xfrm>
          <a:off x="157933" y="995476"/>
          <a:ext cx="8849067" cy="5886957"/>
        </p:xfrm>
        <a:graphic>
          <a:graphicData uri="http://schemas.openxmlformats.org/drawingml/2006/table">
            <a:tbl>
              <a:tblPr firstRow="1" firstCol="1" bandRow="1">
                <a:tableStyleId>{2D5ABB26-0587-4C30-8999-92F81FD0307C}</a:tableStyleId>
              </a:tblPr>
              <a:tblGrid>
                <a:gridCol w="346614"/>
                <a:gridCol w="4077919"/>
                <a:gridCol w="1045798"/>
                <a:gridCol w="884906"/>
                <a:gridCol w="884906"/>
                <a:gridCol w="804462"/>
                <a:gridCol w="804462"/>
              </a:tblGrid>
              <a:tr h="288032">
                <a:tc rowSpan="2" gridSpan="2">
                  <a:txBody>
                    <a:bodyPr/>
                    <a:lstStyle/>
                    <a:p>
                      <a:pPr algn="ctr">
                        <a:lnSpc>
                          <a:spcPct val="150000"/>
                        </a:lnSpc>
                        <a:spcAft>
                          <a:spcPts val="0"/>
                        </a:spcAft>
                      </a:pPr>
                      <a:r>
                        <a:rPr lang="en-US" sz="1200" b="1" dirty="0">
                          <a:effectLst/>
                        </a:rPr>
                        <a:t>Unit </a:t>
                      </a:r>
                      <a:r>
                        <a:rPr lang="en-US" sz="1200" b="1" dirty="0" err="1">
                          <a:effectLst/>
                        </a:rPr>
                        <a:t>Kerja</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hMerge="1">
                  <a:txBody>
                    <a:bodyPr/>
                    <a:lstStyle/>
                    <a:p>
                      <a:endParaRPr lang="en-US"/>
                    </a:p>
                  </a:txBody>
                  <a:tcPr/>
                </a:tc>
                <a:tc gridSpan="4">
                  <a:txBody>
                    <a:bodyPr/>
                    <a:lstStyle/>
                    <a:p>
                      <a:pPr algn="ctr">
                        <a:lnSpc>
                          <a:spcPct val="150000"/>
                        </a:lnSpc>
                        <a:spcAft>
                          <a:spcPts val="0"/>
                        </a:spcAft>
                      </a:pPr>
                      <a:r>
                        <a:rPr lang="en-US" sz="1200" b="1" dirty="0" err="1">
                          <a:effectLst/>
                        </a:rPr>
                        <a:t>Jumlah</a:t>
                      </a:r>
                      <a:r>
                        <a:rPr lang="en-US" sz="1200" b="1" dirty="0">
                          <a:effectLst/>
                        </a:rPr>
                        <a:t> </a:t>
                      </a:r>
                      <a:r>
                        <a:rPr lang="en-US" sz="1200" b="1" dirty="0" err="1">
                          <a:effectLst/>
                        </a:rPr>
                        <a:t>Perencana</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lnSpc>
                          <a:spcPct val="150000"/>
                        </a:lnSpc>
                        <a:spcAft>
                          <a:spcPts val="0"/>
                        </a:spcAft>
                      </a:pPr>
                      <a:r>
                        <a:rPr lang="en-US" sz="1200" b="1">
                          <a:effectLst/>
                        </a:rPr>
                        <a:t>Jumlah </a:t>
                      </a:r>
                      <a:endParaRPr lang="en-US" sz="1200" b="1">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351689">
                <a:tc gridSpan="2" vMerge="1">
                  <a:txBody>
                    <a:bodyPr/>
                    <a:lstStyle/>
                    <a:p>
                      <a:endParaRPr lang="en-US"/>
                    </a:p>
                  </a:txBody>
                  <a:tcPr/>
                </a:tc>
                <a:tc hMerge="1" vMerge="1">
                  <a:txBody>
                    <a:bodyPr/>
                    <a:lstStyle/>
                    <a:p>
                      <a:endParaRPr lang="en-US"/>
                    </a:p>
                  </a:txBody>
                  <a:tcPr/>
                </a:tc>
                <a:tc>
                  <a:txBody>
                    <a:bodyPr/>
                    <a:lstStyle/>
                    <a:p>
                      <a:pPr algn="ctr">
                        <a:lnSpc>
                          <a:spcPct val="150000"/>
                        </a:lnSpc>
                        <a:spcAft>
                          <a:spcPts val="0"/>
                        </a:spcAft>
                      </a:pPr>
                      <a:r>
                        <a:rPr lang="en-US" sz="1200" b="1" dirty="0" err="1">
                          <a:effectLst/>
                        </a:rPr>
                        <a:t>Pertama</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0"/>
                        </a:spcAft>
                      </a:pPr>
                      <a:r>
                        <a:rPr lang="en-US" sz="1200" b="1" dirty="0" err="1">
                          <a:effectLst/>
                        </a:rPr>
                        <a:t>Muda</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0"/>
                        </a:spcAft>
                      </a:pPr>
                      <a:r>
                        <a:rPr lang="en-US" sz="1200" b="1" dirty="0" err="1">
                          <a:effectLst/>
                        </a:rPr>
                        <a:t>Madya</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0"/>
                        </a:spcAft>
                      </a:pPr>
                      <a:r>
                        <a:rPr lang="en-US" sz="1200" b="1" dirty="0" err="1">
                          <a:effectLst/>
                        </a:rPr>
                        <a:t>Utama</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US"/>
                    </a:p>
                  </a:txBody>
                  <a:tcPr/>
                </a:tc>
              </a:tr>
              <a:tr h="207847">
                <a:tc>
                  <a:txBody>
                    <a:bodyPr/>
                    <a:lstStyle/>
                    <a:p>
                      <a:pPr algn="ctr">
                        <a:lnSpc>
                          <a:spcPct val="150000"/>
                        </a:lnSpc>
                        <a:spcAft>
                          <a:spcPts val="0"/>
                        </a:spcAft>
                      </a:pPr>
                      <a:r>
                        <a:rPr lang="en-US" sz="1200" dirty="0">
                          <a:effectLst/>
                        </a:rPr>
                        <a:t>1</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dirty="0" err="1">
                          <a:effectLst/>
                        </a:rPr>
                        <a:t>Sekretariat</a:t>
                      </a:r>
                      <a:r>
                        <a:rPr lang="en-US" sz="1200" dirty="0">
                          <a:effectLst/>
                        </a:rPr>
                        <a:t> Daerah </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3</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dirty="0">
                          <a:effectLst/>
                        </a:rPr>
                        <a:t>2</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BAPPEDA </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17</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3</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10</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30</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a:effectLst/>
                        </a:rPr>
                        <a:t>3</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dirty="0">
                          <a:effectLst/>
                        </a:rPr>
                        <a:t>BPMPT</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3</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a:effectLst/>
                        </a:rPr>
                        <a:t>4</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BPMPD</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dirty="0">
                          <a:effectLst/>
                        </a:rPr>
                        <a:t>5</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dirty="0">
                          <a:effectLst/>
                        </a:rPr>
                        <a:t>BPLHD</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2</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dirty="0">
                          <a:effectLst/>
                        </a:rPr>
                        <a:t>6</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BP3AKB</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a:effectLst/>
                        </a:rPr>
                        <a:t>7</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dirty="0" err="1">
                          <a:effectLst/>
                        </a:rPr>
                        <a:t>Dinas</a:t>
                      </a:r>
                      <a:r>
                        <a:rPr lang="en-US" sz="1200" dirty="0">
                          <a:effectLst/>
                        </a:rPr>
                        <a:t> </a:t>
                      </a:r>
                      <a:r>
                        <a:rPr lang="en-US" sz="1200" dirty="0" err="1">
                          <a:effectLst/>
                        </a:rPr>
                        <a:t>Kehutanan</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3</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89">
                <a:tc>
                  <a:txBody>
                    <a:bodyPr/>
                    <a:lstStyle/>
                    <a:p>
                      <a:pPr algn="ctr">
                        <a:lnSpc>
                          <a:spcPct val="150000"/>
                        </a:lnSpc>
                        <a:spcAft>
                          <a:spcPts val="0"/>
                        </a:spcAft>
                      </a:pPr>
                      <a:r>
                        <a:rPr lang="en-US" sz="1200">
                          <a:effectLst/>
                        </a:rPr>
                        <a:t>8</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dirty="0" err="1">
                          <a:effectLst/>
                        </a:rPr>
                        <a:t>Dinas</a:t>
                      </a:r>
                      <a:r>
                        <a:rPr lang="en-US" sz="1200" dirty="0">
                          <a:effectLst/>
                        </a:rPr>
                        <a:t> </a:t>
                      </a:r>
                      <a:r>
                        <a:rPr lang="en-US" sz="1200" dirty="0" err="1">
                          <a:effectLst/>
                        </a:rPr>
                        <a:t>Pariwisata</a:t>
                      </a:r>
                      <a:r>
                        <a:rPr lang="en-US" sz="1200" dirty="0">
                          <a:effectLst/>
                        </a:rPr>
                        <a:t> </a:t>
                      </a:r>
                      <a:r>
                        <a:rPr lang="en-US" sz="1200" dirty="0" err="1">
                          <a:effectLst/>
                        </a:rPr>
                        <a:t>dan</a:t>
                      </a:r>
                      <a:r>
                        <a:rPr lang="en-US" sz="1200" dirty="0">
                          <a:effectLst/>
                        </a:rPr>
                        <a:t> </a:t>
                      </a:r>
                      <a:r>
                        <a:rPr lang="en-US" sz="1200" dirty="0" err="1">
                          <a:effectLst/>
                        </a:rPr>
                        <a:t>Kebudayaan</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89">
                <a:tc>
                  <a:txBody>
                    <a:bodyPr/>
                    <a:lstStyle/>
                    <a:p>
                      <a:pPr algn="ctr">
                        <a:lnSpc>
                          <a:spcPct val="150000"/>
                        </a:lnSpc>
                        <a:spcAft>
                          <a:spcPts val="0"/>
                        </a:spcAft>
                      </a:pPr>
                      <a:r>
                        <a:rPr lang="en-US" sz="1200" dirty="0">
                          <a:effectLst/>
                        </a:rPr>
                        <a:t>9</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Dinas Tenaga Kerja dan Transimigrasi</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2</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a:effectLst/>
                        </a:rPr>
                        <a:t>10</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Dinas Pendidikan</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89">
                <a:tc>
                  <a:txBody>
                    <a:bodyPr/>
                    <a:lstStyle/>
                    <a:p>
                      <a:pPr algn="ctr">
                        <a:lnSpc>
                          <a:spcPct val="150000"/>
                        </a:lnSpc>
                        <a:spcAft>
                          <a:spcPts val="0"/>
                        </a:spcAft>
                      </a:pPr>
                      <a:r>
                        <a:rPr lang="en-US" sz="1200">
                          <a:effectLst/>
                        </a:rPr>
                        <a:t>11</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Dinas Pemukiman Dan Perumahan</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4</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a:effectLst/>
                        </a:rPr>
                        <a:t>12</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Dinas Peternakan</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89">
                <a:tc>
                  <a:txBody>
                    <a:bodyPr/>
                    <a:lstStyle/>
                    <a:p>
                      <a:pPr algn="ctr">
                        <a:lnSpc>
                          <a:spcPct val="150000"/>
                        </a:lnSpc>
                        <a:spcAft>
                          <a:spcPts val="0"/>
                        </a:spcAft>
                      </a:pPr>
                      <a:r>
                        <a:rPr lang="en-US" sz="1200" dirty="0">
                          <a:effectLst/>
                        </a:rPr>
                        <a:t>13</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Dinas Pengelolaan Sumber Daya Air</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dirty="0">
                          <a:effectLst/>
                        </a:rPr>
                        <a:t>14</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Dinas Perhubungan</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a:effectLst/>
                        </a:rPr>
                        <a:t>15</a:t>
                      </a:r>
                      <a:endParaRPr lang="en-US" sz="120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Dinas Koperasi dan UMKM</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dirty="0">
                          <a:effectLst/>
                        </a:rPr>
                        <a:t>16</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RS. Paru Sidawangi – Dinkes</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a:txBody>
                    <a:bodyPr/>
                    <a:lstStyle/>
                    <a:p>
                      <a:pPr algn="ctr">
                        <a:lnSpc>
                          <a:spcPct val="150000"/>
                        </a:lnSpc>
                        <a:spcAft>
                          <a:spcPts val="0"/>
                        </a:spcAft>
                      </a:pPr>
                      <a:r>
                        <a:rPr lang="en-US" sz="1200" dirty="0">
                          <a:effectLst/>
                        </a:rPr>
                        <a:t>17</a:t>
                      </a:r>
                      <a:endParaRPr lang="en-US" sz="1200" dirty="0">
                        <a:effectLst/>
                        <a:latin typeface="Calibri"/>
                        <a:ea typeface="Times New Roman"/>
                        <a:cs typeface="Times New Roman"/>
                      </a:endParaRPr>
                    </a:p>
                  </a:txBody>
                  <a:tcPr marL="45260" marR="452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1200">
                          <a:effectLst/>
                        </a:rPr>
                        <a:t>RS. Jiwa - Dinkes </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a:t>
                      </a:r>
                      <a:endParaRPr lang="en-US" sz="120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2</a:t>
                      </a:r>
                      <a:endParaRPr lang="en-US" sz="1200"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847">
                <a:tc gridSpan="2">
                  <a:txBody>
                    <a:bodyPr/>
                    <a:lstStyle/>
                    <a:p>
                      <a:pPr algn="ctr">
                        <a:lnSpc>
                          <a:spcPct val="150000"/>
                        </a:lnSpc>
                        <a:spcAft>
                          <a:spcPts val="0"/>
                        </a:spcAft>
                      </a:pPr>
                      <a:r>
                        <a:rPr lang="en-US" sz="1200" b="1" dirty="0">
                          <a:effectLst/>
                        </a:rPr>
                        <a:t>JUMLAH TOTAL</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lnSpc>
                          <a:spcPct val="150000"/>
                        </a:lnSpc>
                        <a:spcAft>
                          <a:spcPts val="0"/>
                        </a:spcAft>
                      </a:pPr>
                      <a:r>
                        <a:rPr lang="en-US" sz="1200" b="1" dirty="0">
                          <a:effectLst/>
                        </a:rPr>
                        <a:t>29</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16</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15</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60</a:t>
                      </a:r>
                      <a:endParaRPr lang="en-US" sz="1200" b="1" dirty="0">
                        <a:effectLst/>
                        <a:latin typeface="Calibri"/>
                        <a:ea typeface="Times New Roman"/>
                        <a:cs typeface="Times New Roman"/>
                      </a:endParaRPr>
                    </a:p>
                  </a:txBody>
                  <a:tcPr marL="45260" marR="452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8742956" y="6536377"/>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20</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2133567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953" y="1269005"/>
            <a:ext cx="4019023" cy="24482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13050" y="44624"/>
            <a:ext cx="7956946" cy="923330"/>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b="1" dirty="0" smtClean="0">
                <a:solidFill>
                  <a:schemeClr val="bg1"/>
                </a:solidFill>
                <a:latin typeface="Trebuchet MS" pitchFamily="34" charset="0"/>
              </a:rPr>
              <a:t>REKAM JEJAK KENAIKAN PANGKAT DAN JABATAN</a:t>
            </a:r>
          </a:p>
          <a:p>
            <a:pPr algn="ctr" defTabSz="914400" eaLnBrk="0" fontAlgn="base" hangingPunct="0">
              <a:spcBef>
                <a:spcPct val="0"/>
              </a:spcBef>
              <a:spcAft>
                <a:spcPct val="0"/>
              </a:spcAft>
            </a:pPr>
            <a:r>
              <a:rPr lang="en-US" b="1" dirty="0" smtClean="0">
                <a:solidFill>
                  <a:schemeClr val="bg1"/>
                </a:solidFill>
                <a:latin typeface="Trebuchet MS" pitchFamily="34" charset="0"/>
              </a:rPr>
              <a:t>PARA PEJABAT FUNGSIONAL PERENCANAAN </a:t>
            </a:r>
          </a:p>
          <a:p>
            <a:pPr algn="ctr" defTabSz="914400" eaLnBrk="0" fontAlgn="base" hangingPunct="0">
              <a:spcBef>
                <a:spcPct val="0"/>
              </a:spcBef>
              <a:spcAft>
                <a:spcPct val="0"/>
              </a:spcAft>
            </a:pPr>
            <a:r>
              <a:rPr lang="en-US" b="1" dirty="0" smtClean="0">
                <a:solidFill>
                  <a:schemeClr val="bg1"/>
                </a:solidFill>
                <a:latin typeface="Trebuchet MS" pitchFamily="34" charset="0"/>
              </a:rPr>
              <a:t>DI LINGKUNGAN PEMERINTAH PROVINSI JAWA BARAT</a:t>
            </a:r>
            <a:endParaRPr lang="en-US"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graphicFrame>
        <p:nvGraphicFramePr>
          <p:cNvPr id="6" name="Chart 5"/>
          <p:cNvGraphicFramePr/>
          <p:nvPr>
            <p:extLst>
              <p:ext uri="{D42A27DB-BD31-4B8C-83A1-F6EECF244321}">
                <p14:modId xmlns:p14="http://schemas.microsoft.com/office/powerpoint/2010/main" val="294560535"/>
              </p:ext>
            </p:extLst>
          </p:nvPr>
        </p:nvGraphicFramePr>
        <p:xfrm>
          <a:off x="515002" y="1566329"/>
          <a:ext cx="3662923"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306903" y="1196997"/>
            <a:ext cx="2046586" cy="369332"/>
          </a:xfrm>
          <a:prstGeom prst="rect">
            <a:avLst/>
          </a:prstGeom>
          <a:noFill/>
        </p:spPr>
        <p:txBody>
          <a:bodyPr wrap="none" rtlCol="0">
            <a:spAutoFit/>
          </a:bodyPr>
          <a:lstStyle/>
          <a:p>
            <a:r>
              <a:rPr lang="en-US" b="1" u="sng" dirty="0" err="1" smtClean="0"/>
              <a:t>Perencana</a:t>
            </a:r>
            <a:r>
              <a:rPr lang="en-US" b="1" u="sng" dirty="0" smtClean="0"/>
              <a:t> </a:t>
            </a:r>
            <a:r>
              <a:rPr lang="en-US" b="1" u="sng" dirty="0" err="1" smtClean="0"/>
              <a:t>Pertama</a:t>
            </a:r>
            <a:endParaRPr lang="en-US" b="1" u="sng" dirty="0"/>
          </a:p>
        </p:txBody>
      </p:sp>
      <p:sp>
        <p:nvSpPr>
          <p:cNvPr id="9" name="Rectangle 8"/>
          <p:cNvSpPr/>
          <p:nvPr/>
        </p:nvSpPr>
        <p:spPr>
          <a:xfrm>
            <a:off x="4754295" y="1269005"/>
            <a:ext cx="4019023" cy="24482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16016" y="1196997"/>
            <a:ext cx="1799275" cy="369332"/>
          </a:xfrm>
          <a:prstGeom prst="rect">
            <a:avLst/>
          </a:prstGeom>
          <a:noFill/>
        </p:spPr>
        <p:txBody>
          <a:bodyPr wrap="none" rtlCol="0">
            <a:spAutoFit/>
          </a:bodyPr>
          <a:lstStyle/>
          <a:p>
            <a:r>
              <a:rPr lang="en-US" b="1" u="sng" dirty="0" err="1" smtClean="0"/>
              <a:t>Perencana</a:t>
            </a:r>
            <a:r>
              <a:rPr lang="en-US" b="1" u="sng" dirty="0" smtClean="0"/>
              <a:t> </a:t>
            </a:r>
            <a:r>
              <a:rPr lang="en-US" b="1" u="sng" dirty="0" err="1" smtClean="0"/>
              <a:t>Muda</a:t>
            </a:r>
            <a:endParaRPr lang="en-US" b="1" u="sng" dirty="0"/>
          </a:p>
        </p:txBody>
      </p:sp>
      <p:graphicFrame>
        <p:nvGraphicFramePr>
          <p:cNvPr id="11" name="Chart 10"/>
          <p:cNvGraphicFramePr/>
          <p:nvPr>
            <p:extLst>
              <p:ext uri="{D42A27DB-BD31-4B8C-83A1-F6EECF244321}">
                <p14:modId xmlns:p14="http://schemas.microsoft.com/office/powerpoint/2010/main" val="3505712003"/>
              </p:ext>
            </p:extLst>
          </p:nvPr>
        </p:nvGraphicFramePr>
        <p:xfrm>
          <a:off x="4813327" y="1566329"/>
          <a:ext cx="3900957" cy="2250485"/>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2569201" y="4077072"/>
            <a:ext cx="4019023" cy="24482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39151" y="4005064"/>
            <a:ext cx="1895199" cy="369332"/>
          </a:xfrm>
          <a:prstGeom prst="rect">
            <a:avLst/>
          </a:prstGeom>
          <a:noFill/>
        </p:spPr>
        <p:txBody>
          <a:bodyPr wrap="none" rtlCol="0">
            <a:spAutoFit/>
          </a:bodyPr>
          <a:lstStyle/>
          <a:p>
            <a:r>
              <a:rPr lang="en-US" b="1" u="sng" dirty="0" err="1" smtClean="0"/>
              <a:t>Perencana</a:t>
            </a:r>
            <a:r>
              <a:rPr lang="en-US" b="1" u="sng" dirty="0" smtClean="0"/>
              <a:t> </a:t>
            </a:r>
            <a:r>
              <a:rPr lang="en-US" b="1" u="sng" dirty="0" err="1" smtClean="0"/>
              <a:t>Madya</a:t>
            </a:r>
            <a:endParaRPr lang="en-US" b="1" u="sng" dirty="0"/>
          </a:p>
        </p:txBody>
      </p:sp>
      <p:graphicFrame>
        <p:nvGraphicFramePr>
          <p:cNvPr id="15" name="Chart 14"/>
          <p:cNvGraphicFramePr/>
          <p:nvPr>
            <p:extLst>
              <p:ext uri="{D42A27DB-BD31-4B8C-83A1-F6EECF244321}">
                <p14:modId xmlns:p14="http://schemas.microsoft.com/office/powerpoint/2010/main" val="2707256780"/>
              </p:ext>
            </p:extLst>
          </p:nvPr>
        </p:nvGraphicFramePr>
        <p:xfrm>
          <a:off x="2522526" y="4374395"/>
          <a:ext cx="3905057" cy="2150949"/>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21</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3083372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46300" y="44624"/>
            <a:ext cx="7956946" cy="830997"/>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sz="2400" b="1" dirty="0" smtClean="0">
                <a:solidFill>
                  <a:schemeClr val="bg1"/>
                </a:solidFill>
                <a:latin typeface="Trebuchet MS" pitchFamily="34" charset="0"/>
              </a:rPr>
              <a:t>KONDISI EKSISTING PEJABAT FUNGSIONAL PERENCANA DI JAWA BARAT</a:t>
            </a:r>
            <a:endParaRPr lang="en-US" sz="2400"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sp>
        <p:nvSpPr>
          <p:cNvPr id="4" name="Rectangle 3"/>
          <p:cNvSpPr/>
          <p:nvPr/>
        </p:nvSpPr>
        <p:spPr>
          <a:xfrm>
            <a:off x="0" y="991463"/>
            <a:ext cx="9144000" cy="5893921"/>
          </a:xfrm>
          <a:prstGeom prst="rect">
            <a:avLst/>
          </a:prstGeom>
          <a:solidFill>
            <a:schemeClr val="accent5">
              <a:lumMod val="20000"/>
              <a:lumOff val="80000"/>
            </a:schemeClr>
          </a:solidFill>
        </p:spPr>
        <p:txBody>
          <a:bodyPr wrap="square">
            <a:spAutoFit/>
          </a:bodyPr>
          <a:lstStyle/>
          <a:p>
            <a:pPr marL="342900" lvl="0" indent="-342900" algn="just">
              <a:spcAft>
                <a:spcPts val="600"/>
              </a:spcAft>
              <a:buFont typeface="+mj-lt"/>
              <a:buAutoNum type="arabicPeriod"/>
            </a:pPr>
            <a:r>
              <a:rPr lang="en-US" dirty="0" err="1"/>
              <a:t>Jumlah</a:t>
            </a:r>
            <a:r>
              <a:rPr lang="en-US" dirty="0"/>
              <a:t> </a:t>
            </a:r>
            <a:r>
              <a:rPr lang="en-US" dirty="0" err="1"/>
              <a:t>dan</a:t>
            </a:r>
            <a:r>
              <a:rPr lang="en-US" dirty="0"/>
              <a:t> </a:t>
            </a:r>
            <a:r>
              <a:rPr lang="en-US" dirty="0" err="1"/>
              <a:t>sebaran</a:t>
            </a:r>
            <a:r>
              <a:rPr lang="en-US" dirty="0"/>
              <a:t> </a:t>
            </a:r>
            <a:r>
              <a:rPr lang="en-US" dirty="0" err="1"/>
              <a:t>pejabat</a:t>
            </a:r>
            <a:r>
              <a:rPr lang="en-US" dirty="0"/>
              <a:t> </a:t>
            </a:r>
            <a:r>
              <a:rPr lang="en-US" dirty="0" err="1"/>
              <a:t>fungsional</a:t>
            </a:r>
            <a:r>
              <a:rPr lang="en-US" dirty="0"/>
              <a:t> </a:t>
            </a:r>
            <a:r>
              <a:rPr lang="en-US" dirty="0" err="1"/>
              <a:t>perencana</a:t>
            </a:r>
            <a:r>
              <a:rPr lang="en-US" dirty="0"/>
              <a:t> </a:t>
            </a:r>
            <a:r>
              <a:rPr lang="en-US" dirty="0" err="1"/>
              <a:t>belum</a:t>
            </a:r>
            <a:r>
              <a:rPr lang="en-US" dirty="0"/>
              <a:t> </a:t>
            </a:r>
            <a:r>
              <a:rPr lang="en-US" dirty="0" err="1"/>
              <a:t>menggambarkan</a:t>
            </a:r>
            <a:r>
              <a:rPr lang="en-US" dirty="0"/>
              <a:t> </a:t>
            </a:r>
            <a:r>
              <a:rPr lang="en-US" dirty="0" err="1"/>
              <a:t>standar</a:t>
            </a:r>
            <a:r>
              <a:rPr lang="en-US" dirty="0"/>
              <a:t> </a:t>
            </a:r>
            <a:r>
              <a:rPr lang="en-US" dirty="0" err="1"/>
              <a:t>komposisi</a:t>
            </a:r>
            <a:r>
              <a:rPr lang="en-US" dirty="0"/>
              <a:t> </a:t>
            </a:r>
            <a:r>
              <a:rPr lang="en-US" dirty="0" err="1"/>
              <a:t>jumlah</a:t>
            </a:r>
            <a:r>
              <a:rPr lang="en-US" dirty="0"/>
              <a:t> ideal </a:t>
            </a:r>
            <a:r>
              <a:rPr lang="en-US" dirty="0" err="1"/>
              <a:t>pada</a:t>
            </a:r>
            <a:r>
              <a:rPr lang="en-US" dirty="0"/>
              <a:t> </a:t>
            </a:r>
            <a:r>
              <a:rPr lang="en-US" dirty="0" err="1"/>
              <a:t>setiap</a:t>
            </a:r>
            <a:r>
              <a:rPr lang="en-US" dirty="0"/>
              <a:t> unit </a:t>
            </a:r>
            <a:r>
              <a:rPr lang="en-US" dirty="0" err="1"/>
              <a:t>kerja</a:t>
            </a:r>
            <a:r>
              <a:rPr lang="en-US" dirty="0"/>
              <a:t>, </a:t>
            </a:r>
            <a:r>
              <a:rPr lang="en-US" dirty="0" err="1"/>
              <a:t>dan</a:t>
            </a:r>
            <a:r>
              <a:rPr lang="en-US" dirty="0"/>
              <a:t> </a:t>
            </a:r>
            <a:r>
              <a:rPr lang="en-US" dirty="0" err="1"/>
              <a:t>belum</a:t>
            </a:r>
            <a:r>
              <a:rPr lang="en-US" dirty="0"/>
              <a:t> </a:t>
            </a:r>
            <a:r>
              <a:rPr lang="en-US" dirty="0" err="1"/>
              <a:t>seluruh</a:t>
            </a:r>
            <a:r>
              <a:rPr lang="en-US" dirty="0"/>
              <a:t> OPD di </a:t>
            </a:r>
            <a:r>
              <a:rPr lang="en-US" dirty="0" err="1"/>
              <a:t>lingkungan</a:t>
            </a:r>
            <a:r>
              <a:rPr lang="en-US" dirty="0"/>
              <a:t> </a:t>
            </a:r>
            <a:r>
              <a:rPr lang="en-US" dirty="0" err="1"/>
              <a:t>Pemerintah</a:t>
            </a:r>
            <a:r>
              <a:rPr lang="en-US" dirty="0"/>
              <a:t> </a:t>
            </a:r>
            <a:r>
              <a:rPr lang="en-US" dirty="0" err="1"/>
              <a:t>Provinsi</a:t>
            </a:r>
            <a:r>
              <a:rPr lang="en-US" dirty="0"/>
              <a:t> </a:t>
            </a:r>
            <a:r>
              <a:rPr lang="en-US" dirty="0" err="1"/>
              <a:t>Jawa</a:t>
            </a:r>
            <a:r>
              <a:rPr lang="en-US" dirty="0"/>
              <a:t> Barat </a:t>
            </a:r>
            <a:r>
              <a:rPr lang="en-US" dirty="0" err="1"/>
              <a:t>memiliki</a:t>
            </a:r>
            <a:r>
              <a:rPr lang="en-US" dirty="0"/>
              <a:t> </a:t>
            </a:r>
            <a:r>
              <a:rPr lang="en-US" dirty="0" err="1"/>
              <a:t>pejabat</a:t>
            </a:r>
            <a:r>
              <a:rPr lang="en-US" dirty="0"/>
              <a:t> </a:t>
            </a:r>
            <a:r>
              <a:rPr lang="en-US" dirty="0" err="1"/>
              <a:t>fungsional</a:t>
            </a:r>
            <a:r>
              <a:rPr lang="en-US" dirty="0"/>
              <a:t> </a:t>
            </a:r>
            <a:r>
              <a:rPr lang="en-US" dirty="0" err="1"/>
              <a:t>sebagai</a:t>
            </a:r>
            <a:r>
              <a:rPr lang="en-US" dirty="0"/>
              <a:t> </a:t>
            </a:r>
            <a:r>
              <a:rPr lang="en-US" dirty="0" err="1"/>
              <a:t>sumberdaya</a:t>
            </a:r>
            <a:r>
              <a:rPr lang="en-US" dirty="0"/>
              <a:t> </a:t>
            </a:r>
            <a:r>
              <a:rPr lang="en-US" dirty="0" err="1"/>
              <a:t>aparatur</a:t>
            </a:r>
            <a:r>
              <a:rPr lang="en-US" dirty="0"/>
              <a:t> </a:t>
            </a:r>
            <a:r>
              <a:rPr lang="en-US" dirty="0" err="1"/>
              <a:t>berkeahlian</a:t>
            </a:r>
            <a:r>
              <a:rPr lang="en-US" dirty="0"/>
              <a:t> </a:t>
            </a:r>
            <a:r>
              <a:rPr lang="en-US" dirty="0" err="1"/>
              <a:t>pada</a:t>
            </a:r>
            <a:r>
              <a:rPr lang="en-US" dirty="0"/>
              <a:t> </a:t>
            </a:r>
            <a:r>
              <a:rPr lang="en-US" dirty="0" err="1"/>
              <a:t>bidang</a:t>
            </a:r>
            <a:r>
              <a:rPr lang="en-US" dirty="0"/>
              <a:t> </a:t>
            </a:r>
            <a:r>
              <a:rPr lang="en-US" dirty="0" err="1"/>
              <a:t>perencanaan</a:t>
            </a:r>
            <a:r>
              <a:rPr lang="en-US" dirty="0"/>
              <a:t> </a:t>
            </a:r>
            <a:r>
              <a:rPr lang="en-US" dirty="0" err="1" smtClean="0"/>
              <a:t>pembangunan</a:t>
            </a:r>
            <a:r>
              <a:rPr lang="en-US" dirty="0"/>
              <a:t>;</a:t>
            </a:r>
          </a:p>
          <a:p>
            <a:pPr marL="342900" lvl="0" indent="-342900" algn="just">
              <a:spcAft>
                <a:spcPts val="600"/>
              </a:spcAft>
              <a:buFont typeface="+mj-lt"/>
              <a:buAutoNum type="arabicPeriod"/>
            </a:pPr>
            <a:r>
              <a:rPr lang="en-US" dirty="0" err="1"/>
              <a:t>Belum</a:t>
            </a:r>
            <a:r>
              <a:rPr lang="en-US" dirty="0"/>
              <a:t> </a:t>
            </a:r>
            <a:r>
              <a:rPr lang="en-US" dirty="0" err="1"/>
              <a:t>jelasnya</a:t>
            </a:r>
            <a:r>
              <a:rPr lang="en-US" dirty="0"/>
              <a:t> </a:t>
            </a:r>
            <a:r>
              <a:rPr lang="en-US" dirty="0" err="1"/>
              <a:t>rencana</a:t>
            </a:r>
            <a:r>
              <a:rPr lang="en-US" dirty="0"/>
              <a:t> </a:t>
            </a:r>
            <a:r>
              <a:rPr lang="en-US" dirty="0" err="1"/>
              <a:t>kebutuhan</a:t>
            </a:r>
            <a:r>
              <a:rPr lang="en-US" dirty="0"/>
              <a:t> </a:t>
            </a:r>
            <a:r>
              <a:rPr lang="en-US" dirty="0" err="1"/>
              <a:t>jumlah</a:t>
            </a:r>
            <a:r>
              <a:rPr lang="en-US" dirty="0"/>
              <a:t> </a:t>
            </a:r>
            <a:r>
              <a:rPr lang="en-US" dirty="0" err="1"/>
              <a:t>fungsional</a:t>
            </a:r>
            <a:r>
              <a:rPr lang="en-US" dirty="0"/>
              <a:t> </a:t>
            </a:r>
            <a:r>
              <a:rPr lang="en-US" dirty="0" err="1"/>
              <a:t>perencana</a:t>
            </a:r>
            <a:r>
              <a:rPr lang="en-US" dirty="0"/>
              <a:t> </a:t>
            </a:r>
            <a:r>
              <a:rPr lang="en-US" dirty="0" err="1"/>
              <a:t>pada</a:t>
            </a:r>
            <a:r>
              <a:rPr lang="en-US" dirty="0"/>
              <a:t> </a:t>
            </a:r>
            <a:r>
              <a:rPr lang="en-US" dirty="0" err="1"/>
              <a:t>setiap</a:t>
            </a:r>
            <a:r>
              <a:rPr lang="en-US" dirty="0"/>
              <a:t> unit </a:t>
            </a:r>
            <a:r>
              <a:rPr lang="en-US" dirty="0" err="1" smtClean="0"/>
              <a:t>kerja</a:t>
            </a:r>
            <a:r>
              <a:rPr lang="en-US" dirty="0" smtClean="0"/>
              <a:t>;</a:t>
            </a:r>
            <a:endParaRPr lang="en-US" dirty="0"/>
          </a:p>
          <a:p>
            <a:pPr marL="342900" lvl="0" indent="-342900" algn="just">
              <a:spcAft>
                <a:spcPts val="600"/>
              </a:spcAft>
              <a:buFont typeface="+mj-lt"/>
              <a:buAutoNum type="arabicPeriod"/>
            </a:pPr>
            <a:r>
              <a:rPr lang="en-US" dirty="0" err="1"/>
              <a:t>Belum</a:t>
            </a:r>
            <a:r>
              <a:rPr lang="en-US" dirty="0"/>
              <a:t> </a:t>
            </a:r>
            <a:r>
              <a:rPr lang="en-US" dirty="0" err="1"/>
              <a:t>maksimalnya</a:t>
            </a:r>
            <a:r>
              <a:rPr lang="en-US" dirty="0"/>
              <a:t> </a:t>
            </a:r>
            <a:r>
              <a:rPr lang="en-US" dirty="0" err="1"/>
              <a:t>pemanfaatan</a:t>
            </a:r>
            <a:r>
              <a:rPr lang="en-US" dirty="0"/>
              <a:t> </a:t>
            </a:r>
            <a:r>
              <a:rPr lang="en-US" dirty="0" err="1"/>
              <a:t>fasilitas</a:t>
            </a:r>
            <a:r>
              <a:rPr lang="en-US" dirty="0"/>
              <a:t> </a:t>
            </a:r>
            <a:r>
              <a:rPr lang="en-US" dirty="0" err="1"/>
              <a:t>dua</a:t>
            </a:r>
            <a:r>
              <a:rPr lang="en-US" dirty="0"/>
              <a:t> </a:t>
            </a:r>
            <a:r>
              <a:rPr lang="en-US" dirty="0" err="1"/>
              <a:t>tahun</a:t>
            </a:r>
            <a:r>
              <a:rPr lang="en-US" dirty="0"/>
              <a:t> </a:t>
            </a:r>
            <a:r>
              <a:rPr lang="en-US" dirty="0" err="1"/>
              <a:t>kenaikan</a:t>
            </a:r>
            <a:r>
              <a:rPr lang="en-US" dirty="0"/>
              <a:t> </a:t>
            </a:r>
            <a:r>
              <a:rPr lang="en-US" dirty="0" err="1"/>
              <a:t>pangkat</a:t>
            </a:r>
            <a:r>
              <a:rPr lang="en-US" dirty="0"/>
              <a:t> </a:t>
            </a:r>
            <a:r>
              <a:rPr lang="en-US" dirty="0" err="1"/>
              <a:t>dan</a:t>
            </a:r>
            <a:r>
              <a:rPr lang="en-US" dirty="0"/>
              <a:t> </a:t>
            </a:r>
            <a:r>
              <a:rPr lang="en-US" dirty="0" err="1"/>
              <a:t>jabatan</a:t>
            </a:r>
            <a:r>
              <a:rPr lang="en-US" dirty="0"/>
              <a:t> </a:t>
            </a:r>
            <a:r>
              <a:rPr lang="en-US" dirty="0" err="1"/>
              <a:t>oleh</a:t>
            </a:r>
            <a:r>
              <a:rPr lang="en-US" dirty="0"/>
              <a:t> </a:t>
            </a:r>
            <a:r>
              <a:rPr lang="en-US" dirty="0" err="1"/>
              <a:t>para</a:t>
            </a:r>
            <a:r>
              <a:rPr lang="en-US" dirty="0"/>
              <a:t> </a:t>
            </a:r>
            <a:r>
              <a:rPr lang="en-US" dirty="0" err="1"/>
              <a:t>pejabat</a:t>
            </a:r>
            <a:r>
              <a:rPr lang="en-US" dirty="0"/>
              <a:t> </a:t>
            </a:r>
            <a:r>
              <a:rPr lang="en-US" dirty="0" err="1"/>
              <a:t>fungsional</a:t>
            </a:r>
            <a:r>
              <a:rPr lang="en-US" dirty="0"/>
              <a:t> </a:t>
            </a:r>
            <a:r>
              <a:rPr lang="en-US" dirty="0" err="1"/>
              <a:t>perencana</a:t>
            </a:r>
            <a:r>
              <a:rPr lang="en-US" dirty="0"/>
              <a:t>. </a:t>
            </a:r>
            <a:endParaRPr lang="en-US" dirty="0" smtClean="0"/>
          </a:p>
          <a:p>
            <a:pPr marL="365125" lvl="0" algn="just">
              <a:spcAft>
                <a:spcPts val="600"/>
              </a:spcAft>
            </a:pPr>
            <a:r>
              <a:rPr lang="en-US" dirty="0" smtClean="0"/>
              <a:t>Hal </a:t>
            </a:r>
            <a:r>
              <a:rPr lang="en-US" dirty="0" err="1"/>
              <a:t>ini</a:t>
            </a:r>
            <a:r>
              <a:rPr lang="en-US" dirty="0"/>
              <a:t> </a:t>
            </a:r>
            <a:r>
              <a:rPr lang="en-US" dirty="0" err="1"/>
              <a:t>dapat</a:t>
            </a:r>
            <a:r>
              <a:rPr lang="en-US" dirty="0"/>
              <a:t> </a:t>
            </a:r>
            <a:r>
              <a:rPr lang="en-US" dirty="0" err="1"/>
              <a:t>menimbulkan</a:t>
            </a:r>
            <a:r>
              <a:rPr lang="en-US" dirty="0"/>
              <a:t> </a:t>
            </a:r>
            <a:r>
              <a:rPr lang="en-US" dirty="0" err="1"/>
              <a:t>asumsi</a:t>
            </a:r>
            <a:r>
              <a:rPr lang="en-US" dirty="0"/>
              <a:t> </a:t>
            </a:r>
            <a:r>
              <a:rPr lang="en-US" dirty="0" err="1"/>
              <a:t>bahwa</a:t>
            </a:r>
            <a:r>
              <a:rPr lang="en-US" dirty="0"/>
              <a:t> </a:t>
            </a:r>
            <a:r>
              <a:rPr lang="en-US" dirty="0" err="1"/>
              <a:t>sebagian</a:t>
            </a:r>
            <a:r>
              <a:rPr lang="en-US" dirty="0"/>
              <a:t> </a:t>
            </a:r>
            <a:r>
              <a:rPr lang="en-US" dirty="0" err="1"/>
              <a:t>besar</a:t>
            </a:r>
            <a:r>
              <a:rPr lang="en-US" dirty="0"/>
              <a:t> </a:t>
            </a:r>
            <a:r>
              <a:rPr lang="en-US" dirty="0" err="1"/>
              <a:t>dari</a:t>
            </a:r>
            <a:r>
              <a:rPr lang="en-US" dirty="0"/>
              <a:t> </a:t>
            </a:r>
            <a:r>
              <a:rPr lang="en-US" dirty="0" err="1"/>
              <a:t>pejabat</a:t>
            </a:r>
            <a:r>
              <a:rPr lang="en-US" dirty="0"/>
              <a:t> </a:t>
            </a:r>
            <a:r>
              <a:rPr lang="en-US" dirty="0" err="1"/>
              <a:t>fungsional</a:t>
            </a:r>
            <a:r>
              <a:rPr lang="en-US" dirty="0"/>
              <a:t> </a:t>
            </a:r>
            <a:r>
              <a:rPr lang="en-US" dirty="0" err="1"/>
              <a:t>perencana</a:t>
            </a:r>
            <a:r>
              <a:rPr lang="en-US" dirty="0"/>
              <a:t> </a:t>
            </a:r>
            <a:r>
              <a:rPr lang="en-US" dirty="0" err="1"/>
              <a:t>tidak</a:t>
            </a:r>
            <a:r>
              <a:rPr lang="en-US" dirty="0"/>
              <a:t> </a:t>
            </a:r>
            <a:r>
              <a:rPr lang="en-US" dirty="0" err="1"/>
              <a:t>melakukan</a:t>
            </a:r>
            <a:r>
              <a:rPr lang="en-US" dirty="0"/>
              <a:t> </a:t>
            </a:r>
            <a:r>
              <a:rPr lang="en-US" dirty="0" err="1"/>
              <a:t>perencanaan</a:t>
            </a:r>
            <a:r>
              <a:rPr lang="en-US" dirty="0"/>
              <a:t> </a:t>
            </a:r>
            <a:r>
              <a:rPr lang="en-US" dirty="0" err="1"/>
              <a:t>kegiatan</a:t>
            </a:r>
            <a:r>
              <a:rPr lang="en-US" dirty="0"/>
              <a:t> </a:t>
            </a:r>
            <a:r>
              <a:rPr lang="en-US" dirty="0" err="1"/>
              <a:t>secara</a:t>
            </a:r>
            <a:r>
              <a:rPr lang="en-US" dirty="0"/>
              <a:t> </a:t>
            </a:r>
            <a:r>
              <a:rPr lang="en-US" dirty="0" err="1"/>
              <a:t>maksimal</a:t>
            </a:r>
            <a:r>
              <a:rPr lang="en-US" dirty="0"/>
              <a:t> yang </a:t>
            </a:r>
            <a:r>
              <a:rPr lang="en-US" dirty="0" err="1"/>
              <a:t>dapat</a:t>
            </a:r>
            <a:r>
              <a:rPr lang="en-US" dirty="0"/>
              <a:t> </a:t>
            </a:r>
            <a:r>
              <a:rPr lang="en-US" dirty="0" err="1"/>
              <a:t>menunjang</a:t>
            </a:r>
            <a:r>
              <a:rPr lang="en-US" dirty="0"/>
              <a:t> </a:t>
            </a:r>
            <a:r>
              <a:rPr lang="en-US" dirty="0" err="1"/>
              <a:t>percepatan</a:t>
            </a:r>
            <a:r>
              <a:rPr lang="en-US" dirty="0"/>
              <a:t> </a:t>
            </a:r>
            <a:r>
              <a:rPr lang="en-US" dirty="0" err="1"/>
              <a:t>kenaikan</a:t>
            </a:r>
            <a:r>
              <a:rPr lang="en-US" dirty="0"/>
              <a:t> </a:t>
            </a:r>
            <a:r>
              <a:rPr lang="en-US" dirty="0" err="1"/>
              <a:t>pangkat</a:t>
            </a:r>
            <a:r>
              <a:rPr lang="en-US" dirty="0"/>
              <a:t> </a:t>
            </a:r>
            <a:r>
              <a:rPr lang="en-US" dirty="0" err="1"/>
              <a:t>dan</a:t>
            </a:r>
            <a:r>
              <a:rPr lang="en-US" dirty="0"/>
              <a:t> </a:t>
            </a:r>
            <a:r>
              <a:rPr lang="en-US" dirty="0" err="1"/>
              <a:t>jabatan</a:t>
            </a:r>
            <a:r>
              <a:rPr lang="en-US" dirty="0"/>
              <a:t>, yang </a:t>
            </a:r>
            <a:r>
              <a:rPr lang="en-US" dirty="0" err="1"/>
              <a:t>dapat</a:t>
            </a:r>
            <a:r>
              <a:rPr lang="en-US" dirty="0"/>
              <a:t> </a:t>
            </a:r>
            <a:r>
              <a:rPr lang="en-US" dirty="0" err="1"/>
              <a:t>disebabkan</a:t>
            </a:r>
            <a:r>
              <a:rPr lang="en-US" dirty="0"/>
              <a:t> </a:t>
            </a:r>
            <a:r>
              <a:rPr lang="en-US" dirty="0" err="1"/>
              <a:t>oleh</a:t>
            </a:r>
            <a:r>
              <a:rPr lang="en-US" dirty="0"/>
              <a:t> </a:t>
            </a:r>
            <a:r>
              <a:rPr lang="en-US" dirty="0" err="1"/>
              <a:t>beberapa</a:t>
            </a:r>
            <a:r>
              <a:rPr lang="en-US" dirty="0"/>
              <a:t> </a:t>
            </a:r>
            <a:r>
              <a:rPr lang="en-US" dirty="0" err="1"/>
              <a:t>faktor</a:t>
            </a:r>
            <a:r>
              <a:rPr lang="en-US" dirty="0"/>
              <a:t>, </a:t>
            </a:r>
            <a:r>
              <a:rPr lang="en-US" dirty="0" err="1"/>
              <a:t>diantaranya</a:t>
            </a:r>
            <a:r>
              <a:rPr lang="en-US" dirty="0"/>
              <a:t> : </a:t>
            </a:r>
          </a:p>
          <a:p>
            <a:pPr marL="625475" lvl="0" indent="-342900" algn="just">
              <a:spcAft>
                <a:spcPts val="600"/>
              </a:spcAft>
              <a:buFont typeface="Arial" pitchFamily="34" charset="0"/>
              <a:buChar char="•"/>
            </a:pPr>
            <a:r>
              <a:rPr lang="en-US" dirty="0" err="1"/>
              <a:t>Masih</a:t>
            </a:r>
            <a:r>
              <a:rPr lang="en-US" dirty="0"/>
              <a:t> </a:t>
            </a:r>
            <a:r>
              <a:rPr lang="en-US" dirty="0" err="1"/>
              <a:t>kurang</a:t>
            </a:r>
            <a:r>
              <a:rPr lang="en-US" dirty="0"/>
              <a:t> </a:t>
            </a:r>
            <a:r>
              <a:rPr lang="en-US" dirty="0" err="1"/>
              <a:t>optimalnya</a:t>
            </a:r>
            <a:r>
              <a:rPr lang="en-US" dirty="0"/>
              <a:t> </a:t>
            </a:r>
            <a:r>
              <a:rPr lang="en-US" dirty="0" err="1"/>
              <a:t>pengadministrasian</a:t>
            </a:r>
            <a:r>
              <a:rPr lang="en-US" dirty="0"/>
              <a:t> </a:t>
            </a:r>
            <a:r>
              <a:rPr lang="en-US" dirty="0" err="1"/>
              <a:t>hasil</a:t>
            </a:r>
            <a:r>
              <a:rPr lang="en-US" dirty="0"/>
              <a:t> </a:t>
            </a:r>
            <a:r>
              <a:rPr lang="en-US" dirty="0" err="1"/>
              <a:t>keluaran</a:t>
            </a:r>
            <a:r>
              <a:rPr lang="en-US" dirty="0"/>
              <a:t> </a:t>
            </a:r>
            <a:r>
              <a:rPr lang="en-US" dirty="0" err="1"/>
              <a:t>kerja</a:t>
            </a:r>
            <a:r>
              <a:rPr lang="en-US" dirty="0"/>
              <a:t> yang </a:t>
            </a:r>
            <a:r>
              <a:rPr lang="en-US" dirty="0" err="1"/>
              <a:t>dijadikan</a:t>
            </a:r>
            <a:r>
              <a:rPr lang="en-US" dirty="0"/>
              <a:t> </a:t>
            </a:r>
            <a:r>
              <a:rPr lang="en-US" dirty="0" err="1"/>
              <a:t>dasar</a:t>
            </a:r>
            <a:r>
              <a:rPr lang="en-US" dirty="0"/>
              <a:t> </a:t>
            </a:r>
            <a:r>
              <a:rPr lang="en-US" dirty="0" err="1"/>
              <a:t>bagi</a:t>
            </a:r>
            <a:r>
              <a:rPr lang="en-US" dirty="0"/>
              <a:t> </a:t>
            </a:r>
            <a:r>
              <a:rPr lang="en-US" dirty="0" err="1"/>
              <a:t>penilaian</a:t>
            </a:r>
            <a:r>
              <a:rPr lang="en-US" dirty="0"/>
              <a:t> </a:t>
            </a:r>
            <a:r>
              <a:rPr lang="en-US" dirty="0" err="1"/>
              <a:t>angka</a:t>
            </a:r>
            <a:r>
              <a:rPr lang="en-US" dirty="0"/>
              <a:t> </a:t>
            </a:r>
            <a:r>
              <a:rPr lang="en-US" dirty="0" err="1"/>
              <a:t>kredit</a:t>
            </a:r>
            <a:r>
              <a:rPr lang="en-US" dirty="0"/>
              <a:t>;</a:t>
            </a:r>
          </a:p>
          <a:p>
            <a:pPr marL="625475" lvl="0" indent="-342900" algn="just">
              <a:spcAft>
                <a:spcPts val="600"/>
              </a:spcAft>
              <a:buFont typeface="Arial" pitchFamily="34" charset="0"/>
              <a:buChar char="•"/>
            </a:pPr>
            <a:r>
              <a:rPr lang="en-US" dirty="0" err="1"/>
              <a:t>Asumsi</a:t>
            </a:r>
            <a:r>
              <a:rPr lang="en-US" dirty="0"/>
              <a:t> </a:t>
            </a:r>
            <a:r>
              <a:rPr lang="en-US" dirty="0" err="1"/>
              <a:t>bahwa</a:t>
            </a:r>
            <a:r>
              <a:rPr lang="en-US" dirty="0"/>
              <a:t> </a:t>
            </a:r>
            <a:r>
              <a:rPr lang="en-US" dirty="0" err="1"/>
              <a:t>pejabat</a:t>
            </a:r>
            <a:r>
              <a:rPr lang="en-US" dirty="0"/>
              <a:t> </a:t>
            </a:r>
            <a:r>
              <a:rPr lang="en-US" dirty="0" err="1"/>
              <a:t>fungsional</a:t>
            </a:r>
            <a:r>
              <a:rPr lang="en-US" dirty="0"/>
              <a:t> </a:t>
            </a:r>
            <a:r>
              <a:rPr lang="en-US" dirty="0" err="1"/>
              <a:t>perencana</a:t>
            </a:r>
            <a:r>
              <a:rPr lang="en-US" dirty="0"/>
              <a:t> </a:t>
            </a:r>
            <a:r>
              <a:rPr lang="en-US" dirty="0" err="1"/>
              <a:t>disibukkan</a:t>
            </a:r>
            <a:r>
              <a:rPr lang="en-US" dirty="0"/>
              <a:t> </a:t>
            </a:r>
            <a:r>
              <a:rPr lang="en-US" dirty="0" err="1"/>
              <a:t>dengan</a:t>
            </a:r>
            <a:r>
              <a:rPr lang="en-US" dirty="0"/>
              <a:t> </a:t>
            </a:r>
            <a:r>
              <a:rPr lang="en-US" dirty="0" err="1"/>
              <a:t>kegiatan</a:t>
            </a:r>
            <a:r>
              <a:rPr lang="en-US" dirty="0"/>
              <a:t> lain yang </a:t>
            </a:r>
            <a:r>
              <a:rPr lang="en-US" dirty="0" err="1"/>
              <a:t>tidak</a:t>
            </a:r>
            <a:r>
              <a:rPr lang="en-US" dirty="0"/>
              <a:t> </a:t>
            </a:r>
            <a:r>
              <a:rPr lang="en-US" dirty="0" err="1"/>
              <a:t>berkaitan</a:t>
            </a:r>
            <a:r>
              <a:rPr lang="en-US" dirty="0"/>
              <a:t> </a:t>
            </a:r>
            <a:r>
              <a:rPr lang="en-US" dirty="0" err="1"/>
              <a:t>secara</a:t>
            </a:r>
            <a:r>
              <a:rPr lang="en-US" dirty="0"/>
              <a:t> </a:t>
            </a:r>
            <a:r>
              <a:rPr lang="en-US" dirty="0" err="1"/>
              <a:t>langsung</a:t>
            </a:r>
            <a:r>
              <a:rPr lang="en-US" dirty="0"/>
              <a:t> </a:t>
            </a:r>
            <a:r>
              <a:rPr lang="en-US" dirty="0" err="1"/>
              <a:t>dengan</a:t>
            </a:r>
            <a:r>
              <a:rPr lang="en-US" dirty="0"/>
              <a:t> </a:t>
            </a:r>
            <a:r>
              <a:rPr lang="en-US" dirty="0" err="1"/>
              <a:t>pemenuhan</a:t>
            </a:r>
            <a:r>
              <a:rPr lang="en-US" dirty="0"/>
              <a:t> </a:t>
            </a:r>
            <a:r>
              <a:rPr lang="en-US" dirty="0" err="1"/>
              <a:t>angka</a:t>
            </a:r>
            <a:r>
              <a:rPr lang="en-US" dirty="0"/>
              <a:t> </a:t>
            </a:r>
            <a:r>
              <a:rPr lang="en-US" dirty="0" err="1"/>
              <a:t>kredit</a:t>
            </a:r>
            <a:r>
              <a:rPr lang="en-US" dirty="0"/>
              <a:t>;</a:t>
            </a:r>
          </a:p>
          <a:p>
            <a:pPr marL="625475" lvl="0" indent="-342900" algn="just">
              <a:spcAft>
                <a:spcPts val="600"/>
              </a:spcAft>
              <a:buFont typeface="Arial" pitchFamily="34" charset="0"/>
              <a:buChar char="•"/>
            </a:pPr>
            <a:r>
              <a:rPr lang="en-US" dirty="0" err="1"/>
              <a:t>Penumpukan</a:t>
            </a:r>
            <a:r>
              <a:rPr lang="en-US" dirty="0"/>
              <a:t> </a:t>
            </a:r>
            <a:r>
              <a:rPr lang="en-US" dirty="0" err="1"/>
              <a:t>pemenuhan</a:t>
            </a:r>
            <a:r>
              <a:rPr lang="en-US" dirty="0"/>
              <a:t> </a:t>
            </a:r>
            <a:r>
              <a:rPr lang="en-US" dirty="0" err="1"/>
              <a:t>angka</a:t>
            </a:r>
            <a:r>
              <a:rPr lang="en-US" dirty="0"/>
              <a:t> </a:t>
            </a:r>
            <a:r>
              <a:rPr lang="en-US" dirty="0" err="1"/>
              <a:t>kredit</a:t>
            </a:r>
            <a:r>
              <a:rPr lang="en-US" dirty="0"/>
              <a:t> </a:t>
            </a:r>
            <a:r>
              <a:rPr lang="en-US" dirty="0" err="1"/>
              <a:t>pada</a:t>
            </a:r>
            <a:r>
              <a:rPr lang="en-US" dirty="0"/>
              <a:t> </a:t>
            </a:r>
            <a:r>
              <a:rPr lang="en-US" dirty="0" err="1"/>
              <a:t>tahun-tahun</a:t>
            </a:r>
            <a:r>
              <a:rPr lang="en-US" dirty="0"/>
              <a:t> </a:t>
            </a:r>
            <a:r>
              <a:rPr lang="en-US" dirty="0" err="1"/>
              <a:t>terakhir</a:t>
            </a:r>
            <a:r>
              <a:rPr lang="en-US" dirty="0"/>
              <a:t> yang </a:t>
            </a:r>
            <a:r>
              <a:rPr lang="en-US" dirty="0" err="1"/>
              <a:t>ditetapkan</a:t>
            </a:r>
            <a:r>
              <a:rPr lang="en-US" dirty="0"/>
              <a:t> </a:t>
            </a:r>
            <a:r>
              <a:rPr lang="en-US" dirty="0" err="1"/>
              <a:t>sebagai</a:t>
            </a:r>
            <a:r>
              <a:rPr lang="en-US" dirty="0"/>
              <a:t> </a:t>
            </a:r>
            <a:r>
              <a:rPr lang="en-US" dirty="0" err="1"/>
              <a:t>batas</a:t>
            </a:r>
            <a:r>
              <a:rPr lang="en-US" dirty="0"/>
              <a:t> </a:t>
            </a:r>
            <a:r>
              <a:rPr lang="en-US" dirty="0" err="1"/>
              <a:t>maksimal</a:t>
            </a:r>
            <a:r>
              <a:rPr lang="en-US" dirty="0"/>
              <a:t> </a:t>
            </a:r>
            <a:r>
              <a:rPr lang="en-US" dirty="0" err="1"/>
              <a:t>bagi</a:t>
            </a:r>
            <a:r>
              <a:rPr lang="en-US" dirty="0"/>
              <a:t> </a:t>
            </a:r>
            <a:r>
              <a:rPr lang="en-US" dirty="0" err="1"/>
              <a:t>kenaikan</a:t>
            </a:r>
            <a:r>
              <a:rPr lang="en-US" dirty="0"/>
              <a:t> </a:t>
            </a:r>
            <a:r>
              <a:rPr lang="en-US" dirty="0" err="1"/>
              <a:t>pangkat</a:t>
            </a:r>
            <a:r>
              <a:rPr lang="en-US" dirty="0"/>
              <a:t>/</a:t>
            </a:r>
            <a:r>
              <a:rPr lang="en-US" dirty="0" err="1"/>
              <a:t>jabatan</a:t>
            </a:r>
            <a:r>
              <a:rPr lang="en-US" dirty="0"/>
              <a:t>, </a:t>
            </a:r>
            <a:r>
              <a:rPr lang="en-US" dirty="0" err="1"/>
              <a:t>sehingga</a:t>
            </a:r>
            <a:r>
              <a:rPr lang="en-US" dirty="0"/>
              <a:t> </a:t>
            </a:r>
            <a:r>
              <a:rPr lang="en-US" dirty="0" err="1"/>
              <a:t>tidak</a:t>
            </a:r>
            <a:r>
              <a:rPr lang="en-US" dirty="0"/>
              <a:t> </a:t>
            </a:r>
            <a:r>
              <a:rPr lang="en-US" dirty="0" err="1"/>
              <a:t>tergambarkan</a:t>
            </a:r>
            <a:r>
              <a:rPr lang="en-US" dirty="0"/>
              <a:t> </a:t>
            </a:r>
            <a:r>
              <a:rPr lang="en-US" dirty="0" err="1"/>
              <a:t>pelaksanaan</a:t>
            </a:r>
            <a:r>
              <a:rPr lang="en-US" dirty="0"/>
              <a:t> </a:t>
            </a:r>
            <a:r>
              <a:rPr lang="en-US" dirty="0" err="1"/>
              <a:t>tugas</a:t>
            </a:r>
            <a:r>
              <a:rPr lang="en-US" dirty="0"/>
              <a:t> </a:t>
            </a:r>
            <a:r>
              <a:rPr lang="en-US" dirty="0" err="1"/>
              <a:t>perencanaan</a:t>
            </a:r>
            <a:r>
              <a:rPr lang="en-US" dirty="0"/>
              <a:t> </a:t>
            </a:r>
            <a:r>
              <a:rPr lang="en-US" dirty="0" err="1"/>
              <a:t>secara</a:t>
            </a:r>
            <a:r>
              <a:rPr lang="en-US" dirty="0"/>
              <a:t> </a:t>
            </a:r>
            <a:r>
              <a:rPr lang="en-US" dirty="0" err="1"/>
              <a:t>berkesinambungan</a:t>
            </a:r>
            <a:r>
              <a:rPr lang="en-US" dirty="0"/>
              <a:t> </a:t>
            </a:r>
            <a:r>
              <a:rPr lang="en-US" dirty="0" err="1"/>
              <a:t>dari</a:t>
            </a:r>
            <a:r>
              <a:rPr lang="en-US" dirty="0"/>
              <a:t> </a:t>
            </a:r>
            <a:r>
              <a:rPr lang="en-US" dirty="0" err="1"/>
              <a:t>waktu</a:t>
            </a:r>
            <a:r>
              <a:rPr lang="en-US" dirty="0"/>
              <a:t> </a:t>
            </a:r>
            <a:r>
              <a:rPr lang="en-US" dirty="0" err="1"/>
              <a:t>ke</a:t>
            </a:r>
            <a:r>
              <a:rPr lang="en-US" dirty="0"/>
              <a:t> </a:t>
            </a:r>
            <a:r>
              <a:rPr lang="en-US" dirty="0" err="1"/>
              <a:t>waktu</a:t>
            </a:r>
            <a:r>
              <a:rPr lang="en-US" dirty="0"/>
              <a:t>.</a:t>
            </a:r>
          </a:p>
          <a:p>
            <a:pPr marL="625475" lvl="0" indent="-342900" algn="just">
              <a:spcAft>
                <a:spcPts val="600"/>
              </a:spcAft>
              <a:buFont typeface="Arial" pitchFamily="34" charset="0"/>
              <a:buChar char="•"/>
            </a:pPr>
            <a:r>
              <a:rPr lang="en-US" dirty="0" err="1"/>
              <a:t>Kesulitan</a:t>
            </a:r>
            <a:r>
              <a:rPr lang="en-US" dirty="0"/>
              <a:t> </a:t>
            </a:r>
            <a:r>
              <a:rPr lang="en-US" dirty="0" err="1"/>
              <a:t>mendapatkan</a:t>
            </a:r>
            <a:r>
              <a:rPr lang="en-US" dirty="0"/>
              <a:t> </a:t>
            </a:r>
            <a:r>
              <a:rPr lang="en-US" dirty="0" err="1"/>
              <a:t>fasilitasi</a:t>
            </a:r>
            <a:r>
              <a:rPr lang="en-US" dirty="0"/>
              <a:t> </a:t>
            </a:r>
            <a:r>
              <a:rPr lang="en-US" dirty="0" err="1"/>
              <a:t>dalam</a:t>
            </a:r>
            <a:r>
              <a:rPr lang="en-US" dirty="0"/>
              <a:t> </a:t>
            </a:r>
            <a:r>
              <a:rPr lang="en-US" dirty="0" err="1"/>
              <a:t>mengikuti</a:t>
            </a:r>
            <a:r>
              <a:rPr lang="en-US" dirty="0"/>
              <a:t> </a:t>
            </a:r>
            <a:r>
              <a:rPr lang="en-US" dirty="0" err="1"/>
              <a:t>diklat</a:t>
            </a:r>
            <a:r>
              <a:rPr lang="en-US" dirty="0"/>
              <a:t> </a:t>
            </a:r>
            <a:r>
              <a:rPr lang="en-US" dirty="0" err="1"/>
              <a:t>penjenjangan</a:t>
            </a:r>
            <a:r>
              <a:rPr lang="en-US" dirty="0"/>
              <a:t> </a:t>
            </a:r>
            <a:r>
              <a:rPr lang="en-US" dirty="0" err="1"/>
              <a:t>sebagai</a:t>
            </a:r>
            <a:r>
              <a:rPr lang="en-US" dirty="0"/>
              <a:t> </a:t>
            </a:r>
            <a:r>
              <a:rPr lang="en-US" dirty="0" err="1"/>
              <a:t>syarat</a:t>
            </a:r>
            <a:r>
              <a:rPr lang="en-US" dirty="0"/>
              <a:t> </a:t>
            </a:r>
            <a:r>
              <a:rPr lang="en-US" dirty="0" err="1"/>
              <a:t>bagi</a:t>
            </a:r>
            <a:r>
              <a:rPr lang="en-US" dirty="0"/>
              <a:t> </a:t>
            </a:r>
            <a:r>
              <a:rPr lang="en-US" dirty="0" err="1"/>
              <a:t>kenaikan</a:t>
            </a:r>
            <a:r>
              <a:rPr lang="en-US" dirty="0"/>
              <a:t> </a:t>
            </a:r>
            <a:r>
              <a:rPr lang="en-US" dirty="0" err="1"/>
              <a:t>jabatan</a:t>
            </a:r>
            <a:r>
              <a:rPr lang="en-US" dirty="0" smtClean="0"/>
              <a:t>.</a:t>
            </a:r>
            <a:endParaRPr lang="en-US" dirty="0"/>
          </a:p>
        </p:txBody>
      </p:sp>
      <p:sp>
        <p:nvSpPr>
          <p:cNvPr id="7" name="TextBox 6"/>
          <p:cNvSpPr txBox="1"/>
          <p:nvPr/>
        </p:nvSpPr>
        <p:spPr>
          <a:xfrm>
            <a:off x="8618046" y="6536377"/>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22</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583475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46300" y="260648"/>
            <a:ext cx="7956946" cy="461665"/>
          </a:xfrm>
          <a:prstGeom prst="rect">
            <a:avLst/>
          </a:prstGeom>
          <a:noFill/>
          <a:ln w="9525" algn="ctr">
            <a:noFill/>
            <a:miter lim="800000"/>
            <a:headEnd/>
            <a:tailEnd/>
          </a:ln>
          <a:effectLst/>
        </p:spPr>
        <p:txBody>
          <a:bodyPr wrap="square">
            <a:spAutoFit/>
          </a:bodyPr>
          <a:lstStyle/>
          <a:p>
            <a:pPr algn="r" defTabSz="914400" eaLnBrk="0" fontAlgn="base" hangingPunct="0">
              <a:spcBef>
                <a:spcPct val="0"/>
              </a:spcBef>
              <a:spcAft>
                <a:spcPct val="0"/>
              </a:spcAft>
            </a:pPr>
            <a:r>
              <a:rPr lang="en-US" sz="2400" b="1" dirty="0" smtClean="0">
                <a:solidFill>
                  <a:schemeClr val="bg1"/>
                </a:solidFill>
                <a:latin typeface="Trebuchet MS" pitchFamily="34" charset="0"/>
              </a:rPr>
              <a:t>KONDISI EKSISTING  …. LANJUTAN</a:t>
            </a:r>
            <a:endParaRPr lang="en-US" sz="2400"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sp>
        <p:nvSpPr>
          <p:cNvPr id="4" name="Rectangle 3"/>
          <p:cNvSpPr/>
          <p:nvPr/>
        </p:nvSpPr>
        <p:spPr>
          <a:xfrm>
            <a:off x="140964" y="1108119"/>
            <a:ext cx="8861319" cy="1908215"/>
          </a:xfrm>
          <a:prstGeom prst="rect">
            <a:avLst/>
          </a:prstGeom>
          <a:solidFill>
            <a:schemeClr val="accent5">
              <a:lumMod val="20000"/>
              <a:lumOff val="80000"/>
            </a:schemeClr>
          </a:solidFill>
        </p:spPr>
        <p:txBody>
          <a:bodyPr wrap="square">
            <a:spAutoFit/>
          </a:bodyPr>
          <a:lstStyle/>
          <a:p>
            <a:pPr marL="342900" lvl="0" indent="-342900" algn="just">
              <a:spcAft>
                <a:spcPts val="1200"/>
              </a:spcAft>
              <a:buFont typeface="+mj-lt"/>
              <a:buAutoNum type="arabicPeriod" startAt="4"/>
            </a:pPr>
            <a:r>
              <a:rPr lang="en-US" dirty="0" err="1" smtClean="0"/>
              <a:t>Dapat</a:t>
            </a:r>
            <a:r>
              <a:rPr lang="en-US" dirty="0" smtClean="0"/>
              <a:t> </a:t>
            </a:r>
            <a:r>
              <a:rPr lang="en-US" dirty="0" err="1"/>
              <a:t>diasumsikan</a:t>
            </a:r>
            <a:r>
              <a:rPr lang="en-US" dirty="0"/>
              <a:t> </a:t>
            </a:r>
            <a:r>
              <a:rPr lang="en-US" dirty="0" err="1"/>
              <a:t>bahwa</a:t>
            </a:r>
            <a:r>
              <a:rPr lang="en-US" dirty="0"/>
              <a:t> </a:t>
            </a:r>
            <a:r>
              <a:rPr lang="en-US" dirty="0" err="1"/>
              <a:t>masih</a:t>
            </a:r>
            <a:r>
              <a:rPr lang="en-US" dirty="0"/>
              <a:t> </a:t>
            </a:r>
            <a:r>
              <a:rPr lang="en-US" dirty="0" err="1"/>
              <a:t>kurangnya</a:t>
            </a:r>
            <a:r>
              <a:rPr lang="en-US" dirty="0"/>
              <a:t> </a:t>
            </a:r>
            <a:r>
              <a:rPr lang="en-US" dirty="0" err="1"/>
              <a:t>penguatan</a:t>
            </a:r>
            <a:r>
              <a:rPr lang="en-US" dirty="0"/>
              <a:t> </a:t>
            </a:r>
            <a:r>
              <a:rPr lang="en-US" dirty="0" err="1"/>
              <a:t>kapasitas</a:t>
            </a:r>
            <a:r>
              <a:rPr lang="en-US" dirty="0"/>
              <a:t> </a:t>
            </a:r>
            <a:r>
              <a:rPr lang="en-US" dirty="0" err="1"/>
              <a:t>teknis</a:t>
            </a:r>
            <a:r>
              <a:rPr lang="en-US" dirty="0"/>
              <a:t> </a:t>
            </a:r>
            <a:r>
              <a:rPr lang="en-US" dirty="0" err="1"/>
              <a:t>subtantif</a:t>
            </a:r>
            <a:r>
              <a:rPr lang="en-US" dirty="0"/>
              <a:t> </a:t>
            </a:r>
            <a:r>
              <a:rPr lang="en-US" dirty="0" err="1"/>
              <a:t>bagi</a:t>
            </a:r>
            <a:r>
              <a:rPr lang="en-US" dirty="0"/>
              <a:t> </a:t>
            </a:r>
            <a:r>
              <a:rPr lang="en-US" dirty="0" err="1"/>
              <a:t>para</a:t>
            </a:r>
            <a:r>
              <a:rPr lang="en-US" dirty="0"/>
              <a:t> </a:t>
            </a:r>
            <a:r>
              <a:rPr lang="en-US" dirty="0" err="1"/>
              <a:t>perencana</a:t>
            </a:r>
            <a:r>
              <a:rPr lang="en-US" dirty="0"/>
              <a:t>, </a:t>
            </a:r>
            <a:r>
              <a:rPr lang="en-US" dirty="0" err="1"/>
              <a:t>yaitu</a:t>
            </a:r>
            <a:r>
              <a:rPr lang="en-US" dirty="0"/>
              <a:t> </a:t>
            </a:r>
            <a:r>
              <a:rPr lang="en-US" dirty="0" err="1"/>
              <a:t>kemampuan</a:t>
            </a:r>
            <a:r>
              <a:rPr lang="en-US" dirty="0"/>
              <a:t> yang </a:t>
            </a:r>
            <a:r>
              <a:rPr lang="en-US" dirty="0" err="1"/>
              <a:t>dapat</a:t>
            </a:r>
            <a:r>
              <a:rPr lang="en-US" dirty="0"/>
              <a:t> </a:t>
            </a:r>
            <a:r>
              <a:rPr lang="en-US" dirty="0" err="1"/>
              <a:t>mendukung</a:t>
            </a:r>
            <a:r>
              <a:rPr lang="en-US" dirty="0"/>
              <a:t> </a:t>
            </a:r>
            <a:r>
              <a:rPr lang="en-US" dirty="0" err="1"/>
              <a:t>peningkatan</a:t>
            </a:r>
            <a:r>
              <a:rPr lang="en-US" dirty="0"/>
              <a:t> </a:t>
            </a:r>
            <a:r>
              <a:rPr lang="en-US" dirty="0" err="1"/>
              <a:t>kualitas</a:t>
            </a:r>
            <a:r>
              <a:rPr lang="en-US" dirty="0"/>
              <a:t> </a:t>
            </a:r>
            <a:r>
              <a:rPr lang="en-US" dirty="0" err="1"/>
              <a:t>pelaksanaan</a:t>
            </a:r>
            <a:r>
              <a:rPr lang="en-US" dirty="0"/>
              <a:t> </a:t>
            </a:r>
            <a:r>
              <a:rPr lang="en-US" dirty="0" err="1"/>
              <a:t>kegiatan</a:t>
            </a:r>
            <a:r>
              <a:rPr lang="en-US" dirty="0"/>
              <a:t> </a:t>
            </a:r>
            <a:r>
              <a:rPr lang="en-US" dirty="0" err="1"/>
              <a:t>perencanaan</a:t>
            </a:r>
            <a:r>
              <a:rPr lang="en-US" dirty="0"/>
              <a:t> </a:t>
            </a:r>
            <a:r>
              <a:rPr lang="en-US" dirty="0" err="1"/>
              <a:t>secara</a:t>
            </a:r>
            <a:r>
              <a:rPr lang="en-US" dirty="0"/>
              <a:t> </a:t>
            </a:r>
            <a:r>
              <a:rPr lang="en-US" dirty="0" err="1"/>
              <a:t>berkesinambungan</a:t>
            </a:r>
            <a:r>
              <a:rPr lang="en-US" dirty="0"/>
              <a:t>, </a:t>
            </a:r>
            <a:r>
              <a:rPr lang="en-US" dirty="0" err="1"/>
              <a:t>sehingga</a:t>
            </a:r>
            <a:r>
              <a:rPr lang="en-US" dirty="0"/>
              <a:t> </a:t>
            </a:r>
            <a:r>
              <a:rPr lang="en-US" dirty="0" err="1"/>
              <a:t>mampu</a:t>
            </a:r>
            <a:r>
              <a:rPr lang="en-US" dirty="0"/>
              <a:t> </a:t>
            </a:r>
            <a:r>
              <a:rPr lang="en-US" dirty="0" err="1"/>
              <a:t>meningkatkan</a:t>
            </a:r>
            <a:r>
              <a:rPr lang="en-US" dirty="0"/>
              <a:t> </a:t>
            </a:r>
            <a:r>
              <a:rPr lang="en-US" dirty="0" err="1"/>
              <a:t>pemenuhan</a:t>
            </a:r>
            <a:r>
              <a:rPr lang="en-US" dirty="0"/>
              <a:t> </a:t>
            </a:r>
            <a:r>
              <a:rPr lang="en-US" dirty="0" err="1"/>
              <a:t>angka</a:t>
            </a:r>
            <a:r>
              <a:rPr lang="en-US" dirty="0"/>
              <a:t> </a:t>
            </a:r>
            <a:r>
              <a:rPr lang="en-US" dirty="0" err="1"/>
              <a:t>kredit</a:t>
            </a:r>
            <a:r>
              <a:rPr lang="en-US" dirty="0"/>
              <a:t>.</a:t>
            </a:r>
          </a:p>
          <a:p>
            <a:pPr marL="342900" lvl="0" indent="-342900" algn="just">
              <a:spcAft>
                <a:spcPts val="1200"/>
              </a:spcAft>
              <a:buFont typeface="+mj-lt"/>
              <a:buAutoNum type="arabicPeriod" startAt="4"/>
            </a:pPr>
            <a:r>
              <a:rPr lang="en-US" dirty="0" err="1"/>
              <a:t>Dapat</a:t>
            </a:r>
            <a:r>
              <a:rPr lang="en-US" dirty="0"/>
              <a:t> </a:t>
            </a:r>
            <a:r>
              <a:rPr lang="en-US" dirty="0" err="1"/>
              <a:t>diasumsikan</a:t>
            </a:r>
            <a:r>
              <a:rPr lang="en-US" dirty="0"/>
              <a:t> </a:t>
            </a:r>
            <a:r>
              <a:rPr lang="en-US" dirty="0" err="1"/>
              <a:t>belum</a:t>
            </a:r>
            <a:r>
              <a:rPr lang="en-US" dirty="0"/>
              <a:t> </a:t>
            </a:r>
            <a:r>
              <a:rPr lang="en-US" dirty="0" err="1"/>
              <a:t>terbangunnya</a:t>
            </a:r>
            <a:r>
              <a:rPr lang="en-US" dirty="0"/>
              <a:t> </a:t>
            </a:r>
            <a:r>
              <a:rPr lang="en-US" dirty="0" err="1"/>
              <a:t>sinergi</a:t>
            </a:r>
            <a:r>
              <a:rPr lang="en-US" dirty="0"/>
              <a:t> yang </a:t>
            </a:r>
            <a:r>
              <a:rPr lang="en-US" dirty="0" err="1"/>
              <a:t>kuat</a:t>
            </a:r>
            <a:r>
              <a:rPr lang="en-US" dirty="0"/>
              <a:t> </a:t>
            </a:r>
            <a:r>
              <a:rPr lang="en-US" dirty="0" err="1"/>
              <a:t>dalam</a:t>
            </a:r>
            <a:r>
              <a:rPr lang="en-US" dirty="0"/>
              <a:t> </a:t>
            </a:r>
            <a:r>
              <a:rPr lang="en-US" dirty="0" err="1"/>
              <a:t>hubungan</a:t>
            </a:r>
            <a:r>
              <a:rPr lang="en-US" dirty="0"/>
              <a:t> </a:t>
            </a:r>
            <a:r>
              <a:rPr lang="en-US" dirty="0" err="1"/>
              <a:t>kerja</a:t>
            </a:r>
            <a:r>
              <a:rPr lang="en-US" dirty="0"/>
              <a:t> </a:t>
            </a:r>
            <a:r>
              <a:rPr lang="en-US" dirty="0" err="1"/>
              <a:t>mutualistik</a:t>
            </a:r>
            <a:r>
              <a:rPr lang="en-US" dirty="0"/>
              <a:t> </a:t>
            </a:r>
            <a:r>
              <a:rPr lang="en-US" dirty="0" err="1"/>
              <a:t>antara</a:t>
            </a:r>
            <a:r>
              <a:rPr lang="en-US" dirty="0"/>
              <a:t> </a:t>
            </a:r>
            <a:r>
              <a:rPr lang="en-US" dirty="0" err="1"/>
              <a:t>para</a:t>
            </a:r>
            <a:r>
              <a:rPr lang="en-US" dirty="0"/>
              <a:t> </a:t>
            </a:r>
            <a:r>
              <a:rPr lang="en-US" dirty="0" err="1"/>
              <a:t>perencana</a:t>
            </a:r>
            <a:r>
              <a:rPr lang="en-US" dirty="0"/>
              <a:t> </a:t>
            </a:r>
            <a:r>
              <a:rPr lang="en-US" dirty="0" err="1"/>
              <a:t>dengan</a:t>
            </a:r>
            <a:r>
              <a:rPr lang="en-US" dirty="0"/>
              <a:t> </a:t>
            </a:r>
            <a:r>
              <a:rPr lang="en-US" dirty="0" err="1"/>
              <a:t>pimpinan</a:t>
            </a:r>
            <a:r>
              <a:rPr lang="en-US" dirty="0"/>
              <a:t> unit </a:t>
            </a:r>
            <a:r>
              <a:rPr lang="en-US" dirty="0" err="1"/>
              <a:t>kerja</a:t>
            </a:r>
            <a:r>
              <a:rPr lang="en-US" dirty="0"/>
              <a:t> </a:t>
            </a:r>
            <a:r>
              <a:rPr lang="en-US" dirty="0" err="1"/>
              <a:t>masing-masing</a:t>
            </a:r>
            <a:r>
              <a:rPr lang="en-US" dirty="0"/>
              <a:t>.</a:t>
            </a:r>
          </a:p>
        </p:txBody>
      </p:sp>
      <p:sp>
        <p:nvSpPr>
          <p:cNvPr id="5" name="Rectangle 4"/>
          <p:cNvSpPr/>
          <p:nvPr/>
        </p:nvSpPr>
        <p:spPr>
          <a:xfrm>
            <a:off x="140964" y="3242007"/>
            <a:ext cx="8862282" cy="3293209"/>
          </a:xfrm>
          <a:prstGeom prst="rect">
            <a:avLst/>
          </a:prstGeom>
          <a:solidFill>
            <a:srgbClr val="FFFF00"/>
          </a:solidFill>
        </p:spPr>
        <p:txBody>
          <a:bodyPr wrap="square">
            <a:spAutoFit/>
          </a:bodyPr>
          <a:lstStyle/>
          <a:p>
            <a:pPr algn="just">
              <a:spcAft>
                <a:spcPts val="1200"/>
              </a:spcAft>
            </a:pPr>
            <a:r>
              <a:rPr lang="en-US" dirty="0" err="1"/>
              <a:t>Beberapa</a:t>
            </a:r>
            <a:r>
              <a:rPr lang="en-US" dirty="0"/>
              <a:t> </a:t>
            </a:r>
            <a:r>
              <a:rPr lang="en-US" dirty="0" err="1"/>
              <a:t>asumsi</a:t>
            </a:r>
            <a:r>
              <a:rPr lang="en-US" dirty="0"/>
              <a:t> di </a:t>
            </a:r>
            <a:r>
              <a:rPr lang="en-US" dirty="0" err="1"/>
              <a:t>atas</a:t>
            </a:r>
            <a:r>
              <a:rPr lang="en-US" dirty="0"/>
              <a:t> </a:t>
            </a:r>
            <a:r>
              <a:rPr lang="en-US" dirty="0" err="1"/>
              <a:t>menunjukkan</a:t>
            </a:r>
            <a:r>
              <a:rPr lang="en-US" dirty="0"/>
              <a:t> </a:t>
            </a:r>
            <a:r>
              <a:rPr lang="en-US" b="1" u="sng" dirty="0" err="1">
                <a:solidFill>
                  <a:srgbClr val="FF0000"/>
                </a:solidFill>
              </a:rPr>
              <a:t>adanya</a:t>
            </a:r>
            <a:r>
              <a:rPr lang="en-US" b="1" u="sng" dirty="0">
                <a:solidFill>
                  <a:srgbClr val="FF0000"/>
                </a:solidFill>
              </a:rPr>
              <a:t> gap </a:t>
            </a:r>
            <a:r>
              <a:rPr lang="en-US" dirty="0" err="1"/>
              <a:t>antara</a:t>
            </a:r>
            <a:r>
              <a:rPr lang="en-US" dirty="0"/>
              <a:t> </a:t>
            </a:r>
            <a:r>
              <a:rPr lang="en-US" dirty="0" err="1"/>
              <a:t>harapan</a:t>
            </a:r>
            <a:r>
              <a:rPr lang="en-US" dirty="0"/>
              <a:t> </a:t>
            </a:r>
            <a:r>
              <a:rPr lang="en-US" dirty="0" err="1"/>
              <a:t>terhadap</a:t>
            </a:r>
            <a:r>
              <a:rPr lang="en-US" dirty="0"/>
              <a:t> </a:t>
            </a:r>
            <a:r>
              <a:rPr lang="en-US" dirty="0" err="1"/>
              <a:t>peran</a:t>
            </a:r>
            <a:r>
              <a:rPr lang="en-US" dirty="0"/>
              <a:t> </a:t>
            </a:r>
            <a:r>
              <a:rPr lang="en-US" dirty="0" err="1"/>
              <a:t>pejabat</a:t>
            </a:r>
            <a:r>
              <a:rPr lang="en-US" dirty="0"/>
              <a:t> </a:t>
            </a:r>
            <a:r>
              <a:rPr lang="en-US" dirty="0" err="1"/>
              <a:t>fungsional</a:t>
            </a:r>
            <a:r>
              <a:rPr lang="en-US" dirty="0"/>
              <a:t> </a:t>
            </a:r>
            <a:r>
              <a:rPr lang="en-US" dirty="0" err="1"/>
              <a:t>perencana</a:t>
            </a:r>
            <a:r>
              <a:rPr lang="en-US" dirty="0"/>
              <a:t> </a:t>
            </a:r>
            <a:r>
              <a:rPr lang="en-US" dirty="0" err="1"/>
              <a:t>dalam</a:t>
            </a:r>
            <a:r>
              <a:rPr lang="en-US" dirty="0"/>
              <a:t> </a:t>
            </a:r>
            <a:r>
              <a:rPr lang="en-US" dirty="0" err="1"/>
              <a:t>memperkokoh</a:t>
            </a:r>
            <a:r>
              <a:rPr lang="en-US" dirty="0"/>
              <a:t> </a:t>
            </a:r>
            <a:r>
              <a:rPr lang="en-US" dirty="0" err="1"/>
              <a:t>konstruksi</a:t>
            </a:r>
            <a:r>
              <a:rPr lang="en-US" dirty="0"/>
              <a:t> </a:t>
            </a:r>
            <a:r>
              <a:rPr lang="en-US" dirty="0" err="1"/>
              <a:t>perencanaan</a:t>
            </a:r>
            <a:r>
              <a:rPr lang="en-US" dirty="0"/>
              <a:t> </a:t>
            </a:r>
            <a:r>
              <a:rPr lang="en-US" dirty="0" err="1"/>
              <a:t>pembangunan</a:t>
            </a:r>
            <a:r>
              <a:rPr lang="en-US" dirty="0"/>
              <a:t> </a:t>
            </a:r>
            <a:r>
              <a:rPr lang="en-US" dirty="0" err="1"/>
              <a:t>Jawa</a:t>
            </a:r>
            <a:r>
              <a:rPr lang="en-US" dirty="0"/>
              <a:t> Barat </a:t>
            </a:r>
            <a:r>
              <a:rPr lang="en-US" dirty="0" err="1"/>
              <a:t>dengan</a:t>
            </a:r>
            <a:r>
              <a:rPr lang="en-US" dirty="0"/>
              <a:t> </a:t>
            </a:r>
            <a:r>
              <a:rPr lang="en-US" dirty="0" err="1"/>
              <a:t>kondisi</a:t>
            </a:r>
            <a:r>
              <a:rPr lang="en-US" dirty="0"/>
              <a:t> </a:t>
            </a:r>
            <a:r>
              <a:rPr lang="en-US" dirty="0" err="1"/>
              <a:t>dan</a:t>
            </a:r>
            <a:r>
              <a:rPr lang="en-US" dirty="0"/>
              <a:t> </a:t>
            </a:r>
            <a:r>
              <a:rPr lang="en-US" dirty="0" err="1"/>
              <a:t>gambaran</a:t>
            </a:r>
            <a:r>
              <a:rPr lang="en-US" dirty="0"/>
              <a:t> </a:t>
            </a:r>
            <a:r>
              <a:rPr lang="en-US" dirty="0" err="1"/>
              <a:t>umum</a:t>
            </a:r>
            <a:r>
              <a:rPr lang="en-US" dirty="0"/>
              <a:t> </a:t>
            </a:r>
            <a:r>
              <a:rPr lang="en-US" dirty="0" err="1"/>
              <a:t>para</a:t>
            </a:r>
            <a:r>
              <a:rPr lang="en-US" dirty="0"/>
              <a:t> </a:t>
            </a:r>
            <a:r>
              <a:rPr lang="en-US" dirty="0" err="1"/>
              <a:t>pejabat</a:t>
            </a:r>
            <a:r>
              <a:rPr lang="en-US" dirty="0"/>
              <a:t> </a:t>
            </a:r>
            <a:r>
              <a:rPr lang="en-US" dirty="0" err="1"/>
              <a:t>fungsional</a:t>
            </a:r>
            <a:r>
              <a:rPr lang="en-US" dirty="0"/>
              <a:t> di </a:t>
            </a:r>
            <a:r>
              <a:rPr lang="en-US" dirty="0" err="1"/>
              <a:t>lingkungan</a:t>
            </a:r>
            <a:r>
              <a:rPr lang="en-US" dirty="0"/>
              <a:t> </a:t>
            </a:r>
            <a:r>
              <a:rPr lang="en-US" dirty="0" err="1"/>
              <a:t>Pemerintah</a:t>
            </a:r>
            <a:r>
              <a:rPr lang="en-US" dirty="0"/>
              <a:t> </a:t>
            </a:r>
            <a:r>
              <a:rPr lang="en-US" dirty="0" err="1"/>
              <a:t>Provinsi</a:t>
            </a:r>
            <a:r>
              <a:rPr lang="en-US" dirty="0"/>
              <a:t> </a:t>
            </a:r>
            <a:r>
              <a:rPr lang="en-US" dirty="0" err="1"/>
              <a:t>Jawa</a:t>
            </a:r>
            <a:r>
              <a:rPr lang="en-US" dirty="0"/>
              <a:t> Barat </a:t>
            </a:r>
            <a:r>
              <a:rPr lang="en-US" dirty="0" err="1"/>
              <a:t>saat</a:t>
            </a:r>
            <a:r>
              <a:rPr lang="en-US" dirty="0"/>
              <a:t> </a:t>
            </a:r>
            <a:r>
              <a:rPr lang="en-US" dirty="0" err="1"/>
              <a:t>ini</a:t>
            </a:r>
            <a:r>
              <a:rPr lang="en-US" dirty="0"/>
              <a:t>. </a:t>
            </a:r>
            <a:endParaRPr lang="en-US" dirty="0" smtClean="0"/>
          </a:p>
          <a:p>
            <a:pPr algn="just">
              <a:spcAft>
                <a:spcPts val="1200"/>
              </a:spcAft>
            </a:pPr>
            <a:r>
              <a:rPr lang="en-US" dirty="0" err="1" smtClean="0"/>
              <a:t>Sebagai</a:t>
            </a:r>
            <a:r>
              <a:rPr lang="en-US" dirty="0" smtClean="0"/>
              <a:t> </a:t>
            </a:r>
            <a:r>
              <a:rPr lang="en-US" dirty="0" err="1" smtClean="0"/>
              <a:t>upaya</a:t>
            </a:r>
            <a:r>
              <a:rPr lang="en-US" dirty="0" smtClean="0"/>
              <a:t> </a:t>
            </a:r>
            <a:r>
              <a:rPr lang="en-US" dirty="0" err="1"/>
              <a:t>untuk</a:t>
            </a:r>
            <a:r>
              <a:rPr lang="en-US" dirty="0"/>
              <a:t> </a:t>
            </a:r>
            <a:r>
              <a:rPr lang="en-US" dirty="0" err="1"/>
              <a:t>menuju</a:t>
            </a:r>
            <a:r>
              <a:rPr lang="en-US" dirty="0"/>
              <a:t> </a:t>
            </a:r>
            <a:r>
              <a:rPr lang="en-US" dirty="0" err="1"/>
              <a:t>kondisi</a:t>
            </a:r>
            <a:r>
              <a:rPr lang="en-US" dirty="0"/>
              <a:t> ideal yang </a:t>
            </a:r>
            <a:r>
              <a:rPr lang="en-US" dirty="0" err="1"/>
              <a:t>diharapkan</a:t>
            </a:r>
            <a:r>
              <a:rPr lang="en-US" dirty="0"/>
              <a:t>, </a:t>
            </a:r>
            <a:r>
              <a:rPr lang="en-US" dirty="0" err="1"/>
              <a:t>maka</a:t>
            </a:r>
            <a:r>
              <a:rPr lang="en-US" dirty="0"/>
              <a:t> </a:t>
            </a:r>
            <a:r>
              <a:rPr lang="en-US" dirty="0" err="1"/>
              <a:t>perlu</a:t>
            </a:r>
            <a:r>
              <a:rPr lang="en-US" dirty="0"/>
              <a:t> </a:t>
            </a:r>
            <a:r>
              <a:rPr lang="en-US" dirty="0" err="1"/>
              <a:t>dilakukan</a:t>
            </a:r>
            <a:r>
              <a:rPr lang="en-US" dirty="0"/>
              <a:t> </a:t>
            </a:r>
            <a:r>
              <a:rPr lang="en-US" dirty="0" err="1"/>
              <a:t>upaya</a:t>
            </a:r>
            <a:r>
              <a:rPr lang="en-US" dirty="0"/>
              <a:t> </a:t>
            </a:r>
            <a:r>
              <a:rPr lang="en-US" dirty="0" err="1"/>
              <a:t>terobosan</a:t>
            </a:r>
            <a:r>
              <a:rPr lang="en-US" dirty="0"/>
              <a:t> yang </a:t>
            </a:r>
            <a:r>
              <a:rPr lang="en-US" dirty="0" err="1"/>
              <a:t>melibatkan</a:t>
            </a:r>
            <a:r>
              <a:rPr lang="en-US" dirty="0"/>
              <a:t> </a:t>
            </a:r>
            <a:r>
              <a:rPr lang="en-US" dirty="0" err="1"/>
              <a:t>semua</a:t>
            </a:r>
            <a:r>
              <a:rPr lang="en-US" dirty="0"/>
              <a:t> </a:t>
            </a:r>
            <a:r>
              <a:rPr lang="en-US" dirty="0" err="1"/>
              <a:t>pihak</a:t>
            </a:r>
            <a:r>
              <a:rPr lang="en-US" dirty="0"/>
              <a:t> </a:t>
            </a:r>
            <a:r>
              <a:rPr lang="en-US" dirty="0" err="1"/>
              <a:t>terkait</a:t>
            </a:r>
            <a:r>
              <a:rPr lang="en-US" dirty="0"/>
              <a:t> </a:t>
            </a:r>
            <a:r>
              <a:rPr lang="en-US" dirty="0" err="1"/>
              <a:t>dalam</a:t>
            </a:r>
            <a:r>
              <a:rPr lang="en-US" dirty="0"/>
              <a:t> </a:t>
            </a:r>
            <a:r>
              <a:rPr lang="en-US" dirty="0" err="1"/>
              <a:t>pendayagunaan</a:t>
            </a:r>
            <a:r>
              <a:rPr lang="en-US" dirty="0"/>
              <a:t> </a:t>
            </a:r>
            <a:r>
              <a:rPr lang="en-US" dirty="0" err="1"/>
              <a:t>aparatur</a:t>
            </a:r>
            <a:r>
              <a:rPr lang="en-US" dirty="0"/>
              <a:t> </a:t>
            </a:r>
            <a:r>
              <a:rPr lang="en-US" dirty="0" err="1"/>
              <a:t>birokrasi</a:t>
            </a:r>
            <a:r>
              <a:rPr lang="en-US" dirty="0"/>
              <a:t>, </a:t>
            </a:r>
            <a:r>
              <a:rPr lang="en-US" dirty="0" err="1"/>
              <a:t>khususnya</a:t>
            </a:r>
            <a:r>
              <a:rPr lang="en-US" dirty="0"/>
              <a:t> </a:t>
            </a:r>
            <a:r>
              <a:rPr lang="en-US" dirty="0" err="1"/>
              <a:t>fungsional</a:t>
            </a:r>
            <a:r>
              <a:rPr lang="en-US" dirty="0"/>
              <a:t> </a:t>
            </a:r>
            <a:r>
              <a:rPr lang="en-US" dirty="0" err="1"/>
              <a:t>perencana</a:t>
            </a:r>
            <a:r>
              <a:rPr lang="en-US" dirty="0"/>
              <a:t>, </a:t>
            </a:r>
            <a:r>
              <a:rPr lang="en-US" dirty="0" err="1"/>
              <a:t>sehingga</a:t>
            </a:r>
            <a:r>
              <a:rPr lang="en-US" dirty="0"/>
              <a:t> </a:t>
            </a:r>
            <a:r>
              <a:rPr lang="en-US" dirty="0" err="1"/>
              <a:t>peran</a:t>
            </a:r>
            <a:r>
              <a:rPr lang="en-US" dirty="0"/>
              <a:t> </a:t>
            </a:r>
            <a:r>
              <a:rPr lang="en-US" dirty="0" err="1"/>
              <a:t>dan</a:t>
            </a:r>
            <a:r>
              <a:rPr lang="en-US" dirty="0"/>
              <a:t> </a:t>
            </a:r>
            <a:r>
              <a:rPr lang="en-US" dirty="0" err="1"/>
              <a:t>fungsi</a:t>
            </a:r>
            <a:r>
              <a:rPr lang="en-US" dirty="0"/>
              <a:t> </a:t>
            </a:r>
            <a:r>
              <a:rPr lang="en-US" dirty="0" err="1"/>
              <a:t>pejabat</a:t>
            </a:r>
            <a:r>
              <a:rPr lang="en-US" dirty="0"/>
              <a:t> </a:t>
            </a:r>
            <a:r>
              <a:rPr lang="en-US" dirty="0" err="1"/>
              <a:t>fungsional</a:t>
            </a:r>
            <a:r>
              <a:rPr lang="en-US" dirty="0"/>
              <a:t> </a:t>
            </a:r>
            <a:r>
              <a:rPr lang="en-US" dirty="0" err="1"/>
              <a:t>perencana</a:t>
            </a:r>
            <a:r>
              <a:rPr lang="en-US" dirty="0"/>
              <a:t> </a:t>
            </a:r>
            <a:r>
              <a:rPr lang="en-US" dirty="0" err="1"/>
              <a:t>dapat</a:t>
            </a:r>
            <a:r>
              <a:rPr lang="en-US" dirty="0"/>
              <a:t> </a:t>
            </a:r>
            <a:r>
              <a:rPr lang="en-US" dirty="0" err="1"/>
              <a:t>dijalankan</a:t>
            </a:r>
            <a:r>
              <a:rPr lang="en-US" dirty="0"/>
              <a:t> </a:t>
            </a:r>
            <a:r>
              <a:rPr lang="en-US" dirty="0" err="1"/>
              <a:t>secara</a:t>
            </a:r>
            <a:r>
              <a:rPr lang="en-US" dirty="0"/>
              <a:t> </a:t>
            </a:r>
            <a:r>
              <a:rPr lang="en-US" dirty="0" err="1"/>
              <a:t>maksimal</a:t>
            </a:r>
            <a:r>
              <a:rPr lang="en-US" dirty="0"/>
              <a:t>, yang </a:t>
            </a:r>
            <a:r>
              <a:rPr lang="en-US" dirty="0" err="1"/>
              <a:t>pada</a:t>
            </a:r>
            <a:r>
              <a:rPr lang="en-US" dirty="0"/>
              <a:t> </a:t>
            </a:r>
            <a:r>
              <a:rPr lang="en-US" dirty="0" err="1"/>
              <a:t>gilirannya</a:t>
            </a:r>
            <a:r>
              <a:rPr lang="en-US" dirty="0"/>
              <a:t> </a:t>
            </a:r>
            <a:r>
              <a:rPr lang="en-US" dirty="0" err="1"/>
              <a:t>mampu</a:t>
            </a:r>
            <a:r>
              <a:rPr lang="en-US" dirty="0"/>
              <a:t> </a:t>
            </a:r>
            <a:r>
              <a:rPr lang="en-US" dirty="0" err="1"/>
              <a:t>memberikan</a:t>
            </a:r>
            <a:r>
              <a:rPr lang="en-US" dirty="0"/>
              <a:t> </a:t>
            </a:r>
            <a:r>
              <a:rPr lang="en-US" dirty="0" err="1"/>
              <a:t>kontribusi</a:t>
            </a:r>
            <a:r>
              <a:rPr lang="en-US" dirty="0"/>
              <a:t> </a:t>
            </a:r>
            <a:r>
              <a:rPr lang="en-US" dirty="0" err="1"/>
              <a:t>secara</a:t>
            </a:r>
            <a:r>
              <a:rPr lang="en-US" dirty="0"/>
              <a:t> </a:t>
            </a:r>
            <a:r>
              <a:rPr lang="en-US" dirty="0" err="1"/>
              <a:t>positif</a:t>
            </a:r>
            <a:r>
              <a:rPr lang="en-US" dirty="0"/>
              <a:t> </a:t>
            </a:r>
            <a:r>
              <a:rPr lang="en-US" dirty="0" err="1"/>
              <a:t>dalam</a:t>
            </a:r>
            <a:r>
              <a:rPr lang="en-US" dirty="0"/>
              <a:t> </a:t>
            </a:r>
            <a:r>
              <a:rPr lang="en-US" dirty="0" err="1"/>
              <a:t>memperkokoh</a:t>
            </a:r>
            <a:r>
              <a:rPr lang="en-US" dirty="0"/>
              <a:t> </a:t>
            </a:r>
            <a:r>
              <a:rPr lang="en-US" dirty="0" err="1"/>
              <a:t>konstruksi</a:t>
            </a:r>
            <a:r>
              <a:rPr lang="en-US" dirty="0"/>
              <a:t> </a:t>
            </a:r>
            <a:r>
              <a:rPr lang="en-US" dirty="0" err="1"/>
              <a:t>perencanaan</a:t>
            </a:r>
            <a:r>
              <a:rPr lang="en-US" dirty="0"/>
              <a:t> </a:t>
            </a:r>
            <a:r>
              <a:rPr lang="en-US" dirty="0" err="1"/>
              <a:t>pembangunan</a:t>
            </a:r>
            <a:r>
              <a:rPr lang="en-US" dirty="0"/>
              <a:t> </a:t>
            </a:r>
            <a:r>
              <a:rPr lang="en-US" dirty="0" err="1"/>
              <a:t>Jawa</a:t>
            </a:r>
            <a:r>
              <a:rPr lang="en-US" dirty="0"/>
              <a:t> Barat, </a:t>
            </a:r>
            <a:r>
              <a:rPr lang="en-US" dirty="0" err="1"/>
              <a:t>sebagai</a:t>
            </a:r>
            <a:r>
              <a:rPr lang="en-US" dirty="0"/>
              <a:t> modal </a:t>
            </a:r>
            <a:r>
              <a:rPr lang="en-US" dirty="0" err="1"/>
              <a:t>penting</a:t>
            </a:r>
            <a:r>
              <a:rPr lang="en-US" dirty="0"/>
              <a:t> </a:t>
            </a:r>
            <a:r>
              <a:rPr lang="en-US" dirty="0" err="1"/>
              <a:t>dalam</a:t>
            </a:r>
            <a:r>
              <a:rPr lang="en-US" dirty="0"/>
              <a:t> </a:t>
            </a:r>
            <a:r>
              <a:rPr lang="en-US" dirty="0" err="1"/>
              <a:t>pencapaian</a:t>
            </a:r>
            <a:r>
              <a:rPr lang="en-US" dirty="0"/>
              <a:t> target </a:t>
            </a:r>
            <a:r>
              <a:rPr lang="en-US" dirty="0" err="1"/>
              <a:t>dan</a:t>
            </a:r>
            <a:r>
              <a:rPr lang="en-US" dirty="0"/>
              <a:t> </a:t>
            </a:r>
            <a:r>
              <a:rPr lang="en-US" dirty="0" err="1"/>
              <a:t>tujuan</a:t>
            </a:r>
            <a:r>
              <a:rPr lang="en-US" dirty="0"/>
              <a:t> </a:t>
            </a:r>
            <a:r>
              <a:rPr lang="en-US" dirty="0" err="1"/>
              <a:t>pembangunan</a:t>
            </a:r>
            <a:r>
              <a:rPr lang="en-US" dirty="0"/>
              <a:t> </a:t>
            </a:r>
            <a:r>
              <a:rPr lang="en-US" dirty="0" err="1"/>
              <a:t>secara</a:t>
            </a:r>
            <a:r>
              <a:rPr lang="en-US" dirty="0"/>
              <a:t> </a:t>
            </a:r>
            <a:r>
              <a:rPr lang="en-US" dirty="0" err="1"/>
              <a:t>berkualitas</a:t>
            </a:r>
            <a:r>
              <a:rPr lang="en-US" dirty="0"/>
              <a:t> </a:t>
            </a:r>
            <a:r>
              <a:rPr lang="en-US" dirty="0" err="1"/>
              <a:t>sebagaimana</a:t>
            </a:r>
            <a:r>
              <a:rPr lang="en-US" dirty="0"/>
              <a:t> </a:t>
            </a:r>
            <a:r>
              <a:rPr lang="en-US" dirty="0" err="1"/>
              <a:t>telah</a:t>
            </a:r>
            <a:r>
              <a:rPr lang="en-US" dirty="0"/>
              <a:t> </a:t>
            </a:r>
            <a:r>
              <a:rPr lang="en-US" dirty="0" err="1"/>
              <a:t>ditetapkan</a:t>
            </a:r>
            <a:r>
              <a:rPr lang="en-US" dirty="0"/>
              <a:t> </a:t>
            </a:r>
            <a:r>
              <a:rPr lang="en-US" dirty="0" err="1"/>
              <a:t>dalam</a:t>
            </a:r>
            <a:r>
              <a:rPr lang="en-US" dirty="0"/>
              <a:t> RPJPD </a:t>
            </a:r>
            <a:r>
              <a:rPr lang="en-US" dirty="0" err="1"/>
              <a:t>dan</a:t>
            </a:r>
            <a:r>
              <a:rPr lang="en-US" dirty="0"/>
              <a:t> RPJMD.</a:t>
            </a:r>
          </a:p>
        </p:txBody>
      </p:sp>
      <p:sp>
        <p:nvSpPr>
          <p:cNvPr id="17" name="TextBox 16"/>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23</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1175303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10284" y="3541845"/>
            <a:ext cx="3627050" cy="3271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46300" y="134998"/>
            <a:ext cx="7956946" cy="646331"/>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b="1" dirty="0" smtClean="0">
                <a:solidFill>
                  <a:schemeClr val="bg1"/>
                </a:solidFill>
                <a:latin typeface="Trebuchet MS" pitchFamily="34" charset="0"/>
              </a:rPr>
              <a:t>TRANSFORMASI PARADIGMA PEJABAT FUNGSIONAL PERENCANA DALAM MEMPERKOKOH KONSTRUKSI PERENCANAAN PEMBANGUNAN JAWA BARAT</a:t>
            </a:r>
            <a:endParaRPr lang="en-US"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sp>
        <p:nvSpPr>
          <p:cNvPr id="3" name="Rectangle 2"/>
          <p:cNvSpPr/>
          <p:nvPr/>
        </p:nvSpPr>
        <p:spPr>
          <a:xfrm>
            <a:off x="395536" y="1484784"/>
            <a:ext cx="3627051" cy="646331"/>
          </a:xfrm>
          <a:prstGeom prst="rect">
            <a:avLst/>
          </a:prstGeom>
          <a:solidFill>
            <a:schemeClr val="accent5">
              <a:lumMod val="60000"/>
              <a:lumOff val="40000"/>
            </a:schemeClr>
          </a:solidFill>
          <a:ln w="28575">
            <a:solidFill>
              <a:schemeClr val="accent1"/>
            </a:solidFill>
          </a:ln>
        </p:spPr>
        <p:txBody>
          <a:bodyPr wrap="square">
            <a:spAutoFit/>
          </a:bodyPr>
          <a:lstStyle/>
          <a:p>
            <a:pPr lvl="0" algn="ctr"/>
            <a:r>
              <a:rPr lang="en-US" b="1" i="1" dirty="0" err="1"/>
              <a:t>Transformasi</a:t>
            </a:r>
            <a:r>
              <a:rPr lang="en-US" b="1" i="1" dirty="0"/>
              <a:t> </a:t>
            </a:r>
            <a:r>
              <a:rPr lang="en-US" b="1" i="1" dirty="0" err="1"/>
              <a:t>Paradigma</a:t>
            </a:r>
            <a:r>
              <a:rPr lang="en-US" b="1" i="1" dirty="0"/>
              <a:t> </a:t>
            </a:r>
            <a:r>
              <a:rPr lang="en-US" b="1" i="1" dirty="0" err="1"/>
              <a:t>Kesisteman</a:t>
            </a:r>
            <a:endParaRPr lang="en-US" b="1" dirty="0"/>
          </a:p>
        </p:txBody>
      </p:sp>
      <p:sp>
        <p:nvSpPr>
          <p:cNvPr id="16" name="Rectangle 15"/>
          <p:cNvSpPr/>
          <p:nvPr/>
        </p:nvSpPr>
        <p:spPr>
          <a:xfrm>
            <a:off x="4932040" y="1497558"/>
            <a:ext cx="3769237" cy="646331"/>
          </a:xfrm>
          <a:prstGeom prst="rect">
            <a:avLst/>
          </a:prstGeom>
          <a:solidFill>
            <a:schemeClr val="accent3">
              <a:lumMod val="60000"/>
              <a:lumOff val="40000"/>
            </a:schemeClr>
          </a:solidFill>
          <a:ln w="28575">
            <a:solidFill>
              <a:schemeClr val="accent1"/>
            </a:solidFill>
          </a:ln>
        </p:spPr>
        <p:txBody>
          <a:bodyPr wrap="square">
            <a:spAutoFit/>
          </a:bodyPr>
          <a:lstStyle/>
          <a:p>
            <a:pPr lvl="0" algn="ctr"/>
            <a:r>
              <a:rPr lang="en-US" b="1" i="1" dirty="0" err="1"/>
              <a:t>Transformasi</a:t>
            </a:r>
            <a:r>
              <a:rPr lang="en-US" b="1" i="1" dirty="0"/>
              <a:t> </a:t>
            </a:r>
            <a:r>
              <a:rPr lang="en-US" b="1" i="1" dirty="0" err="1"/>
              <a:t>Paradigma</a:t>
            </a:r>
            <a:r>
              <a:rPr lang="en-US" b="1" i="1" dirty="0"/>
              <a:t> </a:t>
            </a:r>
            <a:r>
              <a:rPr lang="en-US" b="1" i="1" dirty="0" smtClean="0"/>
              <a:t>Para </a:t>
            </a:r>
            <a:r>
              <a:rPr lang="en-US" b="1" i="1" dirty="0" err="1" smtClean="0"/>
              <a:t>Pemangku</a:t>
            </a:r>
            <a:r>
              <a:rPr lang="en-US" b="1" i="1" dirty="0" smtClean="0"/>
              <a:t> </a:t>
            </a:r>
            <a:r>
              <a:rPr lang="en-US" b="1" i="1" dirty="0" err="1" smtClean="0"/>
              <a:t>Kepentingan</a:t>
            </a:r>
            <a:r>
              <a:rPr lang="en-US" b="1" i="1" dirty="0" smtClean="0"/>
              <a:t> </a:t>
            </a:r>
            <a:r>
              <a:rPr lang="en-US" b="1" i="1" dirty="0" err="1" smtClean="0"/>
              <a:t>Terkait</a:t>
            </a:r>
            <a:endParaRPr lang="en-US" b="1" dirty="0"/>
          </a:p>
        </p:txBody>
      </p:sp>
      <p:cxnSp>
        <p:nvCxnSpPr>
          <p:cNvPr id="8" name="Straight Connector 7"/>
          <p:cNvCxnSpPr>
            <a:stCxn id="2" idx="2"/>
            <a:endCxn id="3" idx="0"/>
          </p:cNvCxnSpPr>
          <p:nvPr/>
        </p:nvCxnSpPr>
        <p:spPr>
          <a:xfrm flipH="1">
            <a:off x="2209062" y="952061"/>
            <a:ext cx="2362938" cy="532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 idx="2"/>
            <a:endCxn id="16" idx="0"/>
          </p:cNvCxnSpPr>
          <p:nvPr/>
        </p:nvCxnSpPr>
        <p:spPr>
          <a:xfrm>
            <a:off x="4572000" y="952061"/>
            <a:ext cx="2244659" cy="54549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5537" y="2146398"/>
            <a:ext cx="3627050" cy="1323439"/>
          </a:xfrm>
          <a:prstGeom prst="rect">
            <a:avLst/>
          </a:prstGeom>
          <a:solidFill>
            <a:schemeClr val="accent5">
              <a:lumMod val="20000"/>
              <a:lumOff val="80000"/>
            </a:schemeClr>
          </a:solidFill>
          <a:ln>
            <a:solidFill>
              <a:schemeClr val="accent1"/>
            </a:solidFill>
          </a:ln>
        </p:spPr>
        <p:txBody>
          <a:bodyPr wrap="square">
            <a:spAutoFit/>
          </a:bodyPr>
          <a:lstStyle/>
          <a:p>
            <a:r>
              <a:rPr lang="en-US" sz="1600" b="1" dirty="0" err="1"/>
              <a:t>M</a:t>
            </a:r>
            <a:r>
              <a:rPr lang="en-US" sz="1600" b="1" dirty="0" err="1" smtClean="0"/>
              <a:t>eningkatkan</a:t>
            </a:r>
            <a:r>
              <a:rPr lang="en-US" sz="1600" b="1" dirty="0" smtClean="0"/>
              <a:t> </a:t>
            </a:r>
            <a:r>
              <a:rPr lang="en-US" sz="1600" b="1" dirty="0" err="1"/>
              <a:t>peran</a:t>
            </a:r>
            <a:r>
              <a:rPr lang="en-US" sz="1600" b="1" dirty="0"/>
              <a:t> </a:t>
            </a:r>
            <a:r>
              <a:rPr lang="en-US" sz="1600" b="1" dirty="0" err="1"/>
              <a:t>dan</a:t>
            </a:r>
            <a:r>
              <a:rPr lang="en-US" sz="1600" b="1" dirty="0"/>
              <a:t> </a:t>
            </a:r>
            <a:r>
              <a:rPr lang="en-US" sz="1600" b="1" dirty="0" err="1"/>
              <a:t>fungsinya</a:t>
            </a:r>
            <a:r>
              <a:rPr lang="en-US" sz="1600" b="1" dirty="0"/>
              <a:t> </a:t>
            </a:r>
            <a:r>
              <a:rPr lang="en-US" sz="1600" b="1" dirty="0" err="1"/>
              <a:t>secara</a:t>
            </a:r>
            <a:r>
              <a:rPr lang="en-US" sz="1600" b="1" dirty="0"/>
              <a:t> </a:t>
            </a:r>
            <a:r>
              <a:rPr lang="en-US" sz="1600" b="1" dirty="0" err="1"/>
              <a:t>maksimal</a:t>
            </a:r>
            <a:r>
              <a:rPr lang="en-US" sz="1600" b="1" dirty="0"/>
              <a:t> </a:t>
            </a:r>
            <a:r>
              <a:rPr lang="en-US" sz="1600" b="1" dirty="0" err="1" smtClean="0"/>
              <a:t>dalam</a:t>
            </a:r>
            <a:r>
              <a:rPr lang="en-US" sz="1600" b="1" dirty="0"/>
              <a:t> </a:t>
            </a:r>
            <a:r>
              <a:rPr lang="en-US" sz="1600" b="1" dirty="0" err="1" smtClean="0"/>
              <a:t>memperkokoh</a:t>
            </a:r>
            <a:r>
              <a:rPr lang="en-US" sz="1600" b="1" dirty="0" smtClean="0"/>
              <a:t> </a:t>
            </a:r>
            <a:r>
              <a:rPr lang="en-US" sz="1600" b="1" dirty="0" err="1"/>
              <a:t>konstruksi</a:t>
            </a:r>
            <a:r>
              <a:rPr lang="en-US" sz="1600" b="1" dirty="0"/>
              <a:t> </a:t>
            </a:r>
            <a:r>
              <a:rPr lang="en-US" sz="1600" b="1" dirty="0" err="1"/>
              <a:t>perencanaan</a:t>
            </a:r>
            <a:r>
              <a:rPr lang="en-US" sz="1600" b="1" dirty="0"/>
              <a:t> </a:t>
            </a:r>
            <a:r>
              <a:rPr lang="en-US" sz="1600" b="1" dirty="0" err="1"/>
              <a:t>pembangunan</a:t>
            </a:r>
            <a:r>
              <a:rPr lang="en-US" sz="1600" b="1" dirty="0"/>
              <a:t> </a:t>
            </a:r>
            <a:r>
              <a:rPr lang="en-US" sz="1600" b="1" dirty="0" err="1"/>
              <a:t>Jawa</a:t>
            </a:r>
            <a:r>
              <a:rPr lang="en-US" sz="1600" b="1" dirty="0"/>
              <a:t> Barat </a:t>
            </a:r>
            <a:r>
              <a:rPr lang="en-US" sz="1600" b="1" dirty="0" err="1"/>
              <a:t>secara</a:t>
            </a:r>
            <a:r>
              <a:rPr lang="en-US" sz="1600" b="1" dirty="0"/>
              <a:t> </a:t>
            </a:r>
            <a:r>
              <a:rPr lang="en-US" sz="1600" b="1" dirty="0" err="1"/>
              <a:t>berkualitas</a:t>
            </a:r>
            <a:r>
              <a:rPr lang="en-US" sz="1600" b="1" dirty="0"/>
              <a:t> </a:t>
            </a:r>
            <a:r>
              <a:rPr lang="en-US" sz="1600" b="1" dirty="0" err="1"/>
              <a:t>dan</a:t>
            </a:r>
            <a:r>
              <a:rPr lang="en-US" sz="1600" b="1" dirty="0"/>
              <a:t> </a:t>
            </a:r>
            <a:r>
              <a:rPr lang="en-US" sz="1600" b="1" dirty="0" err="1"/>
              <a:t>bermartabat</a:t>
            </a:r>
            <a:r>
              <a:rPr lang="en-US" sz="1600" b="1" dirty="0"/>
              <a:t>. </a:t>
            </a:r>
          </a:p>
        </p:txBody>
      </p:sp>
      <p:sp>
        <p:nvSpPr>
          <p:cNvPr id="22" name="TextBox 21"/>
          <p:cNvSpPr txBox="1"/>
          <p:nvPr/>
        </p:nvSpPr>
        <p:spPr>
          <a:xfrm>
            <a:off x="428785" y="3848268"/>
            <a:ext cx="3593801" cy="2893100"/>
          </a:xfrm>
          <a:prstGeom prst="rect">
            <a:avLst/>
          </a:prstGeom>
          <a:noFill/>
        </p:spPr>
        <p:txBody>
          <a:bodyPr wrap="square" rtlCol="0">
            <a:spAutoFit/>
          </a:bodyPr>
          <a:lstStyle/>
          <a:p>
            <a:pPr marL="342900" indent="-342900">
              <a:buFont typeface="+mj-lt"/>
              <a:buAutoNum type="alphaLcPeriod"/>
            </a:pPr>
            <a:r>
              <a:rPr lang="en-US" sz="1400" dirty="0" err="1">
                <a:solidFill>
                  <a:schemeClr val="bg1"/>
                </a:solidFill>
              </a:rPr>
              <a:t>Menentukan</a:t>
            </a:r>
            <a:r>
              <a:rPr lang="en-US" sz="1400" dirty="0">
                <a:solidFill>
                  <a:schemeClr val="bg1"/>
                </a:solidFill>
              </a:rPr>
              <a:t> </a:t>
            </a:r>
            <a:r>
              <a:rPr lang="en-US" sz="1400" dirty="0" err="1">
                <a:solidFill>
                  <a:schemeClr val="bg1"/>
                </a:solidFill>
              </a:rPr>
              <a:t>pemetaan</a:t>
            </a:r>
            <a:r>
              <a:rPr lang="en-US" sz="1400" dirty="0">
                <a:solidFill>
                  <a:schemeClr val="bg1"/>
                </a:solidFill>
              </a:rPr>
              <a:t> </a:t>
            </a:r>
            <a:r>
              <a:rPr lang="en-US" sz="1400" dirty="0" err="1">
                <a:solidFill>
                  <a:schemeClr val="bg1"/>
                </a:solidFill>
              </a:rPr>
              <a:t>kebutuhan</a:t>
            </a:r>
            <a:r>
              <a:rPr lang="en-US" sz="1400" dirty="0">
                <a:solidFill>
                  <a:schemeClr val="bg1"/>
                </a:solidFill>
              </a:rPr>
              <a:t> </a:t>
            </a:r>
            <a:r>
              <a:rPr lang="en-US" sz="1400" dirty="0" err="1">
                <a:solidFill>
                  <a:schemeClr val="bg1"/>
                </a:solidFill>
              </a:rPr>
              <a:t>fungsional</a:t>
            </a:r>
            <a:r>
              <a:rPr lang="en-US" sz="1400" dirty="0">
                <a:solidFill>
                  <a:schemeClr val="bg1"/>
                </a:solidFill>
              </a:rPr>
              <a:t> </a:t>
            </a:r>
            <a:r>
              <a:rPr lang="en-US" sz="1400" dirty="0" err="1">
                <a:solidFill>
                  <a:schemeClr val="bg1"/>
                </a:solidFill>
              </a:rPr>
              <a:t>perencana</a:t>
            </a:r>
            <a:r>
              <a:rPr lang="en-US" sz="1400" dirty="0">
                <a:solidFill>
                  <a:schemeClr val="bg1"/>
                </a:solidFill>
              </a:rPr>
              <a:t> </a:t>
            </a:r>
            <a:r>
              <a:rPr lang="en-US" sz="1400" dirty="0" err="1">
                <a:solidFill>
                  <a:schemeClr val="bg1"/>
                </a:solidFill>
              </a:rPr>
              <a:t>pada</a:t>
            </a:r>
            <a:r>
              <a:rPr lang="en-US" sz="1400" dirty="0">
                <a:solidFill>
                  <a:schemeClr val="bg1"/>
                </a:solidFill>
              </a:rPr>
              <a:t> </a:t>
            </a:r>
            <a:r>
              <a:rPr lang="en-US" sz="1400" dirty="0" err="1">
                <a:solidFill>
                  <a:schemeClr val="bg1"/>
                </a:solidFill>
              </a:rPr>
              <a:t>setiap</a:t>
            </a:r>
            <a:r>
              <a:rPr lang="en-US" sz="1400" dirty="0">
                <a:solidFill>
                  <a:schemeClr val="bg1"/>
                </a:solidFill>
              </a:rPr>
              <a:t> unit </a:t>
            </a:r>
            <a:r>
              <a:rPr lang="en-US" sz="1400" dirty="0" err="1">
                <a:solidFill>
                  <a:schemeClr val="bg1"/>
                </a:solidFill>
              </a:rPr>
              <a:t>kerja</a:t>
            </a:r>
            <a:r>
              <a:rPr lang="en-US" sz="1400" dirty="0">
                <a:solidFill>
                  <a:schemeClr val="bg1"/>
                </a:solidFill>
              </a:rPr>
              <a:t> </a:t>
            </a:r>
            <a:r>
              <a:rPr lang="en-US" sz="1400" dirty="0" err="1">
                <a:solidFill>
                  <a:schemeClr val="bg1"/>
                </a:solidFill>
              </a:rPr>
              <a:t>dengan</a:t>
            </a:r>
            <a:r>
              <a:rPr lang="en-US" sz="1400" dirty="0">
                <a:solidFill>
                  <a:schemeClr val="bg1"/>
                </a:solidFill>
              </a:rPr>
              <a:t> </a:t>
            </a:r>
            <a:r>
              <a:rPr lang="en-US" sz="1400" dirty="0" err="1">
                <a:solidFill>
                  <a:schemeClr val="bg1"/>
                </a:solidFill>
              </a:rPr>
              <a:t>komposisi</a:t>
            </a:r>
            <a:r>
              <a:rPr lang="en-US" sz="1400" dirty="0">
                <a:solidFill>
                  <a:schemeClr val="bg1"/>
                </a:solidFill>
              </a:rPr>
              <a:t> ideal </a:t>
            </a:r>
            <a:r>
              <a:rPr lang="en-US" sz="1400" dirty="0" err="1">
                <a:solidFill>
                  <a:schemeClr val="bg1"/>
                </a:solidFill>
              </a:rPr>
              <a:t>berbasis</a:t>
            </a:r>
            <a:r>
              <a:rPr lang="en-US" sz="1400" dirty="0">
                <a:solidFill>
                  <a:schemeClr val="bg1"/>
                </a:solidFill>
              </a:rPr>
              <a:t> </a:t>
            </a:r>
            <a:r>
              <a:rPr lang="en-US" sz="1400" i="1" dirty="0">
                <a:solidFill>
                  <a:schemeClr val="bg1"/>
                </a:solidFill>
              </a:rPr>
              <a:t>team </a:t>
            </a:r>
            <a:r>
              <a:rPr lang="en-US" sz="1400" i="1" dirty="0" smtClean="0">
                <a:solidFill>
                  <a:schemeClr val="bg1"/>
                </a:solidFill>
              </a:rPr>
              <a:t>work</a:t>
            </a:r>
          </a:p>
          <a:p>
            <a:pPr marL="342900" indent="-342900">
              <a:buFont typeface="+mj-lt"/>
              <a:buAutoNum type="alphaLcPeriod"/>
            </a:pPr>
            <a:r>
              <a:rPr lang="en-US" sz="1400" dirty="0" err="1">
                <a:solidFill>
                  <a:schemeClr val="bg1"/>
                </a:solidFill>
              </a:rPr>
              <a:t>Sistem</a:t>
            </a:r>
            <a:r>
              <a:rPr lang="en-US" sz="1400" dirty="0">
                <a:solidFill>
                  <a:schemeClr val="bg1"/>
                </a:solidFill>
              </a:rPr>
              <a:t> </a:t>
            </a:r>
            <a:r>
              <a:rPr lang="en-US" sz="1400" dirty="0" err="1">
                <a:solidFill>
                  <a:schemeClr val="bg1"/>
                </a:solidFill>
              </a:rPr>
              <a:t>pengembangan</a:t>
            </a:r>
            <a:r>
              <a:rPr lang="en-US" sz="1400" dirty="0">
                <a:solidFill>
                  <a:schemeClr val="bg1"/>
                </a:solidFill>
              </a:rPr>
              <a:t> </a:t>
            </a:r>
            <a:r>
              <a:rPr lang="en-US" sz="1400" dirty="0" err="1" smtClean="0">
                <a:solidFill>
                  <a:schemeClr val="bg1"/>
                </a:solidFill>
              </a:rPr>
              <a:t>karir</a:t>
            </a:r>
            <a:endParaRPr lang="en-US" sz="1400" dirty="0" smtClean="0">
              <a:solidFill>
                <a:schemeClr val="bg1"/>
              </a:solidFill>
            </a:endParaRPr>
          </a:p>
          <a:p>
            <a:pPr marL="342900" lvl="0" indent="-342900">
              <a:buFont typeface="+mj-lt"/>
              <a:buAutoNum type="alphaLcPeriod"/>
            </a:pPr>
            <a:r>
              <a:rPr lang="en-US" sz="1400" dirty="0" err="1">
                <a:solidFill>
                  <a:schemeClr val="bg1"/>
                </a:solidFill>
              </a:rPr>
              <a:t>Sistem</a:t>
            </a:r>
            <a:r>
              <a:rPr lang="en-US" sz="1400" dirty="0">
                <a:solidFill>
                  <a:schemeClr val="bg1"/>
                </a:solidFill>
              </a:rPr>
              <a:t> </a:t>
            </a:r>
            <a:r>
              <a:rPr lang="en-US" sz="1400" dirty="0" err="1">
                <a:solidFill>
                  <a:schemeClr val="bg1"/>
                </a:solidFill>
              </a:rPr>
              <a:t>Pengendalian</a:t>
            </a:r>
            <a:r>
              <a:rPr lang="en-US" sz="1400" dirty="0">
                <a:solidFill>
                  <a:schemeClr val="bg1"/>
                </a:solidFill>
              </a:rPr>
              <a:t> </a:t>
            </a:r>
            <a:r>
              <a:rPr lang="en-US" sz="1400" dirty="0" err="1">
                <a:solidFill>
                  <a:schemeClr val="bg1"/>
                </a:solidFill>
              </a:rPr>
              <a:t>Kinerja</a:t>
            </a:r>
            <a:r>
              <a:rPr lang="en-US" sz="1400" dirty="0">
                <a:solidFill>
                  <a:schemeClr val="bg1"/>
                </a:solidFill>
              </a:rPr>
              <a:t> </a:t>
            </a:r>
            <a:r>
              <a:rPr lang="en-US" sz="1400" dirty="0" err="1">
                <a:solidFill>
                  <a:schemeClr val="bg1"/>
                </a:solidFill>
              </a:rPr>
              <a:t>dan</a:t>
            </a:r>
            <a:r>
              <a:rPr lang="en-US" sz="1400" dirty="0">
                <a:solidFill>
                  <a:schemeClr val="bg1"/>
                </a:solidFill>
              </a:rPr>
              <a:t> </a:t>
            </a:r>
            <a:r>
              <a:rPr lang="en-US" sz="1400" dirty="0" err="1">
                <a:solidFill>
                  <a:schemeClr val="bg1"/>
                </a:solidFill>
              </a:rPr>
              <a:t>Jaminan</a:t>
            </a:r>
            <a:r>
              <a:rPr lang="en-US" sz="1400" dirty="0">
                <a:solidFill>
                  <a:schemeClr val="bg1"/>
                </a:solidFill>
              </a:rPr>
              <a:t> </a:t>
            </a:r>
            <a:r>
              <a:rPr lang="en-US" sz="1400" dirty="0" err="1">
                <a:solidFill>
                  <a:schemeClr val="bg1"/>
                </a:solidFill>
              </a:rPr>
              <a:t>Kesejahteraan</a:t>
            </a:r>
            <a:r>
              <a:rPr lang="en-US" sz="1400" dirty="0">
                <a:solidFill>
                  <a:schemeClr val="bg1"/>
                </a:solidFill>
              </a:rPr>
              <a:t> yang </a:t>
            </a:r>
            <a:r>
              <a:rPr lang="en-US" sz="1400" dirty="0" err="1" smtClean="0">
                <a:solidFill>
                  <a:schemeClr val="bg1"/>
                </a:solidFill>
              </a:rPr>
              <a:t>Bermartabat</a:t>
            </a:r>
            <a:endParaRPr lang="en-US" sz="1400" dirty="0" smtClean="0">
              <a:solidFill>
                <a:schemeClr val="bg1"/>
              </a:solidFill>
            </a:endParaRPr>
          </a:p>
          <a:p>
            <a:pPr marL="635000" lvl="0" indent="-285750">
              <a:buFontTx/>
              <a:buChar char="-"/>
            </a:pPr>
            <a:r>
              <a:rPr lang="en-US" sz="1400" dirty="0" err="1" smtClean="0">
                <a:solidFill>
                  <a:schemeClr val="bg1"/>
                </a:solidFill>
              </a:rPr>
              <a:t>Pengendalian</a:t>
            </a:r>
            <a:r>
              <a:rPr lang="en-US" sz="1400" dirty="0" smtClean="0">
                <a:solidFill>
                  <a:schemeClr val="bg1"/>
                </a:solidFill>
              </a:rPr>
              <a:t> </a:t>
            </a:r>
            <a:r>
              <a:rPr lang="en-US" sz="1400" dirty="0" err="1">
                <a:solidFill>
                  <a:schemeClr val="bg1"/>
                </a:solidFill>
              </a:rPr>
              <a:t>kinerja</a:t>
            </a:r>
            <a:r>
              <a:rPr lang="en-US" sz="1400" dirty="0">
                <a:solidFill>
                  <a:schemeClr val="bg1"/>
                </a:solidFill>
              </a:rPr>
              <a:t> </a:t>
            </a:r>
            <a:r>
              <a:rPr lang="en-US" sz="1400" dirty="0" err="1">
                <a:solidFill>
                  <a:schemeClr val="bg1"/>
                </a:solidFill>
              </a:rPr>
              <a:t>berbasis</a:t>
            </a:r>
            <a:r>
              <a:rPr lang="en-US" sz="1400" dirty="0">
                <a:solidFill>
                  <a:schemeClr val="bg1"/>
                </a:solidFill>
              </a:rPr>
              <a:t> </a:t>
            </a:r>
            <a:r>
              <a:rPr lang="en-US" sz="1400" dirty="0" err="1">
                <a:solidFill>
                  <a:schemeClr val="bg1"/>
                </a:solidFill>
              </a:rPr>
              <a:t>keluaran</a:t>
            </a:r>
            <a:r>
              <a:rPr lang="en-US" sz="1400" dirty="0">
                <a:solidFill>
                  <a:schemeClr val="bg1"/>
                </a:solidFill>
              </a:rPr>
              <a:t> </a:t>
            </a:r>
            <a:r>
              <a:rPr lang="en-US" sz="1400" dirty="0" err="1">
                <a:solidFill>
                  <a:schemeClr val="bg1"/>
                </a:solidFill>
              </a:rPr>
              <a:t>kerja</a:t>
            </a:r>
            <a:r>
              <a:rPr lang="en-US" sz="1400" dirty="0">
                <a:solidFill>
                  <a:schemeClr val="bg1"/>
                </a:solidFill>
              </a:rPr>
              <a:t> </a:t>
            </a:r>
            <a:r>
              <a:rPr lang="en-US" sz="1400" dirty="0" err="1">
                <a:solidFill>
                  <a:schemeClr val="bg1"/>
                </a:solidFill>
              </a:rPr>
              <a:t>untuk</a:t>
            </a:r>
            <a:r>
              <a:rPr lang="en-US" sz="1400" dirty="0">
                <a:solidFill>
                  <a:schemeClr val="bg1"/>
                </a:solidFill>
              </a:rPr>
              <a:t> </a:t>
            </a:r>
            <a:r>
              <a:rPr lang="en-US" sz="1400" dirty="0" err="1">
                <a:solidFill>
                  <a:schemeClr val="bg1"/>
                </a:solidFill>
              </a:rPr>
              <a:t>prestasi</a:t>
            </a:r>
            <a:r>
              <a:rPr lang="en-US" sz="1400" dirty="0">
                <a:solidFill>
                  <a:schemeClr val="bg1"/>
                </a:solidFill>
              </a:rPr>
              <a:t> </a:t>
            </a:r>
            <a:r>
              <a:rPr lang="en-US" sz="1400" dirty="0" err="1">
                <a:solidFill>
                  <a:schemeClr val="bg1"/>
                </a:solidFill>
              </a:rPr>
              <a:t>dan</a:t>
            </a:r>
            <a:r>
              <a:rPr lang="en-US" sz="1400" dirty="0">
                <a:solidFill>
                  <a:schemeClr val="bg1"/>
                </a:solidFill>
              </a:rPr>
              <a:t> </a:t>
            </a:r>
            <a:r>
              <a:rPr lang="en-US" sz="1400" dirty="0" err="1" smtClean="0">
                <a:solidFill>
                  <a:schemeClr val="bg1"/>
                </a:solidFill>
              </a:rPr>
              <a:t>kesejahteraan</a:t>
            </a:r>
            <a:endParaRPr lang="en-US" sz="1400" dirty="0" smtClean="0">
              <a:solidFill>
                <a:schemeClr val="bg1"/>
              </a:solidFill>
            </a:endParaRPr>
          </a:p>
          <a:p>
            <a:pPr marL="635000" indent="-285750">
              <a:buFontTx/>
              <a:buChar char="-"/>
            </a:pPr>
            <a:r>
              <a:rPr lang="en-US" sz="1400" dirty="0" err="1">
                <a:solidFill>
                  <a:schemeClr val="bg1"/>
                </a:solidFill>
              </a:rPr>
              <a:t>Penguatan</a:t>
            </a:r>
            <a:r>
              <a:rPr lang="en-US" sz="1400" dirty="0">
                <a:solidFill>
                  <a:schemeClr val="bg1"/>
                </a:solidFill>
              </a:rPr>
              <a:t> </a:t>
            </a:r>
            <a:r>
              <a:rPr lang="en-US" sz="1400" dirty="0" err="1">
                <a:solidFill>
                  <a:schemeClr val="bg1"/>
                </a:solidFill>
              </a:rPr>
              <a:t>Instansi</a:t>
            </a:r>
            <a:r>
              <a:rPr lang="en-US" sz="1400" dirty="0">
                <a:solidFill>
                  <a:schemeClr val="bg1"/>
                </a:solidFill>
              </a:rPr>
              <a:t> Pembina </a:t>
            </a:r>
            <a:r>
              <a:rPr lang="en-US" sz="1400" dirty="0" err="1">
                <a:solidFill>
                  <a:schemeClr val="bg1"/>
                </a:solidFill>
              </a:rPr>
              <a:t>melalui</a:t>
            </a:r>
            <a:r>
              <a:rPr lang="en-US" sz="1400" dirty="0">
                <a:solidFill>
                  <a:schemeClr val="bg1"/>
                </a:solidFill>
              </a:rPr>
              <a:t> </a:t>
            </a:r>
            <a:r>
              <a:rPr lang="en-US" sz="1400" dirty="0" err="1">
                <a:solidFill>
                  <a:schemeClr val="bg1"/>
                </a:solidFill>
              </a:rPr>
              <a:t>pembentukan</a:t>
            </a:r>
            <a:r>
              <a:rPr lang="en-US" sz="1400" dirty="0">
                <a:solidFill>
                  <a:schemeClr val="bg1"/>
                </a:solidFill>
              </a:rPr>
              <a:t> </a:t>
            </a:r>
            <a:r>
              <a:rPr lang="en-US" sz="1400" dirty="0" err="1">
                <a:solidFill>
                  <a:schemeClr val="bg1"/>
                </a:solidFill>
              </a:rPr>
              <a:t>Majelis</a:t>
            </a:r>
            <a:r>
              <a:rPr lang="en-US" sz="1400" dirty="0">
                <a:solidFill>
                  <a:schemeClr val="bg1"/>
                </a:solidFill>
              </a:rPr>
              <a:t> </a:t>
            </a:r>
            <a:r>
              <a:rPr lang="en-US" sz="1400" dirty="0" err="1">
                <a:solidFill>
                  <a:schemeClr val="bg1"/>
                </a:solidFill>
              </a:rPr>
              <a:t>Etik</a:t>
            </a:r>
            <a:r>
              <a:rPr lang="en-US" sz="1400" dirty="0">
                <a:solidFill>
                  <a:schemeClr val="bg1"/>
                </a:solidFill>
              </a:rPr>
              <a:t> </a:t>
            </a:r>
            <a:r>
              <a:rPr lang="en-US" sz="1400" dirty="0" err="1">
                <a:solidFill>
                  <a:schemeClr val="bg1"/>
                </a:solidFill>
              </a:rPr>
              <a:t>Fungsional</a:t>
            </a:r>
            <a:r>
              <a:rPr lang="en-US" sz="1400" dirty="0">
                <a:solidFill>
                  <a:schemeClr val="bg1"/>
                </a:solidFill>
              </a:rPr>
              <a:t> </a:t>
            </a:r>
            <a:r>
              <a:rPr lang="en-US" sz="1400" dirty="0" err="1">
                <a:solidFill>
                  <a:schemeClr val="bg1"/>
                </a:solidFill>
              </a:rPr>
              <a:t>Perencana</a:t>
            </a:r>
            <a:r>
              <a:rPr lang="en-US" sz="1400" dirty="0" smtClean="0">
                <a:solidFill>
                  <a:schemeClr val="bg1"/>
                </a:solidFill>
              </a:rPr>
              <a:t>.</a:t>
            </a:r>
            <a:endParaRPr lang="en-US" sz="1400" dirty="0">
              <a:solidFill>
                <a:schemeClr val="bg1"/>
              </a:solidFill>
            </a:endParaRPr>
          </a:p>
        </p:txBody>
      </p:sp>
      <p:sp>
        <p:nvSpPr>
          <p:cNvPr id="23" name="TextBox 22"/>
          <p:cNvSpPr txBox="1"/>
          <p:nvPr/>
        </p:nvSpPr>
        <p:spPr>
          <a:xfrm>
            <a:off x="428786" y="3519480"/>
            <a:ext cx="3593800" cy="369332"/>
          </a:xfrm>
          <a:prstGeom prst="rect">
            <a:avLst/>
          </a:prstGeom>
          <a:solidFill>
            <a:schemeClr val="tx2">
              <a:lumMod val="75000"/>
            </a:schemeClr>
          </a:solidFill>
        </p:spPr>
        <p:txBody>
          <a:bodyPr wrap="square" rtlCol="0">
            <a:spAutoFit/>
          </a:bodyPr>
          <a:lstStyle/>
          <a:p>
            <a:pPr algn="ctr"/>
            <a:r>
              <a:rPr lang="en-US" b="1" dirty="0" smtClean="0">
                <a:solidFill>
                  <a:schemeClr val="bg1"/>
                </a:solidFill>
              </a:rPr>
              <a:t>STRATEGI</a:t>
            </a:r>
            <a:endParaRPr lang="en-US" b="1" dirty="0">
              <a:solidFill>
                <a:schemeClr val="bg1"/>
              </a:solidFill>
            </a:endParaRPr>
          </a:p>
        </p:txBody>
      </p:sp>
      <p:sp>
        <p:nvSpPr>
          <p:cNvPr id="24" name="Rectangle 23"/>
          <p:cNvSpPr/>
          <p:nvPr/>
        </p:nvSpPr>
        <p:spPr>
          <a:xfrm>
            <a:off x="4932040" y="2155932"/>
            <a:ext cx="3769237" cy="3970318"/>
          </a:xfrm>
          <a:prstGeom prst="rect">
            <a:avLst/>
          </a:prstGeom>
          <a:solidFill>
            <a:schemeClr val="accent3">
              <a:lumMod val="20000"/>
              <a:lumOff val="80000"/>
            </a:schemeClr>
          </a:solidFill>
          <a:ln>
            <a:solidFill>
              <a:schemeClr val="accent1"/>
            </a:solidFill>
          </a:ln>
        </p:spPr>
        <p:txBody>
          <a:bodyPr wrap="square">
            <a:spAutoFit/>
          </a:bodyPr>
          <a:lstStyle/>
          <a:p>
            <a:r>
              <a:rPr lang="en-US" b="1" dirty="0" err="1"/>
              <a:t>P</a:t>
            </a:r>
            <a:r>
              <a:rPr lang="en-US" b="1" dirty="0" err="1" smtClean="0"/>
              <a:t>erubahan</a:t>
            </a:r>
            <a:r>
              <a:rPr lang="en-US" b="1" dirty="0" smtClean="0"/>
              <a:t> </a:t>
            </a:r>
            <a:r>
              <a:rPr lang="en-US" b="1" dirty="0" err="1"/>
              <a:t>kultural</a:t>
            </a:r>
            <a:r>
              <a:rPr lang="en-US" b="1" dirty="0"/>
              <a:t> </a:t>
            </a:r>
            <a:r>
              <a:rPr lang="en-US" b="1" dirty="0" err="1"/>
              <a:t>dari</a:t>
            </a:r>
            <a:r>
              <a:rPr lang="en-US" b="1" dirty="0"/>
              <a:t> </a:t>
            </a:r>
            <a:r>
              <a:rPr lang="en-US" b="1" dirty="0" err="1"/>
              <a:t>para</a:t>
            </a:r>
            <a:r>
              <a:rPr lang="en-US" b="1" dirty="0"/>
              <a:t> </a:t>
            </a:r>
            <a:r>
              <a:rPr lang="en-US" b="1" dirty="0" err="1"/>
              <a:t>pemangku</a:t>
            </a:r>
            <a:r>
              <a:rPr lang="en-US" b="1" dirty="0"/>
              <a:t> </a:t>
            </a:r>
            <a:r>
              <a:rPr lang="en-US" b="1" dirty="0" err="1"/>
              <a:t>kepentingan</a:t>
            </a:r>
            <a:r>
              <a:rPr lang="en-US" b="1" dirty="0"/>
              <a:t> </a:t>
            </a:r>
            <a:r>
              <a:rPr lang="en-US" b="1" dirty="0" err="1"/>
              <a:t>terkait</a:t>
            </a:r>
            <a:r>
              <a:rPr lang="en-US" b="1" dirty="0"/>
              <a:t> </a:t>
            </a:r>
            <a:r>
              <a:rPr lang="en-US" b="1" dirty="0" err="1"/>
              <a:t>pendayagunaan</a:t>
            </a:r>
            <a:r>
              <a:rPr lang="en-US" b="1" dirty="0"/>
              <a:t> </a:t>
            </a:r>
            <a:r>
              <a:rPr lang="en-US" b="1" dirty="0" err="1"/>
              <a:t>pejabat</a:t>
            </a:r>
            <a:r>
              <a:rPr lang="en-US" b="1" dirty="0"/>
              <a:t> </a:t>
            </a:r>
            <a:r>
              <a:rPr lang="en-US" b="1" dirty="0" err="1"/>
              <a:t>fungsional</a:t>
            </a:r>
            <a:r>
              <a:rPr lang="en-US" b="1" dirty="0"/>
              <a:t> </a:t>
            </a:r>
            <a:r>
              <a:rPr lang="en-US" b="1" dirty="0" err="1"/>
              <a:t>perencana</a:t>
            </a:r>
            <a:r>
              <a:rPr lang="en-US" b="1" dirty="0"/>
              <a:t>, </a:t>
            </a:r>
            <a:r>
              <a:rPr lang="en-US" b="1" dirty="0" err="1"/>
              <a:t>yaitu</a:t>
            </a:r>
            <a:r>
              <a:rPr lang="en-US" b="1" dirty="0"/>
              <a:t> </a:t>
            </a:r>
            <a:r>
              <a:rPr lang="en-US" b="1" dirty="0" err="1"/>
              <a:t>meliputi</a:t>
            </a:r>
            <a:r>
              <a:rPr lang="en-US" b="1" dirty="0"/>
              <a:t> : </a:t>
            </a:r>
            <a:endParaRPr lang="en-US" b="1" dirty="0" smtClean="0"/>
          </a:p>
          <a:p>
            <a:pPr marL="342900" indent="-342900">
              <a:buAutoNum type="arabicPeriod"/>
            </a:pPr>
            <a:r>
              <a:rPr lang="en-US" b="1" dirty="0" smtClean="0"/>
              <a:t>Unit </a:t>
            </a:r>
            <a:r>
              <a:rPr lang="en-US" b="1" dirty="0" err="1"/>
              <a:t>Kerja</a:t>
            </a:r>
            <a:r>
              <a:rPr lang="en-US" b="1" dirty="0"/>
              <a:t> </a:t>
            </a:r>
            <a:r>
              <a:rPr lang="en-US" b="1" dirty="0" err="1"/>
              <a:t>Terkait</a:t>
            </a:r>
            <a:r>
              <a:rPr lang="en-US" b="1" dirty="0"/>
              <a:t> </a:t>
            </a:r>
            <a:r>
              <a:rPr lang="en-US" b="1" dirty="0" err="1"/>
              <a:t>Pendayagunaan</a:t>
            </a:r>
            <a:r>
              <a:rPr lang="en-US" b="1" dirty="0"/>
              <a:t> </a:t>
            </a:r>
            <a:r>
              <a:rPr lang="en-US" b="1" dirty="0" err="1"/>
              <a:t>Aparatur</a:t>
            </a:r>
            <a:r>
              <a:rPr lang="en-US" b="1" dirty="0"/>
              <a:t> </a:t>
            </a:r>
            <a:r>
              <a:rPr lang="en-US" b="1" dirty="0" err="1" smtClean="0"/>
              <a:t>Birokrasi</a:t>
            </a:r>
            <a:r>
              <a:rPr lang="en-US" b="1" dirty="0" smtClean="0"/>
              <a:t> </a:t>
            </a:r>
            <a:r>
              <a:rPr lang="en-US" b="1" dirty="0"/>
              <a:t>(Biro </a:t>
            </a:r>
            <a:r>
              <a:rPr lang="en-US" b="1" dirty="0" err="1"/>
              <a:t>Organisasi</a:t>
            </a:r>
            <a:r>
              <a:rPr lang="en-US" b="1" dirty="0"/>
              <a:t>, BKD, </a:t>
            </a:r>
            <a:r>
              <a:rPr lang="en-US" b="1" dirty="0" err="1"/>
              <a:t>Badiklatda</a:t>
            </a:r>
            <a:r>
              <a:rPr lang="en-US" b="1" dirty="0"/>
              <a:t>), </a:t>
            </a:r>
            <a:endParaRPr lang="en-US" b="1" dirty="0" smtClean="0"/>
          </a:p>
          <a:p>
            <a:pPr marL="342900" indent="-342900">
              <a:buAutoNum type="arabicPeriod"/>
            </a:pPr>
            <a:r>
              <a:rPr lang="en-US" b="1" dirty="0" err="1" smtClean="0"/>
              <a:t>Bappeda</a:t>
            </a:r>
            <a:r>
              <a:rPr lang="en-US" b="1" dirty="0" smtClean="0"/>
              <a:t> </a:t>
            </a:r>
            <a:r>
              <a:rPr lang="en-US" b="1" dirty="0" err="1"/>
              <a:t>selaku</a:t>
            </a:r>
            <a:r>
              <a:rPr lang="en-US" b="1" dirty="0"/>
              <a:t> </a:t>
            </a:r>
            <a:r>
              <a:rPr lang="en-US" b="1" dirty="0" err="1"/>
              <a:t>instansi</a:t>
            </a:r>
            <a:r>
              <a:rPr lang="en-US" b="1" dirty="0"/>
              <a:t> </a:t>
            </a:r>
            <a:r>
              <a:rPr lang="en-US" b="1" dirty="0" err="1"/>
              <a:t>pembina</a:t>
            </a:r>
            <a:r>
              <a:rPr lang="en-US" b="1" dirty="0"/>
              <a:t> di </a:t>
            </a:r>
            <a:r>
              <a:rPr lang="en-US" b="1" dirty="0" err="1"/>
              <a:t>daerah</a:t>
            </a:r>
            <a:r>
              <a:rPr lang="en-US" b="1" dirty="0"/>
              <a:t>, </a:t>
            </a:r>
            <a:endParaRPr lang="en-US" b="1" dirty="0" smtClean="0"/>
          </a:p>
          <a:p>
            <a:pPr marL="342900" indent="-342900">
              <a:buAutoNum type="arabicPeriod"/>
            </a:pPr>
            <a:r>
              <a:rPr lang="en-US" b="1" dirty="0" smtClean="0"/>
              <a:t>Unit </a:t>
            </a:r>
            <a:r>
              <a:rPr lang="en-US" b="1" dirty="0" err="1"/>
              <a:t>Kerja</a:t>
            </a:r>
            <a:r>
              <a:rPr lang="en-US" b="1" dirty="0"/>
              <a:t> </a:t>
            </a:r>
            <a:r>
              <a:rPr lang="en-US" b="1" dirty="0" err="1"/>
              <a:t>Fungsional</a:t>
            </a:r>
            <a:r>
              <a:rPr lang="en-US" b="1" dirty="0"/>
              <a:t> </a:t>
            </a:r>
            <a:r>
              <a:rPr lang="en-US" b="1" dirty="0" err="1"/>
              <a:t>Perencana</a:t>
            </a:r>
            <a:r>
              <a:rPr lang="en-US" b="1" dirty="0"/>
              <a:t>, </a:t>
            </a:r>
            <a:r>
              <a:rPr lang="en-US" b="1" dirty="0" err="1"/>
              <a:t>dan</a:t>
            </a:r>
            <a:r>
              <a:rPr lang="en-US" b="1" dirty="0"/>
              <a:t> </a:t>
            </a:r>
            <a:endParaRPr lang="en-US" b="1" dirty="0" smtClean="0"/>
          </a:p>
          <a:p>
            <a:pPr marL="342900" indent="-342900">
              <a:buAutoNum type="arabicPeriod"/>
            </a:pPr>
            <a:r>
              <a:rPr lang="en-US" b="1" dirty="0" smtClean="0"/>
              <a:t>Para </a:t>
            </a:r>
            <a:r>
              <a:rPr lang="en-US" b="1" dirty="0" err="1"/>
              <a:t>Perencana</a:t>
            </a:r>
            <a:r>
              <a:rPr lang="en-US" b="1" dirty="0"/>
              <a:t> </a:t>
            </a:r>
            <a:r>
              <a:rPr lang="en-US" b="1" dirty="0" err="1"/>
              <a:t>sebagai</a:t>
            </a:r>
            <a:r>
              <a:rPr lang="en-US" b="1" dirty="0"/>
              <a:t> </a:t>
            </a:r>
            <a:r>
              <a:rPr lang="en-US" b="1" dirty="0" err="1"/>
              <a:t>aktor</a:t>
            </a:r>
            <a:r>
              <a:rPr lang="en-US" b="1" dirty="0"/>
              <a:t> </a:t>
            </a:r>
            <a:r>
              <a:rPr lang="en-US" b="1" dirty="0" err="1"/>
              <a:t>utama</a:t>
            </a:r>
            <a:r>
              <a:rPr lang="en-US" b="1" dirty="0"/>
              <a:t> </a:t>
            </a:r>
            <a:r>
              <a:rPr lang="en-US" b="1" dirty="0" err="1"/>
              <a:t>perencanaan</a:t>
            </a:r>
            <a:r>
              <a:rPr lang="en-US" b="1" dirty="0"/>
              <a:t> </a:t>
            </a:r>
            <a:r>
              <a:rPr lang="en-US" b="1" dirty="0" err="1"/>
              <a:t>pembangunan</a:t>
            </a:r>
            <a:r>
              <a:rPr lang="en-US" b="1" dirty="0"/>
              <a:t> </a:t>
            </a:r>
            <a:r>
              <a:rPr lang="en-US" b="1" dirty="0" err="1"/>
              <a:t>Jawa</a:t>
            </a:r>
            <a:r>
              <a:rPr lang="en-US" b="1" dirty="0"/>
              <a:t> Barat.</a:t>
            </a:r>
          </a:p>
        </p:txBody>
      </p:sp>
      <p:sp>
        <p:nvSpPr>
          <p:cNvPr id="29" name="TextBox 28"/>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24</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35014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2061"/>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71"/>
          <p:cNvSpPr txBox="1">
            <a:spLocks noChangeArrowheads="1"/>
          </p:cNvSpPr>
          <p:nvPr/>
        </p:nvSpPr>
        <p:spPr bwMode="auto">
          <a:xfrm>
            <a:off x="1046300" y="134998"/>
            <a:ext cx="7956946" cy="584775"/>
          </a:xfrm>
          <a:prstGeom prst="rect">
            <a:avLst/>
          </a:prstGeom>
          <a:noFill/>
          <a:ln w="9525" algn="ctr">
            <a:noFill/>
            <a:miter lim="800000"/>
            <a:headEnd/>
            <a:tailEnd/>
          </a:ln>
          <a:effectLst/>
        </p:spPr>
        <p:txBody>
          <a:bodyPr wrap="square">
            <a:spAutoFit/>
          </a:bodyPr>
          <a:lstStyle/>
          <a:p>
            <a:pPr algn="ctr" defTabSz="914400" eaLnBrk="0" fontAlgn="base" hangingPunct="0">
              <a:spcBef>
                <a:spcPct val="0"/>
              </a:spcBef>
              <a:spcAft>
                <a:spcPct val="0"/>
              </a:spcAft>
            </a:pPr>
            <a:r>
              <a:rPr lang="en-US" sz="3200" b="1" dirty="0" smtClean="0">
                <a:solidFill>
                  <a:schemeClr val="bg1"/>
                </a:solidFill>
                <a:latin typeface="Trebuchet MS" pitchFamily="34" charset="0"/>
              </a:rPr>
              <a:t>PENUTUP</a:t>
            </a:r>
            <a:endParaRPr lang="en-US" sz="3200" b="1" dirty="0">
              <a:solidFill>
                <a:schemeClr val="bg1"/>
              </a:solidFill>
              <a:latin typeface="Trebuchet MS" pitchFamily="34" charset="0"/>
            </a:endParaRPr>
          </a:p>
        </p:txBody>
      </p:sp>
      <p:pic>
        <p:nvPicPr>
          <p:cNvPr id="30" name="Picture 29"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20929" y="-99391"/>
            <a:ext cx="848308" cy="1166802"/>
          </a:xfrm>
          <a:prstGeom prst="rect">
            <a:avLst/>
          </a:prstGeom>
          <a:ln>
            <a:noFill/>
          </a:ln>
          <a:effectLst>
            <a:glow>
              <a:schemeClr val="bg1">
                <a:alpha val="0"/>
              </a:schemeClr>
            </a:glow>
            <a:softEdge rad="203200"/>
          </a:effectLst>
        </p:spPr>
      </p:pic>
      <p:sp>
        <p:nvSpPr>
          <p:cNvPr id="4" name="Rectangle 3"/>
          <p:cNvSpPr/>
          <p:nvPr/>
        </p:nvSpPr>
        <p:spPr>
          <a:xfrm>
            <a:off x="342917" y="1268760"/>
            <a:ext cx="8458163" cy="5055230"/>
          </a:xfrm>
          <a:prstGeom prst="rect">
            <a:avLst/>
          </a:prstGeom>
          <a:solidFill>
            <a:schemeClr val="accent1">
              <a:lumMod val="20000"/>
              <a:lumOff val="80000"/>
            </a:schemeClr>
          </a:solidFill>
        </p:spPr>
        <p:txBody>
          <a:bodyPr wrap="square">
            <a:spAutoFit/>
          </a:bodyPr>
          <a:lstStyle/>
          <a:p>
            <a:pPr algn="just"/>
            <a:r>
              <a:rPr lang="en-US" sz="2600" dirty="0" err="1" smtClean="0">
                <a:latin typeface="Trebuchet MS" pitchFamily="34" charset="0"/>
              </a:rPr>
              <a:t>Keberhasilan</a:t>
            </a:r>
            <a:r>
              <a:rPr lang="en-US" sz="2600" dirty="0" smtClean="0">
                <a:latin typeface="Trebuchet MS" pitchFamily="34" charset="0"/>
              </a:rPr>
              <a:t> </a:t>
            </a:r>
            <a:r>
              <a:rPr lang="en-US" sz="2600" dirty="0">
                <a:latin typeface="Trebuchet MS" pitchFamily="34" charset="0"/>
              </a:rPr>
              <a:t>proses </a:t>
            </a:r>
            <a:r>
              <a:rPr lang="en-US" sz="2600" dirty="0" err="1">
                <a:latin typeface="Trebuchet MS" pitchFamily="34" charset="0"/>
              </a:rPr>
              <a:t>transformasi</a:t>
            </a:r>
            <a:r>
              <a:rPr lang="en-US" sz="2600" dirty="0">
                <a:latin typeface="Trebuchet MS" pitchFamily="34" charset="0"/>
              </a:rPr>
              <a:t> </a:t>
            </a:r>
            <a:r>
              <a:rPr lang="en-US" sz="2600" dirty="0" err="1">
                <a:latin typeface="Trebuchet MS" pitchFamily="34" charset="0"/>
              </a:rPr>
              <a:t>paradigma</a:t>
            </a:r>
            <a:r>
              <a:rPr lang="en-US" sz="2600" dirty="0">
                <a:latin typeface="Trebuchet MS" pitchFamily="34" charset="0"/>
              </a:rPr>
              <a:t> </a:t>
            </a:r>
            <a:r>
              <a:rPr lang="en-US" sz="2600" dirty="0" err="1">
                <a:latin typeface="Trebuchet MS" pitchFamily="34" charset="0"/>
              </a:rPr>
              <a:t>fungsional</a:t>
            </a:r>
            <a:r>
              <a:rPr lang="en-US" sz="2600" dirty="0">
                <a:latin typeface="Trebuchet MS" pitchFamily="34" charset="0"/>
              </a:rPr>
              <a:t> </a:t>
            </a:r>
            <a:r>
              <a:rPr lang="en-US" sz="2600" dirty="0" err="1">
                <a:latin typeface="Trebuchet MS" pitchFamily="34" charset="0"/>
              </a:rPr>
              <a:t>perencana</a:t>
            </a:r>
            <a:r>
              <a:rPr lang="en-US" sz="2600" dirty="0">
                <a:latin typeface="Trebuchet MS" pitchFamily="34" charset="0"/>
              </a:rPr>
              <a:t> </a:t>
            </a:r>
            <a:r>
              <a:rPr lang="en-US" sz="2600" dirty="0" err="1">
                <a:latin typeface="Trebuchet MS" pitchFamily="34" charset="0"/>
              </a:rPr>
              <a:t>dalam</a:t>
            </a:r>
            <a:r>
              <a:rPr lang="en-US" sz="2600" dirty="0">
                <a:latin typeface="Trebuchet MS" pitchFamily="34" charset="0"/>
              </a:rPr>
              <a:t> </a:t>
            </a:r>
            <a:r>
              <a:rPr lang="en-US" sz="2600" dirty="0" err="1">
                <a:latin typeface="Trebuchet MS" pitchFamily="34" charset="0"/>
              </a:rPr>
              <a:t>rangka</a:t>
            </a:r>
            <a:r>
              <a:rPr lang="en-US" sz="2600" dirty="0">
                <a:latin typeface="Trebuchet MS" pitchFamily="34" charset="0"/>
              </a:rPr>
              <a:t> </a:t>
            </a:r>
            <a:r>
              <a:rPr lang="en-US" sz="2600" dirty="0" err="1">
                <a:latin typeface="Trebuchet MS" pitchFamily="34" charset="0"/>
              </a:rPr>
              <a:t>memperkokoh</a:t>
            </a:r>
            <a:r>
              <a:rPr lang="en-US" sz="2600" dirty="0">
                <a:latin typeface="Trebuchet MS" pitchFamily="34" charset="0"/>
              </a:rPr>
              <a:t> </a:t>
            </a:r>
            <a:r>
              <a:rPr lang="en-US" sz="2600" dirty="0" err="1">
                <a:latin typeface="Trebuchet MS" pitchFamily="34" charset="0"/>
              </a:rPr>
              <a:t>konstruksi</a:t>
            </a:r>
            <a:r>
              <a:rPr lang="en-US" sz="2600" dirty="0">
                <a:latin typeface="Trebuchet MS" pitchFamily="34" charset="0"/>
              </a:rPr>
              <a:t> </a:t>
            </a:r>
            <a:r>
              <a:rPr lang="en-US" sz="2600" dirty="0" err="1">
                <a:latin typeface="Trebuchet MS" pitchFamily="34" charset="0"/>
              </a:rPr>
              <a:t>perencanaan</a:t>
            </a:r>
            <a:r>
              <a:rPr lang="en-US" sz="2600" dirty="0">
                <a:latin typeface="Trebuchet MS" pitchFamily="34" charset="0"/>
              </a:rPr>
              <a:t> </a:t>
            </a:r>
            <a:r>
              <a:rPr lang="en-US" sz="2600" dirty="0" err="1">
                <a:latin typeface="Trebuchet MS" pitchFamily="34" charset="0"/>
              </a:rPr>
              <a:t>pembangunan</a:t>
            </a:r>
            <a:r>
              <a:rPr lang="en-US" sz="2600" dirty="0">
                <a:latin typeface="Trebuchet MS" pitchFamily="34" charset="0"/>
              </a:rPr>
              <a:t> </a:t>
            </a:r>
            <a:r>
              <a:rPr lang="en-US" sz="2600" dirty="0" err="1">
                <a:latin typeface="Trebuchet MS" pitchFamily="34" charset="0"/>
              </a:rPr>
              <a:t>Jawa</a:t>
            </a:r>
            <a:r>
              <a:rPr lang="en-US" sz="2600" dirty="0">
                <a:latin typeface="Trebuchet MS" pitchFamily="34" charset="0"/>
              </a:rPr>
              <a:t> Barat </a:t>
            </a:r>
            <a:r>
              <a:rPr lang="en-US" sz="2600" dirty="0" err="1">
                <a:latin typeface="Trebuchet MS" pitchFamily="34" charset="0"/>
              </a:rPr>
              <a:t>membutuhkan</a:t>
            </a:r>
            <a:r>
              <a:rPr lang="en-US" sz="2600" dirty="0">
                <a:latin typeface="Trebuchet MS" pitchFamily="34" charset="0"/>
              </a:rPr>
              <a:t> </a:t>
            </a:r>
            <a:r>
              <a:rPr lang="en-US" sz="2600" dirty="0" err="1">
                <a:latin typeface="Trebuchet MS" pitchFamily="34" charset="0"/>
              </a:rPr>
              <a:t>komitmen</a:t>
            </a:r>
            <a:r>
              <a:rPr lang="en-US" sz="2600" dirty="0">
                <a:latin typeface="Trebuchet MS" pitchFamily="34" charset="0"/>
              </a:rPr>
              <a:t> multi </a:t>
            </a:r>
            <a:r>
              <a:rPr lang="en-US" sz="2600" dirty="0" err="1">
                <a:latin typeface="Trebuchet MS" pitchFamily="34" charset="0"/>
              </a:rPr>
              <a:t>pihak</a:t>
            </a:r>
            <a:r>
              <a:rPr lang="en-US" sz="2600" dirty="0">
                <a:latin typeface="Trebuchet MS" pitchFamily="34" charset="0"/>
              </a:rPr>
              <a:t>, </a:t>
            </a:r>
            <a:r>
              <a:rPr lang="en-US" sz="2600" dirty="0" err="1">
                <a:latin typeface="Trebuchet MS" pitchFamily="34" charset="0"/>
              </a:rPr>
              <a:t>yaitu</a:t>
            </a:r>
            <a:r>
              <a:rPr lang="en-US" sz="2600" dirty="0">
                <a:latin typeface="Trebuchet MS" pitchFamily="34" charset="0"/>
              </a:rPr>
              <a:t> </a:t>
            </a:r>
            <a:r>
              <a:rPr lang="en-US" sz="2600" dirty="0" err="1">
                <a:latin typeface="Trebuchet MS" pitchFamily="34" charset="0"/>
              </a:rPr>
              <a:t>para</a:t>
            </a:r>
            <a:r>
              <a:rPr lang="en-US" sz="2600" dirty="0">
                <a:latin typeface="Trebuchet MS" pitchFamily="34" charset="0"/>
              </a:rPr>
              <a:t> stakeholders </a:t>
            </a:r>
            <a:r>
              <a:rPr lang="en-US" sz="2600" dirty="0" err="1">
                <a:latin typeface="Trebuchet MS" pitchFamily="34" charset="0"/>
              </a:rPr>
              <a:t>terkait</a:t>
            </a:r>
            <a:r>
              <a:rPr lang="en-US" sz="2600" dirty="0">
                <a:latin typeface="Trebuchet MS" pitchFamily="34" charset="0"/>
              </a:rPr>
              <a:t>. </a:t>
            </a:r>
            <a:r>
              <a:rPr lang="en-US" sz="2600" dirty="0" err="1">
                <a:latin typeface="Trebuchet MS" pitchFamily="34" charset="0"/>
              </a:rPr>
              <a:t>Komitmen</a:t>
            </a:r>
            <a:r>
              <a:rPr lang="en-US" sz="2600" dirty="0">
                <a:latin typeface="Trebuchet MS" pitchFamily="34" charset="0"/>
              </a:rPr>
              <a:t> </a:t>
            </a:r>
            <a:r>
              <a:rPr lang="en-US" sz="2600" dirty="0" err="1">
                <a:latin typeface="Trebuchet MS" pitchFamily="34" charset="0"/>
              </a:rPr>
              <a:t>tersebut</a:t>
            </a:r>
            <a:r>
              <a:rPr lang="en-US" sz="2600" dirty="0">
                <a:latin typeface="Trebuchet MS" pitchFamily="34" charset="0"/>
              </a:rPr>
              <a:t> </a:t>
            </a:r>
            <a:r>
              <a:rPr lang="en-US" sz="2600" dirty="0" err="1">
                <a:latin typeface="Trebuchet MS" pitchFamily="34" charset="0"/>
              </a:rPr>
              <a:t>direfleksikan</a:t>
            </a:r>
            <a:r>
              <a:rPr lang="en-US" sz="2600" dirty="0">
                <a:latin typeface="Trebuchet MS" pitchFamily="34" charset="0"/>
              </a:rPr>
              <a:t> </a:t>
            </a:r>
            <a:r>
              <a:rPr lang="en-US" sz="2600" dirty="0" err="1">
                <a:latin typeface="Trebuchet MS" pitchFamily="34" charset="0"/>
              </a:rPr>
              <a:t>pada</a:t>
            </a:r>
            <a:r>
              <a:rPr lang="en-US" sz="2600" dirty="0">
                <a:latin typeface="Trebuchet MS" pitchFamily="34" charset="0"/>
              </a:rPr>
              <a:t> </a:t>
            </a:r>
            <a:r>
              <a:rPr lang="en-US" sz="2600" dirty="0" err="1">
                <a:latin typeface="Trebuchet MS" pitchFamily="34" charset="0"/>
              </a:rPr>
              <a:t>dua</a:t>
            </a:r>
            <a:r>
              <a:rPr lang="en-US" sz="2600" dirty="0">
                <a:latin typeface="Trebuchet MS" pitchFamily="34" charset="0"/>
              </a:rPr>
              <a:t> </a:t>
            </a:r>
            <a:r>
              <a:rPr lang="en-US" sz="2600" dirty="0" err="1">
                <a:latin typeface="Trebuchet MS" pitchFamily="34" charset="0"/>
              </a:rPr>
              <a:t>makna</a:t>
            </a:r>
            <a:r>
              <a:rPr lang="en-US" sz="2600" dirty="0">
                <a:latin typeface="Trebuchet MS" pitchFamily="34" charset="0"/>
              </a:rPr>
              <a:t> </a:t>
            </a:r>
            <a:r>
              <a:rPr lang="en-US" sz="2600" dirty="0" err="1">
                <a:latin typeface="Trebuchet MS" pitchFamily="34" charset="0"/>
              </a:rPr>
              <a:t>utama</a:t>
            </a:r>
            <a:r>
              <a:rPr lang="en-US" sz="2600" dirty="0">
                <a:latin typeface="Trebuchet MS" pitchFamily="34" charset="0"/>
              </a:rPr>
              <a:t>, </a:t>
            </a:r>
            <a:r>
              <a:rPr lang="en-US" sz="2600" dirty="0" err="1">
                <a:latin typeface="Trebuchet MS" pitchFamily="34" charset="0"/>
              </a:rPr>
              <a:t>yaitu</a:t>
            </a:r>
            <a:r>
              <a:rPr lang="en-US" sz="2600" dirty="0">
                <a:latin typeface="Trebuchet MS" pitchFamily="34" charset="0"/>
              </a:rPr>
              <a:t> </a:t>
            </a:r>
            <a:r>
              <a:rPr lang="en-US" sz="2600" dirty="0" smtClean="0">
                <a:latin typeface="Trebuchet MS" pitchFamily="34" charset="0"/>
              </a:rPr>
              <a:t>:</a:t>
            </a:r>
          </a:p>
          <a:p>
            <a:pPr algn="just"/>
            <a:endParaRPr lang="en-US" sz="1050" dirty="0" smtClean="0">
              <a:latin typeface="Trebuchet MS" pitchFamily="34" charset="0"/>
            </a:endParaRPr>
          </a:p>
          <a:p>
            <a:pPr marL="890588" lvl="0" indent="-457200" algn="just">
              <a:buAutoNum type="alphaLcPeriod"/>
            </a:pPr>
            <a:r>
              <a:rPr lang="en-US" sz="2600" dirty="0" err="1" smtClean="0">
                <a:latin typeface="Trebuchet MS" pitchFamily="34" charset="0"/>
              </a:rPr>
              <a:t>Komitmen</a:t>
            </a:r>
            <a:r>
              <a:rPr lang="en-US" sz="2600" dirty="0" smtClean="0">
                <a:latin typeface="Trebuchet MS" pitchFamily="34" charset="0"/>
              </a:rPr>
              <a:t> </a:t>
            </a:r>
            <a:r>
              <a:rPr lang="en-US" sz="2600" dirty="0" err="1">
                <a:latin typeface="Trebuchet MS" pitchFamily="34" charset="0"/>
              </a:rPr>
              <a:t>memaknai</a:t>
            </a:r>
            <a:r>
              <a:rPr lang="en-US" sz="2600" dirty="0">
                <a:latin typeface="Trebuchet MS" pitchFamily="34" charset="0"/>
              </a:rPr>
              <a:t> </a:t>
            </a:r>
            <a:r>
              <a:rPr lang="en-US" sz="2600" dirty="0" err="1">
                <a:latin typeface="Trebuchet MS" pitchFamily="34" charset="0"/>
              </a:rPr>
              <a:t>keterkaitan</a:t>
            </a:r>
            <a:r>
              <a:rPr lang="en-US" sz="2600" dirty="0">
                <a:latin typeface="Trebuchet MS" pitchFamily="34" charset="0"/>
              </a:rPr>
              <a:t> </a:t>
            </a:r>
            <a:r>
              <a:rPr lang="en-US" sz="2600" dirty="0" err="1">
                <a:latin typeface="Trebuchet MS" pitchFamily="34" charset="0"/>
              </a:rPr>
              <a:t>peran</a:t>
            </a:r>
            <a:r>
              <a:rPr lang="en-US" sz="2600" dirty="0">
                <a:latin typeface="Trebuchet MS" pitchFamily="34" charset="0"/>
              </a:rPr>
              <a:t> </a:t>
            </a:r>
            <a:r>
              <a:rPr lang="en-US" sz="2600" dirty="0" err="1">
                <a:latin typeface="Trebuchet MS" pitchFamily="34" charset="0"/>
              </a:rPr>
              <a:t>dan</a:t>
            </a:r>
            <a:r>
              <a:rPr lang="en-US" sz="2600" dirty="0">
                <a:latin typeface="Trebuchet MS" pitchFamily="34" charset="0"/>
              </a:rPr>
              <a:t> </a:t>
            </a:r>
            <a:r>
              <a:rPr lang="en-US" sz="2600" dirty="0" err="1">
                <a:latin typeface="Trebuchet MS" pitchFamily="34" charset="0"/>
              </a:rPr>
              <a:t>fungsi</a:t>
            </a:r>
            <a:r>
              <a:rPr lang="en-US" sz="2600" dirty="0">
                <a:latin typeface="Trebuchet MS" pitchFamily="34" charset="0"/>
              </a:rPr>
              <a:t> </a:t>
            </a:r>
            <a:r>
              <a:rPr lang="en-US" sz="2600" dirty="0" err="1">
                <a:latin typeface="Trebuchet MS" pitchFamily="34" charset="0"/>
              </a:rPr>
              <a:t>para</a:t>
            </a:r>
            <a:r>
              <a:rPr lang="en-US" sz="2600" dirty="0">
                <a:latin typeface="Trebuchet MS" pitchFamily="34" charset="0"/>
              </a:rPr>
              <a:t> </a:t>
            </a:r>
            <a:r>
              <a:rPr lang="en-US" sz="2600" dirty="0" err="1">
                <a:latin typeface="Trebuchet MS" pitchFamily="34" charset="0"/>
              </a:rPr>
              <a:t>pihak</a:t>
            </a:r>
            <a:r>
              <a:rPr lang="en-US" sz="2600" dirty="0">
                <a:latin typeface="Trebuchet MS" pitchFamily="34" charset="0"/>
              </a:rPr>
              <a:t> </a:t>
            </a:r>
            <a:r>
              <a:rPr lang="en-US" sz="2600" dirty="0" err="1">
                <a:latin typeface="Trebuchet MS" pitchFamily="34" charset="0"/>
              </a:rPr>
              <a:t>dalam</a:t>
            </a:r>
            <a:r>
              <a:rPr lang="en-US" sz="2600" dirty="0">
                <a:latin typeface="Trebuchet MS" pitchFamily="34" charset="0"/>
              </a:rPr>
              <a:t> </a:t>
            </a:r>
            <a:r>
              <a:rPr lang="en-US" sz="2600" dirty="0" err="1">
                <a:latin typeface="Trebuchet MS" pitchFamily="34" charset="0"/>
              </a:rPr>
              <a:t>pola</a:t>
            </a:r>
            <a:r>
              <a:rPr lang="en-US" sz="2600" dirty="0">
                <a:latin typeface="Trebuchet MS" pitchFamily="34" charset="0"/>
              </a:rPr>
              <a:t> </a:t>
            </a:r>
            <a:r>
              <a:rPr lang="en-US" sz="2600" dirty="0" err="1">
                <a:latin typeface="Trebuchet MS" pitchFamily="34" charset="0"/>
              </a:rPr>
              <a:t>hubungan</a:t>
            </a:r>
            <a:r>
              <a:rPr lang="en-US" sz="2600" dirty="0">
                <a:latin typeface="Trebuchet MS" pitchFamily="34" charset="0"/>
              </a:rPr>
              <a:t> </a:t>
            </a:r>
            <a:r>
              <a:rPr lang="en-US" sz="2600" dirty="0" err="1">
                <a:latin typeface="Trebuchet MS" pitchFamily="34" charset="0"/>
              </a:rPr>
              <a:t>kerja</a:t>
            </a:r>
            <a:r>
              <a:rPr lang="en-US" sz="2600" dirty="0">
                <a:latin typeface="Trebuchet MS" pitchFamily="34" charset="0"/>
              </a:rPr>
              <a:t> </a:t>
            </a:r>
            <a:r>
              <a:rPr lang="en-US" sz="2600" dirty="0" err="1">
                <a:latin typeface="Trebuchet MS" pitchFamily="34" charset="0"/>
              </a:rPr>
              <a:t>secara</a:t>
            </a:r>
            <a:r>
              <a:rPr lang="en-US" sz="2600" dirty="0">
                <a:latin typeface="Trebuchet MS" pitchFamily="34" charset="0"/>
              </a:rPr>
              <a:t> </a:t>
            </a:r>
            <a:r>
              <a:rPr lang="en-US" sz="2600" dirty="0" err="1" smtClean="0">
                <a:latin typeface="Trebuchet MS" pitchFamily="34" charset="0"/>
              </a:rPr>
              <a:t>sistemik</a:t>
            </a:r>
            <a:r>
              <a:rPr lang="en-US" sz="2600" dirty="0" smtClean="0">
                <a:latin typeface="Trebuchet MS" pitchFamily="34" charset="0"/>
              </a:rPr>
              <a:t>.</a:t>
            </a:r>
          </a:p>
          <a:p>
            <a:pPr marL="890588" lvl="0" indent="-457200" algn="just">
              <a:buAutoNum type="alphaLcPeriod"/>
            </a:pPr>
            <a:r>
              <a:rPr lang="en-US" sz="2600" dirty="0" err="1" smtClean="0">
                <a:latin typeface="Trebuchet MS" pitchFamily="34" charset="0"/>
              </a:rPr>
              <a:t>Komitmen</a:t>
            </a:r>
            <a:r>
              <a:rPr lang="en-US" sz="2600" dirty="0" smtClean="0">
                <a:latin typeface="Trebuchet MS" pitchFamily="34" charset="0"/>
              </a:rPr>
              <a:t> </a:t>
            </a:r>
            <a:r>
              <a:rPr lang="en-US" sz="2600" dirty="0" err="1">
                <a:latin typeface="Trebuchet MS" pitchFamily="34" charset="0"/>
              </a:rPr>
              <a:t>untuk</a:t>
            </a:r>
            <a:r>
              <a:rPr lang="en-US" sz="2600" dirty="0">
                <a:latin typeface="Trebuchet MS" pitchFamily="34" charset="0"/>
              </a:rPr>
              <a:t> </a:t>
            </a:r>
            <a:r>
              <a:rPr lang="en-US" sz="2600" dirty="0" err="1">
                <a:latin typeface="Trebuchet MS" pitchFamily="34" charset="0"/>
              </a:rPr>
              <a:t>maju</a:t>
            </a:r>
            <a:r>
              <a:rPr lang="en-US" sz="2600" dirty="0">
                <a:latin typeface="Trebuchet MS" pitchFamily="34" charset="0"/>
              </a:rPr>
              <a:t> </a:t>
            </a:r>
            <a:r>
              <a:rPr lang="en-US" sz="2600" dirty="0" err="1">
                <a:latin typeface="Trebuchet MS" pitchFamily="34" charset="0"/>
              </a:rPr>
              <a:t>dan</a:t>
            </a:r>
            <a:r>
              <a:rPr lang="en-US" sz="2600" dirty="0">
                <a:latin typeface="Trebuchet MS" pitchFamily="34" charset="0"/>
              </a:rPr>
              <a:t> </a:t>
            </a:r>
            <a:r>
              <a:rPr lang="en-US" sz="2600" dirty="0" err="1">
                <a:latin typeface="Trebuchet MS" pitchFamily="34" charset="0"/>
              </a:rPr>
              <a:t>berkembang</a:t>
            </a:r>
            <a:r>
              <a:rPr lang="en-US" sz="2600" dirty="0">
                <a:latin typeface="Trebuchet MS" pitchFamily="34" charset="0"/>
              </a:rPr>
              <a:t> </a:t>
            </a:r>
            <a:r>
              <a:rPr lang="en-US" sz="2600" dirty="0" err="1">
                <a:latin typeface="Trebuchet MS" pitchFamily="34" charset="0"/>
              </a:rPr>
              <a:t>dalam</a:t>
            </a:r>
            <a:r>
              <a:rPr lang="en-US" sz="2600" dirty="0">
                <a:latin typeface="Trebuchet MS" pitchFamily="34" charset="0"/>
              </a:rPr>
              <a:t> </a:t>
            </a:r>
            <a:r>
              <a:rPr lang="en-US" sz="2600" dirty="0" err="1">
                <a:latin typeface="Trebuchet MS" pitchFamily="34" charset="0"/>
              </a:rPr>
              <a:t>menghadirkan</a:t>
            </a:r>
            <a:r>
              <a:rPr lang="en-US" sz="2600" dirty="0">
                <a:latin typeface="Trebuchet MS" pitchFamily="34" charset="0"/>
              </a:rPr>
              <a:t> </a:t>
            </a:r>
            <a:r>
              <a:rPr lang="en-US" sz="2600" dirty="0" err="1">
                <a:latin typeface="Trebuchet MS" pitchFamily="34" charset="0"/>
              </a:rPr>
              <a:t>perbaikan</a:t>
            </a:r>
            <a:r>
              <a:rPr lang="en-US" sz="2600" dirty="0">
                <a:latin typeface="Trebuchet MS" pitchFamily="34" charset="0"/>
              </a:rPr>
              <a:t> </a:t>
            </a:r>
            <a:r>
              <a:rPr lang="en-US" sz="2600" dirty="0" err="1">
                <a:latin typeface="Trebuchet MS" pitchFamily="34" charset="0"/>
              </a:rPr>
              <a:t>melalui</a:t>
            </a:r>
            <a:r>
              <a:rPr lang="en-US" sz="2600" dirty="0">
                <a:latin typeface="Trebuchet MS" pitchFamily="34" charset="0"/>
              </a:rPr>
              <a:t> </a:t>
            </a:r>
            <a:r>
              <a:rPr lang="en-US" sz="2600" dirty="0" err="1">
                <a:latin typeface="Trebuchet MS" pitchFamily="34" charset="0"/>
              </a:rPr>
              <a:t>semangat</a:t>
            </a:r>
            <a:r>
              <a:rPr lang="en-US" sz="2600" dirty="0">
                <a:latin typeface="Trebuchet MS" pitchFamily="34" charset="0"/>
              </a:rPr>
              <a:t> </a:t>
            </a:r>
            <a:r>
              <a:rPr lang="en-US" sz="2600" dirty="0" err="1">
                <a:latin typeface="Trebuchet MS" pitchFamily="34" charset="0"/>
              </a:rPr>
              <a:t>ko-kreasi</a:t>
            </a:r>
            <a:r>
              <a:rPr lang="en-US" sz="2600" dirty="0" smtClean="0">
                <a:latin typeface="Trebuchet MS" pitchFamily="34" charset="0"/>
              </a:rPr>
              <a:t>.</a:t>
            </a:r>
          </a:p>
        </p:txBody>
      </p:sp>
      <p:sp>
        <p:nvSpPr>
          <p:cNvPr id="14" name="TextBox 13"/>
          <p:cNvSpPr txBox="1"/>
          <p:nvPr/>
        </p:nvSpPr>
        <p:spPr>
          <a:xfrm>
            <a:off x="8618046" y="6381328"/>
            <a:ext cx="364202" cy="276999"/>
          </a:xfrm>
          <a:prstGeom prst="rect">
            <a:avLst/>
          </a:prstGeom>
          <a:solidFill>
            <a:srgbClr val="000066"/>
          </a:solidFill>
        </p:spPr>
        <p:txBody>
          <a:bodyPr wrap="none" rtlCol="0">
            <a:spAutoFit/>
          </a:bodyPr>
          <a:lstStyle/>
          <a:p>
            <a:r>
              <a:rPr lang="en-US" sz="1200" b="1" dirty="0" smtClean="0">
                <a:solidFill>
                  <a:schemeClr val="bg1"/>
                </a:solidFill>
                <a:latin typeface="Trebuchet MS" pitchFamily="34" charset="0"/>
              </a:rPr>
              <a:t>25</a:t>
            </a:r>
            <a:endParaRPr lang="en-US" sz="1200" b="1" dirty="0">
              <a:solidFill>
                <a:schemeClr val="bg1"/>
              </a:solidFill>
              <a:latin typeface="Trebuchet MS" pitchFamily="34" charset="0"/>
            </a:endParaRPr>
          </a:p>
        </p:txBody>
      </p:sp>
    </p:spTree>
    <p:extLst>
      <p:ext uri="{BB962C8B-B14F-4D97-AF65-F5344CB8AC3E}">
        <p14:creationId xmlns:p14="http://schemas.microsoft.com/office/powerpoint/2010/main" val="1367243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6" y="2190116"/>
            <a:ext cx="9144000" cy="6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6" y="3789040"/>
            <a:ext cx="9144000" cy="6480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512" y="2420888"/>
            <a:ext cx="9173496" cy="18002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36512" y="1340768"/>
            <a:ext cx="2617626" cy="3600400"/>
          </a:xfrm>
          <a:prstGeom prst="rect">
            <a:avLst/>
          </a:prstGeom>
          <a:ln>
            <a:noFill/>
          </a:ln>
          <a:effectLst>
            <a:glow>
              <a:schemeClr val="bg1">
                <a:alpha val="0"/>
              </a:schemeClr>
            </a:glow>
            <a:softEdge rad="723900"/>
          </a:effectLst>
        </p:spPr>
      </p:pic>
      <p:pic>
        <p:nvPicPr>
          <p:cNvPr id="1026" name="Picture 2" descr="D:\LOGO JAB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256" y="332656"/>
            <a:ext cx="1178216" cy="136815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bwMode="auto">
          <a:xfrm>
            <a:off x="2771957" y="2708920"/>
            <a:ext cx="5832491" cy="685800"/>
          </a:xfrm>
          <a:prstGeom prst="rect">
            <a:avLst/>
          </a:prstGeom>
          <a:noFill/>
          <a:ln w="9525">
            <a:noFill/>
            <a:miter lim="800000"/>
            <a:headEnd/>
            <a:tailEnd/>
          </a:ln>
        </p:spPr>
        <p:txBody>
          <a:bodyPr lIns="91407" tIns="45705" rIns="91407" bIns="45705"/>
          <a:lstStyle/>
          <a:p>
            <a:pPr marL="341313" indent="-341313" algn="ctr" defTabSz="912813"/>
            <a:r>
              <a:rPr lang="en-US" sz="8000" dirty="0">
                <a:solidFill>
                  <a:srgbClr val="FFC000"/>
                </a:solidFill>
                <a:latin typeface="Mistral" pitchFamily="66" charset="0"/>
              </a:rPr>
              <a:t>TERIMA KASIH</a:t>
            </a:r>
          </a:p>
        </p:txBody>
      </p:sp>
      <p:sp>
        <p:nvSpPr>
          <p:cNvPr id="3" name="Rectangle 2"/>
          <p:cNvSpPr/>
          <p:nvPr/>
        </p:nvSpPr>
        <p:spPr>
          <a:xfrm>
            <a:off x="290170" y="260648"/>
            <a:ext cx="7352086" cy="1384995"/>
          </a:xfrm>
          <a:prstGeom prst="rect">
            <a:avLst/>
          </a:prstGeom>
        </p:spPr>
        <p:txBody>
          <a:bodyPr wrap="square">
            <a:spAutoFit/>
          </a:bodyPr>
          <a:lstStyle/>
          <a:p>
            <a:r>
              <a:rPr lang="en-US" sz="2800" i="1" dirty="0" err="1">
                <a:latin typeface="Gabriola" pitchFamily="82" charset="0"/>
              </a:rPr>
              <a:t>Keberhasilan</a:t>
            </a:r>
            <a:r>
              <a:rPr lang="en-US" sz="2800" i="1" dirty="0">
                <a:latin typeface="Gabriola" pitchFamily="82" charset="0"/>
              </a:rPr>
              <a:t> </a:t>
            </a:r>
            <a:r>
              <a:rPr lang="en-US" sz="2800" i="1" dirty="0" err="1">
                <a:latin typeface="Gabriola" pitchFamily="82" charset="0"/>
              </a:rPr>
              <a:t>sebuah</a:t>
            </a:r>
            <a:r>
              <a:rPr lang="en-US" sz="2800" i="1" dirty="0">
                <a:latin typeface="Gabriola" pitchFamily="82" charset="0"/>
              </a:rPr>
              <a:t> </a:t>
            </a:r>
            <a:r>
              <a:rPr lang="en-US" sz="2800" i="1" dirty="0" err="1">
                <a:latin typeface="Gabriola" pitchFamily="82" charset="0"/>
              </a:rPr>
              <a:t>perubahan</a:t>
            </a:r>
            <a:r>
              <a:rPr lang="en-US" sz="2800" i="1" dirty="0">
                <a:latin typeface="Gabriola" pitchFamily="82" charset="0"/>
              </a:rPr>
              <a:t> </a:t>
            </a:r>
            <a:r>
              <a:rPr lang="en-US" sz="2800" i="1" dirty="0" err="1">
                <a:latin typeface="Gabriola" pitchFamily="82" charset="0"/>
              </a:rPr>
              <a:t>adalah</a:t>
            </a:r>
            <a:r>
              <a:rPr lang="en-US" sz="2800" i="1" dirty="0">
                <a:latin typeface="Gabriola" pitchFamily="82" charset="0"/>
              </a:rPr>
              <a:t> </a:t>
            </a:r>
            <a:r>
              <a:rPr lang="en-US" sz="2800" i="1" dirty="0" err="1">
                <a:latin typeface="Gabriola" pitchFamily="82" charset="0"/>
              </a:rPr>
              <a:t>dengan</a:t>
            </a:r>
            <a:r>
              <a:rPr lang="en-US" sz="2800" i="1" dirty="0">
                <a:latin typeface="Gabriola" pitchFamily="82" charset="0"/>
              </a:rPr>
              <a:t> </a:t>
            </a:r>
            <a:r>
              <a:rPr lang="en-US" sz="2800" i="1" dirty="0" err="1">
                <a:latin typeface="Gabriola" pitchFamily="82" charset="0"/>
              </a:rPr>
              <a:t>hadirnya</a:t>
            </a:r>
            <a:r>
              <a:rPr lang="en-US" sz="2800" i="1" dirty="0">
                <a:latin typeface="Gabriola" pitchFamily="82" charset="0"/>
              </a:rPr>
              <a:t> </a:t>
            </a:r>
            <a:r>
              <a:rPr lang="en-US" sz="2800" i="1" dirty="0" err="1">
                <a:latin typeface="Gabriola" pitchFamily="82" charset="0"/>
              </a:rPr>
              <a:t>keinginan</a:t>
            </a:r>
            <a:r>
              <a:rPr lang="en-US" sz="2800" i="1" dirty="0">
                <a:latin typeface="Gabriola" pitchFamily="82" charset="0"/>
              </a:rPr>
              <a:t> </a:t>
            </a:r>
            <a:r>
              <a:rPr lang="en-US" sz="2800" i="1" dirty="0" err="1">
                <a:latin typeface="Gabriola" pitchFamily="82" charset="0"/>
              </a:rPr>
              <a:t>dan</a:t>
            </a:r>
            <a:r>
              <a:rPr lang="en-US" sz="2800" i="1" dirty="0">
                <a:latin typeface="Gabriola" pitchFamily="82" charset="0"/>
              </a:rPr>
              <a:t> </a:t>
            </a:r>
            <a:r>
              <a:rPr lang="en-US" sz="2800" i="1" dirty="0" err="1">
                <a:latin typeface="Gabriola" pitchFamily="82" charset="0"/>
              </a:rPr>
              <a:t>kesungguhan</a:t>
            </a:r>
            <a:r>
              <a:rPr lang="en-US" sz="2800" i="1" dirty="0">
                <a:latin typeface="Gabriola" pitchFamily="82" charset="0"/>
              </a:rPr>
              <a:t> </a:t>
            </a:r>
            <a:r>
              <a:rPr lang="en-US" sz="2800" i="1" dirty="0" err="1">
                <a:latin typeface="Gabriola" pitchFamily="82" charset="0"/>
              </a:rPr>
              <a:t>untuk</a:t>
            </a:r>
            <a:r>
              <a:rPr lang="en-US" sz="2800" i="1" dirty="0">
                <a:latin typeface="Gabriola" pitchFamily="82" charset="0"/>
              </a:rPr>
              <a:t> </a:t>
            </a:r>
            <a:r>
              <a:rPr lang="en-US" sz="2800" i="1" dirty="0" err="1">
                <a:latin typeface="Gabriola" pitchFamily="82" charset="0"/>
              </a:rPr>
              <a:t>berbuat</a:t>
            </a:r>
            <a:r>
              <a:rPr lang="en-US" sz="2800" i="1" dirty="0">
                <a:latin typeface="Gabriola" pitchFamily="82" charset="0"/>
              </a:rPr>
              <a:t>, </a:t>
            </a:r>
            <a:r>
              <a:rPr lang="en-US" sz="2800" i="1" dirty="0" err="1">
                <a:latin typeface="Gabriola" pitchFamily="82" charset="0"/>
              </a:rPr>
              <a:t>bukan</a:t>
            </a:r>
            <a:r>
              <a:rPr lang="en-US" sz="2800" i="1" dirty="0">
                <a:latin typeface="Gabriola" pitchFamily="82" charset="0"/>
              </a:rPr>
              <a:t> </a:t>
            </a:r>
            <a:r>
              <a:rPr lang="en-US" sz="2800" i="1" dirty="0" err="1">
                <a:latin typeface="Gabriola" pitchFamily="82" charset="0"/>
              </a:rPr>
              <a:t>dengan</a:t>
            </a:r>
            <a:r>
              <a:rPr lang="en-US" sz="2800" i="1" dirty="0">
                <a:latin typeface="Gabriola" pitchFamily="82" charset="0"/>
              </a:rPr>
              <a:t> </a:t>
            </a:r>
            <a:r>
              <a:rPr lang="en-US" sz="2800" i="1" dirty="0" err="1">
                <a:latin typeface="Gabriola" pitchFamily="82" charset="0"/>
              </a:rPr>
              <a:t>mengumpulkan</a:t>
            </a:r>
            <a:r>
              <a:rPr lang="en-US" sz="2800" i="1" dirty="0">
                <a:latin typeface="Gabriola" pitchFamily="82" charset="0"/>
              </a:rPr>
              <a:t> </a:t>
            </a:r>
            <a:r>
              <a:rPr lang="en-US" sz="2800" i="1" dirty="0" err="1">
                <a:latin typeface="Gabriola" pitchFamily="82" charset="0"/>
              </a:rPr>
              <a:t>amunisi</a:t>
            </a:r>
            <a:r>
              <a:rPr lang="en-US" sz="2800" i="1" dirty="0">
                <a:latin typeface="Gabriola" pitchFamily="82" charset="0"/>
              </a:rPr>
              <a:t> </a:t>
            </a:r>
            <a:r>
              <a:rPr lang="en-US" sz="2800" i="1" dirty="0" err="1">
                <a:latin typeface="Gabriola" pitchFamily="82" charset="0"/>
              </a:rPr>
              <a:t>kekuatan</a:t>
            </a:r>
            <a:r>
              <a:rPr lang="en-US" sz="2800" i="1" dirty="0">
                <a:latin typeface="Gabriola" pitchFamily="82" charset="0"/>
              </a:rPr>
              <a:t> </a:t>
            </a:r>
            <a:r>
              <a:rPr lang="en-US" sz="2800" i="1" dirty="0" err="1">
                <a:latin typeface="Gabriola" pitchFamily="82" charset="0"/>
              </a:rPr>
              <a:t>terlebih</a:t>
            </a:r>
            <a:r>
              <a:rPr lang="en-US" sz="2800" i="1" dirty="0">
                <a:latin typeface="Gabriola" pitchFamily="82" charset="0"/>
              </a:rPr>
              <a:t> </a:t>
            </a:r>
            <a:r>
              <a:rPr lang="en-US" sz="2800" i="1" dirty="0" err="1" smtClean="0">
                <a:latin typeface="Gabriola" pitchFamily="82" charset="0"/>
              </a:rPr>
              <a:t>dahulu</a:t>
            </a:r>
            <a:r>
              <a:rPr lang="en-US" sz="2800" i="1" dirty="0">
                <a:latin typeface="Gabriola" pitchFamily="82" charset="0"/>
              </a:rPr>
              <a:t>…. </a:t>
            </a:r>
          </a:p>
        </p:txBody>
      </p:sp>
      <p:sp>
        <p:nvSpPr>
          <p:cNvPr id="6" name="Rectangle 5"/>
          <p:cNvSpPr/>
          <p:nvPr/>
        </p:nvSpPr>
        <p:spPr>
          <a:xfrm>
            <a:off x="295114" y="4830251"/>
            <a:ext cx="8525358" cy="954107"/>
          </a:xfrm>
          <a:prstGeom prst="rect">
            <a:avLst/>
          </a:prstGeom>
        </p:spPr>
        <p:txBody>
          <a:bodyPr wrap="square">
            <a:spAutoFit/>
          </a:bodyPr>
          <a:lstStyle/>
          <a:p>
            <a:r>
              <a:rPr lang="en-US" sz="2800" i="1" dirty="0" err="1">
                <a:latin typeface="Gabriola" pitchFamily="82" charset="0"/>
              </a:rPr>
              <a:t>Menunda-nunda</a:t>
            </a:r>
            <a:r>
              <a:rPr lang="en-US" sz="2800" i="1" dirty="0">
                <a:latin typeface="Gabriola" pitchFamily="82" charset="0"/>
              </a:rPr>
              <a:t> </a:t>
            </a:r>
            <a:r>
              <a:rPr lang="en-US" sz="2800" i="1" dirty="0" err="1">
                <a:latin typeface="Gabriola" pitchFamily="82" charset="0"/>
              </a:rPr>
              <a:t>sebuah</a:t>
            </a:r>
            <a:r>
              <a:rPr lang="en-US" sz="2800" i="1" dirty="0">
                <a:latin typeface="Gabriola" pitchFamily="82" charset="0"/>
              </a:rPr>
              <a:t> </a:t>
            </a:r>
            <a:r>
              <a:rPr lang="en-US" sz="2800" i="1" dirty="0" err="1">
                <a:latin typeface="Gabriola" pitchFamily="82" charset="0"/>
              </a:rPr>
              <a:t>kemapanan</a:t>
            </a:r>
            <a:r>
              <a:rPr lang="en-US" sz="2800" i="1" dirty="0">
                <a:latin typeface="Gabriola" pitchFamily="82" charset="0"/>
              </a:rPr>
              <a:t> </a:t>
            </a:r>
            <a:r>
              <a:rPr lang="en-US" sz="2800" i="1" dirty="0" err="1">
                <a:latin typeface="Gabriola" pitchFamily="82" charset="0"/>
              </a:rPr>
              <a:t>hanya</a:t>
            </a:r>
            <a:r>
              <a:rPr lang="en-US" sz="2800" i="1" dirty="0">
                <a:latin typeface="Gabriola" pitchFamily="82" charset="0"/>
              </a:rPr>
              <a:t> </a:t>
            </a:r>
            <a:r>
              <a:rPr lang="en-US" sz="2800" i="1" dirty="0" err="1">
                <a:latin typeface="Gabriola" pitchFamily="82" charset="0"/>
              </a:rPr>
              <a:t>akan</a:t>
            </a:r>
            <a:r>
              <a:rPr lang="en-US" sz="2800" i="1" dirty="0">
                <a:latin typeface="Gabriola" pitchFamily="82" charset="0"/>
              </a:rPr>
              <a:t> </a:t>
            </a:r>
            <a:r>
              <a:rPr lang="en-US" sz="2800" i="1" dirty="0" err="1">
                <a:latin typeface="Gabriola" pitchFamily="82" charset="0"/>
              </a:rPr>
              <a:t>membawa</a:t>
            </a:r>
            <a:r>
              <a:rPr lang="en-US" sz="2800" i="1" dirty="0">
                <a:latin typeface="Gabriola" pitchFamily="82" charset="0"/>
              </a:rPr>
              <a:t> </a:t>
            </a:r>
            <a:r>
              <a:rPr lang="en-US" sz="2800" i="1" dirty="0" err="1">
                <a:latin typeface="Gabriola" pitchFamily="82" charset="0"/>
              </a:rPr>
              <a:t>kita</a:t>
            </a:r>
            <a:r>
              <a:rPr lang="en-US" sz="2800" i="1" dirty="0">
                <a:latin typeface="Gabriola" pitchFamily="82" charset="0"/>
              </a:rPr>
              <a:t> </a:t>
            </a:r>
            <a:r>
              <a:rPr lang="en-US" sz="2800" i="1" dirty="0" err="1">
                <a:latin typeface="Gabriola" pitchFamily="82" charset="0"/>
              </a:rPr>
              <a:t>kepada</a:t>
            </a:r>
            <a:r>
              <a:rPr lang="en-US" sz="2800" i="1" dirty="0">
                <a:latin typeface="Gabriola" pitchFamily="82" charset="0"/>
              </a:rPr>
              <a:t> </a:t>
            </a:r>
            <a:r>
              <a:rPr lang="en-US" sz="2800" i="1" dirty="0" err="1">
                <a:latin typeface="Gabriola" pitchFamily="82" charset="0"/>
              </a:rPr>
              <a:t>sikap</a:t>
            </a:r>
            <a:r>
              <a:rPr lang="en-US" sz="2800" i="1" dirty="0">
                <a:latin typeface="Gabriola" pitchFamily="82" charset="0"/>
              </a:rPr>
              <a:t> </a:t>
            </a:r>
            <a:r>
              <a:rPr lang="en-US" sz="2800" i="1" dirty="0" err="1">
                <a:latin typeface="Gabriola" pitchFamily="82" charset="0"/>
              </a:rPr>
              <a:t>malas</a:t>
            </a:r>
            <a:r>
              <a:rPr lang="en-US" sz="2800" i="1" dirty="0">
                <a:latin typeface="Gabriola" pitchFamily="82" charset="0"/>
              </a:rPr>
              <a:t> </a:t>
            </a:r>
            <a:r>
              <a:rPr lang="en-US" sz="2800" i="1" dirty="0" err="1">
                <a:latin typeface="Gabriola" pitchFamily="82" charset="0"/>
              </a:rPr>
              <a:t>dan</a:t>
            </a:r>
            <a:r>
              <a:rPr lang="en-US" sz="2800" i="1" dirty="0">
                <a:latin typeface="Gabriola" pitchFamily="82" charset="0"/>
              </a:rPr>
              <a:t> </a:t>
            </a:r>
            <a:r>
              <a:rPr lang="en-US" sz="2800" i="1" dirty="0" err="1" smtClean="0">
                <a:latin typeface="Gabriola" pitchFamily="82" charset="0"/>
              </a:rPr>
              <a:t>pesimis</a:t>
            </a:r>
            <a:r>
              <a:rPr lang="en-US" sz="2800" i="1" dirty="0">
                <a:latin typeface="Gabriola" pitchFamily="82" charset="0"/>
              </a:rPr>
              <a:t> </a:t>
            </a:r>
            <a:r>
              <a:rPr lang="en-US" sz="2800" i="1" dirty="0" smtClean="0">
                <a:latin typeface="Gabriola" pitchFamily="82" charset="0"/>
              </a:rPr>
              <a:t>....</a:t>
            </a:r>
            <a:endParaRPr lang="en-US" sz="2800" i="1" dirty="0">
              <a:latin typeface="Gabriola" pitchFamily="82" charset="0"/>
            </a:endParaRPr>
          </a:p>
        </p:txBody>
      </p:sp>
    </p:spTree>
    <p:extLst>
      <p:ext uri="{BB962C8B-B14F-4D97-AF65-F5344CB8AC3E}">
        <p14:creationId xmlns:p14="http://schemas.microsoft.com/office/powerpoint/2010/main" val="170374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764" y="87604"/>
            <a:ext cx="9144000" cy="980260"/>
            <a:chOff x="0" y="122686"/>
            <a:chExt cx="9144000" cy="980260"/>
          </a:xfrm>
          <a:solidFill>
            <a:srgbClr val="0033CC"/>
          </a:solidFill>
        </p:grpSpPr>
        <p:sp>
          <p:nvSpPr>
            <p:cNvPr id="10" name="Rectangle 9"/>
            <p:cNvSpPr/>
            <p:nvPr/>
          </p:nvSpPr>
          <p:spPr>
            <a:xfrm>
              <a:off x="0" y="338242"/>
              <a:ext cx="9144000" cy="7647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166082"/>
              <a:ext cx="9144000" cy="7647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13" name="TextBox 4"/>
            <p:cNvSpPr txBox="1">
              <a:spLocks noChangeArrowheads="1"/>
            </p:cNvSpPr>
            <p:nvPr/>
          </p:nvSpPr>
          <p:spPr bwMode="auto">
            <a:xfrm>
              <a:off x="1002042" y="122686"/>
              <a:ext cx="8034454" cy="369332"/>
            </a:xfrm>
            <a:prstGeom prst="rect">
              <a:avLst/>
            </a:prstGeom>
            <a:grpFill/>
            <a:ln w="9525">
              <a:noFill/>
              <a:miter lim="800000"/>
              <a:headEnd/>
              <a:tailEnd/>
            </a:ln>
          </p:spPr>
          <p:txBody>
            <a:bodyPr wrap="square">
              <a:spAutoFit/>
            </a:bodyPr>
            <a:lstStyle/>
            <a:p>
              <a:pPr algn="ctr" fontAlgn="base">
                <a:spcBef>
                  <a:spcPct val="0"/>
                </a:spcBef>
                <a:spcAft>
                  <a:spcPct val="0"/>
                </a:spcAft>
                <a:defRPr/>
              </a:pPr>
              <a:endParaRPr lang="en-US" b="1" dirty="0">
                <a:solidFill>
                  <a:srgbClr val="1F497D">
                    <a:lumMod val="20000"/>
                    <a:lumOff val="80000"/>
                  </a:srgbClr>
                </a:solidFill>
                <a:latin typeface="Trebuchet MS" pitchFamily="34" charset="0"/>
              </a:endParaRPr>
            </a:p>
          </p:txBody>
        </p:sp>
      </p:grpSp>
      <p:sp>
        <p:nvSpPr>
          <p:cNvPr id="2" name="Rectangle 1"/>
          <p:cNvSpPr/>
          <p:nvPr/>
        </p:nvSpPr>
        <p:spPr>
          <a:xfrm>
            <a:off x="1115616" y="188085"/>
            <a:ext cx="7942644" cy="830997"/>
          </a:xfrm>
          <a:prstGeom prst="rect">
            <a:avLst/>
          </a:prstGeom>
        </p:spPr>
        <p:txBody>
          <a:bodyPr wrap="square">
            <a:spAutoFit/>
          </a:bodyPr>
          <a:lstStyle/>
          <a:p>
            <a:pPr algn="ctr"/>
            <a:r>
              <a:rPr lang="en-US" sz="2800" b="1" dirty="0" smtClean="0">
                <a:solidFill>
                  <a:schemeClr val="bg1"/>
                </a:solidFill>
              </a:rPr>
              <a:t>THE GLOBAL COMPETITIVENESS REPORT 2014–2015</a:t>
            </a:r>
          </a:p>
          <a:p>
            <a:pPr algn="ctr"/>
            <a:r>
              <a:rPr lang="en-US" sz="2000" b="1" dirty="0" smtClean="0">
                <a:solidFill>
                  <a:schemeClr val="bg1"/>
                </a:solidFill>
              </a:rPr>
              <a:t>(144 Negara </a:t>
            </a:r>
            <a:r>
              <a:rPr lang="en-US" sz="2000" b="1" dirty="0" err="1" smtClean="0">
                <a:solidFill>
                  <a:schemeClr val="bg1"/>
                </a:solidFill>
              </a:rPr>
              <a:t>Dunia</a:t>
            </a:r>
            <a:r>
              <a:rPr lang="en-US" sz="2000" b="1" dirty="0" smtClean="0">
                <a:solidFill>
                  <a:schemeClr val="bg1"/>
                </a:solidFill>
              </a:rPr>
              <a:t>)</a:t>
            </a:r>
            <a:endParaRPr lang="en-US" sz="2000" b="1" dirty="0">
              <a:solidFill>
                <a:schemeClr val="bg1"/>
              </a:solidFill>
            </a:endParaRPr>
          </a:p>
        </p:txBody>
      </p:sp>
      <p:pic>
        <p:nvPicPr>
          <p:cNvPr id="4098" name="Picture 2" descr="http://upload.wikimedia.org/wikipedia/commons/thumb/b/b6/World_Economic_Forum_logo.svg/2000px-World_Economic_Forum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999"/>
            <a:ext cx="1023806" cy="1038651"/>
          </a:xfrm>
          <a:prstGeom prst="rect">
            <a:avLst/>
          </a:prstGeom>
          <a:solidFill>
            <a:schemeClr val="bg1"/>
          </a:solidFill>
        </p:spPr>
      </p:pic>
      <p:sp>
        <p:nvSpPr>
          <p:cNvPr id="4" name="Rectangle 3"/>
          <p:cNvSpPr/>
          <p:nvPr/>
        </p:nvSpPr>
        <p:spPr>
          <a:xfrm>
            <a:off x="2332930" y="6309320"/>
            <a:ext cx="2196627" cy="307777"/>
          </a:xfrm>
          <a:prstGeom prst="rect">
            <a:avLst/>
          </a:prstGeom>
        </p:spPr>
        <p:txBody>
          <a:bodyPr wrap="none">
            <a:spAutoFit/>
          </a:bodyPr>
          <a:lstStyle/>
          <a:p>
            <a:r>
              <a:rPr lang="en-US" sz="1400" dirty="0" err="1" smtClean="0"/>
              <a:t>Sumber</a:t>
            </a:r>
            <a:r>
              <a:rPr lang="en-US" sz="1400" dirty="0" smtClean="0"/>
              <a:t>: www.weforum.org</a:t>
            </a:r>
            <a:endParaRPr lang="en-US" sz="1400" dirty="0"/>
          </a:p>
        </p:txBody>
      </p:sp>
      <p:sp>
        <p:nvSpPr>
          <p:cNvPr id="30" name="Rectangle 29"/>
          <p:cNvSpPr/>
          <p:nvPr/>
        </p:nvSpPr>
        <p:spPr>
          <a:xfrm>
            <a:off x="4837444" y="6165304"/>
            <a:ext cx="1633973" cy="646331"/>
          </a:xfrm>
          <a:prstGeom prst="rect">
            <a:avLst/>
          </a:prstGeom>
          <a:solidFill>
            <a:schemeClr val="accent1">
              <a:lumMod val="40000"/>
              <a:lumOff val="60000"/>
            </a:schemeClr>
          </a:solidFill>
        </p:spPr>
        <p:txBody>
          <a:bodyPr wrap="none">
            <a:spAutoFit/>
          </a:bodyPr>
          <a:lstStyle/>
          <a:p>
            <a:r>
              <a:rPr lang="en-US" sz="1200" dirty="0" err="1" smtClean="0"/>
              <a:t>Diolah</a:t>
            </a:r>
            <a:r>
              <a:rPr lang="en-US" sz="1200" dirty="0" smtClean="0"/>
              <a:t> </a:t>
            </a:r>
            <a:r>
              <a:rPr lang="en-US" sz="1200" dirty="0" err="1" smtClean="0"/>
              <a:t>bersama</a:t>
            </a:r>
            <a:r>
              <a:rPr lang="en-US" sz="1200" dirty="0" smtClean="0"/>
              <a:t>:</a:t>
            </a:r>
          </a:p>
          <a:p>
            <a:pPr marL="169863" indent="-169863">
              <a:buAutoNum type="arabicPeriod"/>
            </a:pPr>
            <a:r>
              <a:rPr lang="en-US" sz="1200" dirty="0" err="1" smtClean="0"/>
              <a:t>Konseptor</a:t>
            </a:r>
            <a:r>
              <a:rPr lang="en-US" sz="1200" dirty="0" smtClean="0"/>
              <a:t> </a:t>
            </a:r>
            <a:r>
              <a:rPr lang="en-US" sz="1200" dirty="0" err="1" smtClean="0"/>
              <a:t>Gubernur</a:t>
            </a:r>
            <a:endParaRPr lang="en-US" sz="1200" dirty="0" smtClean="0"/>
          </a:p>
          <a:p>
            <a:pPr marL="169863" indent="-169863">
              <a:buAutoNum type="arabicPeriod"/>
            </a:pPr>
            <a:r>
              <a:rPr lang="en-US" sz="1200" dirty="0" err="1" smtClean="0"/>
              <a:t>Bappeda</a:t>
            </a:r>
            <a:r>
              <a:rPr lang="en-US" sz="1200" dirty="0" smtClean="0"/>
              <a:t> </a:t>
            </a:r>
            <a:r>
              <a:rPr lang="en-US" sz="1200" dirty="0" err="1" smtClean="0"/>
              <a:t>Jawa</a:t>
            </a:r>
            <a:r>
              <a:rPr lang="en-US" sz="1200" dirty="0" smtClean="0"/>
              <a:t> Barat</a:t>
            </a:r>
            <a:endParaRPr lang="en-US" sz="1200" dirty="0"/>
          </a:p>
        </p:txBody>
      </p:sp>
      <p:sp>
        <p:nvSpPr>
          <p:cNvPr id="14" name="Rectangle 13"/>
          <p:cNvSpPr/>
          <p:nvPr/>
        </p:nvSpPr>
        <p:spPr>
          <a:xfrm>
            <a:off x="179512" y="1169349"/>
            <a:ext cx="8862110" cy="56124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180027" y="1545433"/>
            <a:ext cx="8963973" cy="5003348"/>
            <a:chOff x="304800" y="546100"/>
            <a:chExt cx="8229600" cy="5842000"/>
          </a:xfrm>
        </p:grpSpPr>
        <p:sp>
          <p:nvSpPr>
            <p:cNvPr id="100" name="Rectangle 99"/>
            <p:cNvSpPr/>
            <p:nvPr/>
          </p:nvSpPr>
          <p:spPr>
            <a:xfrm>
              <a:off x="355600" y="546100"/>
              <a:ext cx="8102600" cy="1244600"/>
            </a:xfrm>
            <a:prstGeom prst="rect">
              <a:avLst/>
            </a:prstGeom>
            <a:solidFill>
              <a:srgbClr val="00B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355600" y="1803400"/>
              <a:ext cx="8102600" cy="1155700"/>
            </a:xfrm>
            <a:prstGeom prst="rect">
              <a:avLst/>
            </a:prstGeom>
            <a:solidFill>
              <a:srgbClr val="B3E68C">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304800" y="2933700"/>
              <a:ext cx="8229600" cy="1155700"/>
            </a:xfrm>
            <a:prstGeom prst="rect">
              <a:avLst/>
            </a:prstGeom>
            <a:solidFill>
              <a:schemeClr val="accent3">
                <a:lumMod val="20000"/>
                <a:lumOff val="80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ectangle 102"/>
            <p:cNvSpPr/>
            <p:nvPr/>
          </p:nvSpPr>
          <p:spPr>
            <a:xfrm>
              <a:off x="304800" y="4089400"/>
              <a:ext cx="8229600" cy="1155700"/>
            </a:xfrm>
            <a:prstGeom prst="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ectangle 103"/>
            <p:cNvSpPr/>
            <p:nvPr/>
          </p:nvSpPr>
          <p:spPr>
            <a:xfrm>
              <a:off x="304800" y="5232400"/>
              <a:ext cx="8229600" cy="11557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 name="TextBox 15"/>
          <p:cNvSpPr txBox="1"/>
          <p:nvPr/>
        </p:nvSpPr>
        <p:spPr>
          <a:xfrm>
            <a:off x="485102" y="1179342"/>
            <a:ext cx="2818056" cy="316312"/>
          </a:xfrm>
          <a:prstGeom prst="rect">
            <a:avLst/>
          </a:prstGeom>
          <a:noFill/>
        </p:spPr>
        <p:txBody>
          <a:bodyPr wrap="none" rtlCol="0">
            <a:spAutoFit/>
          </a:bodyPr>
          <a:lstStyle/>
          <a:p>
            <a:r>
              <a:rPr lang="en-US" b="1" dirty="0">
                <a:solidFill>
                  <a:prstClr val="black"/>
                </a:solidFill>
              </a:rPr>
              <a:t>NEGARA (RANKING)</a:t>
            </a:r>
          </a:p>
        </p:txBody>
      </p:sp>
      <p:sp>
        <p:nvSpPr>
          <p:cNvPr id="17" name="TextBox 16"/>
          <p:cNvSpPr txBox="1"/>
          <p:nvPr/>
        </p:nvSpPr>
        <p:spPr>
          <a:xfrm>
            <a:off x="6481371" y="1169349"/>
            <a:ext cx="930437" cy="316312"/>
          </a:xfrm>
          <a:prstGeom prst="rect">
            <a:avLst/>
          </a:prstGeom>
          <a:noFill/>
        </p:spPr>
        <p:txBody>
          <a:bodyPr wrap="none" rtlCol="0">
            <a:spAutoFit/>
          </a:bodyPr>
          <a:lstStyle/>
          <a:p>
            <a:r>
              <a:rPr lang="en-US" b="1" dirty="0">
                <a:solidFill>
                  <a:prstClr val="black"/>
                </a:solidFill>
              </a:rPr>
              <a:t>NILAI</a:t>
            </a:r>
          </a:p>
        </p:txBody>
      </p:sp>
      <p:grpSp>
        <p:nvGrpSpPr>
          <p:cNvPr id="18" name="Group 17"/>
          <p:cNvGrpSpPr/>
          <p:nvPr/>
        </p:nvGrpSpPr>
        <p:grpSpPr>
          <a:xfrm>
            <a:off x="1172970" y="6418264"/>
            <a:ext cx="6183106" cy="346881"/>
            <a:chOff x="233265" y="6235700"/>
            <a:chExt cx="8409083" cy="405024"/>
          </a:xfrm>
        </p:grpSpPr>
        <p:cxnSp>
          <p:nvCxnSpPr>
            <p:cNvPr id="97" name="Straight Connector 96"/>
            <p:cNvCxnSpPr/>
            <p:nvPr/>
          </p:nvCxnSpPr>
          <p:spPr>
            <a:xfrm>
              <a:off x="1918396" y="64008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33265" y="6245423"/>
              <a:ext cx="1737975" cy="395301"/>
            </a:xfrm>
            <a:prstGeom prst="rect">
              <a:avLst/>
            </a:prstGeom>
            <a:noFill/>
          </p:spPr>
          <p:txBody>
            <a:bodyPr wrap="none" rtlCol="0">
              <a:spAutoFit/>
            </a:bodyPr>
            <a:lstStyle/>
            <a:p>
              <a:pPr algn="r"/>
              <a:r>
                <a:rPr lang="en-US" sz="1600" b="1" dirty="0" smtClean="0">
                  <a:solidFill>
                    <a:prstClr val="black"/>
                  </a:solidFill>
                </a:rPr>
                <a:t>Guinea </a:t>
              </a:r>
              <a:r>
                <a:rPr lang="en-US" sz="1600" b="1" dirty="0">
                  <a:solidFill>
                    <a:prstClr val="black"/>
                  </a:solidFill>
                </a:rPr>
                <a:t>(</a:t>
              </a:r>
              <a:r>
                <a:rPr lang="en-US" sz="1600" b="1" dirty="0" smtClean="0">
                  <a:solidFill>
                    <a:prstClr val="black"/>
                  </a:solidFill>
                </a:rPr>
                <a:t>144)</a:t>
              </a:r>
              <a:endParaRPr lang="en-US" sz="1600" b="1" dirty="0">
                <a:solidFill>
                  <a:prstClr val="black"/>
                </a:solidFill>
              </a:endParaRPr>
            </a:p>
          </p:txBody>
        </p:sp>
        <p:sp>
          <p:nvSpPr>
            <p:cNvPr id="99" name="TextBox 98"/>
            <p:cNvSpPr txBox="1"/>
            <p:nvPr/>
          </p:nvSpPr>
          <p:spPr>
            <a:xfrm>
              <a:off x="7478959" y="6235700"/>
              <a:ext cx="1163389" cy="395301"/>
            </a:xfrm>
            <a:prstGeom prst="rect">
              <a:avLst/>
            </a:prstGeom>
            <a:noFill/>
          </p:spPr>
          <p:txBody>
            <a:bodyPr wrap="none" rtlCol="0">
              <a:spAutoFit/>
            </a:bodyPr>
            <a:lstStyle/>
            <a:p>
              <a:r>
                <a:rPr lang="en-US" sz="1600" dirty="0" smtClean="0">
                  <a:solidFill>
                    <a:prstClr val="black"/>
                  </a:solidFill>
                </a:rPr>
                <a:t>2,8 </a:t>
              </a:r>
              <a:r>
                <a:rPr lang="en-US" sz="1600" dirty="0" err="1" smtClean="0">
                  <a:solidFill>
                    <a:prstClr val="black"/>
                  </a:solidFill>
                </a:rPr>
                <a:t>Poin</a:t>
              </a:r>
              <a:endParaRPr lang="en-US" sz="1600" dirty="0">
                <a:solidFill>
                  <a:prstClr val="black"/>
                </a:solidFill>
              </a:endParaRPr>
            </a:p>
          </p:txBody>
        </p:sp>
      </p:grpSp>
      <p:grpSp>
        <p:nvGrpSpPr>
          <p:cNvPr id="19" name="Group 18"/>
          <p:cNvGrpSpPr/>
          <p:nvPr/>
        </p:nvGrpSpPr>
        <p:grpSpPr>
          <a:xfrm>
            <a:off x="1188945" y="6211604"/>
            <a:ext cx="6156725" cy="346881"/>
            <a:chOff x="269138" y="5994400"/>
            <a:chExt cx="8373209" cy="405024"/>
          </a:xfrm>
        </p:grpSpPr>
        <p:cxnSp>
          <p:nvCxnSpPr>
            <p:cNvPr id="94" name="Straight Connector 93"/>
            <p:cNvCxnSpPr/>
            <p:nvPr/>
          </p:nvCxnSpPr>
          <p:spPr>
            <a:xfrm>
              <a:off x="1918396" y="61595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69138" y="6004123"/>
              <a:ext cx="1692717" cy="395301"/>
            </a:xfrm>
            <a:prstGeom prst="rect">
              <a:avLst/>
            </a:prstGeom>
            <a:noFill/>
          </p:spPr>
          <p:txBody>
            <a:bodyPr wrap="none" rtlCol="0">
              <a:spAutoFit/>
            </a:bodyPr>
            <a:lstStyle/>
            <a:p>
              <a:pPr algn="r"/>
              <a:r>
                <a:rPr lang="en-US" sz="1600" b="1" dirty="0" err="1" smtClean="0">
                  <a:solidFill>
                    <a:prstClr val="black"/>
                  </a:solidFill>
                </a:rPr>
                <a:t>Yaman</a:t>
              </a:r>
              <a:r>
                <a:rPr lang="en-US" sz="1600" b="1" dirty="0" smtClean="0">
                  <a:solidFill>
                    <a:prstClr val="black"/>
                  </a:solidFill>
                </a:rPr>
                <a:t> </a:t>
              </a:r>
              <a:r>
                <a:rPr lang="en-US" sz="1600" b="1" dirty="0">
                  <a:solidFill>
                    <a:prstClr val="black"/>
                  </a:solidFill>
                </a:rPr>
                <a:t>(</a:t>
              </a:r>
              <a:r>
                <a:rPr lang="en-US" sz="1600" b="1" dirty="0" smtClean="0">
                  <a:solidFill>
                    <a:prstClr val="black"/>
                  </a:solidFill>
                </a:rPr>
                <a:t>142)</a:t>
              </a:r>
              <a:endParaRPr lang="en-US" sz="1600" b="1" dirty="0">
                <a:solidFill>
                  <a:prstClr val="black"/>
                </a:solidFill>
              </a:endParaRPr>
            </a:p>
          </p:txBody>
        </p:sp>
        <p:sp>
          <p:nvSpPr>
            <p:cNvPr id="96" name="TextBox 95"/>
            <p:cNvSpPr txBox="1"/>
            <p:nvPr/>
          </p:nvSpPr>
          <p:spPr>
            <a:xfrm>
              <a:off x="7478958" y="5994400"/>
              <a:ext cx="1163389" cy="395301"/>
            </a:xfrm>
            <a:prstGeom prst="rect">
              <a:avLst/>
            </a:prstGeom>
            <a:noFill/>
          </p:spPr>
          <p:txBody>
            <a:bodyPr wrap="none" rtlCol="0">
              <a:spAutoFit/>
            </a:bodyPr>
            <a:lstStyle/>
            <a:p>
              <a:r>
                <a:rPr lang="en-US" sz="1600" dirty="0" smtClean="0">
                  <a:solidFill>
                    <a:prstClr val="black"/>
                  </a:solidFill>
                </a:rPr>
                <a:t>3,0 </a:t>
              </a:r>
              <a:r>
                <a:rPr lang="en-US" sz="1600" dirty="0" err="1" smtClean="0">
                  <a:solidFill>
                    <a:prstClr val="black"/>
                  </a:solidFill>
                </a:rPr>
                <a:t>Poin</a:t>
              </a:r>
              <a:endParaRPr lang="en-US" sz="1600" dirty="0">
                <a:solidFill>
                  <a:prstClr val="black"/>
                </a:solidFill>
              </a:endParaRPr>
            </a:p>
          </p:txBody>
        </p:sp>
      </p:grpSp>
      <p:grpSp>
        <p:nvGrpSpPr>
          <p:cNvPr id="20" name="Group 19"/>
          <p:cNvGrpSpPr/>
          <p:nvPr/>
        </p:nvGrpSpPr>
        <p:grpSpPr>
          <a:xfrm>
            <a:off x="1341469" y="5506988"/>
            <a:ext cx="6065985" cy="346881"/>
            <a:chOff x="391855" y="5054600"/>
            <a:chExt cx="8249797" cy="405024"/>
          </a:xfrm>
        </p:grpSpPr>
        <p:cxnSp>
          <p:nvCxnSpPr>
            <p:cNvPr id="91" name="Straight Connector 90"/>
            <p:cNvCxnSpPr/>
            <p:nvPr/>
          </p:nvCxnSpPr>
          <p:spPr>
            <a:xfrm>
              <a:off x="1917700" y="5219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91855" y="5064323"/>
              <a:ext cx="1576648" cy="395301"/>
            </a:xfrm>
            <a:prstGeom prst="rect">
              <a:avLst/>
            </a:prstGeom>
            <a:noFill/>
          </p:spPr>
          <p:txBody>
            <a:bodyPr wrap="none" rtlCol="0">
              <a:spAutoFit/>
            </a:bodyPr>
            <a:lstStyle/>
            <a:p>
              <a:pPr algn="r"/>
              <a:r>
                <a:rPr lang="en-US" sz="1600" b="1" dirty="0" err="1" smtClean="0">
                  <a:solidFill>
                    <a:prstClr val="black"/>
                  </a:solidFill>
                </a:rPr>
                <a:t>Mesir</a:t>
              </a:r>
              <a:r>
                <a:rPr lang="en-US" sz="1600" b="1" dirty="0" smtClean="0">
                  <a:solidFill>
                    <a:prstClr val="black"/>
                  </a:solidFill>
                </a:rPr>
                <a:t> </a:t>
              </a:r>
              <a:r>
                <a:rPr lang="en-US" sz="1600" b="1" dirty="0">
                  <a:solidFill>
                    <a:prstClr val="black"/>
                  </a:solidFill>
                </a:rPr>
                <a:t>(</a:t>
              </a:r>
              <a:r>
                <a:rPr lang="en-US" sz="1600" b="1" dirty="0" smtClean="0">
                  <a:solidFill>
                    <a:prstClr val="black"/>
                  </a:solidFill>
                </a:rPr>
                <a:t>119)</a:t>
              </a:r>
              <a:endParaRPr lang="en-US" sz="1600" b="1" dirty="0">
                <a:solidFill>
                  <a:prstClr val="black"/>
                </a:solidFill>
              </a:endParaRPr>
            </a:p>
          </p:txBody>
        </p:sp>
        <p:sp>
          <p:nvSpPr>
            <p:cNvPr id="93" name="TextBox 92"/>
            <p:cNvSpPr txBox="1"/>
            <p:nvPr/>
          </p:nvSpPr>
          <p:spPr>
            <a:xfrm>
              <a:off x="7478263" y="5054600"/>
              <a:ext cx="1163389" cy="395301"/>
            </a:xfrm>
            <a:prstGeom prst="rect">
              <a:avLst/>
            </a:prstGeom>
            <a:noFill/>
          </p:spPr>
          <p:txBody>
            <a:bodyPr wrap="none" rtlCol="0">
              <a:spAutoFit/>
            </a:bodyPr>
            <a:lstStyle/>
            <a:p>
              <a:r>
                <a:rPr lang="en-US" sz="1600" dirty="0" smtClean="0">
                  <a:solidFill>
                    <a:prstClr val="black"/>
                  </a:solidFill>
                </a:rPr>
                <a:t>3,6 </a:t>
              </a:r>
              <a:r>
                <a:rPr lang="en-US" sz="1600" dirty="0" err="1" smtClean="0">
                  <a:solidFill>
                    <a:prstClr val="black"/>
                  </a:solidFill>
                </a:rPr>
                <a:t>Poin</a:t>
              </a:r>
              <a:endParaRPr lang="en-US" sz="1600" dirty="0">
                <a:solidFill>
                  <a:prstClr val="black"/>
                </a:solidFill>
              </a:endParaRPr>
            </a:p>
          </p:txBody>
        </p:sp>
      </p:grpSp>
      <p:grpSp>
        <p:nvGrpSpPr>
          <p:cNvPr id="21" name="Group 20"/>
          <p:cNvGrpSpPr/>
          <p:nvPr/>
        </p:nvGrpSpPr>
        <p:grpSpPr>
          <a:xfrm>
            <a:off x="1263812" y="5210934"/>
            <a:ext cx="6123973" cy="346881"/>
            <a:chOff x="312990" y="4826000"/>
            <a:chExt cx="8328662" cy="405024"/>
          </a:xfrm>
        </p:grpSpPr>
        <p:cxnSp>
          <p:nvCxnSpPr>
            <p:cNvPr id="88" name="Straight Connector 87"/>
            <p:cNvCxnSpPr/>
            <p:nvPr/>
          </p:nvCxnSpPr>
          <p:spPr>
            <a:xfrm>
              <a:off x="1917700" y="49911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12990" y="4835723"/>
              <a:ext cx="1668212" cy="395301"/>
            </a:xfrm>
            <a:prstGeom prst="rect">
              <a:avLst/>
            </a:prstGeom>
            <a:noFill/>
          </p:spPr>
          <p:txBody>
            <a:bodyPr wrap="none" rtlCol="0">
              <a:spAutoFit/>
            </a:bodyPr>
            <a:lstStyle/>
            <a:p>
              <a:pPr algn="r"/>
              <a:r>
                <a:rPr lang="en-US" sz="1600" b="1" dirty="0" smtClean="0">
                  <a:solidFill>
                    <a:prstClr val="black"/>
                  </a:solidFill>
                </a:rPr>
                <a:t>Ghana </a:t>
              </a:r>
              <a:r>
                <a:rPr lang="en-US" sz="1600" b="1" dirty="0">
                  <a:solidFill>
                    <a:prstClr val="black"/>
                  </a:solidFill>
                </a:rPr>
                <a:t>(</a:t>
              </a:r>
              <a:r>
                <a:rPr lang="en-US" sz="1600" b="1" dirty="0" smtClean="0">
                  <a:solidFill>
                    <a:prstClr val="black"/>
                  </a:solidFill>
                </a:rPr>
                <a:t>111)</a:t>
              </a:r>
              <a:endParaRPr lang="en-US" sz="1600" b="1" dirty="0">
                <a:solidFill>
                  <a:prstClr val="black"/>
                </a:solidFill>
              </a:endParaRPr>
            </a:p>
          </p:txBody>
        </p:sp>
        <p:sp>
          <p:nvSpPr>
            <p:cNvPr id="90" name="TextBox 89"/>
            <p:cNvSpPr txBox="1"/>
            <p:nvPr/>
          </p:nvSpPr>
          <p:spPr>
            <a:xfrm>
              <a:off x="7478263" y="4826000"/>
              <a:ext cx="1163389" cy="395301"/>
            </a:xfrm>
            <a:prstGeom prst="rect">
              <a:avLst/>
            </a:prstGeom>
            <a:noFill/>
          </p:spPr>
          <p:txBody>
            <a:bodyPr wrap="none" rtlCol="0">
              <a:spAutoFit/>
            </a:bodyPr>
            <a:lstStyle/>
            <a:p>
              <a:r>
                <a:rPr lang="en-US" sz="1600" dirty="0" smtClean="0">
                  <a:solidFill>
                    <a:prstClr val="black"/>
                  </a:solidFill>
                </a:rPr>
                <a:t>3,7 </a:t>
              </a:r>
              <a:r>
                <a:rPr lang="en-US" sz="1600" dirty="0" err="1" smtClean="0">
                  <a:solidFill>
                    <a:prstClr val="black"/>
                  </a:solidFill>
                </a:rPr>
                <a:t>Poin</a:t>
              </a:r>
              <a:endParaRPr lang="en-US" sz="1600" dirty="0">
                <a:solidFill>
                  <a:prstClr val="black"/>
                </a:solidFill>
              </a:endParaRPr>
            </a:p>
          </p:txBody>
        </p:sp>
      </p:grpSp>
      <p:grpSp>
        <p:nvGrpSpPr>
          <p:cNvPr id="22" name="Group 21"/>
          <p:cNvGrpSpPr/>
          <p:nvPr/>
        </p:nvGrpSpPr>
        <p:grpSpPr>
          <a:xfrm>
            <a:off x="1070484" y="4763013"/>
            <a:ext cx="6325372" cy="346881"/>
            <a:chOff x="37343" y="3886200"/>
            <a:chExt cx="8602559" cy="405024"/>
          </a:xfrm>
        </p:grpSpPr>
        <p:cxnSp>
          <p:nvCxnSpPr>
            <p:cNvPr id="85" name="Straight Connector 84"/>
            <p:cNvCxnSpPr/>
            <p:nvPr/>
          </p:nvCxnSpPr>
          <p:spPr>
            <a:xfrm>
              <a:off x="1915952" y="40513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7343" y="3895923"/>
              <a:ext cx="1942119" cy="395301"/>
            </a:xfrm>
            <a:prstGeom prst="rect">
              <a:avLst/>
            </a:prstGeom>
            <a:noFill/>
          </p:spPr>
          <p:txBody>
            <a:bodyPr wrap="none" rtlCol="0">
              <a:spAutoFit/>
            </a:bodyPr>
            <a:lstStyle/>
            <a:p>
              <a:pPr algn="r"/>
              <a:r>
                <a:rPr lang="en-US" sz="1600" b="1" dirty="0" err="1" smtClean="0">
                  <a:solidFill>
                    <a:prstClr val="black"/>
                  </a:solidFill>
                </a:rPr>
                <a:t>Nikaragua</a:t>
              </a:r>
              <a:r>
                <a:rPr lang="en-US" sz="1600" b="1" dirty="0" smtClean="0">
                  <a:solidFill>
                    <a:prstClr val="black"/>
                  </a:solidFill>
                </a:rPr>
                <a:t> (99)</a:t>
              </a:r>
              <a:endParaRPr lang="en-US" sz="1600" b="1" dirty="0">
                <a:solidFill>
                  <a:prstClr val="black"/>
                </a:solidFill>
              </a:endParaRPr>
            </a:p>
          </p:txBody>
        </p:sp>
        <p:sp>
          <p:nvSpPr>
            <p:cNvPr id="87" name="TextBox 86"/>
            <p:cNvSpPr txBox="1"/>
            <p:nvPr/>
          </p:nvSpPr>
          <p:spPr>
            <a:xfrm>
              <a:off x="7476514" y="3886200"/>
              <a:ext cx="1163388" cy="395301"/>
            </a:xfrm>
            <a:prstGeom prst="rect">
              <a:avLst/>
            </a:prstGeom>
            <a:noFill/>
          </p:spPr>
          <p:txBody>
            <a:bodyPr wrap="none" rtlCol="0">
              <a:spAutoFit/>
            </a:bodyPr>
            <a:lstStyle/>
            <a:p>
              <a:r>
                <a:rPr lang="en-US" sz="1600" dirty="0" smtClean="0">
                  <a:solidFill>
                    <a:prstClr val="black"/>
                  </a:solidFill>
                </a:rPr>
                <a:t>3,8 </a:t>
              </a:r>
              <a:r>
                <a:rPr lang="en-US" sz="1600" dirty="0" err="1" smtClean="0">
                  <a:solidFill>
                    <a:prstClr val="black"/>
                  </a:solidFill>
                </a:rPr>
                <a:t>Poin</a:t>
              </a:r>
              <a:endParaRPr lang="en-US" sz="1600" dirty="0">
                <a:solidFill>
                  <a:prstClr val="black"/>
                </a:solidFill>
              </a:endParaRPr>
            </a:p>
          </p:txBody>
        </p:sp>
      </p:grpSp>
      <p:grpSp>
        <p:nvGrpSpPr>
          <p:cNvPr id="23" name="Group 22"/>
          <p:cNvGrpSpPr/>
          <p:nvPr/>
        </p:nvGrpSpPr>
        <p:grpSpPr>
          <a:xfrm>
            <a:off x="1605694" y="4234247"/>
            <a:ext cx="5800474" cy="346881"/>
            <a:chOff x="743695" y="4038600"/>
            <a:chExt cx="7888698" cy="405024"/>
          </a:xfrm>
        </p:grpSpPr>
        <p:cxnSp>
          <p:nvCxnSpPr>
            <p:cNvPr id="82" name="Straight Connector 81"/>
            <p:cNvCxnSpPr/>
            <p:nvPr/>
          </p:nvCxnSpPr>
          <p:spPr>
            <a:xfrm>
              <a:off x="190844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43695" y="4048323"/>
              <a:ext cx="1228268" cy="395301"/>
            </a:xfrm>
            <a:prstGeom prst="rect">
              <a:avLst/>
            </a:prstGeom>
            <a:noFill/>
          </p:spPr>
          <p:txBody>
            <a:bodyPr wrap="none" rtlCol="0">
              <a:spAutoFit/>
            </a:bodyPr>
            <a:lstStyle/>
            <a:p>
              <a:pPr algn="r"/>
              <a:r>
                <a:rPr lang="en-US" sz="1600" b="1" dirty="0" smtClean="0">
                  <a:solidFill>
                    <a:prstClr val="black"/>
                  </a:solidFill>
                </a:rPr>
                <a:t>Iran (83)</a:t>
              </a:r>
              <a:endParaRPr lang="en-US" sz="1600" b="1" dirty="0">
                <a:solidFill>
                  <a:prstClr val="black"/>
                </a:solidFill>
              </a:endParaRPr>
            </a:p>
          </p:txBody>
        </p:sp>
        <p:sp>
          <p:nvSpPr>
            <p:cNvPr id="84" name="TextBox 83"/>
            <p:cNvSpPr txBox="1"/>
            <p:nvPr/>
          </p:nvSpPr>
          <p:spPr>
            <a:xfrm>
              <a:off x="7469004" y="4038600"/>
              <a:ext cx="1163389" cy="395301"/>
            </a:xfrm>
            <a:prstGeom prst="rect">
              <a:avLst/>
            </a:prstGeom>
            <a:noFill/>
          </p:spPr>
          <p:txBody>
            <a:bodyPr wrap="none" rtlCol="0">
              <a:spAutoFit/>
            </a:bodyPr>
            <a:lstStyle/>
            <a:p>
              <a:r>
                <a:rPr lang="en-US" sz="1600" dirty="0" smtClean="0">
                  <a:solidFill>
                    <a:prstClr val="black"/>
                  </a:solidFill>
                </a:rPr>
                <a:t>4,0 </a:t>
              </a:r>
              <a:r>
                <a:rPr lang="en-US" sz="1600" dirty="0" err="1" smtClean="0">
                  <a:solidFill>
                    <a:prstClr val="black"/>
                  </a:solidFill>
                </a:rPr>
                <a:t>Poin</a:t>
              </a:r>
              <a:endParaRPr lang="en-US" sz="1600" dirty="0">
                <a:solidFill>
                  <a:prstClr val="black"/>
                </a:solidFill>
              </a:endParaRPr>
            </a:p>
          </p:txBody>
        </p:sp>
      </p:grpSp>
      <p:grpSp>
        <p:nvGrpSpPr>
          <p:cNvPr id="24" name="Group 23"/>
          <p:cNvGrpSpPr/>
          <p:nvPr/>
        </p:nvGrpSpPr>
        <p:grpSpPr>
          <a:xfrm>
            <a:off x="1525131" y="4018223"/>
            <a:ext cx="5891524" cy="346881"/>
            <a:chOff x="619865" y="4038600"/>
            <a:chExt cx="8012529" cy="405024"/>
          </a:xfrm>
        </p:grpSpPr>
        <p:cxnSp>
          <p:nvCxnSpPr>
            <p:cNvPr id="79" name="Straight Connector 78"/>
            <p:cNvCxnSpPr/>
            <p:nvPr/>
          </p:nvCxnSpPr>
          <p:spPr>
            <a:xfrm>
              <a:off x="190844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19865" y="4048323"/>
              <a:ext cx="1352098" cy="395301"/>
            </a:xfrm>
            <a:prstGeom prst="rect">
              <a:avLst/>
            </a:prstGeom>
            <a:noFill/>
          </p:spPr>
          <p:txBody>
            <a:bodyPr wrap="none" rtlCol="0">
              <a:spAutoFit/>
            </a:bodyPr>
            <a:lstStyle/>
            <a:p>
              <a:pPr algn="r"/>
              <a:r>
                <a:rPr lang="en-US" sz="1600" b="1" dirty="0" smtClean="0">
                  <a:solidFill>
                    <a:prstClr val="black"/>
                  </a:solidFill>
                </a:rPr>
                <a:t>India (71)</a:t>
              </a:r>
              <a:endParaRPr lang="en-US" sz="1600" b="1" dirty="0">
                <a:solidFill>
                  <a:prstClr val="black"/>
                </a:solidFill>
              </a:endParaRPr>
            </a:p>
          </p:txBody>
        </p:sp>
        <p:sp>
          <p:nvSpPr>
            <p:cNvPr id="81" name="TextBox 80"/>
            <p:cNvSpPr txBox="1"/>
            <p:nvPr/>
          </p:nvSpPr>
          <p:spPr>
            <a:xfrm>
              <a:off x="7469005" y="4038600"/>
              <a:ext cx="1163389" cy="395301"/>
            </a:xfrm>
            <a:prstGeom prst="rect">
              <a:avLst/>
            </a:prstGeom>
            <a:noFill/>
          </p:spPr>
          <p:txBody>
            <a:bodyPr wrap="none" rtlCol="0">
              <a:spAutoFit/>
            </a:bodyPr>
            <a:lstStyle/>
            <a:p>
              <a:r>
                <a:rPr lang="en-US" sz="1600" dirty="0" smtClean="0">
                  <a:solidFill>
                    <a:prstClr val="black"/>
                  </a:solidFill>
                </a:rPr>
                <a:t>4,2 </a:t>
              </a:r>
              <a:r>
                <a:rPr lang="en-US" sz="1600" dirty="0" err="1" smtClean="0">
                  <a:solidFill>
                    <a:prstClr val="black"/>
                  </a:solidFill>
                </a:rPr>
                <a:t>Poin</a:t>
              </a:r>
              <a:endParaRPr lang="en-US" sz="1600" dirty="0">
                <a:solidFill>
                  <a:prstClr val="black"/>
                </a:solidFill>
              </a:endParaRPr>
            </a:p>
          </p:txBody>
        </p:sp>
      </p:grpSp>
      <p:grpSp>
        <p:nvGrpSpPr>
          <p:cNvPr id="25" name="Group 24"/>
          <p:cNvGrpSpPr/>
          <p:nvPr/>
        </p:nvGrpSpPr>
        <p:grpSpPr>
          <a:xfrm>
            <a:off x="1182475" y="3730191"/>
            <a:ext cx="6236358" cy="346881"/>
            <a:chOff x="150891" y="4038600"/>
            <a:chExt cx="8481501" cy="405024"/>
          </a:xfrm>
        </p:grpSpPr>
        <p:cxnSp>
          <p:nvCxnSpPr>
            <p:cNvPr id="76" name="Straight Connector 75"/>
            <p:cNvCxnSpPr/>
            <p:nvPr/>
          </p:nvCxnSpPr>
          <p:spPr>
            <a:xfrm>
              <a:off x="193153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50891" y="4048323"/>
              <a:ext cx="1821080" cy="395301"/>
            </a:xfrm>
            <a:prstGeom prst="rect">
              <a:avLst/>
            </a:prstGeom>
            <a:noFill/>
          </p:spPr>
          <p:txBody>
            <a:bodyPr wrap="none" rtlCol="0">
              <a:spAutoFit/>
            </a:bodyPr>
            <a:lstStyle/>
            <a:p>
              <a:pPr algn="r"/>
              <a:r>
                <a:rPr lang="en-US" sz="1600" b="1" dirty="0" smtClean="0">
                  <a:solidFill>
                    <a:prstClr val="black"/>
                  </a:solidFill>
                </a:rPr>
                <a:t>Vietnam (68)</a:t>
              </a:r>
              <a:endParaRPr lang="en-US" sz="1600" b="1" dirty="0">
                <a:solidFill>
                  <a:prstClr val="black"/>
                </a:solidFill>
              </a:endParaRPr>
            </a:p>
          </p:txBody>
        </p:sp>
        <p:sp>
          <p:nvSpPr>
            <p:cNvPr id="78" name="TextBox 77"/>
            <p:cNvSpPr txBox="1"/>
            <p:nvPr/>
          </p:nvSpPr>
          <p:spPr>
            <a:xfrm>
              <a:off x="7469004" y="4038600"/>
              <a:ext cx="1163388" cy="395301"/>
            </a:xfrm>
            <a:prstGeom prst="rect">
              <a:avLst/>
            </a:prstGeom>
            <a:noFill/>
          </p:spPr>
          <p:txBody>
            <a:bodyPr wrap="none" rtlCol="0">
              <a:spAutoFit/>
            </a:bodyPr>
            <a:lstStyle/>
            <a:p>
              <a:r>
                <a:rPr lang="en-US" sz="1600" dirty="0" smtClean="0">
                  <a:solidFill>
                    <a:prstClr val="black"/>
                  </a:solidFill>
                </a:rPr>
                <a:t>4,2 </a:t>
              </a:r>
              <a:r>
                <a:rPr lang="en-US" sz="1600" dirty="0" err="1" smtClean="0">
                  <a:solidFill>
                    <a:prstClr val="black"/>
                  </a:solidFill>
                </a:rPr>
                <a:t>Poin</a:t>
              </a:r>
              <a:endParaRPr lang="en-US" sz="1600" dirty="0">
                <a:solidFill>
                  <a:prstClr val="black"/>
                </a:solidFill>
              </a:endParaRPr>
            </a:p>
          </p:txBody>
        </p:sp>
      </p:grpSp>
      <p:grpSp>
        <p:nvGrpSpPr>
          <p:cNvPr id="26" name="Group 25"/>
          <p:cNvGrpSpPr/>
          <p:nvPr/>
        </p:nvGrpSpPr>
        <p:grpSpPr>
          <a:xfrm>
            <a:off x="767515" y="3565235"/>
            <a:ext cx="6651331" cy="346881"/>
            <a:chOff x="-413482" y="4038600"/>
            <a:chExt cx="9045875" cy="405024"/>
          </a:xfrm>
        </p:grpSpPr>
        <p:cxnSp>
          <p:nvCxnSpPr>
            <p:cNvPr id="73" name="Straight Connector 72"/>
            <p:cNvCxnSpPr/>
            <p:nvPr/>
          </p:nvCxnSpPr>
          <p:spPr>
            <a:xfrm>
              <a:off x="190844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13482" y="4048323"/>
              <a:ext cx="2385465" cy="395301"/>
            </a:xfrm>
            <a:prstGeom prst="rect">
              <a:avLst/>
            </a:prstGeom>
            <a:noFill/>
          </p:spPr>
          <p:txBody>
            <a:bodyPr wrap="none" rtlCol="0">
              <a:spAutoFit/>
            </a:bodyPr>
            <a:lstStyle/>
            <a:p>
              <a:pPr algn="r"/>
              <a:r>
                <a:rPr lang="en-US" sz="1600" b="1" dirty="0" err="1" smtClean="0">
                  <a:solidFill>
                    <a:prstClr val="black"/>
                  </a:solidFill>
                </a:rPr>
                <a:t>Afrika</a:t>
              </a:r>
              <a:r>
                <a:rPr lang="en-US" sz="1600" b="1" dirty="0" smtClean="0">
                  <a:solidFill>
                    <a:prstClr val="black"/>
                  </a:solidFill>
                </a:rPr>
                <a:t> Selatan (56)</a:t>
              </a:r>
              <a:endParaRPr lang="en-US" sz="1600" b="1" dirty="0">
                <a:solidFill>
                  <a:prstClr val="black"/>
                </a:solidFill>
              </a:endParaRPr>
            </a:p>
          </p:txBody>
        </p:sp>
        <p:sp>
          <p:nvSpPr>
            <p:cNvPr id="75" name="TextBox 74"/>
            <p:cNvSpPr txBox="1"/>
            <p:nvPr/>
          </p:nvSpPr>
          <p:spPr>
            <a:xfrm>
              <a:off x="7469004" y="4038600"/>
              <a:ext cx="1163389" cy="395301"/>
            </a:xfrm>
            <a:prstGeom prst="rect">
              <a:avLst/>
            </a:prstGeom>
            <a:noFill/>
          </p:spPr>
          <p:txBody>
            <a:bodyPr wrap="none" rtlCol="0">
              <a:spAutoFit/>
            </a:bodyPr>
            <a:lstStyle/>
            <a:p>
              <a:r>
                <a:rPr lang="en-US" sz="1600" dirty="0" smtClean="0">
                  <a:solidFill>
                    <a:prstClr val="black"/>
                  </a:solidFill>
                </a:rPr>
                <a:t>4,4 </a:t>
              </a:r>
              <a:r>
                <a:rPr lang="en-US" sz="1600" dirty="0" err="1" smtClean="0">
                  <a:solidFill>
                    <a:prstClr val="black"/>
                  </a:solidFill>
                </a:rPr>
                <a:t>Poin</a:t>
              </a:r>
              <a:endParaRPr lang="en-US" sz="1600" dirty="0">
                <a:solidFill>
                  <a:prstClr val="black"/>
                </a:solidFill>
              </a:endParaRPr>
            </a:p>
          </p:txBody>
        </p:sp>
      </p:grpSp>
      <p:grpSp>
        <p:nvGrpSpPr>
          <p:cNvPr id="27" name="Group 26"/>
          <p:cNvGrpSpPr/>
          <p:nvPr/>
        </p:nvGrpSpPr>
        <p:grpSpPr>
          <a:xfrm>
            <a:off x="818787" y="2876547"/>
            <a:ext cx="6784372" cy="408437"/>
            <a:chOff x="-345888" y="4025900"/>
            <a:chExt cx="9226811" cy="476899"/>
          </a:xfrm>
        </p:grpSpPr>
        <p:cxnSp>
          <p:nvCxnSpPr>
            <p:cNvPr id="70" name="Straight Connector 69"/>
            <p:cNvCxnSpPr/>
            <p:nvPr/>
          </p:nvCxnSpPr>
          <p:spPr>
            <a:xfrm>
              <a:off x="1908441" y="4232889"/>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45888" y="4035623"/>
              <a:ext cx="2317882" cy="467176"/>
            </a:xfrm>
            <a:prstGeom prst="rect">
              <a:avLst/>
            </a:prstGeom>
            <a:noFill/>
          </p:spPr>
          <p:txBody>
            <a:bodyPr wrap="none" rtlCol="0">
              <a:spAutoFit/>
            </a:bodyPr>
            <a:lstStyle/>
            <a:p>
              <a:pPr algn="r"/>
              <a:r>
                <a:rPr lang="en-US" sz="2000" b="1" dirty="0">
                  <a:solidFill>
                    <a:srgbClr val="0000FF"/>
                  </a:solidFill>
                </a:rPr>
                <a:t>Indonesia </a:t>
              </a:r>
              <a:r>
                <a:rPr lang="en-US" sz="2000" b="1" dirty="0" smtClean="0">
                  <a:solidFill>
                    <a:srgbClr val="0000FF"/>
                  </a:solidFill>
                </a:rPr>
                <a:t>(34)</a:t>
              </a:r>
              <a:endParaRPr lang="en-US" sz="2000" b="1" dirty="0">
                <a:solidFill>
                  <a:srgbClr val="0000FF"/>
                </a:solidFill>
              </a:endParaRPr>
            </a:p>
          </p:txBody>
        </p:sp>
        <p:sp>
          <p:nvSpPr>
            <p:cNvPr id="72" name="TextBox 71"/>
            <p:cNvSpPr txBox="1"/>
            <p:nvPr/>
          </p:nvSpPr>
          <p:spPr>
            <a:xfrm>
              <a:off x="7469003" y="4025900"/>
              <a:ext cx="1411920" cy="467176"/>
            </a:xfrm>
            <a:prstGeom prst="rect">
              <a:avLst/>
            </a:prstGeom>
            <a:noFill/>
          </p:spPr>
          <p:txBody>
            <a:bodyPr wrap="none" rtlCol="0">
              <a:spAutoFit/>
            </a:bodyPr>
            <a:lstStyle/>
            <a:p>
              <a:r>
                <a:rPr lang="en-US" sz="2000" b="1" dirty="0" smtClean="0">
                  <a:solidFill>
                    <a:srgbClr val="0000FF"/>
                  </a:solidFill>
                </a:rPr>
                <a:t>4,6 </a:t>
              </a:r>
              <a:r>
                <a:rPr lang="en-US" sz="2000" b="1" dirty="0" err="1" smtClean="0">
                  <a:solidFill>
                    <a:srgbClr val="0000FF"/>
                  </a:solidFill>
                </a:rPr>
                <a:t>Poin</a:t>
              </a:r>
              <a:endParaRPr lang="en-US" sz="2000" b="1" dirty="0">
                <a:solidFill>
                  <a:srgbClr val="0000FF"/>
                </a:solidFill>
              </a:endParaRPr>
            </a:p>
          </p:txBody>
        </p:sp>
      </p:grpSp>
      <p:grpSp>
        <p:nvGrpSpPr>
          <p:cNvPr id="28" name="Group 27"/>
          <p:cNvGrpSpPr/>
          <p:nvPr/>
        </p:nvGrpSpPr>
        <p:grpSpPr>
          <a:xfrm>
            <a:off x="1280207" y="3154127"/>
            <a:ext cx="6137264" cy="346881"/>
            <a:chOff x="285657" y="4038600"/>
            <a:chExt cx="8346736" cy="405024"/>
          </a:xfrm>
        </p:grpSpPr>
        <p:cxnSp>
          <p:nvCxnSpPr>
            <p:cNvPr id="67" name="Straight Connector 66"/>
            <p:cNvCxnSpPr/>
            <p:nvPr/>
          </p:nvCxnSpPr>
          <p:spPr>
            <a:xfrm>
              <a:off x="190844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85657" y="4048323"/>
              <a:ext cx="1686350" cy="395301"/>
            </a:xfrm>
            <a:prstGeom prst="rect">
              <a:avLst/>
            </a:prstGeom>
            <a:noFill/>
          </p:spPr>
          <p:txBody>
            <a:bodyPr wrap="none" rtlCol="0">
              <a:spAutoFit/>
            </a:bodyPr>
            <a:lstStyle/>
            <a:p>
              <a:pPr algn="r"/>
              <a:r>
                <a:rPr lang="en-US" sz="1600" b="1" dirty="0" err="1" smtClean="0">
                  <a:solidFill>
                    <a:prstClr val="black"/>
                  </a:solidFill>
                </a:rPr>
                <a:t>Spanyol</a:t>
              </a:r>
              <a:r>
                <a:rPr lang="en-US" sz="1600" b="1" dirty="0" smtClean="0">
                  <a:solidFill>
                    <a:prstClr val="black"/>
                  </a:solidFill>
                </a:rPr>
                <a:t> (35)</a:t>
              </a:r>
              <a:endParaRPr lang="en-US" sz="1600" b="1" dirty="0">
                <a:solidFill>
                  <a:prstClr val="black"/>
                </a:solidFill>
              </a:endParaRPr>
            </a:p>
          </p:txBody>
        </p:sp>
        <p:sp>
          <p:nvSpPr>
            <p:cNvPr id="69" name="TextBox 68"/>
            <p:cNvSpPr txBox="1"/>
            <p:nvPr/>
          </p:nvSpPr>
          <p:spPr>
            <a:xfrm>
              <a:off x="7469004" y="4038600"/>
              <a:ext cx="1163389" cy="395301"/>
            </a:xfrm>
            <a:prstGeom prst="rect">
              <a:avLst/>
            </a:prstGeom>
            <a:noFill/>
          </p:spPr>
          <p:txBody>
            <a:bodyPr wrap="none" rtlCol="0">
              <a:spAutoFit/>
            </a:bodyPr>
            <a:lstStyle/>
            <a:p>
              <a:r>
                <a:rPr lang="en-US" sz="1600" dirty="0" smtClean="0">
                  <a:solidFill>
                    <a:prstClr val="black"/>
                  </a:solidFill>
                </a:rPr>
                <a:t>4,5 </a:t>
              </a:r>
              <a:r>
                <a:rPr lang="en-US" sz="1600" dirty="0" err="1" smtClean="0">
                  <a:solidFill>
                    <a:prstClr val="black"/>
                  </a:solidFill>
                </a:rPr>
                <a:t>Poin</a:t>
              </a:r>
              <a:endParaRPr lang="en-US" sz="1600" dirty="0">
                <a:solidFill>
                  <a:prstClr val="black"/>
                </a:solidFill>
              </a:endParaRPr>
            </a:p>
          </p:txBody>
        </p:sp>
      </p:grpSp>
      <p:grpSp>
        <p:nvGrpSpPr>
          <p:cNvPr id="31" name="Group 30"/>
          <p:cNvGrpSpPr/>
          <p:nvPr/>
        </p:nvGrpSpPr>
        <p:grpSpPr>
          <a:xfrm>
            <a:off x="1194239" y="2706313"/>
            <a:ext cx="6199260" cy="346881"/>
            <a:chOff x="201342" y="4038600"/>
            <a:chExt cx="8431051" cy="405024"/>
          </a:xfrm>
        </p:grpSpPr>
        <p:cxnSp>
          <p:nvCxnSpPr>
            <p:cNvPr id="61" name="Straight Connector 60"/>
            <p:cNvCxnSpPr/>
            <p:nvPr/>
          </p:nvCxnSpPr>
          <p:spPr>
            <a:xfrm>
              <a:off x="190844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01342" y="4048323"/>
              <a:ext cx="1770676" cy="395301"/>
            </a:xfrm>
            <a:prstGeom prst="rect">
              <a:avLst/>
            </a:prstGeom>
            <a:noFill/>
          </p:spPr>
          <p:txBody>
            <a:bodyPr wrap="none" rtlCol="0">
              <a:spAutoFit/>
            </a:bodyPr>
            <a:lstStyle/>
            <a:p>
              <a:pPr algn="r"/>
              <a:r>
                <a:rPr lang="en-US" sz="1600" b="1" dirty="0" smtClean="0">
                  <a:solidFill>
                    <a:prstClr val="black"/>
                  </a:solidFill>
                </a:rPr>
                <a:t>Thailand (31)</a:t>
              </a:r>
              <a:endParaRPr lang="en-US" sz="1600" b="1" dirty="0">
                <a:solidFill>
                  <a:prstClr val="black"/>
                </a:solidFill>
              </a:endParaRPr>
            </a:p>
          </p:txBody>
        </p:sp>
        <p:sp>
          <p:nvSpPr>
            <p:cNvPr id="63" name="TextBox 62"/>
            <p:cNvSpPr txBox="1"/>
            <p:nvPr/>
          </p:nvSpPr>
          <p:spPr>
            <a:xfrm>
              <a:off x="7469004" y="4038600"/>
              <a:ext cx="1163389" cy="395301"/>
            </a:xfrm>
            <a:prstGeom prst="rect">
              <a:avLst/>
            </a:prstGeom>
            <a:noFill/>
          </p:spPr>
          <p:txBody>
            <a:bodyPr wrap="none" rtlCol="0">
              <a:spAutoFit/>
            </a:bodyPr>
            <a:lstStyle/>
            <a:p>
              <a:r>
                <a:rPr lang="en-US" sz="1600" dirty="0" smtClean="0">
                  <a:solidFill>
                    <a:prstClr val="black"/>
                  </a:solidFill>
                </a:rPr>
                <a:t>4,7 </a:t>
              </a:r>
              <a:r>
                <a:rPr lang="en-US" sz="1600" dirty="0" err="1" smtClean="0">
                  <a:solidFill>
                    <a:prstClr val="black"/>
                  </a:solidFill>
                </a:rPr>
                <a:t>Poin</a:t>
              </a:r>
              <a:endParaRPr lang="en-US" sz="1600" dirty="0">
                <a:solidFill>
                  <a:prstClr val="black"/>
                </a:solidFill>
              </a:endParaRPr>
            </a:p>
          </p:txBody>
        </p:sp>
      </p:grpSp>
      <p:grpSp>
        <p:nvGrpSpPr>
          <p:cNvPr id="32" name="Group 31"/>
          <p:cNvGrpSpPr/>
          <p:nvPr/>
        </p:nvGrpSpPr>
        <p:grpSpPr>
          <a:xfrm>
            <a:off x="1433422" y="2472199"/>
            <a:ext cx="5945981" cy="380737"/>
            <a:chOff x="545804" y="3963606"/>
            <a:chExt cx="8086588" cy="444555"/>
          </a:xfrm>
        </p:grpSpPr>
        <p:cxnSp>
          <p:nvCxnSpPr>
            <p:cNvPr id="58" name="Straight Connector 57"/>
            <p:cNvCxnSpPr/>
            <p:nvPr/>
          </p:nvCxnSpPr>
          <p:spPr>
            <a:xfrm>
              <a:off x="1908441" y="4148393"/>
              <a:ext cx="5577841" cy="174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5804" y="3973328"/>
              <a:ext cx="1426221" cy="434833"/>
            </a:xfrm>
            <a:prstGeom prst="rect">
              <a:avLst/>
            </a:prstGeom>
            <a:noFill/>
          </p:spPr>
          <p:txBody>
            <a:bodyPr wrap="none" rtlCol="0">
              <a:spAutoFit/>
            </a:bodyPr>
            <a:lstStyle/>
            <a:p>
              <a:pPr algn="r"/>
              <a:r>
                <a:rPr lang="en-US" sz="1600" b="1" dirty="0" smtClean="0">
                  <a:solidFill>
                    <a:prstClr val="black"/>
                  </a:solidFill>
                </a:rPr>
                <a:t>China </a:t>
              </a:r>
              <a:r>
                <a:rPr lang="en-US" sz="1600" b="1" dirty="0">
                  <a:solidFill>
                    <a:prstClr val="black"/>
                  </a:solidFill>
                </a:rPr>
                <a:t>(</a:t>
              </a:r>
              <a:r>
                <a:rPr lang="en-US" sz="1600" b="1" dirty="0" smtClean="0">
                  <a:solidFill>
                    <a:prstClr val="black"/>
                  </a:solidFill>
                </a:rPr>
                <a:t>28)</a:t>
              </a:r>
              <a:endParaRPr lang="en-US" sz="1600" b="1" dirty="0">
                <a:solidFill>
                  <a:prstClr val="black"/>
                </a:solidFill>
              </a:endParaRPr>
            </a:p>
          </p:txBody>
        </p:sp>
        <p:sp>
          <p:nvSpPr>
            <p:cNvPr id="60" name="TextBox 59"/>
            <p:cNvSpPr txBox="1"/>
            <p:nvPr/>
          </p:nvSpPr>
          <p:spPr>
            <a:xfrm>
              <a:off x="7469004" y="3963606"/>
              <a:ext cx="1163388" cy="434831"/>
            </a:xfrm>
            <a:prstGeom prst="rect">
              <a:avLst/>
            </a:prstGeom>
            <a:noFill/>
          </p:spPr>
          <p:txBody>
            <a:bodyPr wrap="none" rtlCol="0">
              <a:spAutoFit/>
            </a:bodyPr>
            <a:lstStyle/>
            <a:p>
              <a:r>
                <a:rPr lang="en-US" sz="1600" dirty="0" smtClean="0">
                  <a:solidFill>
                    <a:prstClr val="black"/>
                  </a:solidFill>
                </a:rPr>
                <a:t>4,9 </a:t>
              </a:r>
              <a:r>
                <a:rPr lang="en-US" sz="1600" dirty="0" err="1" smtClean="0">
                  <a:solidFill>
                    <a:prstClr val="black"/>
                  </a:solidFill>
                </a:rPr>
                <a:t>Poin</a:t>
              </a:r>
              <a:endParaRPr lang="en-US" sz="1600" dirty="0">
                <a:solidFill>
                  <a:prstClr val="black"/>
                </a:solidFill>
              </a:endParaRPr>
            </a:p>
          </p:txBody>
        </p:sp>
      </p:grpSp>
      <p:grpSp>
        <p:nvGrpSpPr>
          <p:cNvPr id="33" name="Group 32"/>
          <p:cNvGrpSpPr/>
          <p:nvPr/>
        </p:nvGrpSpPr>
        <p:grpSpPr>
          <a:xfrm>
            <a:off x="620338" y="1822703"/>
            <a:ext cx="6756570" cy="392198"/>
            <a:chOff x="-556602" y="3884505"/>
            <a:chExt cx="9188994" cy="457938"/>
          </a:xfrm>
        </p:grpSpPr>
        <p:cxnSp>
          <p:nvCxnSpPr>
            <p:cNvPr id="55" name="Straight Connector 54"/>
            <p:cNvCxnSpPr/>
            <p:nvPr/>
          </p:nvCxnSpPr>
          <p:spPr>
            <a:xfrm>
              <a:off x="1908442" y="4166883"/>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56602" y="3884505"/>
              <a:ext cx="2528653" cy="395303"/>
            </a:xfrm>
            <a:prstGeom prst="rect">
              <a:avLst/>
            </a:prstGeom>
            <a:noFill/>
          </p:spPr>
          <p:txBody>
            <a:bodyPr wrap="none" rtlCol="0">
              <a:spAutoFit/>
            </a:bodyPr>
            <a:lstStyle/>
            <a:p>
              <a:pPr algn="r"/>
              <a:r>
                <a:rPr lang="en-US" sz="1600" b="1" dirty="0" err="1" smtClean="0">
                  <a:solidFill>
                    <a:prstClr val="black"/>
                  </a:solidFill>
                </a:rPr>
                <a:t>Amerika</a:t>
              </a:r>
              <a:r>
                <a:rPr lang="en-US" sz="1600" b="1" dirty="0" smtClean="0">
                  <a:solidFill>
                    <a:prstClr val="black"/>
                  </a:solidFill>
                </a:rPr>
                <a:t> </a:t>
              </a:r>
              <a:r>
                <a:rPr lang="en-US" sz="1600" b="1" dirty="0" err="1" smtClean="0">
                  <a:solidFill>
                    <a:prstClr val="black"/>
                  </a:solidFill>
                </a:rPr>
                <a:t>Serikat</a:t>
              </a:r>
              <a:r>
                <a:rPr lang="en-US" sz="1600" b="1" dirty="0" smtClean="0">
                  <a:solidFill>
                    <a:prstClr val="black"/>
                  </a:solidFill>
                </a:rPr>
                <a:t> (3)</a:t>
              </a:r>
              <a:endParaRPr lang="en-US" sz="1600" b="1" dirty="0">
                <a:solidFill>
                  <a:prstClr val="black"/>
                </a:solidFill>
              </a:endParaRPr>
            </a:p>
          </p:txBody>
        </p:sp>
        <p:sp>
          <p:nvSpPr>
            <p:cNvPr id="57" name="TextBox 56"/>
            <p:cNvSpPr txBox="1"/>
            <p:nvPr/>
          </p:nvSpPr>
          <p:spPr>
            <a:xfrm>
              <a:off x="7469004" y="3947143"/>
              <a:ext cx="1163388" cy="395300"/>
            </a:xfrm>
            <a:prstGeom prst="rect">
              <a:avLst/>
            </a:prstGeom>
            <a:noFill/>
          </p:spPr>
          <p:txBody>
            <a:bodyPr wrap="none" rtlCol="0">
              <a:spAutoFit/>
            </a:bodyPr>
            <a:lstStyle/>
            <a:p>
              <a:r>
                <a:rPr lang="en-US" sz="1600" dirty="0" smtClean="0">
                  <a:solidFill>
                    <a:prstClr val="black"/>
                  </a:solidFill>
                </a:rPr>
                <a:t>5,5 </a:t>
              </a:r>
              <a:r>
                <a:rPr lang="en-US" sz="1600" dirty="0" err="1" smtClean="0">
                  <a:solidFill>
                    <a:prstClr val="black"/>
                  </a:solidFill>
                </a:rPr>
                <a:t>Poin</a:t>
              </a:r>
              <a:endParaRPr lang="en-US" sz="1600" dirty="0">
                <a:solidFill>
                  <a:prstClr val="black"/>
                </a:solidFill>
              </a:endParaRPr>
            </a:p>
          </p:txBody>
        </p:sp>
      </p:grpSp>
      <p:grpSp>
        <p:nvGrpSpPr>
          <p:cNvPr id="34" name="Group 33"/>
          <p:cNvGrpSpPr/>
          <p:nvPr/>
        </p:nvGrpSpPr>
        <p:grpSpPr>
          <a:xfrm>
            <a:off x="1172550" y="1596918"/>
            <a:ext cx="6205643" cy="384611"/>
            <a:chOff x="192667" y="3984823"/>
            <a:chExt cx="8439725" cy="449078"/>
          </a:xfrm>
        </p:grpSpPr>
        <p:cxnSp>
          <p:nvCxnSpPr>
            <p:cNvPr id="52" name="Straight Connector 51"/>
            <p:cNvCxnSpPr/>
            <p:nvPr/>
          </p:nvCxnSpPr>
          <p:spPr>
            <a:xfrm>
              <a:off x="1908443"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2667" y="3984823"/>
              <a:ext cx="1779395" cy="395301"/>
            </a:xfrm>
            <a:prstGeom prst="rect">
              <a:avLst/>
            </a:prstGeom>
            <a:noFill/>
          </p:spPr>
          <p:txBody>
            <a:bodyPr wrap="none" rtlCol="0">
              <a:spAutoFit/>
            </a:bodyPr>
            <a:lstStyle/>
            <a:p>
              <a:pPr algn="r"/>
              <a:r>
                <a:rPr lang="en-US" sz="1600" b="1" dirty="0" err="1" smtClean="0">
                  <a:solidFill>
                    <a:prstClr val="black"/>
                  </a:solidFill>
                </a:rPr>
                <a:t>Singapura</a:t>
              </a:r>
              <a:r>
                <a:rPr lang="en-US" sz="1600" b="1" dirty="0" smtClean="0">
                  <a:solidFill>
                    <a:prstClr val="black"/>
                  </a:solidFill>
                </a:rPr>
                <a:t> (2)</a:t>
              </a:r>
              <a:endParaRPr lang="en-US" sz="1600" b="1" dirty="0">
                <a:solidFill>
                  <a:prstClr val="black"/>
                </a:solidFill>
              </a:endParaRPr>
            </a:p>
          </p:txBody>
        </p:sp>
        <p:sp>
          <p:nvSpPr>
            <p:cNvPr id="54" name="TextBox 53"/>
            <p:cNvSpPr txBox="1"/>
            <p:nvPr/>
          </p:nvSpPr>
          <p:spPr>
            <a:xfrm>
              <a:off x="7469004" y="4038600"/>
              <a:ext cx="1163388" cy="395301"/>
            </a:xfrm>
            <a:prstGeom prst="rect">
              <a:avLst/>
            </a:prstGeom>
            <a:noFill/>
          </p:spPr>
          <p:txBody>
            <a:bodyPr wrap="none" rtlCol="0">
              <a:spAutoFit/>
            </a:bodyPr>
            <a:lstStyle/>
            <a:p>
              <a:r>
                <a:rPr lang="en-US" sz="1600" dirty="0" smtClean="0">
                  <a:solidFill>
                    <a:prstClr val="black"/>
                  </a:solidFill>
                </a:rPr>
                <a:t>5,6 </a:t>
              </a:r>
              <a:r>
                <a:rPr lang="en-US" sz="1600" dirty="0" err="1" smtClean="0">
                  <a:solidFill>
                    <a:prstClr val="black"/>
                  </a:solidFill>
                </a:rPr>
                <a:t>Poin</a:t>
              </a:r>
              <a:endParaRPr lang="en-US" sz="1600" dirty="0">
                <a:solidFill>
                  <a:prstClr val="black"/>
                </a:solidFill>
              </a:endParaRPr>
            </a:p>
          </p:txBody>
        </p:sp>
      </p:grpSp>
      <p:grpSp>
        <p:nvGrpSpPr>
          <p:cNvPr id="35" name="Group 34"/>
          <p:cNvGrpSpPr/>
          <p:nvPr/>
        </p:nvGrpSpPr>
        <p:grpSpPr>
          <a:xfrm>
            <a:off x="1029967" y="1403832"/>
            <a:ext cx="6355422" cy="384611"/>
            <a:chOff x="-11037" y="3984823"/>
            <a:chExt cx="8643428" cy="449078"/>
          </a:xfrm>
        </p:grpSpPr>
        <p:cxnSp>
          <p:nvCxnSpPr>
            <p:cNvPr id="49" name="Straight Connector 48"/>
            <p:cNvCxnSpPr/>
            <p:nvPr/>
          </p:nvCxnSpPr>
          <p:spPr>
            <a:xfrm>
              <a:off x="1908443"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1037" y="3984823"/>
              <a:ext cx="1983104" cy="395301"/>
            </a:xfrm>
            <a:prstGeom prst="rect">
              <a:avLst/>
            </a:prstGeom>
            <a:noFill/>
          </p:spPr>
          <p:txBody>
            <a:bodyPr wrap="none" rtlCol="0">
              <a:spAutoFit/>
            </a:bodyPr>
            <a:lstStyle/>
            <a:p>
              <a:pPr algn="r"/>
              <a:r>
                <a:rPr lang="en-US" sz="1600" b="1" dirty="0" smtClean="0">
                  <a:solidFill>
                    <a:prstClr val="black"/>
                  </a:solidFill>
                </a:rPr>
                <a:t>Switzerland </a:t>
              </a:r>
              <a:r>
                <a:rPr lang="en-US" sz="1600" b="1" dirty="0">
                  <a:solidFill>
                    <a:prstClr val="black"/>
                  </a:solidFill>
                </a:rPr>
                <a:t>(1)</a:t>
              </a:r>
            </a:p>
          </p:txBody>
        </p:sp>
        <p:sp>
          <p:nvSpPr>
            <p:cNvPr id="51" name="TextBox 50"/>
            <p:cNvSpPr txBox="1"/>
            <p:nvPr/>
          </p:nvSpPr>
          <p:spPr>
            <a:xfrm>
              <a:off x="7469003" y="4038600"/>
              <a:ext cx="1163388" cy="395301"/>
            </a:xfrm>
            <a:prstGeom prst="rect">
              <a:avLst/>
            </a:prstGeom>
            <a:noFill/>
          </p:spPr>
          <p:txBody>
            <a:bodyPr wrap="none" rtlCol="0">
              <a:spAutoFit/>
            </a:bodyPr>
            <a:lstStyle/>
            <a:p>
              <a:r>
                <a:rPr lang="en-US" sz="1600" dirty="0" smtClean="0">
                  <a:solidFill>
                    <a:prstClr val="black"/>
                  </a:solidFill>
                </a:rPr>
                <a:t>5,7 </a:t>
              </a:r>
              <a:r>
                <a:rPr lang="en-US" sz="1600" dirty="0" err="1" smtClean="0">
                  <a:solidFill>
                    <a:prstClr val="black"/>
                  </a:solidFill>
                </a:rPr>
                <a:t>Poin</a:t>
              </a:r>
              <a:endParaRPr lang="en-US" sz="1600" dirty="0">
                <a:solidFill>
                  <a:prstClr val="black"/>
                </a:solidFill>
              </a:endParaRPr>
            </a:p>
          </p:txBody>
        </p:sp>
      </p:grpSp>
      <p:cxnSp>
        <p:nvCxnSpPr>
          <p:cNvPr id="105" name="Straight Connector 104"/>
          <p:cNvCxnSpPr/>
          <p:nvPr/>
        </p:nvCxnSpPr>
        <p:spPr>
          <a:xfrm flipH="1">
            <a:off x="5616439" y="2094729"/>
            <a:ext cx="1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614896" y="3200400"/>
            <a:ext cx="1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625293" y="4343400"/>
            <a:ext cx="1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609527" y="5397064"/>
            <a:ext cx="1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5604267" y="6508532"/>
            <a:ext cx="1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5596391" y="914400"/>
            <a:ext cx="12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427599" y="2283199"/>
            <a:ext cx="4101327" cy="136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150161" y="2085472"/>
            <a:ext cx="1324209" cy="338554"/>
          </a:xfrm>
          <a:prstGeom prst="rect">
            <a:avLst/>
          </a:prstGeom>
          <a:noFill/>
        </p:spPr>
        <p:txBody>
          <a:bodyPr wrap="none" rtlCol="0">
            <a:spAutoFit/>
          </a:bodyPr>
          <a:lstStyle/>
          <a:p>
            <a:pPr algn="r"/>
            <a:r>
              <a:rPr lang="en-US" sz="1600" b="1" dirty="0" smtClean="0">
                <a:solidFill>
                  <a:prstClr val="black"/>
                </a:solidFill>
              </a:rPr>
              <a:t>Malaysia (20)</a:t>
            </a:r>
            <a:endParaRPr lang="en-US" sz="1600" b="1" dirty="0">
              <a:solidFill>
                <a:prstClr val="black"/>
              </a:solidFill>
            </a:endParaRPr>
          </a:p>
        </p:txBody>
      </p:sp>
      <p:sp>
        <p:nvSpPr>
          <p:cNvPr id="141" name="TextBox 140"/>
          <p:cNvSpPr txBox="1"/>
          <p:nvPr/>
        </p:nvSpPr>
        <p:spPr>
          <a:xfrm>
            <a:off x="6516221" y="2078736"/>
            <a:ext cx="855427" cy="338554"/>
          </a:xfrm>
          <a:prstGeom prst="rect">
            <a:avLst/>
          </a:prstGeom>
          <a:noFill/>
        </p:spPr>
        <p:txBody>
          <a:bodyPr wrap="none" rtlCol="0">
            <a:spAutoFit/>
          </a:bodyPr>
          <a:lstStyle/>
          <a:p>
            <a:r>
              <a:rPr lang="en-US" sz="1600" dirty="0" smtClean="0">
                <a:solidFill>
                  <a:prstClr val="black"/>
                </a:solidFill>
              </a:rPr>
              <a:t>5,2 </a:t>
            </a:r>
            <a:r>
              <a:rPr lang="en-US" sz="1600" dirty="0" err="1" smtClean="0">
                <a:solidFill>
                  <a:prstClr val="black"/>
                </a:solidFill>
              </a:rPr>
              <a:t>Poin</a:t>
            </a:r>
            <a:endParaRPr lang="en-US" sz="1600" dirty="0">
              <a:solidFill>
                <a:prstClr val="black"/>
              </a:solidFill>
            </a:endParaRPr>
          </a:p>
        </p:txBody>
      </p:sp>
      <p:grpSp>
        <p:nvGrpSpPr>
          <p:cNvPr id="156" name="Group 155"/>
          <p:cNvGrpSpPr/>
          <p:nvPr/>
        </p:nvGrpSpPr>
        <p:grpSpPr>
          <a:xfrm>
            <a:off x="1498054" y="3345441"/>
            <a:ext cx="5923552" cy="346881"/>
            <a:chOff x="576306" y="4038600"/>
            <a:chExt cx="8056087" cy="405024"/>
          </a:xfrm>
        </p:grpSpPr>
        <p:cxnSp>
          <p:nvCxnSpPr>
            <p:cNvPr id="157" name="Straight Connector 156"/>
            <p:cNvCxnSpPr/>
            <p:nvPr/>
          </p:nvCxnSpPr>
          <p:spPr>
            <a:xfrm>
              <a:off x="190844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576306" y="4048323"/>
              <a:ext cx="1395700" cy="395301"/>
            </a:xfrm>
            <a:prstGeom prst="rect">
              <a:avLst/>
            </a:prstGeom>
            <a:noFill/>
          </p:spPr>
          <p:txBody>
            <a:bodyPr wrap="none" rtlCol="0">
              <a:spAutoFit/>
            </a:bodyPr>
            <a:lstStyle/>
            <a:p>
              <a:pPr algn="r"/>
              <a:r>
                <a:rPr lang="en-US" sz="1600" b="1" dirty="0" err="1" smtClean="0">
                  <a:solidFill>
                    <a:prstClr val="black"/>
                  </a:solidFill>
                </a:rPr>
                <a:t>Rusia</a:t>
              </a:r>
              <a:r>
                <a:rPr lang="en-US" sz="1600" b="1" dirty="0" smtClean="0">
                  <a:solidFill>
                    <a:prstClr val="black"/>
                  </a:solidFill>
                </a:rPr>
                <a:t> (53)</a:t>
              </a:r>
              <a:endParaRPr lang="en-US" sz="1600" b="1" dirty="0">
                <a:solidFill>
                  <a:prstClr val="black"/>
                </a:solidFill>
              </a:endParaRPr>
            </a:p>
          </p:txBody>
        </p:sp>
        <p:sp>
          <p:nvSpPr>
            <p:cNvPr id="159" name="TextBox 158"/>
            <p:cNvSpPr txBox="1"/>
            <p:nvPr/>
          </p:nvSpPr>
          <p:spPr>
            <a:xfrm>
              <a:off x="7469004" y="4038600"/>
              <a:ext cx="1163389" cy="395301"/>
            </a:xfrm>
            <a:prstGeom prst="rect">
              <a:avLst/>
            </a:prstGeom>
            <a:noFill/>
          </p:spPr>
          <p:txBody>
            <a:bodyPr wrap="none" rtlCol="0">
              <a:spAutoFit/>
            </a:bodyPr>
            <a:lstStyle/>
            <a:p>
              <a:r>
                <a:rPr lang="en-US" sz="1600" dirty="0" smtClean="0">
                  <a:solidFill>
                    <a:prstClr val="black"/>
                  </a:solidFill>
                </a:rPr>
                <a:t>4,4 </a:t>
              </a:r>
              <a:r>
                <a:rPr lang="en-US" sz="1600" dirty="0" err="1" smtClean="0">
                  <a:solidFill>
                    <a:prstClr val="black"/>
                  </a:solidFill>
                </a:rPr>
                <a:t>Poin</a:t>
              </a:r>
              <a:endParaRPr lang="en-US" sz="1600" dirty="0">
                <a:solidFill>
                  <a:prstClr val="black"/>
                </a:solidFill>
              </a:endParaRPr>
            </a:p>
          </p:txBody>
        </p:sp>
      </p:grpSp>
      <p:grpSp>
        <p:nvGrpSpPr>
          <p:cNvPr id="160" name="Group 159"/>
          <p:cNvGrpSpPr/>
          <p:nvPr/>
        </p:nvGrpSpPr>
        <p:grpSpPr>
          <a:xfrm>
            <a:off x="1186868" y="4549390"/>
            <a:ext cx="6217512" cy="346881"/>
            <a:chOff x="176519" y="4038600"/>
            <a:chExt cx="8455874" cy="405024"/>
          </a:xfrm>
        </p:grpSpPr>
        <p:cxnSp>
          <p:nvCxnSpPr>
            <p:cNvPr id="161" name="Straight Connector 160"/>
            <p:cNvCxnSpPr/>
            <p:nvPr/>
          </p:nvCxnSpPr>
          <p:spPr>
            <a:xfrm>
              <a:off x="1908441" y="42037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76519" y="4048323"/>
              <a:ext cx="1795443" cy="395301"/>
            </a:xfrm>
            <a:prstGeom prst="rect">
              <a:avLst/>
            </a:prstGeom>
            <a:noFill/>
          </p:spPr>
          <p:txBody>
            <a:bodyPr wrap="none" rtlCol="0">
              <a:spAutoFit/>
            </a:bodyPr>
            <a:lstStyle/>
            <a:p>
              <a:pPr algn="r"/>
              <a:r>
                <a:rPr lang="en-US" sz="1600" b="1" dirty="0" err="1" smtClean="0">
                  <a:solidFill>
                    <a:prstClr val="black"/>
                  </a:solidFill>
                </a:rPr>
                <a:t>Kamboja</a:t>
              </a:r>
              <a:r>
                <a:rPr lang="en-US" sz="1600" b="1" dirty="0" smtClean="0">
                  <a:solidFill>
                    <a:prstClr val="black"/>
                  </a:solidFill>
                </a:rPr>
                <a:t> (95)</a:t>
              </a:r>
              <a:endParaRPr lang="en-US" sz="1600" b="1" dirty="0">
                <a:solidFill>
                  <a:prstClr val="black"/>
                </a:solidFill>
              </a:endParaRPr>
            </a:p>
          </p:txBody>
        </p:sp>
        <p:sp>
          <p:nvSpPr>
            <p:cNvPr id="163" name="TextBox 162"/>
            <p:cNvSpPr txBox="1"/>
            <p:nvPr/>
          </p:nvSpPr>
          <p:spPr>
            <a:xfrm>
              <a:off x="7469004" y="4038600"/>
              <a:ext cx="1163389" cy="395301"/>
            </a:xfrm>
            <a:prstGeom prst="rect">
              <a:avLst/>
            </a:prstGeom>
            <a:noFill/>
          </p:spPr>
          <p:txBody>
            <a:bodyPr wrap="none" rtlCol="0">
              <a:spAutoFit/>
            </a:bodyPr>
            <a:lstStyle/>
            <a:p>
              <a:r>
                <a:rPr lang="en-US" sz="1600" dirty="0" smtClean="0">
                  <a:solidFill>
                    <a:prstClr val="black"/>
                  </a:solidFill>
                </a:rPr>
                <a:t>3,9 </a:t>
              </a:r>
              <a:r>
                <a:rPr lang="en-US" sz="1600" dirty="0" err="1" smtClean="0">
                  <a:solidFill>
                    <a:prstClr val="black"/>
                  </a:solidFill>
                </a:rPr>
                <a:t>Poin</a:t>
              </a:r>
              <a:endParaRPr lang="en-US" sz="1600" dirty="0">
                <a:solidFill>
                  <a:prstClr val="black"/>
                </a:solidFill>
              </a:endParaRPr>
            </a:p>
          </p:txBody>
        </p:sp>
      </p:grpSp>
      <p:grpSp>
        <p:nvGrpSpPr>
          <p:cNvPr id="164" name="Group 163"/>
          <p:cNvGrpSpPr/>
          <p:nvPr/>
        </p:nvGrpSpPr>
        <p:grpSpPr>
          <a:xfrm>
            <a:off x="772830" y="5877272"/>
            <a:ext cx="6571519" cy="346881"/>
            <a:chOff x="-294986" y="5994400"/>
            <a:chExt cx="8937334" cy="405024"/>
          </a:xfrm>
        </p:grpSpPr>
        <p:cxnSp>
          <p:nvCxnSpPr>
            <p:cNvPr id="165" name="Straight Connector 164"/>
            <p:cNvCxnSpPr/>
            <p:nvPr/>
          </p:nvCxnSpPr>
          <p:spPr>
            <a:xfrm>
              <a:off x="1918396" y="61595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294986" y="6004123"/>
              <a:ext cx="2256840" cy="395301"/>
            </a:xfrm>
            <a:prstGeom prst="rect">
              <a:avLst/>
            </a:prstGeom>
            <a:noFill/>
          </p:spPr>
          <p:txBody>
            <a:bodyPr wrap="none" rtlCol="0">
              <a:spAutoFit/>
            </a:bodyPr>
            <a:lstStyle/>
            <a:p>
              <a:pPr algn="r"/>
              <a:r>
                <a:rPr lang="en-US" sz="1600" b="1" dirty="0" smtClean="0">
                  <a:solidFill>
                    <a:prstClr val="black"/>
                  </a:solidFill>
                </a:rPr>
                <a:t>Timor </a:t>
              </a:r>
              <a:r>
                <a:rPr lang="en-US" sz="1600" b="1" dirty="0" err="1" smtClean="0">
                  <a:solidFill>
                    <a:prstClr val="black"/>
                  </a:solidFill>
                </a:rPr>
                <a:t>Leste</a:t>
              </a:r>
              <a:r>
                <a:rPr lang="en-US" sz="1600" b="1" dirty="0" smtClean="0">
                  <a:solidFill>
                    <a:prstClr val="black"/>
                  </a:solidFill>
                </a:rPr>
                <a:t> </a:t>
              </a:r>
              <a:r>
                <a:rPr lang="en-US" sz="1600" b="1" dirty="0">
                  <a:solidFill>
                    <a:prstClr val="black"/>
                  </a:solidFill>
                </a:rPr>
                <a:t>(</a:t>
              </a:r>
              <a:r>
                <a:rPr lang="en-US" sz="1600" b="1" dirty="0" smtClean="0">
                  <a:solidFill>
                    <a:prstClr val="black"/>
                  </a:solidFill>
                </a:rPr>
                <a:t>136)</a:t>
              </a:r>
              <a:endParaRPr lang="en-US" sz="1600" b="1" dirty="0">
                <a:solidFill>
                  <a:prstClr val="black"/>
                </a:solidFill>
              </a:endParaRPr>
            </a:p>
          </p:txBody>
        </p:sp>
        <p:sp>
          <p:nvSpPr>
            <p:cNvPr id="167" name="TextBox 166"/>
            <p:cNvSpPr txBox="1"/>
            <p:nvPr/>
          </p:nvSpPr>
          <p:spPr>
            <a:xfrm>
              <a:off x="7478958" y="5994400"/>
              <a:ext cx="1163390" cy="395301"/>
            </a:xfrm>
            <a:prstGeom prst="rect">
              <a:avLst/>
            </a:prstGeom>
            <a:noFill/>
          </p:spPr>
          <p:txBody>
            <a:bodyPr wrap="none" rtlCol="0">
              <a:spAutoFit/>
            </a:bodyPr>
            <a:lstStyle/>
            <a:p>
              <a:r>
                <a:rPr lang="en-US" sz="1600" dirty="0" smtClean="0">
                  <a:solidFill>
                    <a:prstClr val="black"/>
                  </a:solidFill>
                </a:rPr>
                <a:t>3,2 </a:t>
              </a:r>
              <a:r>
                <a:rPr lang="en-US" sz="1600" dirty="0" err="1" smtClean="0">
                  <a:solidFill>
                    <a:prstClr val="black"/>
                  </a:solidFill>
                </a:rPr>
                <a:t>Poin</a:t>
              </a:r>
              <a:endParaRPr lang="en-US" sz="1600" dirty="0">
                <a:solidFill>
                  <a:prstClr val="black"/>
                </a:solidFill>
              </a:endParaRPr>
            </a:p>
          </p:txBody>
        </p:sp>
      </p:grpSp>
      <p:grpSp>
        <p:nvGrpSpPr>
          <p:cNvPr id="168" name="Group 167"/>
          <p:cNvGrpSpPr/>
          <p:nvPr/>
        </p:nvGrpSpPr>
        <p:grpSpPr>
          <a:xfrm>
            <a:off x="992598" y="5002932"/>
            <a:ext cx="6404369" cy="346881"/>
            <a:chOff x="-70094" y="3886200"/>
            <a:chExt cx="8709997" cy="405024"/>
          </a:xfrm>
        </p:grpSpPr>
        <p:cxnSp>
          <p:nvCxnSpPr>
            <p:cNvPr id="169" name="Straight Connector 168"/>
            <p:cNvCxnSpPr/>
            <p:nvPr/>
          </p:nvCxnSpPr>
          <p:spPr>
            <a:xfrm>
              <a:off x="1915952" y="4051300"/>
              <a:ext cx="5577840" cy="158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70094" y="3895923"/>
              <a:ext cx="2049555" cy="395301"/>
            </a:xfrm>
            <a:prstGeom prst="rect">
              <a:avLst/>
            </a:prstGeom>
            <a:noFill/>
          </p:spPr>
          <p:txBody>
            <a:bodyPr wrap="none" rtlCol="0">
              <a:spAutoFit/>
            </a:bodyPr>
            <a:lstStyle/>
            <a:p>
              <a:pPr algn="r"/>
              <a:r>
                <a:rPr lang="en-US" sz="1600" b="1" dirty="0" smtClean="0">
                  <a:solidFill>
                    <a:prstClr val="black"/>
                  </a:solidFill>
                </a:rPr>
                <a:t>Argentina </a:t>
              </a:r>
              <a:r>
                <a:rPr lang="en-US" sz="1600" b="1" dirty="0">
                  <a:solidFill>
                    <a:prstClr val="black"/>
                  </a:solidFill>
                </a:rPr>
                <a:t>(</a:t>
              </a:r>
              <a:r>
                <a:rPr lang="en-US" sz="1600" b="1" dirty="0" smtClean="0">
                  <a:solidFill>
                    <a:prstClr val="black"/>
                  </a:solidFill>
                </a:rPr>
                <a:t>104)</a:t>
              </a:r>
              <a:endParaRPr lang="en-US" sz="1600" b="1" dirty="0">
                <a:solidFill>
                  <a:prstClr val="black"/>
                </a:solidFill>
              </a:endParaRPr>
            </a:p>
          </p:txBody>
        </p:sp>
        <p:sp>
          <p:nvSpPr>
            <p:cNvPr id="171" name="TextBox 170"/>
            <p:cNvSpPr txBox="1"/>
            <p:nvPr/>
          </p:nvSpPr>
          <p:spPr>
            <a:xfrm>
              <a:off x="7476515" y="3886200"/>
              <a:ext cx="1163388" cy="395301"/>
            </a:xfrm>
            <a:prstGeom prst="rect">
              <a:avLst/>
            </a:prstGeom>
            <a:noFill/>
          </p:spPr>
          <p:txBody>
            <a:bodyPr wrap="none" rtlCol="0">
              <a:spAutoFit/>
            </a:bodyPr>
            <a:lstStyle/>
            <a:p>
              <a:r>
                <a:rPr lang="en-US" sz="1600" dirty="0" smtClean="0">
                  <a:solidFill>
                    <a:prstClr val="black"/>
                  </a:solidFill>
                </a:rPr>
                <a:t>3,8 </a:t>
              </a:r>
              <a:r>
                <a:rPr lang="en-US" sz="1600" dirty="0" err="1" smtClean="0">
                  <a:solidFill>
                    <a:prstClr val="black"/>
                  </a:solidFill>
                </a:rPr>
                <a:t>Poin</a:t>
              </a:r>
              <a:endParaRPr lang="en-US" sz="1600" dirty="0">
                <a:solidFill>
                  <a:prstClr val="black"/>
                </a:solidFill>
              </a:endParaRPr>
            </a:p>
          </p:txBody>
        </p:sp>
      </p:grpSp>
      <p:grpSp>
        <p:nvGrpSpPr>
          <p:cNvPr id="172" name="Group 171"/>
          <p:cNvGrpSpPr/>
          <p:nvPr/>
        </p:nvGrpSpPr>
        <p:grpSpPr>
          <a:xfrm>
            <a:off x="978268" y="2242117"/>
            <a:ext cx="6387127" cy="387975"/>
            <a:chOff x="-54160" y="3915623"/>
            <a:chExt cx="8686552" cy="453006"/>
          </a:xfrm>
        </p:grpSpPr>
        <p:cxnSp>
          <p:nvCxnSpPr>
            <p:cNvPr id="173" name="Straight Connector 172"/>
            <p:cNvCxnSpPr/>
            <p:nvPr/>
          </p:nvCxnSpPr>
          <p:spPr>
            <a:xfrm>
              <a:off x="1908441" y="4148393"/>
              <a:ext cx="5577841" cy="174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54160" y="3973328"/>
              <a:ext cx="2026184" cy="395301"/>
            </a:xfrm>
            <a:prstGeom prst="rect">
              <a:avLst/>
            </a:prstGeom>
            <a:noFill/>
          </p:spPr>
          <p:txBody>
            <a:bodyPr wrap="none" rtlCol="0">
              <a:spAutoFit/>
            </a:bodyPr>
            <a:lstStyle/>
            <a:p>
              <a:pPr algn="r"/>
              <a:r>
                <a:rPr lang="en-US" sz="1600" b="1" dirty="0" smtClean="0">
                  <a:solidFill>
                    <a:prstClr val="black"/>
                  </a:solidFill>
                </a:rPr>
                <a:t>Arab Saudi </a:t>
              </a:r>
              <a:r>
                <a:rPr lang="en-US" sz="1600" b="1" dirty="0">
                  <a:solidFill>
                    <a:prstClr val="black"/>
                  </a:solidFill>
                </a:rPr>
                <a:t>(</a:t>
              </a:r>
              <a:r>
                <a:rPr lang="en-US" sz="1600" b="1" dirty="0" smtClean="0">
                  <a:solidFill>
                    <a:prstClr val="black"/>
                  </a:solidFill>
                </a:rPr>
                <a:t>24)</a:t>
              </a:r>
              <a:endParaRPr lang="en-US" sz="1600" b="1" dirty="0">
                <a:solidFill>
                  <a:prstClr val="black"/>
                </a:solidFill>
              </a:endParaRPr>
            </a:p>
          </p:txBody>
        </p:sp>
        <p:sp>
          <p:nvSpPr>
            <p:cNvPr id="175" name="TextBox 174"/>
            <p:cNvSpPr txBox="1"/>
            <p:nvPr/>
          </p:nvSpPr>
          <p:spPr>
            <a:xfrm>
              <a:off x="7469003" y="3915623"/>
              <a:ext cx="1163389" cy="395302"/>
            </a:xfrm>
            <a:prstGeom prst="rect">
              <a:avLst/>
            </a:prstGeom>
            <a:noFill/>
          </p:spPr>
          <p:txBody>
            <a:bodyPr wrap="none" rtlCol="0">
              <a:spAutoFit/>
            </a:bodyPr>
            <a:lstStyle/>
            <a:p>
              <a:r>
                <a:rPr lang="en-US" sz="1600" dirty="0" smtClean="0">
                  <a:solidFill>
                    <a:prstClr val="black"/>
                  </a:solidFill>
                </a:rPr>
                <a:t>5,1 </a:t>
              </a:r>
              <a:r>
                <a:rPr lang="en-US" sz="1600" dirty="0" err="1" smtClean="0">
                  <a:solidFill>
                    <a:prstClr val="black"/>
                  </a:solidFill>
                </a:rPr>
                <a:t>Poin</a:t>
              </a:r>
              <a:endParaRPr lang="en-US" sz="1600" dirty="0">
                <a:solidFill>
                  <a:prstClr val="black"/>
                </a:solidFill>
              </a:endParaRPr>
            </a:p>
          </p:txBody>
        </p:sp>
      </p:grpSp>
      <p:grpSp>
        <p:nvGrpSpPr>
          <p:cNvPr id="176" name="Group 175"/>
          <p:cNvGrpSpPr/>
          <p:nvPr/>
        </p:nvGrpSpPr>
        <p:grpSpPr>
          <a:xfrm>
            <a:off x="4050833" y="1512803"/>
            <a:ext cx="4894729" cy="5046855"/>
            <a:chOff x="4038600" y="508000"/>
            <a:chExt cx="3661557" cy="5892800"/>
          </a:xfrm>
        </p:grpSpPr>
        <p:sp>
          <p:nvSpPr>
            <p:cNvPr id="177" name="Up Arrow 176"/>
            <p:cNvSpPr/>
            <p:nvPr/>
          </p:nvSpPr>
          <p:spPr>
            <a:xfrm>
              <a:off x="4038600" y="508000"/>
              <a:ext cx="762000" cy="58928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8" name="Rectangle 177"/>
            <p:cNvSpPr/>
            <p:nvPr/>
          </p:nvSpPr>
          <p:spPr>
            <a:xfrm>
              <a:off x="4229100" y="1803400"/>
              <a:ext cx="381000" cy="1155700"/>
            </a:xfrm>
            <a:prstGeom prst="rect">
              <a:avLst/>
            </a:prstGeom>
            <a:solidFill>
              <a:srgbClr val="B3E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9" name="Rectangle 178"/>
            <p:cNvSpPr/>
            <p:nvPr/>
          </p:nvSpPr>
          <p:spPr>
            <a:xfrm>
              <a:off x="4229100" y="2946400"/>
              <a:ext cx="381000" cy="1155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0" name="Rectangle 179"/>
            <p:cNvSpPr/>
            <p:nvPr/>
          </p:nvSpPr>
          <p:spPr>
            <a:xfrm>
              <a:off x="4229100" y="4089400"/>
              <a:ext cx="381000" cy="1155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1" name="Rectangle 180"/>
            <p:cNvSpPr/>
            <p:nvPr/>
          </p:nvSpPr>
          <p:spPr>
            <a:xfrm>
              <a:off x="4229100" y="5245100"/>
              <a:ext cx="381000" cy="1155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2" name="Up Arrow 181"/>
            <p:cNvSpPr/>
            <p:nvPr/>
          </p:nvSpPr>
          <p:spPr>
            <a:xfrm>
              <a:off x="4038600" y="508000"/>
              <a:ext cx="762000" cy="5892800"/>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3" name="TextBox 182"/>
            <p:cNvSpPr txBox="1"/>
            <p:nvPr/>
          </p:nvSpPr>
          <p:spPr>
            <a:xfrm>
              <a:off x="6864546" y="956846"/>
              <a:ext cx="835611" cy="395302"/>
            </a:xfrm>
            <a:prstGeom prst="rect">
              <a:avLst/>
            </a:prstGeom>
            <a:noFill/>
          </p:spPr>
          <p:txBody>
            <a:bodyPr wrap="none" rtlCol="0">
              <a:spAutoFit/>
            </a:bodyPr>
            <a:lstStyle/>
            <a:p>
              <a:pPr algn="r"/>
              <a:r>
                <a:rPr lang="en-US" sz="1600" b="1" dirty="0">
                  <a:solidFill>
                    <a:prstClr val="black"/>
                  </a:solidFill>
                </a:rPr>
                <a:t>VERY HIGH</a:t>
              </a:r>
            </a:p>
          </p:txBody>
        </p:sp>
        <p:sp>
          <p:nvSpPr>
            <p:cNvPr id="184" name="TextBox 183"/>
            <p:cNvSpPr txBox="1"/>
            <p:nvPr/>
          </p:nvSpPr>
          <p:spPr>
            <a:xfrm>
              <a:off x="6964120" y="2176045"/>
              <a:ext cx="736037" cy="395302"/>
            </a:xfrm>
            <a:prstGeom prst="rect">
              <a:avLst/>
            </a:prstGeom>
            <a:noFill/>
          </p:spPr>
          <p:txBody>
            <a:bodyPr wrap="square" rtlCol="0">
              <a:spAutoFit/>
            </a:bodyPr>
            <a:lstStyle/>
            <a:p>
              <a:pPr algn="r"/>
              <a:r>
                <a:rPr lang="en-US" sz="1600" b="1" dirty="0">
                  <a:solidFill>
                    <a:prstClr val="black"/>
                  </a:solidFill>
                </a:rPr>
                <a:t>HIGH</a:t>
              </a:r>
            </a:p>
          </p:txBody>
        </p:sp>
        <p:sp>
          <p:nvSpPr>
            <p:cNvPr id="185" name="TextBox 184"/>
            <p:cNvSpPr txBox="1"/>
            <p:nvPr/>
          </p:nvSpPr>
          <p:spPr>
            <a:xfrm>
              <a:off x="6911700" y="3276600"/>
              <a:ext cx="788456" cy="395302"/>
            </a:xfrm>
            <a:prstGeom prst="rect">
              <a:avLst/>
            </a:prstGeom>
            <a:noFill/>
          </p:spPr>
          <p:txBody>
            <a:bodyPr wrap="square" rtlCol="0">
              <a:spAutoFit/>
            </a:bodyPr>
            <a:lstStyle/>
            <a:p>
              <a:pPr algn="r"/>
              <a:r>
                <a:rPr lang="en-US" sz="1600" b="1" dirty="0">
                  <a:solidFill>
                    <a:prstClr val="black"/>
                  </a:solidFill>
                </a:rPr>
                <a:t>MEDIUM</a:t>
              </a:r>
            </a:p>
          </p:txBody>
        </p:sp>
        <p:sp>
          <p:nvSpPr>
            <p:cNvPr id="186" name="TextBox 185"/>
            <p:cNvSpPr txBox="1"/>
            <p:nvPr/>
          </p:nvSpPr>
          <p:spPr>
            <a:xfrm>
              <a:off x="6963784" y="4419601"/>
              <a:ext cx="736371" cy="395302"/>
            </a:xfrm>
            <a:prstGeom prst="rect">
              <a:avLst/>
            </a:prstGeom>
            <a:noFill/>
          </p:spPr>
          <p:txBody>
            <a:bodyPr wrap="square" rtlCol="0">
              <a:spAutoFit/>
            </a:bodyPr>
            <a:lstStyle/>
            <a:p>
              <a:pPr algn="r"/>
              <a:r>
                <a:rPr lang="en-US" sz="1600" b="1" dirty="0">
                  <a:solidFill>
                    <a:prstClr val="black"/>
                  </a:solidFill>
                </a:rPr>
                <a:t>LOW</a:t>
              </a:r>
            </a:p>
          </p:txBody>
        </p:sp>
        <p:sp>
          <p:nvSpPr>
            <p:cNvPr id="187" name="TextBox 186"/>
            <p:cNvSpPr txBox="1"/>
            <p:nvPr/>
          </p:nvSpPr>
          <p:spPr>
            <a:xfrm>
              <a:off x="6553200" y="5562600"/>
              <a:ext cx="1146955" cy="395302"/>
            </a:xfrm>
            <a:prstGeom prst="rect">
              <a:avLst/>
            </a:prstGeom>
            <a:noFill/>
          </p:spPr>
          <p:txBody>
            <a:bodyPr wrap="square" rtlCol="0">
              <a:spAutoFit/>
            </a:bodyPr>
            <a:lstStyle/>
            <a:p>
              <a:pPr algn="r"/>
              <a:r>
                <a:rPr lang="en-US" sz="1600" b="1" dirty="0">
                  <a:solidFill>
                    <a:prstClr val="black"/>
                  </a:solidFill>
                </a:rPr>
                <a:t>VERY LOW</a:t>
              </a:r>
            </a:p>
          </p:txBody>
        </p:sp>
      </p:grpSp>
      <p:sp>
        <p:nvSpPr>
          <p:cNvPr id="4124" name="Rectangle 4123"/>
          <p:cNvSpPr/>
          <p:nvPr/>
        </p:nvSpPr>
        <p:spPr>
          <a:xfrm>
            <a:off x="771489" y="2981803"/>
            <a:ext cx="6784372" cy="235078"/>
          </a:xfrm>
          <a:prstGeom prst="rect">
            <a:avLst/>
          </a:prstGeom>
          <a:solidFill>
            <a:srgbClr val="FF0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447381" y="6509578"/>
            <a:ext cx="2196627" cy="307777"/>
          </a:xfrm>
          <a:prstGeom prst="rect">
            <a:avLst/>
          </a:prstGeom>
        </p:spPr>
        <p:txBody>
          <a:bodyPr wrap="none">
            <a:spAutoFit/>
          </a:bodyPr>
          <a:lstStyle/>
          <a:p>
            <a:r>
              <a:rPr lang="en-US" sz="1400" dirty="0" err="1" smtClean="0"/>
              <a:t>Sumber</a:t>
            </a:r>
            <a:r>
              <a:rPr lang="en-US" sz="1400" dirty="0" smtClean="0"/>
              <a:t>: www.weforum.org</a:t>
            </a:r>
            <a:endParaRPr lang="en-US" sz="1400" dirty="0"/>
          </a:p>
        </p:txBody>
      </p:sp>
      <p:sp>
        <p:nvSpPr>
          <p:cNvPr id="190" name="Rectangle 189"/>
          <p:cNvSpPr/>
          <p:nvPr/>
        </p:nvSpPr>
        <p:spPr>
          <a:xfrm>
            <a:off x="7490297" y="6181070"/>
            <a:ext cx="1633973" cy="646331"/>
          </a:xfrm>
          <a:prstGeom prst="rect">
            <a:avLst/>
          </a:prstGeom>
          <a:solidFill>
            <a:schemeClr val="accent1">
              <a:lumMod val="40000"/>
              <a:lumOff val="60000"/>
            </a:schemeClr>
          </a:solidFill>
        </p:spPr>
        <p:txBody>
          <a:bodyPr wrap="none">
            <a:spAutoFit/>
          </a:bodyPr>
          <a:lstStyle/>
          <a:p>
            <a:r>
              <a:rPr lang="en-US" sz="1200" dirty="0" err="1" smtClean="0"/>
              <a:t>Diolah</a:t>
            </a:r>
            <a:r>
              <a:rPr lang="en-US" sz="1200" dirty="0" smtClean="0"/>
              <a:t> </a:t>
            </a:r>
            <a:r>
              <a:rPr lang="en-US" sz="1200" dirty="0" err="1" smtClean="0"/>
              <a:t>bersama</a:t>
            </a:r>
            <a:r>
              <a:rPr lang="en-US" sz="1200" dirty="0" smtClean="0"/>
              <a:t>:</a:t>
            </a:r>
          </a:p>
          <a:p>
            <a:pPr marL="169863" indent="-169863">
              <a:buAutoNum type="arabicPeriod"/>
            </a:pPr>
            <a:r>
              <a:rPr lang="en-US" sz="1200" dirty="0" err="1" smtClean="0"/>
              <a:t>Konseptor</a:t>
            </a:r>
            <a:r>
              <a:rPr lang="en-US" sz="1200" dirty="0" smtClean="0"/>
              <a:t> </a:t>
            </a:r>
            <a:r>
              <a:rPr lang="en-US" sz="1200" dirty="0" err="1" smtClean="0"/>
              <a:t>Gubernur</a:t>
            </a:r>
            <a:endParaRPr lang="en-US" sz="1200" dirty="0" smtClean="0"/>
          </a:p>
          <a:p>
            <a:pPr marL="169863" indent="-169863">
              <a:buAutoNum type="arabicPeriod"/>
            </a:pPr>
            <a:r>
              <a:rPr lang="en-US" sz="1200" dirty="0" err="1" smtClean="0"/>
              <a:t>Bappeda</a:t>
            </a:r>
            <a:r>
              <a:rPr lang="en-US" sz="1200" dirty="0" smtClean="0"/>
              <a:t> </a:t>
            </a:r>
            <a:r>
              <a:rPr lang="en-US" sz="1200" dirty="0" err="1" smtClean="0"/>
              <a:t>Jawa</a:t>
            </a:r>
            <a:r>
              <a:rPr lang="en-US" sz="1200" dirty="0" smtClean="0"/>
              <a:t> Barat</a:t>
            </a:r>
            <a:endParaRPr lang="en-US" sz="1200" dirty="0"/>
          </a:p>
        </p:txBody>
      </p:sp>
      <p:sp>
        <p:nvSpPr>
          <p:cNvPr id="127" name="TextBox 126"/>
          <p:cNvSpPr txBox="1"/>
          <p:nvPr/>
        </p:nvSpPr>
        <p:spPr>
          <a:xfrm>
            <a:off x="8762062" y="6093296"/>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2</a:t>
            </a:r>
          </a:p>
        </p:txBody>
      </p:sp>
    </p:spTree>
    <p:extLst>
      <p:ext uri="{BB962C8B-B14F-4D97-AF65-F5344CB8AC3E}">
        <p14:creationId xmlns:p14="http://schemas.microsoft.com/office/powerpoint/2010/main" val="1285683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0"/>
            <a:ext cx="9144000" cy="1124744"/>
          </a:xfrm>
          <a:solidFill>
            <a:srgbClr val="0033CC"/>
          </a:solidFill>
        </p:spPr>
        <p:txBody>
          <a:bodyPr/>
          <a:lstStyle/>
          <a:p>
            <a:pPr algn="ctr" eaLnBrk="1" hangingPunct="1"/>
            <a:r>
              <a:rPr lang="en-US" dirty="0" smtClean="0"/>
              <a:t>10 BESAR PENGGUNA INTERNET DUNIA </a:t>
            </a:r>
            <a:br>
              <a:rPr lang="en-US" dirty="0" smtClean="0"/>
            </a:br>
            <a:r>
              <a:rPr lang="en-US" dirty="0" smtClean="0"/>
              <a:t>TAHUN 2013</a:t>
            </a:r>
          </a:p>
        </p:txBody>
      </p:sp>
      <p:sp>
        <p:nvSpPr>
          <p:cNvPr id="3" name="Rectangle 2"/>
          <p:cNvSpPr/>
          <p:nvPr/>
        </p:nvSpPr>
        <p:spPr>
          <a:xfrm>
            <a:off x="4572000" y="6093296"/>
            <a:ext cx="3779912" cy="646331"/>
          </a:xfrm>
          <a:prstGeom prst="rect">
            <a:avLst/>
          </a:prstGeom>
        </p:spPr>
        <p:txBody>
          <a:bodyPr wrap="square">
            <a:spAutoFit/>
          </a:bodyPr>
          <a:lstStyle/>
          <a:p>
            <a:r>
              <a:rPr lang="en-US" sz="1200" dirty="0" err="1" smtClean="0">
                <a:solidFill>
                  <a:srgbClr val="000000"/>
                </a:solidFill>
              </a:rPr>
              <a:t>Sumber</a:t>
            </a:r>
            <a:r>
              <a:rPr lang="en-US" sz="1200" dirty="0" smtClean="0">
                <a:solidFill>
                  <a:srgbClr val="000000"/>
                </a:solidFill>
              </a:rPr>
              <a:t>: Internet World Stats </a:t>
            </a:r>
            <a:r>
              <a:rPr lang="en-US" sz="1200" dirty="0" smtClean="0">
                <a:solidFill>
                  <a:srgbClr val="000000"/>
                </a:solidFill>
                <a:hlinkClick r:id="rId2"/>
              </a:rPr>
              <a:t>http://www.internetworldstats.com/list2.htm#top</a:t>
            </a:r>
            <a:endParaRPr lang="en-US" sz="1200" dirty="0" smtClean="0">
              <a:solidFill>
                <a:srgbClr val="000000"/>
              </a:solidFill>
            </a:endParaRPr>
          </a:p>
          <a:p>
            <a:r>
              <a:rPr lang="en-US" sz="1200" dirty="0" err="1" smtClean="0">
                <a:solidFill>
                  <a:srgbClr val="000000"/>
                </a:solidFill>
              </a:rPr>
              <a:t>Diolah</a:t>
            </a:r>
            <a:r>
              <a:rPr lang="en-US" sz="1200" dirty="0" smtClean="0">
                <a:solidFill>
                  <a:srgbClr val="000000"/>
                </a:solidFill>
              </a:rPr>
              <a:t>: </a:t>
            </a:r>
            <a:r>
              <a:rPr lang="en-US" sz="1200" dirty="0" err="1" smtClean="0">
                <a:solidFill>
                  <a:srgbClr val="000000"/>
                </a:solidFill>
              </a:rPr>
              <a:t>Konseptor</a:t>
            </a:r>
            <a:r>
              <a:rPr lang="en-US" sz="1200" dirty="0" smtClean="0">
                <a:solidFill>
                  <a:srgbClr val="000000"/>
                </a:solidFill>
              </a:rPr>
              <a:t> </a:t>
            </a:r>
            <a:r>
              <a:rPr lang="en-US" sz="1200" dirty="0" err="1" smtClean="0">
                <a:solidFill>
                  <a:srgbClr val="000000"/>
                </a:solidFill>
              </a:rPr>
              <a:t>Gubernur</a:t>
            </a:r>
            <a:r>
              <a:rPr lang="en-US" sz="1200" dirty="0" smtClean="0">
                <a:solidFill>
                  <a:srgbClr val="000000"/>
                </a:solidFill>
              </a:rPr>
              <a:t> </a:t>
            </a:r>
            <a:r>
              <a:rPr lang="en-US" sz="1200" dirty="0" err="1" smtClean="0">
                <a:solidFill>
                  <a:srgbClr val="000000"/>
                </a:solidFill>
              </a:rPr>
              <a:t>Jabar</a:t>
            </a:r>
            <a:r>
              <a:rPr lang="en-US" sz="1200" dirty="0" smtClean="0">
                <a:solidFill>
                  <a:srgbClr val="000000"/>
                </a:solidFill>
              </a:rPr>
              <a:t> </a:t>
            </a:r>
            <a:r>
              <a:rPr lang="en-US" sz="1200" dirty="0" err="1" smtClean="0">
                <a:solidFill>
                  <a:srgbClr val="000000"/>
                </a:solidFill>
              </a:rPr>
              <a:t>Tahun</a:t>
            </a:r>
            <a:r>
              <a:rPr lang="en-US" sz="1200" dirty="0" smtClean="0">
                <a:solidFill>
                  <a:srgbClr val="000000"/>
                </a:solidFill>
              </a:rPr>
              <a:t> 2014</a:t>
            </a:r>
            <a:endParaRPr lang="en-US" sz="1200"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3768967"/>
              </p:ext>
            </p:extLst>
          </p:nvPr>
        </p:nvGraphicFramePr>
        <p:xfrm>
          <a:off x="179513" y="1340768"/>
          <a:ext cx="8712968" cy="4601998"/>
        </p:xfrm>
        <a:graphic>
          <a:graphicData uri="http://schemas.openxmlformats.org/drawingml/2006/table">
            <a:tbl>
              <a:tblPr firstRow="1" bandRow="1">
                <a:tableStyleId>{5C22544A-7EE6-4342-B048-85BDC9FD1C3A}</a:tableStyleId>
              </a:tblPr>
              <a:tblGrid>
                <a:gridCol w="648071"/>
                <a:gridCol w="2016224"/>
                <a:gridCol w="1872208"/>
                <a:gridCol w="1728192"/>
                <a:gridCol w="996112"/>
                <a:gridCol w="1452161"/>
              </a:tblGrid>
              <a:tr h="951880">
                <a:tc>
                  <a:txBody>
                    <a:bodyPr/>
                    <a:lstStyle/>
                    <a:p>
                      <a:pPr algn="ctr"/>
                      <a:r>
                        <a:rPr lang="en-US" sz="1600" dirty="0" smtClean="0">
                          <a:solidFill>
                            <a:schemeClr val="tx1"/>
                          </a:solidFill>
                        </a:rPr>
                        <a:t>NO</a:t>
                      </a:r>
                      <a:endParaRPr lang="en-US" sz="1600" dirty="0">
                        <a:solidFill>
                          <a:schemeClr val="tx1"/>
                        </a:solidFill>
                      </a:endParaRPr>
                    </a:p>
                  </a:txBody>
                  <a:tcPr/>
                </a:tc>
                <a:tc>
                  <a:txBody>
                    <a:bodyPr/>
                    <a:lstStyle/>
                    <a:p>
                      <a:pPr algn="ctr"/>
                      <a:r>
                        <a:rPr lang="en-US" sz="1600" dirty="0" smtClean="0">
                          <a:solidFill>
                            <a:schemeClr val="tx1"/>
                          </a:solidFill>
                        </a:rPr>
                        <a:t>NEGARA</a:t>
                      </a:r>
                      <a:endParaRPr lang="en-US" sz="1600" dirty="0">
                        <a:solidFill>
                          <a:schemeClr val="tx1"/>
                        </a:solidFill>
                      </a:endParaRPr>
                    </a:p>
                  </a:txBody>
                  <a:tcPr/>
                </a:tc>
                <a:tc>
                  <a:txBody>
                    <a:bodyPr/>
                    <a:lstStyle/>
                    <a:p>
                      <a:pPr algn="ctr"/>
                      <a:r>
                        <a:rPr lang="en-US" sz="1600" dirty="0" smtClean="0">
                          <a:solidFill>
                            <a:schemeClr val="tx1"/>
                          </a:solidFill>
                        </a:rPr>
                        <a:t>JUMLAH</a:t>
                      </a:r>
                      <a:r>
                        <a:rPr lang="en-US" sz="1600" baseline="0" dirty="0" smtClean="0">
                          <a:solidFill>
                            <a:schemeClr val="tx1"/>
                          </a:solidFill>
                        </a:rPr>
                        <a:t> POPULASI</a:t>
                      </a:r>
                      <a:endParaRPr lang="en-US" sz="1600" dirty="0">
                        <a:solidFill>
                          <a:schemeClr val="tx1"/>
                        </a:solidFill>
                      </a:endParaRPr>
                    </a:p>
                  </a:txBody>
                  <a:tcPr/>
                </a:tc>
                <a:tc>
                  <a:txBody>
                    <a:bodyPr/>
                    <a:lstStyle/>
                    <a:p>
                      <a:pPr algn="ctr"/>
                      <a:r>
                        <a:rPr lang="en-US" sz="1600" dirty="0" smtClean="0">
                          <a:solidFill>
                            <a:schemeClr val="tx1"/>
                          </a:solidFill>
                        </a:rPr>
                        <a:t>JUMLAH</a:t>
                      </a:r>
                      <a:r>
                        <a:rPr lang="en-US" sz="1600" baseline="0" dirty="0" smtClean="0">
                          <a:solidFill>
                            <a:schemeClr val="tx1"/>
                          </a:solidFill>
                        </a:rPr>
                        <a:t> PENGGUNA INTERNET</a:t>
                      </a:r>
                      <a:endParaRPr lang="en-US" sz="1600" dirty="0">
                        <a:solidFill>
                          <a:schemeClr val="tx1"/>
                        </a:solidFill>
                      </a:endParaRPr>
                    </a:p>
                  </a:txBody>
                  <a:tcPr/>
                </a:tc>
                <a:tc>
                  <a:txBody>
                    <a:bodyPr/>
                    <a:lstStyle/>
                    <a:p>
                      <a:pPr algn="ctr"/>
                      <a:r>
                        <a:rPr lang="en-US" sz="1600" dirty="0" smtClean="0">
                          <a:solidFill>
                            <a:schemeClr val="tx1"/>
                          </a:solidFill>
                        </a:rPr>
                        <a:t>PERSEN</a:t>
                      </a:r>
                    </a:p>
                    <a:p>
                      <a:pPr algn="ctr"/>
                      <a:r>
                        <a:rPr lang="en-US" sz="1600" dirty="0" smtClean="0">
                          <a:solidFill>
                            <a:schemeClr val="tx1"/>
                          </a:solidFill>
                        </a:rPr>
                        <a:t>TASE </a:t>
                      </a:r>
                    </a:p>
                    <a:p>
                      <a:pPr algn="ctr"/>
                      <a:r>
                        <a:rPr lang="en-US" sz="1600" dirty="0" smtClean="0">
                          <a:solidFill>
                            <a:schemeClr val="tx1"/>
                          </a:solidFill>
                        </a:rPr>
                        <a:t>(%)</a:t>
                      </a:r>
                      <a:endParaRPr lang="en-US" sz="1600" dirty="0">
                        <a:solidFill>
                          <a:schemeClr val="tx1"/>
                        </a:solidFill>
                      </a:endParaRPr>
                    </a:p>
                  </a:txBody>
                  <a:tcPr/>
                </a:tc>
                <a:tc>
                  <a:txBody>
                    <a:bodyPr/>
                    <a:lstStyle/>
                    <a:p>
                      <a:pPr algn="ctr"/>
                      <a:r>
                        <a:rPr lang="en-US" sz="1600" dirty="0" smtClean="0">
                          <a:solidFill>
                            <a:schemeClr val="tx1"/>
                          </a:solidFill>
                        </a:rPr>
                        <a:t>KECEPATAN INTERNET RATA-RATA</a:t>
                      </a:r>
                      <a:endParaRPr lang="en-US" sz="1600" dirty="0">
                        <a:solidFill>
                          <a:schemeClr val="tx1"/>
                        </a:solidFill>
                      </a:endParaRPr>
                    </a:p>
                  </a:txBody>
                  <a:tcPr/>
                </a:tc>
              </a:tr>
              <a:tr h="361542">
                <a:tc>
                  <a:txBody>
                    <a:bodyPr/>
                    <a:lstStyle/>
                    <a:p>
                      <a:pPr algn="ctr"/>
                      <a:r>
                        <a:rPr lang="en-US" sz="1600" dirty="0" smtClean="0"/>
                        <a:t>1</a:t>
                      </a:r>
                      <a:endParaRPr lang="en-US" sz="1600" dirty="0"/>
                    </a:p>
                  </a:txBody>
                  <a:tcPr/>
                </a:tc>
                <a:tc>
                  <a:txBody>
                    <a:bodyPr/>
                    <a:lstStyle/>
                    <a:p>
                      <a:r>
                        <a:rPr lang="en-US" sz="1600" dirty="0" err="1" smtClean="0"/>
                        <a:t>Tiongkok</a:t>
                      </a:r>
                      <a:r>
                        <a:rPr lang="en-US" sz="1600" baseline="0" dirty="0" smtClean="0"/>
                        <a:t> (RRC)</a:t>
                      </a:r>
                      <a:endParaRPr lang="en-US" sz="1600" dirty="0"/>
                    </a:p>
                  </a:txBody>
                  <a:tcPr/>
                </a:tc>
                <a:tc>
                  <a:txBody>
                    <a:bodyPr/>
                    <a:lstStyle/>
                    <a:p>
                      <a:pPr algn="ctr"/>
                      <a:r>
                        <a:rPr lang="en-US" sz="1600" dirty="0" smtClean="0"/>
                        <a:t>1,3 </a:t>
                      </a:r>
                      <a:r>
                        <a:rPr lang="en-US" sz="1600" dirty="0" err="1" smtClean="0"/>
                        <a:t>Milyar</a:t>
                      </a:r>
                      <a:r>
                        <a:rPr lang="en-US" sz="1600" dirty="0" smtClean="0"/>
                        <a:t> </a:t>
                      </a:r>
                      <a:r>
                        <a:rPr lang="en-US" sz="1600" dirty="0" err="1" smtClean="0"/>
                        <a:t>Jiwa</a:t>
                      </a:r>
                      <a:endParaRPr lang="en-US" sz="1600" dirty="0"/>
                    </a:p>
                  </a:txBody>
                  <a:tcPr/>
                </a:tc>
                <a:tc>
                  <a:txBody>
                    <a:bodyPr/>
                    <a:lstStyle/>
                    <a:p>
                      <a:pPr algn="ctr"/>
                      <a:r>
                        <a:rPr lang="en-US" sz="1600" dirty="0" smtClean="0"/>
                        <a:t>642,2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47,4 %</a:t>
                      </a:r>
                      <a:endParaRPr lang="en-US" sz="1600" dirty="0"/>
                    </a:p>
                  </a:txBody>
                  <a:tcPr/>
                </a:tc>
                <a:tc>
                  <a:txBody>
                    <a:bodyPr/>
                    <a:lstStyle/>
                    <a:p>
                      <a:pPr algn="ctr"/>
                      <a:r>
                        <a:rPr lang="en-US" sz="1600" dirty="0" smtClean="0"/>
                        <a:t>23,22</a:t>
                      </a:r>
                      <a:r>
                        <a:rPr lang="en-US" sz="1600" baseline="0" dirty="0" smtClean="0"/>
                        <a:t> </a:t>
                      </a:r>
                      <a:r>
                        <a:rPr lang="en-US" sz="1600" dirty="0" smtClean="0"/>
                        <a:t>Mbps</a:t>
                      </a:r>
                      <a:endParaRPr lang="en-US" sz="1600" dirty="0"/>
                    </a:p>
                  </a:txBody>
                  <a:tcPr/>
                </a:tc>
              </a:tr>
              <a:tr h="361542">
                <a:tc>
                  <a:txBody>
                    <a:bodyPr/>
                    <a:lstStyle/>
                    <a:p>
                      <a:pPr algn="ctr"/>
                      <a:r>
                        <a:rPr lang="en-US" sz="1600" dirty="0" smtClean="0"/>
                        <a:t>2</a:t>
                      </a:r>
                      <a:endParaRPr lang="en-US" sz="1600" dirty="0"/>
                    </a:p>
                  </a:txBody>
                  <a:tcPr/>
                </a:tc>
                <a:tc>
                  <a:txBody>
                    <a:bodyPr/>
                    <a:lstStyle/>
                    <a:p>
                      <a:r>
                        <a:rPr lang="en-US" sz="1600" dirty="0" err="1" smtClean="0"/>
                        <a:t>Amerika</a:t>
                      </a:r>
                      <a:r>
                        <a:rPr lang="en-US" sz="1600" dirty="0" smtClean="0"/>
                        <a:t> </a:t>
                      </a:r>
                      <a:r>
                        <a:rPr lang="en-US" sz="1600" dirty="0" err="1" smtClean="0"/>
                        <a:t>Serikat</a:t>
                      </a:r>
                      <a:endParaRPr lang="en-US" sz="1600" dirty="0"/>
                    </a:p>
                  </a:txBody>
                  <a:tcPr/>
                </a:tc>
                <a:tc>
                  <a:txBody>
                    <a:bodyPr/>
                    <a:lstStyle/>
                    <a:p>
                      <a:pPr algn="ctr"/>
                      <a:r>
                        <a:rPr lang="en-US" sz="1600" dirty="0" smtClean="0"/>
                        <a:t>318,8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277,2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86,9 %</a:t>
                      </a:r>
                      <a:endParaRPr lang="en-US" sz="1600" dirty="0"/>
                    </a:p>
                  </a:txBody>
                  <a:tcPr/>
                </a:tc>
                <a:tc>
                  <a:txBody>
                    <a:bodyPr/>
                    <a:lstStyle/>
                    <a:p>
                      <a:pPr algn="ctr"/>
                      <a:r>
                        <a:rPr lang="en-US" sz="1600" dirty="0" smtClean="0"/>
                        <a:t>28,02  Mbps</a:t>
                      </a:r>
                      <a:endParaRPr lang="en-US" sz="1600" dirty="0"/>
                    </a:p>
                  </a:txBody>
                  <a:tcPr/>
                </a:tc>
              </a:tr>
              <a:tr h="361542">
                <a:tc>
                  <a:txBody>
                    <a:bodyPr/>
                    <a:lstStyle/>
                    <a:p>
                      <a:pPr algn="ctr"/>
                      <a:r>
                        <a:rPr lang="en-US" sz="1600" dirty="0" smtClean="0"/>
                        <a:t>3</a:t>
                      </a:r>
                      <a:endParaRPr lang="en-US" sz="1600" dirty="0"/>
                    </a:p>
                  </a:txBody>
                  <a:tcPr/>
                </a:tc>
                <a:tc>
                  <a:txBody>
                    <a:bodyPr/>
                    <a:lstStyle/>
                    <a:p>
                      <a:r>
                        <a:rPr lang="en-US" sz="1600" dirty="0" smtClean="0"/>
                        <a:t>India</a:t>
                      </a:r>
                      <a:endParaRPr lang="en-US" sz="1600" dirty="0"/>
                    </a:p>
                  </a:txBody>
                  <a:tcPr/>
                </a:tc>
                <a:tc>
                  <a:txBody>
                    <a:bodyPr/>
                    <a:lstStyle/>
                    <a:p>
                      <a:pPr algn="ctr"/>
                      <a:r>
                        <a:rPr lang="en-US" sz="1600" dirty="0" smtClean="0"/>
                        <a:t>1,2 </a:t>
                      </a:r>
                      <a:r>
                        <a:rPr lang="en-US" sz="1600" dirty="0" err="1" smtClean="0"/>
                        <a:t>Milyar</a:t>
                      </a:r>
                      <a:r>
                        <a:rPr lang="en-US" sz="1600" dirty="0" smtClean="0"/>
                        <a:t> </a:t>
                      </a:r>
                      <a:r>
                        <a:rPr lang="en-US" sz="1600" dirty="0" err="1" smtClean="0"/>
                        <a:t>jiwa</a:t>
                      </a:r>
                      <a:endParaRPr lang="en-US" sz="1600" dirty="0"/>
                    </a:p>
                  </a:txBody>
                  <a:tcPr/>
                </a:tc>
                <a:tc>
                  <a:txBody>
                    <a:bodyPr/>
                    <a:lstStyle/>
                    <a:p>
                      <a:pPr algn="ctr"/>
                      <a:r>
                        <a:rPr lang="en-US" sz="1600" dirty="0" smtClean="0"/>
                        <a:t>195,2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15,8 %</a:t>
                      </a:r>
                      <a:endParaRPr lang="en-US" sz="1600" dirty="0"/>
                    </a:p>
                  </a:txBody>
                  <a:tcPr/>
                </a:tc>
                <a:tc>
                  <a:txBody>
                    <a:bodyPr/>
                    <a:lstStyle/>
                    <a:p>
                      <a:pPr algn="ctr"/>
                      <a:r>
                        <a:rPr lang="en-US" sz="1600" dirty="0" smtClean="0"/>
                        <a:t>5,50 Mbps</a:t>
                      </a:r>
                      <a:endParaRPr lang="en-US" sz="1600" dirty="0"/>
                    </a:p>
                  </a:txBody>
                  <a:tcPr/>
                </a:tc>
              </a:tr>
              <a:tr h="361542">
                <a:tc>
                  <a:txBody>
                    <a:bodyPr/>
                    <a:lstStyle/>
                    <a:p>
                      <a:pPr algn="ctr"/>
                      <a:r>
                        <a:rPr lang="en-US" sz="1600" dirty="0" smtClean="0"/>
                        <a:t>4</a:t>
                      </a:r>
                      <a:endParaRPr lang="en-US" sz="1600" dirty="0"/>
                    </a:p>
                  </a:txBody>
                  <a:tcPr/>
                </a:tc>
                <a:tc>
                  <a:txBody>
                    <a:bodyPr/>
                    <a:lstStyle/>
                    <a:p>
                      <a:r>
                        <a:rPr lang="en-US" sz="1600" dirty="0" smtClean="0"/>
                        <a:t>Brazil</a:t>
                      </a:r>
                      <a:endParaRPr lang="en-US" sz="1600" dirty="0"/>
                    </a:p>
                  </a:txBody>
                  <a:tcPr/>
                </a:tc>
                <a:tc>
                  <a:txBody>
                    <a:bodyPr/>
                    <a:lstStyle/>
                    <a:p>
                      <a:pPr algn="ctr"/>
                      <a:r>
                        <a:rPr lang="en-US" sz="1600" dirty="0" smtClean="0"/>
                        <a:t>202,6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109,7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54,2 %</a:t>
                      </a:r>
                      <a:endParaRPr lang="en-US" sz="1600" dirty="0"/>
                    </a:p>
                  </a:txBody>
                  <a:tcPr/>
                </a:tc>
                <a:tc>
                  <a:txBody>
                    <a:bodyPr/>
                    <a:lstStyle/>
                    <a:p>
                      <a:pPr algn="ctr"/>
                      <a:r>
                        <a:rPr lang="en-US" sz="1600" dirty="0" smtClean="0"/>
                        <a:t>9,91</a:t>
                      </a:r>
                      <a:r>
                        <a:rPr lang="en-US" sz="1600" baseline="0" dirty="0" smtClean="0"/>
                        <a:t> Mbps</a:t>
                      </a:r>
                      <a:endParaRPr lang="en-US" sz="1600" dirty="0"/>
                    </a:p>
                  </a:txBody>
                  <a:tcPr/>
                </a:tc>
              </a:tr>
              <a:tr h="361542">
                <a:tc>
                  <a:txBody>
                    <a:bodyPr/>
                    <a:lstStyle/>
                    <a:p>
                      <a:pPr algn="ctr"/>
                      <a:r>
                        <a:rPr lang="en-US" sz="1600" dirty="0" smtClean="0"/>
                        <a:t>5</a:t>
                      </a:r>
                      <a:endParaRPr lang="en-US" sz="1600" dirty="0"/>
                    </a:p>
                  </a:txBody>
                  <a:tcPr/>
                </a:tc>
                <a:tc>
                  <a:txBody>
                    <a:bodyPr/>
                    <a:lstStyle/>
                    <a:p>
                      <a:r>
                        <a:rPr lang="en-US" sz="1600" dirty="0" err="1" smtClean="0"/>
                        <a:t>Jepang</a:t>
                      </a:r>
                      <a:endParaRPr lang="en-US" sz="1600" dirty="0"/>
                    </a:p>
                  </a:txBody>
                  <a:tcPr/>
                </a:tc>
                <a:tc>
                  <a:txBody>
                    <a:bodyPr/>
                    <a:lstStyle/>
                    <a:p>
                      <a:pPr algn="ctr"/>
                      <a:r>
                        <a:rPr lang="en-US" sz="1600" dirty="0" smtClean="0"/>
                        <a:t>127,1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109,6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86,2 %</a:t>
                      </a:r>
                      <a:endParaRPr lang="en-US" sz="1600" dirty="0"/>
                    </a:p>
                  </a:txBody>
                  <a:tcPr/>
                </a:tc>
                <a:tc>
                  <a:txBody>
                    <a:bodyPr/>
                    <a:lstStyle/>
                    <a:p>
                      <a:pPr algn="ctr"/>
                      <a:r>
                        <a:rPr lang="en-US" sz="1600" dirty="0" smtClean="0"/>
                        <a:t>26,09</a:t>
                      </a:r>
                      <a:r>
                        <a:rPr lang="en-US" sz="1600" baseline="0" dirty="0" smtClean="0"/>
                        <a:t> Mbps</a:t>
                      </a:r>
                      <a:endParaRPr lang="en-US" sz="1600" dirty="0"/>
                    </a:p>
                  </a:txBody>
                  <a:tcPr/>
                </a:tc>
              </a:tr>
              <a:tr h="361542">
                <a:tc>
                  <a:txBody>
                    <a:bodyPr/>
                    <a:lstStyle/>
                    <a:p>
                      <a:pPr algn="ctr"/>
                      <a:r>
                        <a:rPr lang="en-US" sz="1600" dirty="0" smtClean="0"/>
                        <a:t>6</a:t>
                      </a:r>
                      <a:endParaRPr lang="en-US" sz="1600" dirty="0"/>
                    </a:p>
                  </a:txBody>
                  <a:tcPr/>
                </a:tc>
                <a:tc>
                  <a:txBody>
                    <a:bodyPr/>
                    <a:lstStyle/>
                    <a:p>
                      <a:r>
                        <a:rPr lang="en-US" sz="1600" dirty="0" err="1" smtClean="0"/>
                        <a:t>Rusia</a:t>
                      </a:r>
                      <a:endParaRPr lang="en-US" sz="1600" dirty="0"/>
                    </a:p>
                  </a:txBody>
                  <a:tcPr/>
                </a:tc>
                <a:tc>
                  <a:txBody>
                    <a:bodyPr/>
                    <a:lstStyle/>
                    <a:p>
                      <a:pPr algn="ctr"/>
                      <a:r>
                        <a:rPr lang="en-US" sz="1600" dirty="0" smtClean="0"/>
                        <a:t>142,4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87,4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61,4 %</a:t>
                      </a:r>
                      <a:endParaRPr lang="en-US" sz="1600" dirty="0"/>
                    </a:p>
                  </a:txBody>
                  <a:tcPr/>
                </a:tc>
                <a:tc>
                  <a:txBody>
                    <a:bodyPr/>
                    <a:lstStyle/>
                    <a:p>
                      <a:pPr algn="ctr"/>
                      <a:r>
                        <a:rPr lang="en-US" sz="1600" dirty="0" smtClean="0"/>
                        <a:t>23,91 Mbps</a:t>
                      </a:r>
                      <a:endParaRPr lang="en-US" sz="1600" dirty="0"/>
                    </a:p>
                  </a:txBody>
                  <a:tcPr/>
                </a:tc>
              </a:tr>
              <a:tr h="361542">
                <a:tc>
                  <a:txBody>
                    <a:bodyPr/>
                    <a:lstStyle/>
                    <a:p>
                      <a:pPr algn="ctr"/>
                      <a:r>
                        <a:rPr lang="en-US" sz="2000" dirty="0" smtClean="0"/>
                        <a:t>7</a:t>
                      </a:r>
                      <a:endParaRPr lang="en-US" sz="2000" dirty="0"/>
                    </a:p>
                  </a:txBody>
                  <a:tcPr/>
                </a:tc>
                <a:tc>
                  <a:txBody>
                    <a:bodyPr/>
                    <a:lstStyle/>
                    <a:p>
                      <a:r>
                        <a:rPr lang="en-US" sz="2000" dirty="0" smtClean="0"/>
                        <a:t>Indonesia</a:t>
                      </a:r>
                      <a:endParaRPr lang="en-US" sz="2000" dirty="0"/>
                    </a:p>
                  </a:txBody>
                  <a:tcPr/>
                </a:tc>
                <a:tc>
                  <a:txBody>
                    <a:bodyPr/>
                    <a:lstStyle/>
                    <a:p>
                      <a:pPr algn="ctr"/>
                      <a:r>
                        <a:rPr lang="en-US" sz="1800" dirty="0" smtClean="0"/>
                        <a:t>253,6 </a:t>
                      </a:r>
                      <a:r>
                        <a:rPr lang="en-US" sz="1800" dirty="0" err="1" smtClean="0"/>
                        <a:t>Juta</a:t>
                      </a:r>
                      <a:r>
                        <a:rPr lang="en-US" sz="1800" dirty="0" smtClean="0"/>
                        <a:t> </a:t>
                      </a:r>
                      <a:r>
                        <a:rPr lang="en-US" sz="1800" dirty="0" err="1" smtClean="0"/>
                        <a:t>Jiwa</a:t>
                      </a:r>
                      <a:endParaRPr lang="en-US" sz="1800" dirty="0"/>
                    </a:p>
                  </a:txBody>
                  <a:tcPr/>
                </a:tc>
                <a:tc>
                  <a:txBody>
                    <a:bodyPr/>
                    <a:lstStyle/>
                    <a:p>
                      <a:pPr algn="ctr"/>
                      <a:r>
                        <a:rPr lang="en-US" sz="1800" dirty="0" smtClean="0"/>
                        <a:t>71,1 </a:t>
                      </a:r>
                      <a:r>
                        <a:rPr lang="en-US" sz="1800" dirty="0" err="1" smtClean="0"/>
                        <a:t>Juta</a:t>
                      </a:r>
                      <a:r>
                        <a:rPr lang="en-US" sz="1800" dirty="0" smtClean="0"/>
                        <a:t> </a:t>
                      </a:r>
                      <a:r>
                        <a:rPr lang="en-US" sz="1800" dirty="0" err="1" smtClean="0"/>
                        <a:t>Jiwa</a:t>
                      </a:r>
                      <a:endParaRPr lang="en-US" sz="2000" dirty="0"/>
                    </a:p>
                  </a:txBody>
                  <a:tcPr/>
                </a:tc>
                <a:tc>
                  <a:txBody>
                    <a:bodyPr/>
                    <a:lstStyle/>
                    <a:p>
                      <a:pPr algn="ctr"/>
                      <a:r>
                        <a:rPr lang="en-US" sz="1800" dirty="0" smtClean="0"/>
                        <a:t>28,1 %</a:t>
                      </a:r>
                      <a:endParaRPr lang="en-US" sz="1800" dirty="0"/>
                    </a:p>
                  </a:txBody>
                  <a:tcPr/>
                </a:tc>
                <a:tc>
                  <a:txBody>
                    <a:bodyPr/>
                    <a:lstStyle/>
                    <a:p>
                      <a:pPr algn="ctr"/>
                      <a:r>
                        <a:rPr lang="en-US" sz="1800" dirty="0" smtClean="0"/>
                        <a:t>4,84 Mbps</a:t>
                      </a:r>
                      <a:endParaRPr lang="en-US" sz="1800" dirty="0"/>
                    </a:p>
                  </a:txBody>
                  <a:tcPr/>
                </a:tc>
              </a:tr>
              <a:tr h="361542">
                <a:tc>
                  <a:txBody>
                    <a:bodyPr/>
                    <a:lstStyle/>
                    <a:p>
                      <a:pPr algn="ctr"/>
                      <a:r>
                        <a:rPr lang="en-US" sz="1600" dirty="0" smtClean="0"/>
                        <a:t>8</a:t>
                      </a:r>
                      <a:endParaRPr lang="en-US" sz="1600" dirty="0"/>
                    </a:p>
                  </a:txBody>
                  <a:tcPr/>
                </a:tc>
                <a:tc>
                  <a:txBody>
                    <a:bodyPr/>
                    <a:lstStyle/>
                    <a:p>
                      <a:r>
                        <a:rPr lang="en-US" sz="1600" dirty="0" smtClean="0"/>
                        <a:t>Nigeria</a:t>
                      </a:r>
                      <a:endParaRPr lang="en-US" sz="1600" dirty="0"/>
                    </a:p>
                  </a:txBody>
                  <a:tcPr/>
                </a:tc>
                <a:tc>
                  <a:txBody>
                    <a:bodyPr/>
                    <a:lstStyle/>
                    <a:p>
                      <a:pPr algn="ctr"/>
                      <a:r>
                        <a:rPr lang="en-US" sz="1600" dirty="0" smtClean="0"/>
                        <a:t>177,1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70,3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39,7 %</a:t>
                      </a:r>
                      <a:endParaRPr lang="en-US" sz="1600" dirty="0"/>
                    </a:p>
                  </a:txBody>
                  <a:tcPr/>
                </a:tc>
                <a:tc>
                  <a:txBody>
                    <a:bodyPr/>
                    <a:lstStyle/>
                    <a:p>
                      <a:pPr algn="ctr"/>
                      <a:r>
                        <a:rPr lang="en-US" sz="1600" dirty="0" smtClean="0"/>
                        <a:t>5,38 Mbps</a:t>
                      </a:r>
                      <a:endParaRPr lang="en-US" sz="1600" dirty="0"/>
                    </a:p>
                  </a:txBody>
                  <a:tcPr/>
                </a:tc>
              </a:tr>
              <a:tr h="361542">
                <a:tc>
                  <a:txBody>
                    <a:bodyPr/>
                    <a:lstStyle/>
                    <a:p>
                      <a:pPr algn="ctr"/>
                      <a:r>
                        <a:rPr lang="en-US" sz="1600" dirty="0" smtClean="0"/>
                        <a:t>9</a:t>
                      </a:r>
                      <a:endParaRPr lang="en-US" sz="1600" dirty="0"/>
                    </a:p>
                  </a:txBody>
                  <a:tcPr/>
                </a:tc>
                <a:tc>
                  <a:txBody>
                    <a:bodyPr/>
                    <a:lstStyle/>
                    <a:p>
                      <a:r>
                        <a:rPr lang="en-US" sz="1600" dirty="0" err="1" smtClean="0"/>
                        <a:t>Jerman</a:t>
                      </a:r>
                      <a:endParaRPr lang="en-US" sz="1600" dirty="0"/>
                    </a:p>
                  </a:txBody>
                  <a:tcPr/>
                </a:tc>
                <a:tc>
                  <a:txBody>
                    <a:bodyPr/>
                    <a:lstStyle/>
                    <a:p>
                      <a:pPr algn="ctr"/>
                      <a:r>
                        <a:rPr lang="en-US" sz="1600" dirty="0" smtClean="0"/>
                        <a:t>80,9</a:t>
                      </a:r>
                      <a:r>
                        <a:rPr lang="en-US" sz="1600" baseline="0" dirty="0" smtClean="0"/>
                        <a:t> </a:t>
                      </a:r>
                      <a:r>
                        <a:rPr lang="en-US" sz="1600" baseline="0" dirty="0" err="1" smtClean="0"/>
                        <a:t>Juta</a:t>
                      </a:r>
                      <a:r>
                        <a:rPr lang="en-US" sz="1600" baseline="0" dirty="0" smtClean="0"/>
                        <a:t> </a:t>
                      </a:r>
                      <a:r>
                        <a:rPr lang="en-US" sz="1600" baseline="0" dirty="0" err="1" smtClean="0"/>
                        <a:t>Jiwa</a:t>
                      </a:r>
                      <a:endParaRPr lang="en-US" sz="1600" dirty="0"/>
                    </a:p>
                  </a:txBody>
                  <a:tcPr/>
                </a:tc>
                <a:tc>
                  <a:txBody>
                    <a:bodyPr/>
                    <a:lstStyle/>
                    <a:p>
                      <a:pPr algn="ctr"/>
                      <a:r>
                        <a:rPr lang="en-US" sz="1600" dirty="0" smtClean="0"/>
                        <a:t>69,7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86,2 %</a:t>
                      </a:r>
                      <a:endParaRPr lang="en-US" sz="1600" dirty="0"/>
                    </a:p>
                  </a:txBody>
                  <a:tcPr/>
                </a:tc>
                <a:tc>
                  <a:txBody>
                    <a:bodyPr/>
                    <a:lstStyle/>
                    <a:p>
                      <a:pPr algn="ctr"/>
                      <a:r>
                        <a:rPr lang="en-US" sz="1600" dirty="0" smtClean="0"/>
                        <a:t>27,41 Mbps</a:t>
                      </a:r>
                      <a:endParaRPr lang="en-US" sz="1600" dirty="0"/>
                    </a:p>
                  </a:txBody>
                  <a:tcPr/>
                </a:tc>
              </a:tr>
              <a:tr h="361542">
                <a:tc>
                  <a:txBody>
                    <a:bodyPr/>
                    <a:lstStyle/>
                    <a:p>
                      <a:pPr algn="ctr"/>
                      <a:r>
                        <a:rPr lang="en-US" sz="1600" dirty="0" smtClean="0"/>
                        <a:t>10</a:t>
                      </a:r>
                      <a:endParaRPr lang="en-US" sz="1600" dirty="0"/>
                    </a:p>
                  </a:txBody>
                  <a:tcPr/>
                </a:tc>
                <a:tc>
                  <a:txBody>
                    <a:bodyPr/>
                    <a:lstStyle/>
                    <a:p>
                      <a:r>
                        <a:rPr lang="en-US" sz="1600" dirty="0" err="1" smtClean="0"/>
                        <a:t>Meksiko</a:t>
                      </a:r>
                      <a:endParaRPr lang="en-US" sz="1600" dirty="0"/>
                    </a:p>
                  </a:txBody>
                  <a:tcPr/>
                </a:tc>
                <a:tc>
                  <a:txBody>
                    <a:bodyPr/>
                    <a:lstStyle/>
                    <a:p>
                      <a:pPr algn="ctr"/>
                      <a:r>
                        <a:rPr lang="en-US" sz="1600" dirty="0" smtClean="0"/>
                        <a:t>120,2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59,2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49,2 %</a:t>
                      </a:r>
                      <a:endParaRPr lang="en-US" sz="1600" dirty="0"/>
                    </a:p>
                  </a:txBody>
                  <a:tcPr/>
                </a:tc>
                <a:tc>
                  <a:txBody>
                    <a:bodyPr/>
                    <a:lstStyle/>
                    <a:p>
                      <a:pPr algn="ctr"/>
                      <a:r>
                        <a:rPr lang="en-US" sz="1600" dirty="0" smtClean="0"/>
                        <a:t>11,62 Mbps</a:t>
                      </a:r>
                      <a:endParaRPr lang="en-US" sz="1600" dirty="0"/>
                    </a:p>
                  </a:txBody>
                  <a:tcPr/>
                </a:tc>
              </a:tr>
            </a:tbl>
          </a:graphicData>
        </a:graphic>
      </p:graphicFrame>
      <p:sp>
        <p:nvSpPr>
          <p:cNvPr id="6" name="Rectangle 5"/>
          <p:cNvSpPr/>
          <p:nvPr/>
        </p:nvSpPr>
        <p:spPr bwMode="auto">
          <a:xfrm>
            <a:off x="179512" y="4437112"/>
            <a:ext cx="8712968" cy="72008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en-US" sz="1400" smtClean="0">
              <a:solidFill>
                <a:srgbClr val="000000"/>
              </a:solidFill>
              <a:latin typeface="Arial Narrow" pitchFamily="34" charset="0"/>
            </a:endParaRPr>
          </a:p>
        </p:txBody>
      </p:sp>
      <p:sp>
        <p:nvSpPr>
          <p:cNvPr id="7" name="Rectangle 6"/>
          <p:cNvSpPr/>
          <p:nvPr/>
        </p:nvSpPr>
        <p:spPr bwMode="auto">
          <a:xfrm>
            <a:off x="179512" y="4490070"/>
            <a:ext cx="8712968" cy="360040"/>
          </a:xfrm>
          <a:prstGeom prst="rect">
            <a:avLst/>
          </a:prstGeom>
          <a:solidFill>
            <a:srgbClr val="FF0000">
              <a:alpha val="16000"/>
            </a:srgbClr>
          </a:solid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en-US" sz="1400" smtClean="0">
              <a:solidFill>
                <a:srgbClr val="000000"/>
              </a:solidFill>
              <a:latin typeface="Arial Narrow" pitchFamily="34" charset="0"/>
            </a:endParaRPr>
          </a:p>
        </p:txBody>
      </p:sp>
      <p:sp>
        <p:nvSpPr>
          <p:cNvPr id="8" name="TextBox 7"/>
          <p:cNvSpPr txBox="1"/>
          <p:nvPr/>
        </p:nvSpPr>
        <p:spPr>
          <a:xfrm>
            <a:off x="8618046" y="6381328"/>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3</a:t>
            </a:r>
          </a:p>
        </p:txBody>
      </p:sp>
    </p:spTree>
    <p:extLst>
      <p:ext uri="{BB962C8B-B14F-4D97-AF65-F5344CB8AC3E}">
        <p14:creationId xmlns:p14="http://schemas.microsoft.com/office/powerpoint/2010/main" val="1616199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0"/>
            <a:ext cx="9144000" cy="1124744"/>
          </a:xfrm>
          <a:solidFill>
            <a:srgbClr val="0033CC"/>
          </a:solidFill>
        </p:spPr>
        <p:txBody>
          <a:bodyPr/>
          <a:lstStyle/>
          <a:p>
            <a:pPr algn="ctr" eaLnBrk="1" hangingPunct="1"/>
            <a:r>
              <a:rPr lang="en-US" dirty="0" smtClean="0"/>
              <a:t>PERBANDINGAN PENGGUNAAN INTERNET </a:t>
            </a:r>
            <a:br>
              <a:rPr lang="en-US" dirty="0" smtClean="0"/>
            </a:br>
            <a:r>
              <a:rPr lang="en-US" dirty="0" smtClean="0"/>
              <a:t>DI ASEAN TAHUN 2013</a:t>
            </a:r>
          </a:p>
        </p:txBody>
      </p:sp>
      <p:graphicFrame>
        <p:nvGraphicFramePr>
          <p:cNvPr id="5" name="Table 4"/>
          <p:cNvGraphicFramePr>
            <a:graphicFrameLocks noGrp="1"/>
          </p:cNvGraphicFramePr>
          <p:nvPr>
            <p:extLst>
              <p:ext uri="{D42A27DB-BD31-4B8C-83A1-F6EECF244321}">
                <p14:modId xmlns:p14="http://schemas.microsoft.com/office/powerpoint/2010/main" val="258218889"/>
              </p:ext>
            </p:extLst>
          </p:nvPr>
        </p:nvGraphicFramePr>
        <p:xfrm>
          <a:off x="179513" y="1340768"/>
          <a:ext cx="8712968" cy="4571518"/>
        </p:xfrm>
        <a:graphic>
          <a:graphicData uri="http://schemas.openxmlformats.org/drawingml/2006/table">
            <a:tbl>
              <a:tblPr firstRow="1" bandRow="1">
                <a:tableStyleId>{5C22544A-7EE6-4342-B048-85BDC9FD1C3A}</a:tableStyleId>
              </a:tblPr>
              <a:tblGrid>
                <a:gridCol w="648071"/>
                <a:gridCol w="2016224"/>
                <a:gridCol w="1872208"/>
                <a:gridCol w="1728192"/>
                <a:gridCol w="996112"/>
                <a:gridCol w="1452161"/>
              </a:tblGrid>
              <a:tr h="951880">
                <a:tc>
                  <a:txBody>
                    <a:bodyPr/>
                    <a:lstStyle/>
                    <a:p>
                      <a:pPr algn="ctr"/>
                      <a:r>
                        <a:rPr lang="en-US" sz="1600" dirty="0" smtClean="0">
                          <a:solidFill>
                            <a:schemeClr val="tx1"/>
                          </a:solidFill>
                        </a:rPr>
                        <a:t>NO</a:t>
                      </a:r>
                      <a:endParaRPr lang="en-US" sz="1600" dirty="0">
                        <a:solidFill>
                          <a:schemeClr val="tx1"/>
                        </a:solidFill>
                      </a:endParaRPr>
                    </a:p>
                  </a:txBody>
                  <a:tcPr/>
                </a:tc>
                <a:tc>
                  <a:txBody>
                    <a:bodyPr/>
                    <a:lstStyle/>
                    <a:p>
                      <a:pPr algn="ctr"/>
                      <a:r>
                        <a:rPr lang="en-US" sz="1600" dirty="0" smtClean="0">
                          <a:solidFill>
                            <a:schemeClr val="tx1"/>
                          </a:solidFill>
                        </a:rPr>
                        <a:t>NEGARA</a:t>
                      </a:r>
                      <a:endParaRPr lang="en-US" sz="1600" dirty="0">
                        <a:solidFill>
                          <a:schemeClr val="tx1"/>
                        </a:solidFill>
                      </a:endParaRPr>
                    </a:p>
                  </a:txBody>
                  <a:tcPr/>
                </a:tc>
                <a:tc>
                  <a:txBody>
                    <a:bodyPr/>
                    <a:lstStyle/>
                    <a:p>
                      <a:pPr algn="ctr"/>
                      <a:r>
                        <a:rPr lang="en-US" sz="1600" dirty="0" smtClean="0">
                          <a:solidFill>
                            <a:schemeClr val="tx1"/>
                          </a:solidFill>
                        </a:rPr>
                        <a:t>JUMLAH</a:t>
                      </a:r>
                      <a:r>
                        <a:rPr lang="en-US" sz="1600" baseline="0" dirty="0" smtClean="0">
                          <a:solidFill>
                            <a:schemeClr val="tx1"/>
                          </a:solidFill>
                        </a:rPr>
                        <a:t> POPULASI</a:t>
                      </a:r>
                      <a:endParaRPr lang="en-US" sz="1600" dirty="0">
                        <a:solidFill>
                          <a:schemeClr val="tx1"/>
                        </a:solidFill>
                      </a:endParaRPr>
                    </a:p>
                  </a:txBody>
                  <a:tcPr/>
                </a:tc>
                <a:tc>
                  <a:txBody>
                    <a:bodyPr/>
                    <a:lstStyle/>
                    <a:p>
                      <a:pPr algn="ctr"/>
                      <a:r>
                        <a:rPr lang="en-US" sz="1600" dirty="0" smtClean="0">
                          <a:solidFill>
                            <a:schemeClr val="tx1"/>
                          </a:solidFill>
                        </a:rPr>
                        <a:t>JUMLAH</a:t>
                      </a:r>
                      <a:r>
                        <a:rPr lang="en-US" sz="1600" baseline="0" dirty="0" smtClean="0">
                          <a:solidFill>
                            <a:schemeClr val="tx1"/>
                          </a:solidFill>
                        </a:rPr>
                        <a:t> PENGGUNA INTERNET</a:t>
                      </a:r>
                      <a:endParaRPr lang="en-US" sz="1600" dirty="0">
                        <a:solidFill>
                          <a:schemeClr val="tx1"/>
                        </a:solidFill>
                      </a:endParaRPr>
                    </a:p>
                  </a:txBody>
                  <a:tcPr/>
                </a:tc>
                <a:tc>
                  <a:txBody>
                    <a:bodyPr/>
                    <a:lstStyle/>
                    <a:p>
                      <a:pPr algn="ctr"/>
                      <a:r>
                        <a:rPr lang="en-US" sz="1600" dirty="0" smtClean="0">
                          <a:solidFill>
                            <a:schemeClr val="tx1"/>
                          </a:solidFill>
                        </a:rPr>
                        <a:t>PERSEN</a:t>
                      </a:r>
                    </a:p>
                    <a:p>
                      <a:pPr algn="ctr"/>
                      <a:r>
                        <a:rPr lang="en-US" sz="1600" dirty="0" smtClean="0">
                          <a:solidFill>
                            <a:schemeClr val="tx1"/>
                          </a:solidFill>
                        </a:rPr>
                        <a:t>TASE </a:t>
                      </a:r>
                    </a:p>
                    <a:p>
                      <a:pPr algn="ctr"/>
                      <a:r>
                        <a:rPr lang="en-US" sz="1600" dirty="0" smtClean="0">
                          <a:solidFill>
                            <a:schemeClr val="tx1"/>
                          </a:solidFill>
                        </a:rPr>
                        <a:t>(%)</a:t>
                      </a:r>
                      <a:endParaRPr lang="en-US" sz="1600" dirty="0">
                        <a:solidFill>
                          <a:schemeClr val="tx1"/>
                        </a:solidFill>
                      </a:endParaRPr>
                    </a:p>
                  </a:txBody>
                  <a:tcPr/>
                </a:tc>
                <a:tc>
                  <a:txBody>
                    <a:bodyPr/>
                    <a:lstStyle/>
                    <a:p>
                      <a:pPr algn="ctr"/>
                      <a:r>
                        <a:rPr lang="en-US" sz="1600" dirty="0" smtClean="0">
                          <a:solidFill>
                            <a:schemeClr val="tx1"/>
                          </a:solidFill>
                        </a:rPr>
                        <a:t>KECEPATAN INTERNET RATA-RATA</a:t>
                      </a:r>
                      <a:endParaRPr lang="en-US" sz="1600" dirty="0">
                        <a:solidFill>
                          <a:schemeClr val="tx1"/>
                        </a:solidFill>
                      </a:endParaRPr>
                    </a:p>
                  </a:txBody>
                  <a:tcPr/>
                </a:tc>
              </a:tr>
              <a:tr h="361542">
                <a:tc>
                  <a:txBody>
                    <a:bodyPr/>
                    <a:lstStyle/>
                    <a:p>
                      <a:pPr algn="ctr"/>
                      <a:r>
                        <a:rPr lang="en-US" sz="1800" dirty="0" smtClean="0"/>
                        <a:t>1</a:t>
                      </a:r>
                      <a:endParaRPr lang="en-US" sz="1800" dirty="0"/>
                    </a:p>
                  </a:txBody>
                  <a:tcPr/>
                </a:tc>
                <a:tc>
                  <a:txBody>
                    <a:bodyPr/>
                    <a:lstStyle/>
                    <a:p>
                      <a:r>
                        <a:rPr lang="en-US" sz="1800" dirty="0" smtClean="0"/>
                        <a:t>Indonesia</a:t>
                      </a:r>
                      <a:endParaRPr lang="en-US" sz="1800" dirty="0"/>
                    </a:p>
                  </a:txBody>
                  <a:tcPr/>
                </a:tc>
                <a:tc>
                  <a:txBody>
                    <a:bodyPr/>
                    <a:lstStyle/>
                    <a:p>
                      <a:pPr algn="ctr"/>
                      <a:r>
                        <a:rPr lang="en-US" sz="1800" dirty="0" smtClean="0"/>
                        <a:t>253,6 </a:t>
                      </a:r>
                      <a:r>
                        <a:rPr lang="en-US" sz="1800" dirty="0" err="1" smtClean="0"/>
                        <a:t>Juta</a:t>
                      </a:r>
                      <a:r>
                        <a:rPr lang="en-US" sz="1800" dirty="0" smtClean="0"/>
                        <a:t> </a:t>
                      </a:r>
                      <a:r>
                        <a:rPr lang="en-US" sz="1800" dirty="0" err="1" smtClean="0"/>
                        <a:t>Jiwa</a:t>
                      </a:r>
                      <a:endParaRPr lang="en-US" sz="1800" dirty="0"/>
                    </a:p>
                  </a:txBody>
                  <a:tcPr/>
                </a:tc>
                <a:tc>
                  <a:txBody>
                    <a:bodyPr/>
                    <a:lstStyle/>
                    <a:p>
                      <a:pPr algn="ctr"/>
                      <a:r>
                        <a:rPr lang="en-US" sz="1800" dirty="0" smtClean="0"/>
                        <a:t>71,1 </a:t>
                      </a:r>
                      <a:r>
                        <a:rPr lang="en-US" sz="1800" dirty="0" err="1" smtClean="0"/>
                        <a:t>Juta</a:t>
                      </a:r>
                      <a:r>
                        <a:rPr lang="en-US" sz="1800" dirty="0" smtClean="0"/>
                        <a:t> </a:t>
                      </a:r>
                      <a:r>
                        <a:rPr lang="en-US" sz="1800" dirty="0" err="1" smtClean="0"/>
                        <a:t>Jiwa</a:t>
                      </a:r>
                      <a:endParaRPr lang="en-US" sz="1800" dirty="0"/>
                    </a:p>
                  </a:txBody>
                  <a:tcPr/>
                </a:tc>
                <a:tc>
                  <a:txBody>
                    <a:bodyPr/>
                    <a:lstStyle/>
                    <a:p>
                      <a:pPr algn="ctr"/>
                      <a:r>
                        <a:rPr lang="en-US" sz="1800" dirty="0" smtClean="0"/>
                        <a:t>28,1 %</a:t>
                      </a:r>
                      <a:endParaRPr lang="en-US" sz="1800" dirty="0"/>
                    </a:p>
                  </a:txBody>
                  <a:tcPr/>
                </a:tc>
                <a:tc>
                  <a:txBody>
                    <a:bodyPr/>
                    <a:lstStyle/>
                    <a:p>
                      <a:pPr algn="ctr"/>
                      <a:r>
                        <a:rPr lang="en-US" sz="1800" dirty="0" smtClean="0"/>
                        <a:t>4,84 Mbps</a:t>
                      </a:r>
                      <a:endParaRPr lang="en-US" sz="1800" dirty="0"/>
                    </a:p>
                  </a:txBody>
                  <a:tcPr/>
                </a:tc>
              </a:tr>
              <a:tr h="361542">
                <a:tc>
                  <a:txBody>
                    <a:bodyPr/>
                    <a:lstStyle/>
                    <a:p>
                      <a:pPr algn="ctr"/>
                      <a:r>
                        <a:rPr lang="en-US" sz="1600" dirty="0" smtClean="0"/>
                        <a:t>2</a:t>
                      </a:r>
                      <a:endParaRPr lang="en-US" sz="1600" dirty="0"/>
                    </a:p>
                  </a:txBody>
                  <a:tcPr/>
                </a:tc>
                <a:tc>
                  <a:txBody>
                    <a:bodyPr/>
                    <a:lstStyle/>
                    <a:p>
                      <a:r>
                        <a:rPr lang="en-US" sz="1600" dirty="0" smtClean="0"/>
                        <a:t>Filipina</a:t>
                      </a:r>
                      <a:endParaRPr lang="en-US" sz="1600" dirty="0"/>
                    </a:p>
                  </a:txBody>
                  <a:tcPr/>
                </a:tc>
                <a:tc>
                  <a:txBody>
                    <a:bodyPr/>
                    <a:lstStyle/>
                    <a:p>
                      <a:pPr algn="ctr"/>
                      <a:r>
                        <a:rPr lang="en-US" sz="1600" dirty="0" smtClean="0"/>
                        <a:t>107,6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44,2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27,8 %</a:t>
                      </a:r>
                      <a:endParaRPr lang="en-US" sz="1600" dirty="0"/>
                    </a:p>
                  </a:txBody>
                  <a:tcPr/>
                </a:tc>
                <a:tc>
                  <a:txBody>
                    <a:bodyPr/>
                    <a:lstStyle/>
                    <a:p>
                      <a:pPr algn="ctr"/>
                      <a:r>
                        <a:rPr lang="en-US" sz="1600" dirty="0" smtClean="0"/>
                        <a:t>3,45 Mbps</a:t>
                      </a:r>
                      <a:endParaRPr lang="en-US" sz="1600" dirty="0"/>
                    </a:p>
                  </a:txBody>
                  <a:tcPr/>
                </a:tc>
              </a:tr>
              <a:tr h="361542">
                <a:tc>
                  <a:txBody>
                    <a:bodyPr/>
                    <a:lstStyle/>
                    <a:p>
                      <a:pPr algn="ctr"/>
                      <a:r>
                        <a:rPr lang="en-US" sz="1600" dirty="0" smtClean="0"/>
                        <a:t>3</a:t>
                      </a:r>
                      <a:endParaRPr lang="en-US" sz="1600" dirty="0"/>
                    </a:p>
                  </a:txBody>
                  <a:tcPr/>
                </a:tc>
                <a:tc>
                  <a:txBody>
                    <a:bodyPr/>
                    <a:lstStyle/>
                    <a:p>
                      <a:r>
                        <a:rPr lang="en-US" sz="1600" dirty="0" smtClean="0"/>
                        <a:t>Vietnam</a:t>
                      </a:r>
                      <a:endParaRPr lang="en-US" sz="1600" dirty="0"/>
                    </a:p>
                  </a:txBody>
                  <a:tcPr/>
                </a:tc>
                <a:tc>
                  <a:txBody>
                    <a:bodyPr/>
                    <a:lstStyle/>
                    <a:p>
                      <a:pPr algn="ctr"/>
                      <a:r>
                        <a:rPr lang="en-US" sz="1600" dirty="0" smtClean="0"/>
                        <a:t>93,4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41,0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43 %</a:t>
                      </a:r>
                      <a:endParaRPr lang="en-US" sz="1600" dirty="0"/>
                    </a:p>
                  </a:txBody>
                  <a:tcPr/>
                </a:tc>
                <a:tc>
                  <a:txBody>
                    <a:bodyPr/>
                    <a:lstStyle/>
                    <a:p>
                      <a:pPr algn="ctr"/>
                      <a:r>
                        <a:rPr lang="en-US" sz="1600" dirty="0" smtClean="0"/>
                        <a:t>16,32 Mbps</a:t>
                      </a:r>
                      <a:endParaRPr lang="en-US" sz="1600" dirty="0"/>
                    </a:p>
                  </a:txBody>
                  <a:tcPr/>
                </a:tc>
              </a:tr>
              <a:tr h="361542">
                <a:tc>
                  <a:txBody>
                    <a:bodyPr/>
                    <a:lstStyle/>
                    <a:p>
                      <a:pPr algn="ctr"/>
                      <a:r>
                        <a:rPr lang="en-US" sz="1600" dirty="0" smtClean="0"/>
                        <a:t>4</a:t>
                      </a:r>
                      <a:endParaRPr lang="en-US" sz="1600" dirty="0"/>
                    </a:p>
                  </a:txBody>
                  <a:tcPr/>
                </a:tc>
                <a:tc>
                  <a:txBody>
                    <a:bodyPr/>
                    <a:lstStyle/>
                    <a:p>
                      <a:r>
                        <a:rPr lang="en-US" sz="1600" dirty="0" smtClean="0"/>
                        <a:t>Malaysia</a:t>
                      </a:r>
                      <a:endParaRPr lang="en-US" sz="1600" dirty="0"/>
                    </a:p>
                  </a:txBody>
                  <a:tcPr/>
                </a:tc>
                <a:tc>
                  <a:txBody>
                    <a:bodyPr/>
                    <a:lstStyle/>
                    <a:p>
                      <a:pPr algn="ctr"/>
                      <a:r>
                        <a:rPr lang="en-US" sz="1600" dirty="0" smtClean="0"/>
                        <a:t>30,07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20,1</a:t>
                      </a:r>
                      <a:r>
                        <a:rPr lang="en-US" sz="1600" baseline="0" dirty="0" smtClean="0"/>
                        <a:t> </a:t>
                      </a:r>
                      <a:r>
                        <a:rPr lang="en-US" sz="1600" baseline="0" dirty="0" err="1" smtClean="0"/>
                        <a:t>Juta</a:t>
                      </a:r>
                      <a:r>
                        <a:rPr lang="en-US" sz="1600" baseline="0" dirty="0" smtClean="0"/>
                        <a:t> </a:t>
                      </a:r>
                      <a:r>
                        <a:rPr lang="en-US" sz="1600" baseline="0" dirty="0" err="1" smtClean="0"/>
                        <a:t>Jiwa</a:t>
                      </a:r>
                      <a:endParaRPr lang="en-US" sz="1600" dirty="0"/>
                    </a:p>
                  </a:txBody>
                  <a:tcPr/>
                </a:tc>
                <a:tc>
                  <a:txBody>
                    <a:bodyPr/>
                    <a:lstStyle/>
                    <a:p>
                      <a:pPr algn="ctr"/>
                      <a:r>
                        <a:rPr lang="en-US" sz="1600" dirty="0" smtClean="0"/>
                        <a:t>67,0 %</a:t>
                      </a:r>
                      <a:endParaRPr lang="en-US" sz="1600" dirty="0"/>
                    </a:p>
                  </a:txBody>
                  <a:tcPr/>
                </a:tc>
                <a:tc>
                  <a:txBody>
                    <a:bodyPr/>
                    <a:lstStyle/>
                    <a:p>
                      <a:pPr algn="ctr"/>
                      <a:r>
                        <a:rPr lang="en-US" sz="1600" dirty="0" smtClean="0"/>
                        <a:t>6,03 Mbps</a:t>
                      </a:r>
                      <a:endParaRPr lang="en-US" sz="1600" dirty="0"/>
                    </a:p>
                  </a:txBody>
                  <a:tcPr/>
                </a:tc>
              </a:tr>
              <a:tr h="361542">
                <a:tc>
                  <a:txBody>
                    <a:bodyPr/>
                    <a:lstStyle/>
                    <a:p>
                      <a:pPr algn="ctr"/>
                      <a:r>
                        <a:rPr lang="en-US" sz="1600" dirty="0" smtClean="0"/>
                        <a:t>5</a:t>
                      </a:r>
                      <a:endParaRPr lang="en-US" sz="1600" dirty="0"/>
                    </a:p>
                  </a:txBody>
                  <a:tcPr/>
                </a:tc>
                <a:tc>
                  <a:txBody>
                    <a:bodyPr/>
                    <a:lstStyle/>
                    <a:p>
                      <a:r>
                        <a:rPr lang="en-US" sz="1600" dirty="0" smtClean="0"/>
                        <a:t>Thailand</a:t>
                      </a:r>
                      <a:endParaRPr lang="en-US" sz="1600" dirty="0"/>
                    </a:p>
                  </a:txBody>
                  <a:tcPr/>
                </a:tc>
                <a:tc>
                  <a:txBody>
                    <a:bodyPr/>
                    <a:lstStyle/>
                    <a:p>
                      <a:pPr algn="ctr"/>
                      <a:r>
                        <a:rPr lang="en-US" sz="1600" dirty="0" smtClean="0"/>
                        <a:t>67,7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20,1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29,7</a:t>
                      </a:r>
                      <a:r>
                        <a:rPr lang="en-US" sz="1600" baseline="0" dirty="0" smtClean="0"/>
                        <a:t> %</a:t>
                      </a:r>
                      <a:endParaRPr lang="en-US" sz="1600" dirty="0"/>
                    </a:p>
                  </a:txBody>
                  <a:tcPr/>
                </a:tc>
                <a:tc>
                  <a:txBody>
                    <a:bodyPr/>
                    <a:lstStyle/>
                    <a:p>
                      <a:pPr algn="ctr"/>
                      <a:r>
                        <a:rPr lang="en-US" sz="1600" dirty="0" smtClean="0"/>
                        <a:t>19,89 Mbps</a:t>
                      </a:r>
                      <a:endParaRPr lang="en-US" sz="1600" dirty="0"/>
                    </a:p>
                  </a:txBody>
                  <a:tcPr/>
                </a:tc>
              </a:tr>
              <a:tr h="361542">
                <a:tc>
                  <a:txBody>
                    <a:bodyPr/>
                    <a:lstStyle/>
                    <a:p>
                      <a:pPr algn="ctr"/>
                      <a:r>
                        <a:rPr lang="en-US" sz="1600" dirty="0" smtClean="0"/>
                        <a:t>6</a:t>
                      </a:r>
                      <a:endParaRPr lang="en-US" sz="1600" dirty="0"/>
                    </a:p>
                  </a:txBody>
                  <a:tcPr/>
                </a:tc>
                <a:tc>
                  <a:txBody>
                    <a:bodyPr/>
                    <a:lstStyle/>
                    <a:p>
                      <a:r>
                        <a:rPr lang="en-US" sz="1600" dirty="0" err="1" smtClean="0"/>
                        <a:t>Singapura</a:t>
                      </a:r>
                      <a:endParaRPr lang="en-US" sz="1600" dirty="0"/>
                    </a:p>
                  </a:txBody>
                  <a:tcPr/>
                </a:tc>
                <a:tc>
                  <a:txBody>
                    <a:bodyPr/>
                    <a:lstStyle/>
                    <a:p>
                      <a:pPr algn="ctr"/>
                      <a:r>
                        <a:rPr lang="en-US" sz="1600" dirty="0" smtClean="0"/>
                        <a:t>5,56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4,06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52,4 %</a:t>
                      </a:r>
                      <a:endParaRPr lang="en-US" sz="1600" dirty="0"/>
                    </a:p>
                  </a:txBody>
                  <a:tcPr/>
                </a:tc>
                <a:tc>
                  <a:txBody>
                    <a:bodyPr/>
                    <a:lstStyle/>
                    <a:p>
                      <a:pPr algn="ctr"/>
                      <a:r>
                        <a:rPr lang="en-US" sz="1600" dirty="0" smtClean="0"/>
                        <a:t>77,96 Mbps</a:t>
                      </a:r>
                      <a:endParaRPr lang="en-US" sz="1600" dirty="0"/>
                    </a:p>
                  </a:txBody>
                  <a:tcPr/>
                </a:tc>
              </a:tr>
              <a:tr h="361542">
                <a:tc>
                  <a:txBody>
                    <a:bodyPr/>
                    <a:lstStyle/>
                    <a:p>
                      <a:pPr algn="ctr"/>
                      <a:r>
                        <a:rPr lang="en-US" sz="1600" dirty="0" smtClean="0"/>
                        <a:t>7</a:t>
                      </a:r>
                      <a:endParaRPr lang="en-US" sz="1600" dirty="0"/>
                    </a:p>
                  </a:txBody>
                  <a:tcPr/>
                </a:tc>
                <a:tc>
                  <a:txBody>
                    <a:bodyPr/>
                    <a:lstStyle/>
                    <a:p>
                      <a:r>
                        <a:rPr lang="en-US" sz="1600" dirty="0" err="1" smtClean="0"/>
                        <a:t>Kamboja</a:t>
                      </a:r>
                      <a:endParaRPr lang="en-US" sz="1600" dirty="0"/>
                    </a:p>
                  </a:txBody>
                  <a:tcPr/>
                </a:tc>
                <a:tc>
                  <a:txBody>
                    <a:bodyPr/>
                    <a:lstStyle/>
                    <a:p>
                      <a:pPr algn="ctr"/>
                      <a:r>
                        <a:rPr lang="en-US" sz="1600" dirty="0" smtClean="0"/>
                        <a:t>15,4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927,5 </a:t>
                      </a:r>
                      <a:r>
                        <a:rPr lang="en-US" sz="1600" dirty="0" err="1" smtClean="0"/>
                        <a:t>Ribu</a:t>
                      </a:r>
                      <a:r>
                        <a:rPr lang="en-US" sz="1600" baseline="0" dirty="0" smtClean="0"/>
                        <a:t> </a:t>
                      </a:r>
                      <a:r>
                        <a:rPr lang="en-US" sz="1600" baseline="0" dirty="0" err="1" smtClean="0"/>
                        <a:t>Jiwa</a:t>
                      </a:r>
                      <a:endParaRPr lang="en-US" sz="1600" dirty="0"/>
                    </a:p>
                  </a:txBody>
                  <a:tcPr/>
                </a:tc>
                <a:tc>
                  <a:txBody>
                    <a:bodyPr/>
                    <a:lstStyle/>
                    <a:p>
                      <a:pPr algn="ctr"/>
                      <a:r>
                        <a:rPr lang="en-US" sz="1600" dirty="0" smtClean="0"/>
                        <a:t>6,0 %</a:t>
                      </a:r>
                      <a:endParaRPr lang="en-US" sz="1600" dirty="0"/>
                    </a:p>
                  </a:txBody>
                  <a:tcPr/>
                </a:tc>
                <a:tc>
                  <a:txBody>
                    <a:bodyPr/>
                    <a:lstStyle/>
                    <a:p>
                      <a:pPr algn="ctr"/>
                      <a:r>
                        <a:rPr lang="en-US" sz="1600" dirty="0" smtClean="0"/>
                        <a:t>5,58 Mbps</a:t>
                      </a:r>
                      <a:endParaRPr lang="en-US" sz="1600" dirty="0"/>
                    </a:p>
                  </a:txBody>
                  <a:tcPr/>
                </a:tc>
              </a:tr>
              <a:tr h="361542">
                <a:tc>
                  <a:txBody>
                    <a:bodyPr/>
                    <a:lstStyle/>
                    <a:p>
                      <a:pPr algn="ctr"/>
                      <a:r>
                        <a:rPr lang="en-US" sz="1600" dirty="0" smtClean="0"/>
                        <a:t>8</a:t>
                      </a:r>
                      <a:endParaRPr lang="en-US" sz="1600" dirty="0"/>
                    </a:p>
                  </a:txBody>
                  <a:tcPr/>
                </a:tc>
                <a:tc>
                  <a:txBody>
                    <a:bodyPr/>
                    <a:lstStyle/>
                    <a:p>
                      <a:r>
                        <a:rPr lang="en-US" sz="1600" dirty="0" smtClean="0"/>
                        <a:t>Laos</a:t>
                      </a:r>
                      <a:endParaRPr lang="en-US" sz="1600" dirty="0"/>
                    </a:p>
                  </a:txBody>
                  <a:tcPr/>
                </a:tc>
                <a:tc>
                  <a:txBody>
                    <a:bodyPr/>
                    <a:lstStyle/>
                    <a:p>
                      <a:pPr algn="ctr"/>
                      <a:r>
                        <a:rPr lang="en-US" sz="1600" dirty="0" smtClean="0"/>
                        <a:t>6,8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850,4 </a:t>
                      </a:r>
                      <a:r>
                        <a:rPr lang="en-US" sz="1600" dirty="0" err="1" smtClean="0"/>
                        <a:t>Ribu</a:t>
                      </a:r>
                      <a:r>
                        <a:rPr lang="en-US" sz="1600" dirty="0" smtClean="0"/>
                        <a:t> </a:t>
                      </a:r>
                      <a:r>
                        <a:rPr lang="en-US" sz="1600" dirty="0" err="1" smtClean="0"/>
                        <a:t>Jiwa</a:t>
                      </a:r>
                      <a:endParaRPr lang="en-US" sz="1600" dirty="0"/>
                    </a:p>
                  </a:txBody>
                  <a:tcPr/>
                </a:tc>
                <a:tc>
                  <a:txBody>
                    <a:bodyPr/>
                    <a:lstStyle/>
                    <a:p>
                      <a:pPr algn="ctr"/>
                      <a:r>
                        <a:rPr lang="en-US" sz="1600" dirty="0" smtClean="0"/>
                        <a:t>12,5 %</a:t>
                      </a:r>
                      <a:endParaRPr lang="en-US" sz="1600" dirty="0"/>
                    </a:p>
                  </a:txBody>
                  <a:tcPr/>
                </a:tc>
                <a:tc>
                  <a:txBody>
                    <a:bodyPr/>
                    <a:lstStyle/>
                    <a:p>
                      <a:pPr algn="ctr"/>
                      <a:r>
                        <a:rPr lang="en-US" sz="1600" dirty="0" smtClean="0"/>
                        <a:t>4,1 Mbps</a:t>
                      </a:r>
                      <a:endParaRPr lang="en-US" sz="1600" dirty="0"/>
                    </a:p>
                  </a:txBody>
                  <a:tcPr/>
                </a:tc>
              </a:tr>
              <a:tr h="361542">
                <a:tc>
                  <a:txBody>
                    <a:bodyPr/>
                    <a:lstStyle/>
                    <a:p>
                      <a:pPr algn="ctr"/>
                      <a:r>
                        <a:rPr lang="en-US" sz="1600" dirty="0" smtClean="0"/>
                        <a:t>9</a:t>
                      </a:r>
                      <a:endParaRPr lang="en-US" sz="1600" dirty="0"/>
                    </a:p>
                  </a:txBody>
                  <a:tcPr/>
                </a:tc>
                <a:tc>
                  <a:txBody>
                    <a:bodyPr/>
                    <a:lstStyle/>
                    <a:p>
                      <a:r>
                        <a:rPr lang="en-US" sz="1600" dirty="0" smtClean="0"/>
                        <a:t>Myanmar</a:t>
                      </a:r>
                      <a:endParaRPr lang="en-US" sz="1600" dirty="0"/>
                    </a:p>
                  </a:txBody>
                  <a:tcPr/>
                </a:tc>
                <a:tc>
                  <a:txBody>
                    <a:bodyPr/>
                    <a:lstStyle/>
                    <a:p>
                      <a:pPr algn="ctr"/>
                      <a:r>
                        <a:rPr lang="en-US" sz="1600" dirty="0" smtClean="0"/>
                        <a:t>55,7 </a:t>
                      </a:r>
                      <a:r>
                        <a:rPr lang="en-US" sz="1600" dirty="0" err="1" smtClean="0"/>
                        <a:t>Juta</a:t>
                      </a:r>
                      <a:r>
                        <a:rPr lang="en-US" sz="1600" dirty="0" smtClean="0"/>
                        <a:t> </a:t>
                      </a:r>
                      <a:r>
                        <a:rPr lang="en-US" sz="1600" dirty="0" err="1" smtClean="0"/>
                        <a:t>Jiwa</a:t>
                      </a:r>
                      <a:endParaRPr lang="en-US" sz="1600" dirty="0"/>
                    </a:p>
                  </a:txBody>
                  <a:tcPr/>
                </a:tc>
                <a:tc>
                  <a:txBody>
                    <a:bodyPr/>
                    <a:lstStyle/>
                    <a:p>
                      <a:pPr algn="ctr"/>
                      <a:r>
                        <a:rPr lang="en-US" sz="1600" dirty="0" smtClean="0"/>
                        <a:t>668,9 </a:t>
                      </a:r>
                      <a:r>
                        <a:rPr lang="en-US" sz="1600" dirty="0" err="1" smtClean="0"/>
                        <a:t>Ribu</a:t>
                      </a:r>
                      <a:r>
                        <a:rPr lang="en-US" sz="1600" dirty="0" smtClean="0"/>
                        <a:t> </a:t>
                      </a:r>
                      <a:r>
                        <a:rPr lang="en-US" sz="1600" dirty="0" err="1" smtClean="0"/>
                        <a:t>Jiwa</a:t>
                      </a:r>
                      <a:endParaRPr lang="en-US" sz="1600" dirty="0"/>
                    </a:p>
                  </a:txBody>
                  <a:tcPr/>
                </a:tc>
                <a:tc>
                  <a:txBody>
                    <a:bodyPr/>
                    <a:lstStyle/>
                    <a:p>
                      <a:pPr algn="ctr"/>
                      <a:r>
                        <a:rPr lang="en-US" sz="1600" dirty="0" smtClean="0"/>
                        <a:t>1,2 %</a:t>
                      </a:r>
                      <a:endParaRPr lang="en-US" sz="1600" dirty="0"/>
                    </a:p>
                  </a:txBody>
                  <a:tcPr/>
                </a:tc>
                <a:tc>
                  <a:txBody>
                    <a:bodyPr/>
                    <a:lstStyle/>
                    <a:p>
                      <a:pPr algn="ctr"/>
                      <a:r>
                        <a:rPr lang="en-US" sz="1600" dirty="0" smtClean="0"/>
                        <a:t>5,98 Mbps</a:t>
                      </a:r>
                      <a:endParaRPr lang="en-US" sz="1600" dirty="0"/>
                    </a:p>
                  </a:txBody>
                  <a:tcPr/>
                </a:tc>
              </a:tr>
              <a:tr h="361542">
                <a:tc>
                  <a:txBody>
                    <a:bodyPr/>
                    <a:lstStyle/>
                    <a:p>
                      <a:pPr algn="ctr"/>
                      <a:r>
                        <a:rPr lang="en-US" sz="1600" dirty="0" smtClean="0"/>
                        <a:t>10</a:t>
                      </a:r>
                      <a:endParaRPr lang="en-US" sz="1600" dirty="0"/>
                    </a:p>
                  </a:txBody>
                  <a:tcPr/>
                </a:tc>
                <a:tc>
                  <a:txBody>
                    <a:bodyPr/>
                    <a:lstStyle/>
                    <a:p>
                      <a:r>
                        <a:rPr lang="en-US" sz="1600" dirty="0" err="1" smtClean="0"/>
                        <a:t>Brunai</a:t>
                      </a:r>
                      <a:r>
                        <a:rPr lang="en-US" sz="1600" dirty="0" smtClean="0"/>
                        <a:t> Darussalam</a:t>
                      </a:r>
                      <a:endParaRPr lang="en-US" sz="1600" dirty="0"/>
                    </a:p>
                  </a:txBody>
                  <a:tcPr/>
                </a:tc>
                <a:tc>
                  <a:txBody>
                    <a:bodyPr/>
                    <a:lstStyle/>
                    <a:p>
                      <a:pPr algn="ctr"/>
                      <a:r>
                        <a:rPr lang="en-US" sz="1600" dirty="0" smtClean="0"/>
                        <a:t>422,6</a:t>
                      </a:r>
                      <a:r>
                        <a:rPr lang="en-US" sz="1600" baseline="0" dirty="0" smtClean="0"/>
                        <a:t> </a:t>
                      </a:r>
                      <a:r>
                        <a:rPr lang="en-US" sz="1600" baseline="0" dirty="0" err="1" smtClean="0"/>
                        <a:t>Ribu</a:t>
                      </a:r>
                      <a:r>
                        <a:rPr lang="en-US" sz="1600" baseline="0" dirty="0" smtClean="0"/>
                        <a:t> </a:t>
                      </a:r>
                      <a:r>
                        <a:rPr lang="en-US" sz="1600" baseline="0" dirty="0" err="1" smtClean="0"/>
                        <a:t>Jiwa</a:t>
                      </a:r>
                      <a:endParaRPr lang="en-US" sz="1600" dirty="0"/>
                    </a:p>
                  </a:txBody>
                  <a:tcPr/>
                </a:tc>
                <a:tc>
                  <a:txBody>
                    <a:bodyPr/>
                    <a:lstStyle/>
                    <a:p>
                      <a:pPr algn="ctr"/>
                      <a:r>
                        <a:rPr lang="en-US" sz="1600" dirty="0" smtClean="0"/>
                        <a:t>318,9 </a:t>
                      </a:r>
                      <a:r>
                        <a:rPr lang="en-US" sz="1600" dirty="0" err="1" smtClean="0"/>
                        <a:t>Ribu</a:t>
                      </a:r>
                      <a:r>
                        <a:rPr lang="en-US" sz="1600" dirty="0" smtClean="0"/>
                        <a:t> </a:t>
                      </a:r>
                      <a:r>
                        <a:rPr lang="en-US" sz="1600" dirty="0" err="1" smtClean="0"/>
                        <a:t>Jiwa</a:t>
                      </a:r>
                      <a:endParaRPr lang="en-US" sz="1600" dirty="0"/>
                    </a:p>
                  </a:txBody>
                  <a:tcPr/>
                </a:tc>
                <a:tc>
                  <a:txBody>
                    <a:bodyPr/>
                    <a:lstStyle/>
                    <a:p>
                      <a:pPr algn="ctr"/>
                      <a:r>
                        <a:rPr lang="en-US" sz="1600" dirty="0" smtClean="0"/>
                        <a:t>75,4 %</a:t>
                      </a:r>
                      <a:endParaRPr lang="en-US" sz="1600" dirty="0"/>
                    </a:p>
                  </a:txBody>
                  <a:tcPr/>
                </a:tc>
                <a:tc>
                  <a:txBody>
                    <a:bodyPr/>
                    <a:lstStyle/>
                    <a:p>
                      <a:pPr algn="ctr"/>
                      <a:r>
                        <a:rPr lang="en-US" sz="1600" dirty="0" smtClean="0"/>
                        <a:t>7,37 Mbps</a:t>
                      </a:r>
                      <a:endParaRPr lang="en-US" sz="1600" dirty="0"/>
                    </a:p>
                  </a:txBody>
                  <a:tcPr/>
                </a:tc>
              </a:tr>
            </a:tbl>
          </a:graphicData>
        </a:graphic>
      </p:graphicFrame>
      <p:sp>
        <p:nvSpPr>
          <p:cNvPr id="6" name="Rectangle 5"/>
          <p:cNvSpPr/>
          <p:nvPr/>
        </p:nvSpPr>
        <p:spPr bwMode="auto">
          <a:xfrm>
            <a:off x="179512" y="4437112"/>
            <a:ext cx="8712968" cy="72008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en-US" sz="1400" smtClean="0">
              <a:solidFill>
                <a:srgbClr val="000000"/>
              </a:solidFill>
              <a:latin typeface="Arial Narrow" pitchFamily="34" charset="0"/>
            </a:endParaRPr>
          </a:p>
        </p:txBody>
      </p:sp>
      <p:sp>
        <p:nvSpPr>
          <p:cNvPr id="8" name="Rectangle 7"/>
          <p:cNvSpPr/>
          <p:nvPr/>
        </p:nvSpPr>
        <p:spPr bwMode="auto">
          <a:xfrm>
            <a:off x="179512" y="2329830"/>
            <a:ext cx="8712968" cy="360040"/>
          </a:xfrm>
          <a:prstGeom prst="rect">
            <a:avLst/>
          </a:prstGeom>
          <a:solidFill>
            <a:srgbClr val="FF0000">
              <a:alpha val="16000"/>
            </a:srgbClr>
          </a:solid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eaLnBrk="0" fontAlgn="base" hangingPunct="0">
              <a:spcBef>
                <a:spcPct val="50000"/>
              </a:spcBef>
              <a:spcAft>
                <a:spcPct val="0"/>
              </a:spcAft>
            </a:pPr>
            <a:endParaRPr lang="en-US" sz="1400" smtClean="0">
              <a:solidFill>
                <a:srgbClr val="000000"/>
              </a:solidFill>
              <a:latin typeface="Arial Narrow" pitchFamily="34" charset="0"/>
            </a:endParaRPr>
          </a:p>
        </p:txBody>
      </p:sp>
      <p:sp>
        <p:nvSpPr>
          <p:cNvPr id="9" name="Rectangle 8"/>
          <p:cNvSpPr/>
          <p:nvPr/>
        </p:nvSpPr>
        <p:spPr>
          <a:xfrm>
            <a:off x="4572000" y="6093296"/>
            <a:ext cx="3779912" cy="646331"/>
          </a:xfrm>
          <a:prstGeom prst="rect">
            <a:avLst/>
          </a:prstGeom>
        </p:spPr>
        <p:txBody>
          <a:bodyPr wrap="square">
            <a:spAutoFit/>
          </a:bodyPr>
          <a:lstStyle/>
          <a:p>
            <a:r>
              <a:rPr lang="en-US" sz="1200" dirty="0" err="1" smtClean="0">
                <a:solidFill>
                  <a:srgbClr val="000000"/>
                </a:solidFill>
              </a:rPr>
              <a:t>Sumber</a:t>
            </a:r>
            <a:r>
              <a:rPr lang="en-US" sz="1200" dirty="0" smtClean="0">
                <a:solidFill>
                  <a:srgbClr val="000000"/>
                </a:solidFill>
              </a:rPr>
              <a:t>: Internet World Stats </a:t>
            </a:r>
            <a:r>
              <a:rPr lang="en-US" sz="1200" dirty="0" smtClean="0">
                <a:solidFill>
                  <a:srgbClr val="000000"/>
                </a:solidFill>
                <a:hlinkClick r:id="rId3"/>
              </a:rPr>
              <a:t>http://www.internetworldstats.com/list2.htm#top</a:t>
            </a:r>
            <a:endParaRPr lang="en-US" sz="1200" dirty="0" smtClean="0">
              <a:solidFill>
                <a:srgbClr val="000000"/>
              </a:solidFill>
            </a:endParaRPr>
          </a:p>
          <a:p>
            <a:r>
              <a:rPr lang="en-US" sz="1200" dirty="0" err="1" smtClean="0">
                <a:solidFill>
                  <a:srgbClr val="000000"/>
                </a:solidFill>
              </a:rPr>
              <a:t>Diolah</a:t>
            </a:r>
            <a:r>
              <a:rPr lang="en-US" sz="1200" dirty="0" smtClean="0">
                <a:solidFill>
                  <a:srgbClr val="000000"/>
                </a:solidFill>
              </a:rPr>
              <a:t>: </a:t>
            </a:r>
            <a:r>
              <a:rPr lang="en-US" sz="1200" dirty="0" err="1" smtClean="0">
                <a:solidFill>
                  <a:srgbClr val="000000"/>
                </a:solidFill>
              </a:rPr>
              <a:t>Konseptor</a:t>
            </a:r>
            <a:r>
              <a:rPr lang="en-US" sz="1200" dirty="0" smtClean="0">
                <a:solidFill>
                  <a:srgbClr val="000000"/>
                </a:solidFill>
              </a:rPr>
              <a:t> </a:t>
            </a:r>
            <a:r>
              <a:rPr lang="en-US" sz="1200" dirty="0" err="1" smtClean="0">
                <a:solidFill>
                  <a:srgbClr val="000000"/>
                </a:solidFill>
              </a:rPr>
              <a:t>Gubernur</a:t>
            </a:r>
            <a:r>
              <a:rPr lang="en-US" sz="1200" dirty="0" smtClean="0">
                <a:solidFill>
                  <a:srgbClr val="000000"/>
                </a:solidFill>
              </a:rPr>
              <a:t> </a:t>
            </a:r>
            <a:r>
              <a:rPr lang="en-US" sz="1200" dirty="0" err="1" smtClean="0">
                <a:solidFill>
                  <a:srgbClr val="000000"/>
                </a:solidFill>
              </a:rPr>
              <a:t>Jabar</a:t>
            </a:r>
            <a:r>
              <a:rPr lang="en-US" sz="1200" dirty="0" smtClean="0">
                <a:solidFill>
                  <a:srgbClr val="000000"/>
                </a:solidFill>
              </a:rPr>
              <a:t> </a:t>
            </a:r>
            <a:r>
              <a:rPr lang="en-US" sz="1200" dirty="0" err="1" smtClean="0">
                <a:solidFill>
                  <a:srgbClr val="000000"/>
                </a:solidFill>
              </a:rPr>
              <a:t>Tahun</a:t>
            </a:r>
            <a:r>
              <a:rPr lang="en-US" sz="1200" dirty="0" smtClean="0">
                <a:solidFill>
                  <a:srgbClr val="000000"/>
                </a:solidFill>
              </a:rPr>
              <a:t> 2014</a:t>
            </a:r>
            <a:endParaRPr lang="en-US" sz="1200" dirty="0">
              <a:solidFill>
                <a:srgbClr val="000000"/>
              </a:solidFill>
            </a:endParaRPr>
          </a:p>
        </p:txBody>
      </p:sp>
      <p:sp>
        <p:nvSpPr>
          <p:cNvPr id="10" name="TextBox 9"/>
          <p:cNvSpPr txBox="1"/>
          <p:nvPr/>
        </p:nvSpPr>
        <p:spPr>
          <a:xfrm>
            <a:off x="8618046" y="6381328"/>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4</a:t>
            </a:r>
          </a:p>
        </p:txBody>
      </p:sp>
    </p:spTree>
    <p:extLst>
      <p:ext uri="{BB962C8B-B14F-4D97-AF65-F5344CB8AC3E}">
        <p14:creationId xmlns:p14="http://schemas.microsoft.com/office/powerpoint/2010/main" val="507067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16" y="2539573"/>
            <a:ext cx="9144000" cy="1249467"/>
            <a:chOff x="0" y="380"/>
            <a:chExt cx="9144000" cy="1249467"/>
          </a:xfrm>
        </p:grpSpPr>
        <p:sp>
          <p:nvSpPr>
            <p:cNvPr id="16" name="Rectangle 15"/>
            <p:cNvSpPr/>
            <p:nvPr/>
          </p:nvSpPr>
          <p:spPr>
            <a:xfrm>
              <a:off x="0" y="388184"/>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16404"/>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4"/>
            <p:cNvSpPr txBox="1">
              <a:spLocks noChangeArrowheads="1"/>
            </p:cNvSpPr>
            <p:nvPr/>
          </p:nvSpPr>
          <p:spPr bwMode="auto">
            <a:xfrm>
              <a:off x="1002043" y="341256"/>
              <a:ext cx="8034454" cy="523220"/>
            </a:xfrm>
            <a:prstGeom prst="rect">
              <a:avLst/>
            </a:prstGeom>
            <a:noFill/>
            <a:ln w="9525">
              <a:noFill/>
              <a:miter lim="800000"/>
              <a:headEnd/>
              <a:tailEnd/>
            </a:ln>
          </p:spPr>
          <p:txBody>
            <a:bodyPr wrap="square">
              <a:spAutoFit/>
            </a:bodyPr>
            <a:lstStyle/>
            <a:p>
              <a:pPr algn="ctr">
                <a:defRPr/>
              </a:pPr>
              <a:r>
                <a:rPr lang="en-US" sz="2800" b="1" dirty="0" smtClean="0">
                  <a:solidFill>
                    <a:prstClr val="white"/>
                  </a:solidFill>
                  <a:effectLst>
                    <a:outerShdw blurRad="38100" dist="38100" dir="2700000" algn="tl">
                      <a:srgbClr val="000000"/>
                    </a:outerShdw>
                  </a:effectLst>
                  <a:latin typeface="Trebuchet MS" pitchFamily="34" charset="0"/>
                </a:rPr>
                <a:t>GAMBARAN UMUM JAWA BARAT</a:t>
              </a:r>
              <a:endParaRPr lang="en-US" sz="3200" b="1" dirty="0">
                <a:solidFill>
                  <a:prstClr val="white"/>
                </a:solidFill>
                <a:effectLst>
                  <a:outerShdw blurRad="38100" dist="38100" dir="2700000" algn="tl">
                    <a:srgbClr val="000000"/>
                  </a:outerShdw>
                </a:effectLst>
                <a:latin typeface="Trebuchet MS" pitchFamily="34" charset="0"/>
              </a:endParaRPr>
            </a:p>
          </p:txBody>
        </p:sp>
        <p:pic>
          <p:nvPicPr>
            <p:cNvPr id="19" name="Picture 18" descr="Gedung-sate.jpg"/>
            <p:cNvPicPr>
              <a:picLocks noChangeAspect="1"/>
            </p:cNvPicPr>
            <p:nvPr/>
          </p:nvPicPr>
          <p:blipFill>
            <a:blip r:embed="rId2" cstate="print">
              <a:extLst>
                <a:ext uri="{BEBA8EAE-BF5A-486C-A8C5-ECC9F3942E4B}">
                  <a14:imgProps xmlns:a14="http://schemas.microsoft.com/office/drawing/2010/main">
                    <a14:imgLayer r:embed="rId3">
                      <a14:imgEffect>
                        <a14:sharpenSoften amount="-11000"/>
                      </a14:imgEffect>
                      <a14:imgEffect>
                        <a14:brightnessContrast bright="8000" contrast="3000"/>
                      </a14:imgEffect>
                    </a14:imgLayer>
                  </a14:imgProps>
                </a:ext>
              </a:extLst>
            </a:blip>
            <a:srcRect l="17513" t="8889" b="35556"/>
            <a:stretch>
              <a:fillRect/>
            </a:stretch>
          </p:blipFill>
          <p:spPr>
            <a:xfrm>
              <a:off x="107504" y="380"/>
              <a:ext cx="908409" cy="1249467"/>
            </a:xfrm>
            <a:prstGeom prst="rect">
              <a:avLst/>
            </a:prstGeom>
            <a:ln>
              <a:noFill/>
            </a:ln>
            <a:effectLst>
              <a:glow>
                <a:schemeClr val="bg1">
                  <a:alpha val="0"/>
                </a:schemeClr>
              </a:glow>
              <a:softEdge rad="203200"/>
            </a:effectLst>
          </p:spPr>
        </p:pic>
      </p:grpSp>
      <p:sp>
        <p:nvSpPr>
          <p:cNvPr id="3" name="TextBox 2"/>
          <p:cNvSpPr txBox="1"/>
          <p:nvPr/>
        </p:nvSpPr>
        <p:spPr>
          <a:xfrm>
            <a:off x="4211960" y="1508591"/>
            <a:ext cx="726481" cy="1200329"/>
          </a:xfrm>
          <a:prstGeom prst="rect">
            <a:avLst/>
          </a:prstGeom>
          <a:noFill/>
        </p:spPr>
        <p:txBody>
          <a:bodyPr wrap="none" rtlCol="0">
            <a:spAutoFit/>
          </a:bodyPr>
          <a:lstStyle/>
          <a:p>
            <a:r>
              <a:rPr lang="id-ID" sz="7200" b="1" dirty="0" smtClean="0">
                <a:solidFill>
                  <a:srgbClr val="0033CC"/>
                </a:solidFill>
                <a:latin typeface="Trebuchet MS" pitchFamily="34" charset="0"/>
              </a:rPr>
              <a:t>1</a:t>
            </a:r>
            <a:endParaRPr lang="id-ID" sz="7200" b="1" dirty="0">
              <a:solidFill>
                <a:srgbClr val="0033CC"/>
              </a:solidFill>
              <a:latin typeface="Trebuchet MS" pitchFamily="34" charset="0"/>
            </a:endParaRPr>
          </a:p>
        </p:txBody>
      </p:sp>
    </p:spTree>
    <p:extLst>
      <p:ext uri="{BB962C8B-B14F-4D97-AF65-F5344CB8AC3E}">
        <p14:creationId xmlns:p14="http://schemas.microsoft.com/office/powerpoint/2010/main" val="2271394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Indonesia di AsTeng"/>
          <p:cNvPicPr>
            <a:picLocks noChangeAspect="1" noChangeArrowheads="1"/>
          </p:cNvPicPr>
          <p:nvPr/>
        </p:nvPicPr>
        <p:blipFill>
          <a:blip r:embed="rId2" cstate="print">
            <a:clrChange>
              <a:clrFrom>
                <a:srgbClr val="FFFFFF"/>
              </a:clrFrom>
              <a:clrTo>
                <a:srgbClr val="FFFFFF">
                  <a:alpha val="0"/>
                </a:srgbClr>
              </a:clrTo>
            </a:clrChange>
            <a:lum bright="34000" contrast="-22000"/>
          </a:blip>
          <a:srcRect/>
          <a:stretch>
            <a:fillRect/>
          </a:stretch>
        </p:blipFill>
        <p:spPr bwMode="auto">
          <a:xfrm>
            <a:off x="76200" y="762000"/>
            <a:ext cx="4114800" cy="2743200"/>
          </a:xfrm>
          <a:prstGeom prst="rect">
            <a:avLst/>
          </a:prstGeom>
          <a:noFill/>
          <a:ln w="9525">
            <a:noFill/>
            <a:miter lim="800000"/>
            <a:headEnd/>
            <a:tailEnd/>
          </a:ln>
        </p:spPr>
      </p:pic>
      <p:grpSp>
        <p:nvGrpSpPr>
          <p:cNvPr id="2" name="Group 1"/>
          <p:cNvGrpSpPr/>
          <p:nvPr/>
        </p:nvGrpSpPr>
        <p:grpSpPr>
          <a:xfrm>
            <a:off x="-7016" y="-99392"/>
            <a:ext cx="9144000" cy="1249467"/>
            <a:chOff x="0" y="380"/>
            <a:chExt cx="9144000" cy="1249467"/>
          </a:xfrm>
        </p:grpSpPr>
        <p:sp>
          <p:nvSpPr>
            <p:cNvPr id="16" name="Rectangle 15"/>
            <p:cNvSpPr/>
            <p:nvPr/>
          </p:nvSpPr>
          <p:spPr>
            <a:xfrm>
              <a:off x="0" y="388184"/>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216404"/>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4"/>
            <p:cNvSpPr txBox="1">
              <a:spLocks noChangeArrowheads="1"/>
            </p:cNvSpPr>
            <p:nvPr/>
          </p:nvSpPr>
          <p:spPr bwMode="auto">
            <a:xfrm>
              <a:off x="1002043" y="341256"/>
              <a:ext cx="8034454" cy="523220"/>
            </a:xfrm>
            <a:prstGeom prst="rect">
              <a:avLst/>
            </a:prstGeom>
            <a:noFill/>
            <a:ln w="9525">
              <a:noFill/>
              <a:miter lim="800000"/>
              <a:headEnd/>
              <a:tailEnd/>
            </a:ln>
          </p:spPr>
          <p:txBody>
            <a:bodyPr wrap="square">
              <a:spAutoFit/>
            </a:bodyPr>
            <a:lstStyle/>
            <a:p>
              <a:pPr algn="ctr">
                <a:defRPr/>
              </a:pPr>
              <a:r>
                <a:rPr lang="en-US" sz="2800" b="1" dirty="0">
                  <a:solidFill>
                    <a:prstClr val="white"/>
                  </a:solidFill>
                  <a:effectLst>
                    <a:outerShdw blurRad="38100" dist="38100" dir="2700000" algn="tl">
                      <a:srgbClr val="000000"/>
                    </a:outerShdw>
                  </a:effectLst>
                  <a:latin typeface="Trebuchet MS" pitchFamily="34" charset="0"/>
                </a:rPr>
                <a:t>JAWA BARAT  </a:t>
              </a:r>
              <a:r>
                <a:rPr lang="it-IT" sz="2800" b="1" dirty="0">
                  <a:solidFill>
                    <a:prstClr val="white"/>
                  </a:solidFill>
                  <a:effectLst>
                    <a:outerShdw blurRad="38100" dist="38100" dir="2700000" algn="tl">
                      <a:srgbClr val="000000"/>
                    </a:outerShdw>
                  </a:effectLst>
                  <a:latin typeface="Trebuchet MS" pitchFamily="34" charset="0"/>
                </a:rPr>
                <a:t>DALAM KONSTELASI NASIONAL</a:t>
              </a:r>
              <a:endParaRPr lang="en-US" sz="3200" b="1" dirty="0">
                <a:solidFill>
                  <a:prstClr val="white"/>
                </a:solidFill>
                <a:effectLst>
                  <a:outerShdw blurRad="38100" dist="38100" dir="2700000" algn="tl">
                    <a:srgbClr val="000000"/>
                  </a:outerShdw>
                </a:effectLst>
                <a:latin typeface="Trebuchet MS" pitchFamily="34" charset="0"/>
              </a:endParaRPr>
            </a:p>
          </p:txBody>
        </p:sp>
        <p:pic>
          <p:nvPicPr>
            <p:cNvPr id="19" name="Picture 18" descr="Gedung-sate.jpg"/>
            <p:cNvPicPr>
              <a:picLocks noChangeAspect="1"/>
            </p:cNvPicPr>
            <p:nvPr/>
          </p:nvPicPr>
          <p:blipFill>
            <a:blip r:embed="rId3" cstate="print">
              <a:extLst>
                <a:ext uri="{BEBA8EAE-BF5A-486C-A8C5-ECC9F3942E4B}">
                  <a14:imgProps xmlns:a14="http://schemas.microsoft.com/office/drawing/2010/main">
                    <a14:imgLayer r:embed="rId4">
                      <a14:imgEffect>
                        <a14:sharpenSoften amount="-11000"/>
                      </a14:imgEffect>
                      <a14:imgEffect>
                        <a14:brightnessContrast bright="8000" contrast="3000"/>
                      </a14:imgEffect>
                    </a14:imgLayer>
                  </a14:imgProps>
                </a:ext>
              </a:extLst>
            </a:blip>
            <a:srcRect l="17513" t="8889" b="35556"/>
            <a:stretch>
              <a:fillRect/>
            </a:stretch>
          </p:blipFill>
          <p:spPr>
            <a:xfrm>
              <a:off x="107504" y="380"/>
              <a:ext cx="908409" cy="1249467"/>
            </a:xfrm>
            <a:prstGeom prst="rect">
              <a:avLst/>
            </a:prstGeom>
            <a:ln>
              <a:noFill/>
            </a:ln>
            <a:effectLst>
              <a:glow>
                <a:schemeClr val="bg1">
                  <a:alpha val="0"/>
                </a:schemeClr>
              </a:glow>
              <a:softEdge rad="203200"/>
            </a:effectLst>
          </p:spPr>
        </p:pic>
      </p:grpSp>
      <p:pic>
        <p:nvPicPr>
          <p:cNvPr id="38914" name="Picture 9" descr="Jabar"/>
          <p:cNvPicPr>
            <a:picLocks noChangeAspect="1" noChangeArrowheads="1"/>
          </p:cNvPicPr>
          <p:nvPr/>
        </p:nvPicPr>
        <p:blipFill>
          <a:blip r:embed="rId5" cstate="print">
            <a:lum contrast="-12000"/>
          </a:blip>
          <a:srcRect/>
          <a:stretch>
            <a:fillRect/>
          </a:stretch>
        </p:blipFill>
        <p:spPr bwMode="auto">
          <a:xfrm>
            <a:off x="554038" y="4987927"/>
            <a:ext cx="2189162" cy="1641475"/>
          </a:xfrm>
          <a:prstGeom prst="rect">
            <a:avLst/>
          </a:prstGeom>
          <a:noFill/>
          <a:ln w="9525">
            <a:noFill/>
            <a:miter lim="800000"/>
            <a:headEnd/>
            <a:tailEnd/>
          </a:ln>
        </p:spPr>
      </p:pic>
      <p:sp>
        <p:nvSpPr>
          <p:cNvPr id="38916" name="Rectangle 5"/>
          <p:cNvSpPr>
            <a:spLocks noChangeArrowheads="1"/>
          </p:cNvSpPr>
          <p:nvPr/>
        </p:nvSpPr>
        <p:spPr bwMode="auto">
          <a:xfrm>
            <a:off x="1219201" y="2895600"/>
            <a:ext cx="166688" cy="152400"/>
          </a:xfrm>
          <a:prstGeom prst="rect">
            <a:avLst/>
          </a:prstGeom>
          <a:noFill/>
          <a:ln w="12700">
            <a:solidFill>
              <a:schemeClr val="tx1"/>
            </a:solidFill>
            <a:miter lim="800000"/>
            <a:headEnd/>
            <a:tailEnd/>
          </a:ln>
        </p:spPr>
        <p:txBody>
          <a:bodyPr wrap="none" lIns="91418" tIns="45710" rIns="91418" bIns="45710" anchor="ctr"/>
          <a:lstStyle/>
          <a:p>
            <a:pPr defTabSz="911225"/>
            <a:endParaRPr lang="id-ID">
              <a:solidFill>
                <a:prstClr val="black"/>
              </a:solidFill>
            </a:endParaRPr>
          </a:p>
        </p:txBody>
      </p:sp>
      <p:sp>
        <p:nvSpPr>
          <p:cNvPr id="5" name="Text Box 6"/>
          <p:cNvSpPr txBox="1">
            <a:spLocks noChangeArrowheads="1"/>
          </p:cNvSpPr>
          <p:nvPr/>
        </p:nvSpPr>
        <p:spPr bwMode="auto">
          <a:xfrm>
            <a:off x="2484438" y="2553123"/>
            <a:ext cx="6659562" cy="1280161"/>
          </a:xfrm>
          <a:prstGeom prst="rect">
            <a:avLst/>
          </a:prstGeom>
          <a:solidFill>
            <a:srgbClr val="003300"/>
          </a:solidFill>
          <a:ln>
            <a:headEnd/>
            <a:tailEnd/>
          </a:ln>
        </p:spPr>
        <p:style>
          <a:lnRef idx="1">
            <a:schemeClr val="accent3"/>
          </a:lnRef>
          <a:fillRef idx="3">
            <a:schemeClr val="accent3"/>
          </a:fillRef>
          <a:effectRef idx="2">
            <a:schemeClr val="accent3"/>
          </a:effectRef>
          <a:fontRef idx="minor">
            <a:schemeClr val="lt1"/>
          </a:fontRef>
        </p:style>
        <p:txBody>
          <a:bodyPr wrap="square" lIns="79058" tIns="39530" rIns="79058" bIns="39530">
            <a:spAutoFit/>
          </a:bodyPr>
          <a:lstStyle/>
          <a:p>
            <a:pPr marL="296792" indent="-296792" defTabSz="790385">
              <a:defRPr/>
            </a:pPr>
            <a:r>
              <a:rPr lang="en-US" sz="1200" b="1" u="sng" dirty="0">
                <a:solidFill>
                  <a:prstClr val="white"/>
                </a:solidFill>
                <a:cs typeface="Arial" charset="0"/>
              </a:rPr>
              <a:t>KONTRIBUSI JAWA BARAT TERHADAP NASIONAL :</a:t>
            </a:r>
            <a:endParaRPr lang="en-US" sz="1100" b="1" u="sng" dirty="0">
              <a:solidFill>
                <a:prstClr val="white"/>
              </a:solidFill>
              <a:cs typeface="Arial" charset="0"/>
            </a:endParaRPr>
          </a:p>
          <a:p>
            <a:pPr marL="174583" indent="-174583" defTabSz="790385">
              <a:buFontTx/>
              <a:buChar char="•"/>
              <a:defRPr/>
            </a:pPr>
            <a:r>
              <a:rPr lang="en-US" sz="1100" b="1" dirty="0">
                <a:solidFill>
                  <a:prstClr val="white"/>
                </a:solidFill>
                <a:cs typeface="Arial" charset="0"/>
              </a:rPr>
              <a:t>BERKONTRIBUSI THD PDB NASIONAL (14,33%)</a:t>
            </a:r>
            <a:endParaRPr lang="id-ID" sz="1100" b="1" dirty="0">
              <a:solidFill>
                <a:prstClr val="white"/>
              </a:solidFill>
              <a:cs typeface="Arial" charset="0"/>
            </a:endParaRPr>
          </a:p>
          <a:p>
            <a:pPr marL="174583" indent="-174583" defTabSz="790385">
              <a:buFontTx/>
              <a:buChar char="•"/>
              <a:defRPr/>
            </a:pPr>
            <a:r>
              <a:rPr lang="id-ID" sz="1100" b="1" dirty="0">
                <a:solidFill>
                  <a:srgbClr val="E0CA24"/>
                </a:solidFill>
                <a:cs typeface="Arial" charset="0"/>
              </a:rPr>
              <a:t>KONTRIBUSI TERHADAP PDB SEKTOR INDUSTRI MANUFAKTUR (60%) </a:t>
            </a:r>
            <a:endParaRPr lang="en-US" sz="1100" b="1" dirty="0">
              <a:solidFill>
                <a:srgbClr val="E0CA24"/>
              </a:solidFill>
              <a:cs typeface="Arial" charset="0"/>
            </a:endParaRPr>
          </a:p>
          <a:p>
            <a:pPr marL="174583" indent="-174583" defTabSz="790385">
              <a:buFontTx/>
              <a:buChar char="•"/>
              <a:defRPr/>
            </a:pPr>
            <a:r>
              <a:rPr lang="en-US" sz="1100" dirty="0">
                <a:solidFill>
                  <a:prstClr val="white"/>
                </a:solidFill>
                <a:cs typeface="Arial" charset="0"/>
              </a:rPr>
              <a:t>KONTRIBUSI PMA JAWA BARAT TERHADAP NASIONAL (34,46%)</a:t>
            </a:r>
            <a:endParaRPr lang="en-US" sz="1100" b="1" dirty="0">
              <a:solidFill>
                <a:prstClr val="white"/>
              </a:solidFill>
              <a:cs typeface="Arial" charset="0"/>
            </a:endParaRPr>
          </a:p>
          <a:p>
            <a:pPr marL="174583" indent="-174583" defTabSz="790385">
              <a:buFontTx/>
              <a:buChar char="•"/>
              <a:defRPr/>
            </a:pPr>
            <a:r>
              <a:rPr lang="en-US" sz="1100" b="1" dirty="0">
                <a:solidFill>
                  <a:srgbClr val="E0CA24"/>
                </a:solidFill>
                <a:cs typeface="Arial" charset="0"/>
              </a:rPr>
              <a:t>MENYUMBANG PRODUKSI BERAS NASIONAL  (17,</a:t>
            </a:r>
            <a:r>
              <a:rPr lang="id-ID" sz="1100" b="1" dirty="0">
                <a:solidFill>
                  <a:srgbClr val="E0CA24"/>
                </a:solidFill>
                <a:cs typeface="Arial" charset="0"/>
              </a:rPr>
              <a:t>76</a:t>
            </a:r>
            <a:r>
              <a:rPr lang="en-US" sz="1100" b="1" dirty="0">
                <a:solidFill>
                  <a:srgbClr val="E0CA24"/>
                </a:solidFill>
                <a:cs typeface="Arial" charset="0"/>
              </a:rPr>
              <a:t>% </a:t>
            </a:r>
            <a:r>
              <a:rPr lang="id-ID" sz="1100" b="1" dirty="0">
                <a:solidFill>
                  <a:srgbClr val="E0CA24"/>
                </a:solidFill>
                <a:cs typeface="Arial" charset="0"/>
              </a:rPr>
              <a:t>)</a:t>
            </a:r>
            <a:endParaRPr lang="en-US" sz="1100" b="1" dirty="0">
              <a:solidFill>
                <a:srgbClr val="E0CA24"/>
              </a:solidFill>
              <a:cs typeface="Arial" charset="0"/>
            </a:endParaRPr>
          </a:p>
          <a:p>
            <a:pPr marL="174583" indent="-174583" defTabSz="790385">
              <a:buFontTx/>
              <a:buChar char="•"/>
              <a:defRPr/>
            </a:pPr>
            <a:r>
              <a:rPr lang="en-US" sz="1100" dirty="0">
                <a:solidFill>
                  <a:srgbClr val="FFFF00"/>
                </a:solidFill>
                <a:cs typeface="Arial" charset="0"/>
              </a:rPr>
              <a:t>PROVINSI PRODUSEN KOMODITI EKSPOR NASIONAL  </a:t>
            </a:r>
          </a:p>
          <a:p>
            <a:pPr marL="174583" indent="-174583" defTabSz="790385">
              <a:defRPr/>
            </a:pPr>
            <a:r>
              <a:rPr lang="en-US" sz="1100" dirty="0">
                <a:solidFill>
                  <a:srgbClr val="FFFF00"/>
                </a:solidFill>
                <a:cs typeface="Arial" charset="0"/>
              </a:rPr>
              <a:t>	(AS 18,4%, </a:t>
            </a:r>
            <a:r>
              <a:rPr lang="en-US" sz="1100" dirty="0" err="1">
                <a:solidFill>
                  <a:srgbClr val="FFFF00"/>
                </a:solidFill>
                <a:cs typeface="Arial" charset="0"/>
              </a:rPr>
              <a:t>Jepang</a:t>
            </a:r>
            <a:r>
              <a:rPr lang="en-US" sz="1100" dirty="0">
                <a:solidFill>
                  <a:srgbClr val="FFFF00"/>
                </a:solidFill>
                <a:cs typeface="Arial" charset="0"/>
              </a:rPr>
              <a:t> 12,52%)</a:t>
            </a:r>
          </a:p>
        </p:txBody>
      </p:sp>
      <p:pic>
        <p:nvPicPr>
          <p:cNvPr id="38918" name="Picture 7" descr="Jawa Bali"/>
          <p:cNvPicPr>
            <a:picLocks noChangeAspect="1" noChangeArrowheads="1"/>
          </p:cNvPicPr>
          <p:nvPr/>
        </p:nvPicPr>
        <p:blipFill>
          <a:blip r:embed="rId6" cstate="print">
            <a:clrChange>
              <a:clrFrom>
                <a:srgbClr val="FFFFFF"/>
              </a:clrFrom>
              <a:clrTo>
                <a:srgbClr val="FFFFFF">
                  <a:alpha val="0"/>
                </a:srgbClr>
              </a:clrTo>
            </a:clrChange>
            <a:lum contrast="36000"/>
          </a:blip>
          <a:srcRect/>
          <a:stretch>
            <a:fillRect/>
          </a:stretch>
        </p:blipFill>
        <p:spPr bwMode="auto">
          <a:xfrm>
            <a:off x="381000" y="3581400"/>
            <a:ext cx="2667000" cy="1219200"/>
          </a:xfrm>
          <a:prstGeom prst="rect">
            <a:avLst/>
          </a:prstGeom>
          <a:noFill/>
          <a:ln w="9525">
            <a:noFill/>
            <a:miter lim="800000"/>
            <a:headEnd/>
            <a:tailEnd/>
          </a:ln>
        </p:spPr>
      </p:pic>
      <p:sp>
        <p:nvSpPr>
          <p:cNvPr id="7" name="Text Box 8"/>
          <p:cNvSpPr txBox="1">
            <a:spLocks noChangeArrowheads="1"/>
          </p:cNvSpPr>
          <p:nvPr/>
        </p:nvSpPr>
        <p:spPr bwMode="auto">
          <a:xfrm>
            <a:off x="2000250" y="3864605"/>
            <a:ext cx="7143750" cy="2141935"/>
          </a:xfrm>
          <a:prstGeom prst="rect">
            <a:avLst/>
          </a:prstGeom>
          <a:solidFill>
            <a:schemeClr val="accent2">
              <a:lumMod val="50000"/>
            </a:schemeClr>
          </a:solidFill>
          <a:ln>
            <a:headEnd/>
            <a:tailEnd/>
          </a:ln>
        </p:spPr>
        <p:style>
          <a:lnRef idx="1">
            <a:schemeClr val="accent1"/>
          </a:lnRef>
          <a:fillRef idx="3">
            <a:schemeClr val="accent1"/>
          </a:fillRef>
          <a:effectRef idx="2">
            <a:schemeClr val="accent1"/>
          </a:effectRef>
          <a:fontRef idx="minor">
            <a:schemeClr val="lt1"/>
          </a:fontRef>
        </p:style>
        <p:txBody>
          <a:bodyPr lIns="79058" tIns="39530" rIns="79058" bIns="39530">
            <a:spAutoFit/>
          </a:bodyPr>
          <a:lstStyle/>
          <a:p>
            <a:pPr marL="296792" indent="-296792" defTabSz="788798">
              <a:defRPr/>
            </a:pPr>
            <a:r>
              <a:rPr lang="en-US" sz="1400" b="1" u="sng" dirty="0">
                <a:solidFill>
                  <a:prstClr val="white"/>
                </a:solidFill>
              </a:rPr>
              <a:t>KONTRIBUSI JAWA BARAT TERHADAP REGIONAL JAWA BALI :</a:t>
            </a:r>
            <a:endParaRPr lang="en-US" sz="1200" b="1" u="sng" dirty="0">
              <a:solidFill>
                <a:prstClr val="white"/>
              </a:solidFill>
            </a:endParaRPr>
          </a:p>
          <a:p>
            <a:pPr marL="296792" indent="-296792" defTabSz="788798">
              <a:buFontTx/>
              <a:buChar char="•"/>
              <a:defRPr/>
            </a:pPr>
            <a:r>
              <a:rPr lang="en-US" sz="1200" b="1" dirty="0">
                <a:solidFill>
                  <a:srgbClr val="FFFF00"/>
                </a:solidFill>
              </a:rPr>
              <a:t>LINTASAN UTAMA ARUS REGIONAL BARANG DAN PENUMPANG SUMATERA-JAWA-BALI</a:t>
            </a:r>
          </a:p>
          <a:p>
            <a:pPr marL="296792" indent="-296792" defTabSz="788798">
              <a:buFontTx/>
              <a:buChar char="•"/>
              <a:defRPr/>
            </a:pPr>
            <a:r>
              <a:rPr lang="en-US" sz="1200" dirty="0">
                <a:solidFill>
                  <a:srgbClr val="FFFF00"/>
                </a:solidFill>
              </a:rPr>
              <a:t>PMDN TERTINGGI DI P. JAWA-BALI </a:t>
            </a:r>
          </a:p>
          <a:p>
            <a:pPr marL="296792" indent="-296792" defTabSz="788798">
              <a:buFontTx/>
              <a:buChar char="•"/>
              <a:defRPr/>
            </a:pPr>
            <a:r>
              <a:rPr lang="en-US" sz="1200" dirty="0">
                <a:solidFill>
                  <a:prstClr val="white"/>
                </a:solidFill>
              </a:rPr>
              <a:t>PENYEDIA LISTRIK </a:t>
            </a:r>
            <a:r>
              <a:rPr lang="en-US" sz="1200" b="1" dirty="0">
                <a:solidFill>
                  <a:prstClr val="white"/>
                </a:solidFill>
              </a:rPr>
              <a:t> DENGAN KAPASITAS DAYA TERPASANG 4.654 MW : PLTA 1.941 MW, PLT GEOTERMAL 1.061 MW, LAINNYA 1.652 MW</a:t>
            </a:r>
          </a:p>
          <a:p>
            <a:pPr marL="296792" indent="-296792" defTabSz="788798">
              <a:buFontTx/>
              <a:buChar char="•"/>
              <a:defRPr/>
            </a:pPr>
            <a:r>
              <a:rPr lang="en-US" sz="1200" b="1" dirty="0">
                <a:solidFill>
                  <a:schemeClr val="bg1"/>
                </a:solidFill>
              </a:rPr>
              <a:t>LUAS KAWASAN HUTAN TERBESAR DI JAWA-BALI SEBESAR (1,04 JT HA)</a:t>
            </a:r>
          </a:p>
          <a:p>
            <a:pPr marL="296792" indent="-296792" defTabSz="788798">
              <a:buFontTx/>
              <a:buChar char="•"/>
              <a:defRPr/>
            </a:pPr>
            <a:r>
              <a:rPr lang="en-US" sz="1200" dirty="0">
                <a:solidFill>
                  <a:schemeClr val="bg1"/>
                </a:solidFill>
              </a:rPr>
              <a:t>MEMILIKI 40 DAERAH ALIRAN SUNGAI (DAS)   </a:t>
            </a:r>
          </a:p>
          <a:p>
            <a:pPr marL="296792" indent="-296792" defTabSz="788798">
              <a:buFontTx/>
              <a:buChar char="•"/>
              <a:defRPr/>
            </a:pPr>
            <a:r>
              <a:rPr lang="en-US" sz="1200" dirty="0">
                <a:solidFill>
                  <a:prstClr val="white"/>
                </a:solidFill>
              </a:rPr>
              <a:t>MERUPAKAN TUJUAN WISATA </a:t>
            </a:r>
          </a:p>
          <a:p>
            <a:pPr marL="296792" indent="-296792" defTabSz="788798">
              <a:buFontTx/>
              <a:buChar char="•"/>
              <a:defRPr/>
            </a:pPr>
            <a:r>
              <a:rPr lang="en-US" sz="1200" b="1" dirty="0">
                <a:solidFill>
                  <a:schemeClr val="bg1"/>
                </a:solidFill>
              </a:rPr>
              <a:t>DEBIT AIR PERMUKAAN 81 MILYAR M3/TAHUN DAN AIR TANAH 150 JT M3/TAHUN</a:t>
            </a:r>
          </a:p>
        </p:txBody>
      </p:sp>
      <p:sp>
        <p:nvSpPr>
          <p:cNvPr id="38920" name="Rectangle 10"/>
          <p:cNvSpPr>
            <a:spLocks noChangeArrowheads="1"/>
          </p:cNvSpPr>
          <p:nvPr/>
        </p:nvSpPr>
        <p:spPr bwMode="auto">
          <a:xfrm>
            <a:off x="762001" y="3884615"/>
            <a:ext cx="608013" cy="534987"/>
          </a:xfrm>
          <a:prstGeom prst="rect">
            <a:avLst/>
          </a:prstGeom>
          <a:noFill/>
          <a:ln w="12700">
            <a:solidFill>
              <a:schemeClr val="tx1"/>
            </a:solidFill>
            <a:miter lim="800000"/>
            <a:headEnd/>
            <a:tailEnd/>
          </a:ln>
        </p:spPr>
        <p:txBody>
          <a:bodyPr wrap="none" lIns="91418" tIns="45710" rIns="91418" bIns="45710" anchor="ctr"/>
          <a:lstStyle/>
          <a:p>
            <a:pPr defTabSz="911225"/>
            <a:endParaRPr lang="id-ID">
              <a:solidFill>
                <a:prstClr val="black"/>
              </a:solidFill>
            </a:endParaRPr>
          </a:p>
        </p:txBody>
      </p:sp>
      <p:sp>
        <p:nvSpPr>
          <p:cNvPr id="9" name="AutoShape 11"/>
          <p:cNvSpPr>
            <a:spLocks noChangeArrowheads="1"/>
          </p:cNvSpPr>
          <p:nvPr/>
        </p:nvSpPr>
        <p:spPr bwMode="auto">
          <a:xfrm>
            <a:off x="914400" y="4514850"/>
            <a:ext cx="304800" cy="514350"/>
          </a:xfrm>
          <a:prstGeom prst="downArrow">
            <a:avLst>
              <a:gd name="adj1" fmla="val 50000"/>
              <a:gd name="adj2" fmla="val 42188"/>
            </a:avLst>
          </a:prstGeom>
          <a:solidFill>
            <a:schemeClr val="tx1"/>
          </a:solidFill>
          <a:ln w="9525">
            <a:noFill/>
            <a:miter lim="800000"/>
            <a:headEnd/>
            <a:tailEnd/>
          </a:ln>
          <a:effectLst>
            <a:prstShdw prst="shdw17" dist="17961" dir="2700000">
              <a:schemeClr val="tx1">
                <a:gamma/>
                <a:shade val="60000"/>
                <a:invGamma/>
              </a:schemeClr>
            </a:prstShdw>
          </a:effectLst>
        </p:spPr>
        <p:txBody>
          <a:bodyPr wrap="none" lIns="91418" tIns="45710" rIns="91418" bIns="45710" anchor="ctr"/>
          <a:lstStyle/>
          <a:p>
            <a:pPr>
              <a:defRPr/>
            </a:pPr>
            <a:endParaRPr lang="en-US" dirty="0">
              <a:solidFill>
                <a:prstClr val="black"/>
              </a:solidFill>
            </a:endParaRPr>
          </a:p>
        </p:txBody>
      </p:sp>
      <p:sp>
        <p:nvSpPr>
          <p:cNvPr id="10" name="AutoShape 12"/>
          <p:cNvSpPr>
            <a:spLocks noChangeArrowheads="1"/>
          </p:cNvSpPr>
          <p:nvPr/>
        </p:nvSpPr>
        <p:spPr bwMode="auto">
          <a:xfrm>
            <a:off x="1066800" y="3124200"/>
            <a:ext cx="457200" cy="609600"/>
          </a:xfrm>
          <a:prstGeom prst="downArrow">
            <a:avLst>
              <a:gd name="adj1" fmla="val 50000"/>
              <a:gd name="adj2" fmla="val 81944"/>
            </a:avLst>
          </a:prstGeom>
          <a:solidFill>
            <a:schemeClr val="tx1"/>
          </a:solidFill>
          <a:ln w="9525">
            <a:noFill/>
            <a:miter lim="800000"/>
            <a:headEnd/>
            <a:tailEnd/>
          </a:ln>
          <a:effectLst>
            <a:prstShdw prst="shdw17" dist="17961" dir="2700000">
              <a:schemeClr val="tx1">
                <a:gamma/>
                <a:shade val="60000"/>
                <a:invGamma/>
              </a:schemeClr>
            </a:prstShdw>
          </a:effectLst>
        </p:spPr>
        <p:txBody>
          <a:bodyPr wrap="none" lIns="91418" tIns="45710" rIns="91418" bIns="45710" anchor="ctr"/>
          <a:lstStyle/>
          <a:p>
            <a:pPr>
              <a:defRPr/>
            </a:pPr>
            <a:endParaRPr lang="en-US" dirty="0">
              <a:solidFill>
                <a:prstClr val="black"/>
              </a:solidFill>
            </a:endParaRPr>
          </a:p>
        </p:txBody>
      </p:sp>
      <p:sp>
        <p:nvSpPr>
          <p:cNvPr id="12" name="Text Box 15"/>
          <p:cNvSpPr txBox="1">
            <a:spLocks noChangeArrowheads="1"/>
          </p:cNvSpPr>
          <p:nvPr/>
        </p:nvSpPr>
        <p:spPr bwMode="auto">
          <a:xfrm>
            <a:off x="2714625" y="6036072"/>
            <a:ext cx="6429375" cy="849312"/>
          </a:xfrm>
          <a:prstGeom prst="rect">
            <a:avLst/>
          </a:prstGeom>
          <a:solidFill>
            <a:schemeClr val="accent4">
              <a:lumMod val="50000"/>
            </a:schemeClr>
          </a:solidFill>
          <a:ln>
            <a:headEnd/>
            <a:tailEnd/>
          </a:ln>
        </p:spPr>
        <p:style>
          <a:lnRef idx="1">
            <a:schemeClr val="accent4"/>
          </a:lnRef>
          <a:fillRef idx="3">
            <a:schemeClr val="accent4"/>
          </a:fillRef>
          <a:effectRef idx="2">
            <a:schemeClr val="accent4"/>
          </a:effectRef>
          <a:fontRef idx="minor">
            <a:schemeClr val="lt1"/>
          </a:fontRef>
        </p:style>
        <p:txBody>
          <a:bodyPr lIns="79058" tIns="39530" rIns="79058" bIns="39530">
            <a:spAutoFit/>
          </a:bodyPr>
          <a:lstStyle/>
          <a:p>
            <a:pPr marL="296792" indent="-296792" defTabSz="788798">
              <a:defRPr/>
            </a:pPr>
            <a:r>
              <a:rPr lang="en-US" sz="1400" b="1" u="sng" dirty="0">
                <a:solidFill>
                  <a:srgbClr val="E0CA24"/>
                </a:solidFill>
              </a:rPr>
              <a:t>KONTRIBUSI JAWA BARAT TERHADAP IBUKOTA NEGARA :</a:t>
            </a:r>
          </a:p>
          <a:p>
            <a:pPr marL="296792" indent="-296792" defTabSz="788798">
              <a:buFontTx/>
              <a:buChar char="•"/>
              <a:defRPr/>
            </a:pPr>
            <a:r>
              <a:rPr lang="en-US" sz="1200" b="1" dirty="0">
                <a:solidFill>
                  <a:prstClr val="white"/>
                </a:solidFill>
              </a:rPr>
              <a:t>PENYEDIA AIR BAKU </a:t>
            </a:r>
            <a:r>
              <a:rPr lang="id-ID" sz="1200" b="1" dirty="0">
                <a:solidFill>
                  <a:prstClr val="white"/>
                </a:solidFill>
              </a:rPr>
              <a:t>UNTUK </a:t>
            </a:r>
            <a:r>
              <a:rPr lang="en-US" sz="1200" b="1" dirty="0">
                <a:solidFill>
                  <a:prstClr val="white"/>
                </a:solidFill>
              </a:rPr>
              <a:t>DKI </a:t>
            </a:r>
          </a:p>
          <a:p>
            <a:pPr marL="296792" indent="-296792" defTabSz="788798">
              <a:buFontTx/>
              <a:buChar char="•"/>
              <a:defRPr/>
            </a:pPr>
            <a:r>
              <a:rPr lang="en-US" sz="1200" dirty="0">
                <a:solidFill>
                  <a:prstClr val="white"/>
                </a:solidFill>
              </a:rPr>
              <a:t>PENYEDIA BAHAN PANGAN </a:t>
            </a:r>
            <a:r>
              <a:rPr lang="id-ID" sz="1200" dirty="0">
                <a:solidFill>
                  <a:prstClr val="white"/>
                </a:solidFill>
              </a:rPr>
              <a:t>UNTUK </a:t>
            </a:r>
            <a:r>
              <a:rPr lang="en-US" sz="1200" dirty="0">
                <a:solidFill>
                  <a:prstClr val="white"/>
                </a:solidFill>
              </a:rPr>
              <a:t>DKI</a:t>
            </a:r>
          </a:p>
          <a:p>
            <a:pPr marL="296792" indent="-296792" defTabSz="788798">
              <a:buFontTx/>
              <a:buChar char="•"/>
              <a:defRPr/>
            </a:pPr>
            <a:r>
              <a:rPr lang="en-US" sz="1200" b="1" dirty="0">
                <a:solidFill>
                  <a:prstClr val="white"/>
                </a:solidFill>
              </a:rPr>
              <a:t>PENYEDIA LAHAN DAN INFRASTRUKTUR PENDUKUNG AKTIVITAS DKI </a:t>
            </a:r>
          </a:p>
        </p:txBody>
      </p:sp>
      <p:sp>
        <p:nvSpPr>
          <p:cNvPr id="38926" name="TextBox 13"/>
          <p:cNvSpPr txBox="1">
            <a:spLocks noChangeArrowheads="1"/>
          </p:cNvSpPr>
          <p:nvPr/>
        </p:nvSpPr>
        <p:spPr bwMode="auto">
          <a:xfrm>
            <a:off x="584185" y="6316665"/>
            <a:ext cx="1844675" cy="465137"/>
          </a:xfrm>
          <a:prstGeom prst="rect">
            <a:avLst/>
          </a:prstGeom>
          <a:noFill/>
          <a:ln w="9525">
            <a:noFill/>
            <a:miter lim="800000"/>
            <a:headEnd/>
            <a:tailEnd/>
          </a:ln>
        </p:spPr>
        <p:txBody>
          <a:bodyPr lIns="91418" tIns="45710" rIns="91418" bIns="45710">
            <a:spAutoFit/>
          </a:bodyPr>
          <a:lstStyle/>
          <a:p>
            <a:r>
              <a:rPr lang="en-US" sz="1200" b="1">
                <a:solidFill>
                  <a:prstClr val="black"/>
                </a:solidFill>
              </a:rPr>
              <a:t>Luas Jawa Barat : 3.7</a:t>
            </a:r>
            <a:r>
              <a:rPr lang="id-ID" sz="1200" b="1">
                <a:solidFill>
                  <a:prstClr val="black"/>
                </a:solidFill>
              </a:rPr>
              <a:t>11</a:t>
            </a:r>
            <a:r>
              <a:rPr lang="en-US" sz="1200" b="1">
                <a:solidFill>
                  <a:prstClr val="black"/>
                </a:solidFill>
              </a:rPr>
              <a:t>.</a:t>
            </a:r>
            <a:r>
              <a:rPr lang="id-ID" sz="1200" b="1">
                <a:solidFill>
                  <a:prstClr val="black"/>
                </a:solidFill>
              </a:rPr>
              <a:t>654</a:t>
            </a:r>
            <a:r>
              <a:rPr lang="en-US" sz="1200" b="1">
                <a:solidFill>
                  <a:prstClr val="black"/>
                </a:solidFill>
              </a:rPr>
              <a:t> ha</a:t>
            </a:r>
          </a:p>
        </p:txBody>
      </p:sp>
      <p:sp>
        <p:nvSpPr>
          <p:cNvPr id="11" name="Text Box 14"/>
          <p:cNvSpPr txBox="1">
            <a:spLocks noChangeArrowheads="1"/>
          </p:cNvSpPr>
          <p:nvPr/>
        </p:nvSpPr>
        <p:spPr bwMode="auto">
          <a:xfrm>
            <a:off x="2133600" y="947471"/>
            <a:ext cx="7010400" cy="1587937"/>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wrap="square" lIns="79058" tIns="39530" rIns="79058" bIns="39530">
            <a:spAutoFit/>
          </a:bodyPr>
          <a:lstStyle/>
          <a:p>
            <a:pPr marL="296792" indent="-296792" defTabSz="788798">
              <a:defRPr/>
            </a:pPr>
            <a:r>
              <a:rPr lang="en-US" sz="1400" b="1" u="sng" dirty="0">
                <a:solidFill>
                  <a:prstClr val="black"/>
                </a:solidFill>
              </a:rPr>
              <a:t>POTENSI JAWA BARAT DALAM KONSTELASI NASIONAL :</a:t>
            </a:r>
          </a:p>
          <a:p>
            <a:pPr marL="296792" indent="-296792" defTabSz="788798">
              <a:buFontTx/>
              <a:buChar char="•"/>
              <a:defRPr/>
            </a:pPr>
            <a:r>
              <a:rPr lang="en-US" sz="1200" b="1" dirty="0">
                <a:solidFill>
                  <a:prstClr val="black"/>
                </a:solidFill>
                <a:effectLst>
                  <a:outerShdw blurRad="38100" dist="38100" dir="2700000" algn="tl">
                    <a:srgbClr val="000000">
                      <a:alpha val="43137"/>
                    </a:srgbClr>
                  </a:outerShdw>
                </a:effectLst>
              </a:rPr>
              <a:t>JUMLAH PENDUDUK </a:t>
            </a:r>
            <a:r>
              <a:rPr lang="en-US" sz="1200" b="1" dirty="0">
                <a:solidFill>
                  <a:srgbClr val="FF0000"/>
                </a:solidFill>
                <a:effectLst>
                  <a:outerShdw blurRad="38100" dist="38100" dir="2700000" algn="tl">
                    <a:srgbClr val="000000">
                      <a:alpha val="43137"/>
                    </a:srgbClr>
                  </a:outerShdw>
                </a:effectLst>
              </a:rPr>
              <a:t>TER</a:t>
            </a:r>
            <a:r>
              <a:rPr lang="id-ID" sz="1200" b="1" dirty="0">
                <a:solidFill>
                  <a:srgbClr val="FF0000"/>
                </a:solidFill>
                <a:effectLst>
                  <a:outerShdw blurRad="38100" dist="38100" dir="2700000" algn="tl">
                    <a:srgbClr val="000000">
                      <a:alpha val="43137"/>
                    </a:srgbClr>
                  </a:outerShdw>
                </a:effectLst>
              </a:rPr>
              <a:t>BANYAK</a:t>
            </a:r>
            <a:r>
              <a:rPr lang="en-US" sz="1200" b="1" dirty="0">
                <a:solidFill>
                  <a:srgbClr val="FF0000"/>
                </a:solidFill>
              </a:rPr>
              <a:t> </a:t>
            </a:r>
            <a:r>
              <a:rPr lang="en-US" sz="1200" b="1" dirty="0">
                <a:solidFill>
                  <a:srgbClr val="FF0000"/>
                </a:solidFill>
                <a:latin typeface="Trebuchet MS"/>
              </a:rPr>
              <a:t> </a:t>
            </a:r>
            <a:r>
              <a:rPr lang="en-US" sz="1200" b="1" dirty="0" smtClean="0">
                <a:solidFill>
                  <a:srgbClr val="FF0000"/>
                </a:solidFill>
                <a:latin typeface="Trebuchet MS"/>
              </a:rPr>
              <a:t>45.340.800 </a:t>
            </a:r>
            <a:r>
              <a:rPr lang="en-US" sz="1200" b="1" dirty="0" err="1" smtClean="0">
                <a:solidFill>
                  <a:srgbClr val="FF0000"/>
                </a:solidFill>
                <a:latin typeface="Trebuchet MS"/>
              </a:rPr>
              <a:t>Jiwa</a:t>
            </a:r>
            <a:r>
              <a:rPr lang="en-US" sz="1200" b="1" dirty="0" smtClean="0">
                <a:solidFill>
                  <a:srgbClr val="FF0000"/>
                </a:solidFill>
                <a:latin typeface="Trebuchet MS"/>
              </a:rPr>
              <a:t> </a:t>
            </a:r>
          </a:p>
          <a:p>
            <a:pPr marL="296792" indent="-296792" defTabSz="788798">
              <a:buFontTx/>
              <a:buChar char="•"/>
              <a:defRPr/>
            </a:pPr>
            <a:r>
              <a:rPr lang="en-US" sz="1200" b="1" dirty="0" smtClean="0">
                <a:solidFill>
                  <a:prstClr val="black"/>
                </a:solidFill>
                <a:effectLst>
                  <a:outerShdw blurRad="38100" dist="38100" dir="2700000" algn="tl">
                    <a:srgbClr val="000000">
                      <a:alpha val="43137"/>
                    </a:srgbClr>
                  </a:outerShdw>
                </a:effectLst>
              </a:rPr>
              <a:t>PUSAT KEGIATAN INDUSTRI MANUFAKTUR DAN STRATEGIS NASIONAL  </a:t>
            </a:r>
          </a:p>
          <a:p>
            <a:pPr marL="296792" indent="-296792" defTabSz="788798">
              <a:buFontTx/>
              <a:buChar char="•"/>
              <a:defRPr/>
            </a:pPr>
            <a:r>
              <a:rPr lang="en-US" sz="1200" b="1" dirty="0" smtClean="0">
                <a:solidFill>
                  <a:prstClr val="black"/>
                </a:solidFill>
              </a:rPr>
              <a:t>INSTALASI </a:t>
            </a:r>
            <a:r>
              <a:rPr lang="en-US" sz="1200" b="1" dirty="0">
                <a:solidFill>
                  <a:prstClr val="black"/>
                </a:solidFill>
              </a:rPr>
              <a:t>VITAL NASIONAL (PENDIDIKAN, LITBANG DAN HANKAM), DIANTARANYA BERKELAS DUNIA</a:t>
            </a:r>
          </a:p>
          <a:p>
            <a:pPr marL="296792" indent="-296792" defTabSz="788798">
              <a:buFontTx/>
              <a:buChar char="•"/>
              <a:defRPr/>
            </a:pPr>
            <a:r>
              <a:rPr lang="en-US" sz="1200" b="1" dirty="0">
                <a:solidFill>
                  <a:srgbClr val="FF0000"/>
                </a:solidFill>
                <a:effectLst>
                  <a:outerShdw blurRad="38100" dist="38100" dir="2700000" algn="tl">
                    <a:srgbClr val="000000">
                      <a:alpha val="43137"/>
                    </a:srgbClr>
                  </a:outerShdw>
                </a:effectLst>
              </a:rPr>
              <a:t>BERBATASAN DENGAN IBUKOTA NEGARA</a:t>
            </a:r>
            <a:endParaRPr lang="id-ID" sz="1200" b="1" dirty="0">
              <a:solidFill>
                <a:srgbClr val="FF0000"/>
              </a:solidFill>
              <a:effectLst>
                <a:outerShdw blurRad="38100" dist="38100" dir="2700000" algn="tl">
                  <a:srgbClr val="000000">
                    <a:alpha val="43137"/>
                  </a:srgbClr>
                </a:outerShdw>
              </a:effectLst>
            </a:endParaRPr>
          </a:p>
          <a:p>
            <a:pPr marL="296792" indent="-296792" defTabSz="788798">
              <a:buFontTx/>
              <a:buChar char="•"/>
              <a:defRPr/>
            </a:pPr>
            <a:r>
              <a:rPr lang="en-US" sz="1200" b="1" dirty="0">
                <a:solidFill>
                  <a:srgbClr val="FF0000"/>
                </a:solidFill>
              </a:rPr>
              <a:t>MEMILIKI TIGA PUSAT KEGIATAN NASIONAL</a:t>
            </a:r>
            <a:r>
              <a:rPr lang="id-ID" sz="1200" b="1" dirty="0">
                <a:solidFill>
                  <a:srgbClr val="FF0000"/>
                </a:solidFill>
              </a:rPr>
              <a:t> (PKN) DAN </a:t>
            </a:r>
            <a:r>
              <a:rPr lang="en-US" sz="1200" b="1" dirty="0" smtClean="0">
                <a:solidFill>
                  <a:srgbClr val="FF0000"/>
                </a:solidFill>
              </a:rPr>
              <a:t>3</a:t>
            </a:r>
            <a:r>
              <a:rPr lang="id-ID" sz="1200" b="1" dirty="0" smtClean="0">
                <a:solidFill>
                  <a:srgbClr val="FF0000"/>
                </a:solidFill>
              </a:rPr>
              <a:t> </a:t>
            </a:r>
            <a:r>
              <a:rPr lang="id-ID" sz="1200" b="1" dirty="0">
                <a:solidFill>
                  <a:srgbClr val="FF0000"/>
                </a:solidFill>
              </a:rPr>
              <a:t>PKN-P</a:t>
            </a:r>
            <a:endParaRPr lang="en-US" sz="1200" b="1" dirty="0">
              <a:solidFill>
                <a:srgbClr val="FF0000"/>
              </a:solidFill>
              <a:effectLst>
                <a:outerShdw blurRad="38100" dist="38100" dir="2700000" algn="tl">
                  <a:srgbClr val="000000">
                    <a:alpha val="43137"/>
                  </a:srgbClr>
                </a:outerShdw>
              </a:effectLst>
            </a:endParaRPr>
          </a:p>
          <a:p>
            <a:pPr marL="296792" indent="-296792" defTabSz="788798">
              <a:buFontTx/>
              <a:buChar char="•"/>
              <a:defRPr/>
            </a:pPr>
            <a:r>
              <a:rPr lang="id-ID" sz="1200" b="1" dirty="0">
                <a:solidFill>
                  <a:prstClr val="black"/>
                </a:solidFill>
              </a:rPr>
              <a:t>MEMILIKI KONDISI ALAM DENGAN </a:t>
            </a:r>
            <a:r>
              <a:rPr lang="en-US" sz="1200" b="1" dirty="0">
                <a:solidFill>
                  <a:prstClr val="black"/>
                </a:solidFill>
              </a:rPr>
              <a:t>STRUKTUR GEOLOGI YANG KOMPLEKS </a:t>
            </a:r>
          </a:p>
          <a:p>
            <a:pPr marL="296792" indent="-296792" defTabSz="788798">
              <a:buFontTx/>
              <a:buChar char="•"/>
              <a:defRPr/>
            </a:pPr>
            <a:r>
              <a:rPr lang="en-US" sz="1200" b="1" dirty="0">
                <a:solidFill>
                  <a:prstClr val="black"/>
                </a:solidFill>
              </a:rPr>
              <a:t>MEMILIKI TAMAN NASIONAL, SUAKA MARGASATWA DAN CAGAR ALAM</a:t>
            </a:r>
          </a:p>
        </p:txBody>
      </p:sp>
      <p:sp>
        <p:nvSpPr>
          <p:cNvPr id="20" name="TextBox 19"/>
          <p:cNvSpPr txBox="1"/>
          <p:nvPr/>
        </p:nvSpPr>
        <p:spPr>
          <a:xfrm>
            <a:off x="8618046" y="6381328"/>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5</a:t>
            </a:r>
          </a:p>
        </p:txBody>
      </p:sp>
    </p:spTree>
    <p:extLst>
      <p:ext uri="{BB962C8B-B14F-4D97-AF65-F5344CB8AC3E}">
        <p14:creationId xmlns:p14="http://schemas.microsoft.com/office/powerpoint/2010/main" val="303075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
          <p:cNvSpPr txBox="1">
            <a:spLocks noChangeArrowheads="1"/>
          </p:cNvSpPr>
          <p:nvPr/>
        </p:nvSpPr>
        <p:spPr bwMode="auto">
          <a:xfrm>
            <a:off x="47300" y="3472122"/>
            <a:ext cx="4067500" cy="2159509"/>
          </a:xfrm>
          <a:prstGeom prst="rect">
            <a:avLst/>
          </a:prstGeom>
          <a:solidFill>
            <a:schemeClr val="accent3">
              <a:lumMod val="50000"/>
            </a:schemeClr>
          </a:solidFill>
          <a:ln w="9525">
            <a:solidFill>
              <a:schemeClr val="bg1"/>
            </a:solidFill>
            <a:miter lim="800000"/>
            <a:headEnd/>
            <a:tailEnd/>
          </a:ln>
        </p:spPr>
        <p:txBody>
          <a:bodyPr wrap="square" lIns="126947" tIns="63472" rIns="126947" bIns="63472">
            <a:spAutoFit/>
          </a:bodyPr>
          <a:lstStyle/>
          <a:p>
            <a:pPr>
              <a:defRPr/>
            </a:pPr>
            <a:r>
              <a:rPr lang="en-US" sz="1200" dirty="0" err="1">
                <a:solidFill>
                  <a:prstClr val="white"/>
                </a:solidFill>
                <a:latin typeface="Trebuchet MS"/>
              </a:rPr>
              <a:t>Kabupaten</a:t>
            </a:r>
            <a:r>
              <a:rPr lang="en-US" sz="1200" dirty="0">
                <a:solidFill>
                  <a:prstClr val="white"/>
                </a:solidFill>
                <a:latin typeface="Trebuchet MS"/>
              </a:rPr>
              <a:t>/Kota	</a:t>
            </a:r>
            <a:r>
              <a:rPr lang="en-US" sz="1200" dirty="0" smtClean="0">
                <a:solidFill>
                  <a:prstClr val="white"/>
                </a:solidFill>
                <a:latin typeface="Trebuchet MS"/>
              </a:rPr>
              <a:t>:  </a:t>
            </a:r>
            <a:r>
              <a:rPr lang="en-US" sz="1200" dirty="0">
                <a:solidFill>
                  <a:prstClr val="white"/>
                </a:solidFill>
                <a:latin typeface="Trebuchet MS"/>
              </a:rPr>
              <a:t>27 </a:t>
            </a:r>
          </a:p>
          <a:p>
            <a:pPr>
              <a:defRPr/>
            </a:pPr>
            <a:r>
              <a:rPr lang="en-US" sz="1200" dirty="0" err="1">
                <a:solidFill>
                  <a:prstClr val="white"/>
                </a:solidFill>
                <a:latin typeface="Trebuchet MS"/>
              </a:rPr>
              <a:t>Luas</a:t>
            </a:r>
            <a:r>
              <a:rPr lang="en-US" sz="1200" dirty="0">
                <a:solidFill>
                  <a:prstClr val="white"/>
                </a:solidFill>
                <a:latin typeface="Trebuchet MS"/>
              </a:rPr>
              <a:t>         </a:t>
            </a:r>
            <a:r>
              <a:rPr lang="id-ID" sz="1200" dirty="0">
                <a:solidFill>
                  <a:prstClr val="white"/>
                </a:solidFill>
                <a:latin typeface="Trebuchet MS"/>
              </a:rPr>
              <a:t>	</a:t>
            </a:r>
            <a:r>
              <a:rPr lang="en-US" sz="1200" dirty="0">
                <a:solidFill>
                  <a:prstClr val="white"/>
                </a:solidFill>
                <a:latin typeface="Trebuchet MS"/>
              </a:rPr>
              <a:t> </a:t>
            </a:r>
            <a:r>
              <a:rPr lang="id-ID" sz="1200" dirty="0" smtClean="0">
                <a:solidFill>
                  <a:prstClr val="white"/>
                </a:solidFill>
                <a:latin typeface="Trebuchet MS"/>
              </a:rPr>
              <a:t> </a:t>
            </a:r>
            <a:r>
              <a:rPr lang="en-US" sz="1200" dirty="0" smtClean="0">
                <a:solidFill>
                  <a:prstClr val="white"/>
                </a:solidFill>
                <a:latin typeface="Trebuchet MS"/>
              </a:rPr>
              <a:t>	: </a:t>
            </a:r>
            <a:r>
              <a:rPr lang="en-US" sz="1200" b="1" dirty="0" smtClean="0">
                <a:solidFill>
                  <a:prstClr val="white"/>
                </a:solidFill>
                <a:latin typeface="Trebuchet MS"/>
              </a:rPr>
              <a:t> </a:t>
            </a:r>
            <a:r>
              <a:rPr lang="en-US" sz="1200" dirty="0">
                <a:solidFill>
                  <a:prstClr val="white"/>
                </a:solidFill>
                <a:latin typeface="Trebuchet MS"/>
              </a:rPr>
              <a:t>3.709.528,44 Ha</a:t>
            </a:r>
          </a:p>
          <a:p>
            <a:pPr>
              <a:defRPr/>
            </a:pPr>
            <a:r>
              <a:rPr lang="en-US" sz="1200" dirty="0" err="1">
                <a:solidFill>
                  <a:prstClr val="white"/>
                </a:solidFill>
                <a:latin typeface="Trebuchet MS"/>
              </a:rPr>
              <a:t>Kecamatan</a:t>
            </a:r>
            <a:r>
              <a:rPr lang="id-ID" sz="1200" dirty="0">
                <a:solidFill>
                  <a:prstClr val="white"/>
                </a:solidFill>
                <a:latin typeface="Trebuchet MS"/>
              </a:rPr>
              <a:t>	</a:t>
            </a:r>
            <a:r>
              <a:rPr lang="id-ID" sz="1200" dirty="0" smtClean="0">
                <a:solidFill>
                  <a:prstClr val="white"/>
                </a:solidFill>
                <a:latin typeface="Trebuchet MS"/>
              </a:rPr>
              <a:t>  </a:t>
            </a:r>
            <a:r>
              <a:rPr lang="en-US" sz="1200" dirty="0" smtClean="0">
                <a:solidFill>
                  <a:prstClr val="white"/>
                </a:solidFill>
                <a:latin typeface="Trebuchet MS"/>
              </a:rPr>
              <a:t>	:     </a:t>
            </a:r>
            <a:r>
              <a:rPr lang="en-US" sz="1200" dirty="0">
                <a:solidFill>
                  <a:prstClr val="white"/>
                </a:solidFill>
                <a:latin typeface="Trebuchet MS"/>
              </a:rPr>
              <a:t>626 </a:t>
            </a:r>
          </a:p>
          <a:p>
            <a:pPr>
              <a:defRPr/>
            </a:pPr>
            <a:r>
              <a:rPr lang="en-US" sz="1200" dirty="0" err="1">
                <a:solidFill>
                  <a:prstClr val="white"/>
                </a:solidFill>
                <a:latin typeface="Trebuchet MS"/>
              </a:rPr>
              <a:t>Kelurahan</a:t>
            </a:r>
            <a:r>
              <a:rPr lang="id-ID" sz="1200" dirty="0">
                <a:solidFill>
                  <a:prstClr val="white"/>
                </a:solidFill>
                <a:latin typeface="Trebuchet MS"/>
              </a:rPr>
              <a:t>	</a:t>
            </a:r>
            <a:r>
              <a:rPr lang="id-ID" sz="1200" dirty="0" smtClean="0">
                <a:solidFill>
                  <a:prstClr val="white"/>
                </a:solidFill>
                <a:latin typeface="Trebuchet MS"/>
              </a:rPr>
              <a:t> </a:t>
            </a:r>
            <a:r>
              <a:rPr lang="en-US" sz="1200" dirty="0" smtClean="0">
                <a:solidFill>
                  <a:prstClr val="white"/>
                </a:solidFill>
                <a:latin typeface="Trebuchet MS"/>
              </a:rPr>
              <a:t> 	:     646 </a:t>
            </a:r>
            <a:endParaRPr lang="en-US" sz="1200" dirty="0">
              <a:solidFill>
                <a:prstClr val="white"/>
              </a:solidFill>
              <a:latin typeface="Trebuchet MS"/>
            </a:endParaRPr>
          </a:p>
          <a:p>
            <a:pPr>
              <a:defRPr/>
            </a:pPr>
            <a:r>
              <a:rPr lang="en-US" sz="1200" dirty="0" err="1">
                <a:solidFill>
                  <a:prstClr val="white"/>
                </a:solidFill>
                <a:latin typeface="Trebuchet MS"/>
              </a:rPr>
              <a:t>Desa</a:t>
            </a:r>
            <a:r>
              <a:rPr lang="en-US" sz="1200" dirty="0">
                <a:solidFill>
                  <a:prstClr val="white"/>
                </a:solidFill>
                <a:latin typeface="Trebuchet MS"/>
              </a:rPr>
              <a:t>	</a:t>
            </a:r>
            <a:r>
              <a:rPr lang="id-ID" sz="1200" dirty="0">
                <a:solidFill>
                  <a:prstClr val="white"/>
                </a:solidFill>
                <a:latin typeface="Trebuchet MS"/>
              </a:rPr>
              <a:t>	  </a:t>
            </a:r>
            <a:r>
              <a:rPr lang="en-US" sz="1200" dirty="0">
                <a:solidFill>
                  <a:prstClr val="white"/>
                </a:solidFill>
                <a:latin typeface="Trebuchet MS"/>
              </a:rPr>
              <a:t>:  5.316</a:t>
            </a:r>
          </a:p>
          <a:p>
            <a:pPr>
              <a:defRPr/>
            </a:pPr>
            <a:endParaRPr lang="id-ID" sz="1200" dirty="0">
              <a:solidFill>
                <a:srgbClr val="00B0F0"/>
              </a:solidFill>
              <a:latin typeface="Trebuchet MS"/>
            </a:endParaRPr>
          </a:p>
          <a:p>
            <a:pPr>
              <a:defRPr/>
            </a:pPr>
            <a:r>
              <a:rPr lang="en-US" sz="1200" b="1" u="sng" dirty="0" err="1">
                <a:solidFill>
                  <a:srgbClr val="00B0F0"/>
                </a:solidFill>
                <a:latin typeface="Trebuchet MS"/>
              </a:rPr>
              <a:t>Penduduk</a:t>
            </a:r>
            <a:r>
              <a:rPr lang="en-US" sz="1200" b="1" u="sng" dirty="0">
                <a:solidFill>
                  <a:srgbClr val="00B0F0"/>
                </a:solidFill>
                <a:latin typeface="Trebuchet MS"/>
              </a:rPr>
              <a:t> </a:t>
            </a:r>
            <a:r>
              <a:rPr lang="en-US" sz="1200" b="1" u="sng" dirty="0" smtClean="0">
                <a:solidFill>
                  <a:srgbClr val="00B0F0"/>
                </a:solidFill>
                <a:latin typeface="Trebuchet MS"/>
              </a:rPr>
              <a:t>2013</a:t>
            </a:r>
            <a:endParaRPr lang="en-US" sz="1200" b="1" u="sng" dirty="0">
              <a:solidFill>
                <a:srgbClr val="00B0F0"/>
              </a:solidFill>
              <a:latin typeface="Trebuchet MS"/>
            </a:endParaRPr>
          </a:p>
          <a:p>
            <a:pPr>
              <a:defRPr/>
            </a:pPr>
            <a:r>
              <a:rPr lang="en-US" sz="1200" dirty="0">
                <a:solidFill>
                  <a:prstClr val="white"/>
                </a:solidFill>
                <a:latin typeface="Trebuchet MS"/>
              </a:rPr>
              <a:t>Indonesia</a:t>
            </a:r>
            <a:r>
              <a:rPr lang="id-ID" sz="1200" dirty="0">
                <a:solidFill>
                  <a:prstClr val="white"/>
                </a:solidFill>
                <a:latin typeface="Trebuchet MS"/>
              </a:rPr>
              <a:t>	</a:t>
            </a:r>
            <a:r>
              <a:rPr lang="en-US" sz="1200" dirty="0">
                <a:solidFill>
                  <a:prstClr val="white"/>
                </a:solidFill>
                <a:latin typeface="Trebuchet MS"/>
              </a:rPr>
              <a:t> </a:t>
            </a:r>
            <a:r>
              <a:rPr lang="en-US" sz="1200" dirty="0" smtClean="0">
                <a:solidFill>
                  <a:prstClr val="white"/>
                </a:solidFill>
                <a:latin typeface="Trebuchet MS"/>
              </a:rPr>
              <a:t>(2012)</a:t>
            </a:r>
            <a:r>
              <a:rPr lang="en-US" sz="1200" dirty="0">
                <a:solidFill>
                  <a:prstClr val="white"/>
                </a:solidFill>
                <a:latin typeface="Trebuchet MS"/>
              </a:rPr>
              <a:t>	</a:t>
            </a:r>
            <a:r>
              <a:rPr lang="id-ID" sz="1200" dirty="0">
                <a:solidFill>
                  <a:prstClr val="white"/>
                </a:solidFill>
                <a:latin typeface="Trebuchet MS"/>
              </a:rPr>
              <a:t>  </a:t>
            </a:r>
            <a:r>
              <a:rPr lang="en-US" sz="1200" dirty="0">
                <a:solidFill>
                  <a:prstClr val="white"/>
                </a:solidFill>
                <a:latin typeface="Trebuchet MS"/>
              </a:rPr>
              <a:t>: </a:t>
            </a:r>
            <a:r>
              <a:rPr lang="en-US" sz="1200" dirty="0" smtClean="0">
                <a:solidFill>
                  <a:prstClr val="white"/>
                </a:solidFill>
                <a:latin typeface="Trebuchet MS"/>
              </a:rPr>
              <a:t>244.215.984 </a:t>
            </a:r>
            <a:r>
              <a:rPr lang="en-US" sz="1200" dirty="0" err="1">
                <a:solidFill>
                  <a:prstClr val="white"/>
                </a:solidFill>
                <a:latin typeface="Trebuchet MS"/>
              </a:rPr>
              <a:t>Jiwa</a:t>
            </a:r>
            <a:endParaRPr lang="en-US" sz="1200" dirty="0">
              <a:solidFill>
                <a:prstClr val="white"/>
              </a:solidFill>
              <a:latin typeface="Trebuchet MS"/>
            </a:endParaRPr>
          </a:p>
          <a:p>
            <a:pPr>
              <a:defRPr/>
            </a:pPr>
            <a:r>
              <a:rPr lang="en-US" sz="1200" dirty="0" err="1">
                <a:solidFill>
                  <a:prstClr val="white"/>
                </a:solidFill>
                <a:latin typeface="Trebuchet MS"/>
              </a:rPr>
              <a:t>Jabar</a:t>
            </a:r>
            <a:r>
              <a:rPr lang="en-US" sz="1200" dirty="0">
                <a:solidFill>
                  <a:prstClr val="white"/>
                </a:solidFill>
                <a:latin typeface="Trebuchet MS"/>
              </a:rPr>
              <a:t>	</a:t>
            </a:r>
            <a:r>
              <a:rPr lang="id-ID" sz="1200" dirty="0">
                <a:solidFill>
                  <a:prstClr val="white"/>
                </a:solidFill>
                <a:latin typeface="Trebuchet MS"/>
              </a:rPr>
              <a:t>	  </a:t>
            </a:r>
            <a:r>
              <a:rPr lang="en-US" sz="1200" dirty="0">
                <a:solidFill>
                  <a:prstClr val="white"/>
                </a:solidFill>
                <a:latin typeface="Trebuchet MS"/>
              </a:rPr>
              <a:t>:  </a:t>
            </a:r>
            <a:r>
              <a:rPr lang="en-US" sz="1200" dirty="0" smtClean="0">
                <a:solidFill>
                  <a:prstClr val="white"/>
                </a:solidFill>
                <a:latin typeface="Trebuchet MS"/>
              </a:rPr>
              <a:t> 45.340.800 </a:t>
            </a:r>
            <a:r>
              <a:rPr lang="en-US" sz="1200" dirty="0" err="1">
                <a:solidFill>
                  <a:prstClr val="white"/>
                </a:solidFill>
                <a:latin typeface="Trebuchet MS"/>
              </a:rPr>
              <a:t>Jiwa</a:t>
            </a:r>
            <a:endParaRPr lang="en-US" sz="1200" dirty="0">
              <a:solidFill>
                <a:prstClr val="white"/>
              </a:solidFill>
              <a:latin typeface="Trebuchet MS"/>
            </a:endParaRPr>
          </a:p>
          <a:p>
            <a:pPr>
              <a:defRPr/>
            </a:pPr>
            <a:r>
              <a:rPr lang="en-US" sz="1200" dirty="0" smtClean="0">
                <a:solidFill>
                  <a:prstClr val="white"/>
                </a:solidFill>
                <a:latin typeface="Trebuchet MS"/>
              </a:rPr>
              <a:t>LPP		  :  1,77 %</a:t>
            </a:r>
          </a:p>
          <a:p>
            <a:pPr>
              <a:defRPr/>
            </a:pPr>
            <a:r>
              <a:rPr lang="en-US" sz="1200" dirty="0" err="1" smtClean="0">
                <a:solidFill>
                  <a:prstClr val="white"/>
                </a:solidFill>
                <a:latin typeface="Trebuchet MS"/>
              </a:rPr>
              <a:t>Penduduk</a:t>
            </a:r>
            <a:r>
              <a:rPr lang="en-US" sz="1200" dirty="0" smtClean="0">
                <a:solidFill>
                  <a:prstClr val="white"/>
                </a:solidFill>
                <a:latin typeface="Trebuchet MS"/>
              </a:rPr>
              <a:t>  </a:t>
            </a:r>
            <a:r>
              <a:rPr lang="en-US" sz="1200" dirty="0" err="1">
                <a:solidFill>
                  <a:prstClr val="white"/>
                </a:solidFill>
                <a:latin typeface="Trebuchet MS"/>
              </a:rPr>
              <a:t>Miskin</a:t>
            </a:r>
            <a:r>
              <a:rPr lang="id-ID" sz="1200" dirty="0">
                <a:solidFill>
                  <a:prstClr val="white"/>
                </a:solidFill>
                <a:latin typeface="Trebuchet MS"/>
              </a:rPr>
              <a:t>	</a:t>
            </a:r>
            <a:r>
              <a:rPr lang="en-US" sz="1200" dirty="0">
                <a:solidFill>
                  <a:prstClr val="white"/>
                </a:solidFill>
                <a:latin typeface="Trebuchet MS"/>
              </a:rPr>
              <a:t> </a:t>
            </a:r>
            <a:r>
              <a:rPr lang="id-ID" sz="1200" dirty="0">
                <a:solidFill>
                  <a:prstClr val="white"/>
                </a:solidFill>
                <a:latin typeface="Trebuchet MS"/>
              </a:rPr>
              <a:t> </a:t>
            </a:r>
            <a:r>
              <a:rPr lang="en-US" sz="1200" dirty="0">
                <a:solidFill>
                  <a:prstClr val="white"/>
                </a:solidFill>
                <a:latin typeface="Trebuchet MS"/>
              </a:rPr>
              <a:t>:  </a:t>
            </a:r>
            <a:r>
              <a:rPr lang="en-US" sz="1200" dirty="0" smtClean="0">
                <a:solidFill>
                  <a:prstClr val="white"/>
                </a:solidFill>
                <a:latin typeface="Trebuchet MS"/>
              </a:rPr>
              <a:t>9,61</a:t>
            </a:r>
            <a:r>
              <a:rPr lang="id-ID" sz="1200" dirty="0" smtClean="0">
                <a:solidFill>
                  <a:prstClr val="white"/>
                </a:solidFill>
                <a:latin typeface="Trebuchet MS"/>
              </a:rPr>
              <a:t> </a:t>
            </a:r>
            <a:r>
              <a:rPr lang="en-US" sz="1200" dirty="0">
                <a:solidFill>
                  <a:prstClr val="white"/>
                </a:solidFill>
                <a:latin typeface="Trebuchet MS"/>
              </a:rPr>
              <a:t>%</a:t>
            </a:r>
            <a:endParaRPr lang="id-ID" sz="1200" dirty="0">
              <a:solidFill>
                <a:prstClr val="white"/>
              </a:solidFill>
              <a:latin typeface="Trebuchet MS"/>
            </a:endParaRPr>
          </a:p>
        </p:txBody>
      </p:sp>
      <p:pic>
        <p:nvPicPr>
          <p:cNvPr id="8" name="Picture 2" descr="C:\Temp\Proyeksi Penduduk.jpg"/>
          <p:cNvPicPr>
            <a:picLocks noChangeAspect="1" noChangeArrowheads="1"/>
          </p:cNvPicPr>
          <p:nvPr/>
        </p:nvPicPr>
        <p:blipFill>
          <a:blip r:embed="rId2" cstate="print"/>
          <a:srcRect/>
          <a:stretch>
            <a:fillRect/>
          </a:stretch>
        </p:blipFill>
        <p:spPr bwMode="auto">
          <a:xfrm>
            <a:off x="4263220" y="1238231"/>
            <a:ext cx="4635624" cy="2057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Batas Administrasi Kabkota Polos.jpg"/>
          <p:cNvPicPr>
            <a:picLocks noChangeAspect="1"/>
          </p:cNvPicPr>
          <p:nvPr/>
        </p:nvPicPr>
        <p:blipFill>
          <a:blip r:embed="rId3" cstate="print"/>
          <a:srcRect l="3333" t="4034" r="3333" b="4034"/>
          <a:stretch>
            <a:fillRect/>
          </a:stretch>
        </p:blipFill>
        <p:spPr>
          <a:xfrm>
            <a:off x="47301" y="1024728"/>
            <a:ext cx="406749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0358" name="TextBox 11"/>
          <p:cNvSpPr txBox="1">
            <a:spLocks noChangeArrowheads="1"/>
          </p:cNvSpPr>
          <p:nvPr/>
        </p:nvSpPr>
        <p:spPr bwMode="auto">
          <a:xfrm>
            <a:off x="4263220" y="980728"/>
            <a:ext cx="4788024" cy="307777"/>
          </a:xfrm>
          <a:prstGeom prst="rect">
            <a:avLst/>
          </a:prstGeom>
          <a:solidFill>
            <a:srgbClr val="FFFF00">
              <a:alpha val="69803"/>
            </a:srgbClr>
          </a:solidFill>
          <a:ln w="9525">
            <a:noFill/>
            <a:miter lim="800000"/>
            <a:headEnd/>
            <a:tailEnd/>
          </a:ln>
        </p:spPr>
        <p:txBody>
          <a:bodyPr wrap="square">
            <a:spAutoFit/>
          </a:bodyPr>
          <a:lstStyle/>
          <a:p>
            <a:pPr algn="ctr"/>
            <a:r>
              <a:rPr lang="en-US" sz="1400" b="1" i="1" dirty="0" err="1">
                <a:solidFill>
                  <a:srgbClr val="7030A0"/>
                </a:solidFill>
                <a:latin typeface="Arial Rounded MT Bold" pitchFamily="34" charset="0"/>
              </a:rPr>
              <a:t>Proyeksi</a:t>
            </a:r>
            <a:r>
              <a:rPr lang="en-US" sz="1400" b="1" i="1" dirty="0">
                <a:solidFill>
                  <a:srgbClr val="7030A0"/>
                </a:solidFill>
                <a:latin typeface="Arial Rounded MT Bold" pitchFamily="34" charset="0"/>
              </a:rPr>
              <a:t> </a:t>
            </a:r>
            <a:r>
              <a:rPr lang="en-US" sz="1400" b="1" i="1" dirty="0" err="1">
                <a:solidFill>
                  <a:srgbClr val="7030A0"/>
                </a:solidFill>
                <a:latin typeface="Arial Rounded MT Bold" pitchFamily="34" charset="0"/>
              </a:rPr>
              <a:t>Perkembangan</a:t>
            </a:r>
            <a:r>
              <a:rPr lang="en-US" sz="1400" b="1" i="1" dirty="0">
                <a:solidFill>
                  <a:srgbClr val="7030A0"/>
                </a:solidFill>
                <a:latin typeface="Arial Rounded MT Bold" pitchFamily="34" charset="0"/>
              </a:rPr>
              <a:t> </a:t>
            </a:r>
            <a:r>
              <a:rPr lang="en-US" sz="1400" b="1" i="1" dirty="0" err="1">
                <a:solidFill>
                  <a:srgbClr val="7030A0"/>
                </a:solidFill>
                <a:latin typeface="Arial Rounded MT Bold" pitchFamily="34" charset="0"/>
              </a:rPr>
              <a:t>Jumlah</a:t>
            </a:r>
            <a:r>
              <a:rPr lang="en-US" sz="1400" b="1" i="1" dirty="0">
                <a:solidFill>
                  <a:srgbClr val="7030A0"/>
                </a:solidFill>
                <a:latin typeface="Arial Rounded MT Bold" pitchFamily="34" charset="0"/>
              </a:rPr>
              <a:t> </a:t>
            </a:r>
            <a:r>
              <a:rPr lang="en-US" sz="1400" b="1" i="1" dirty="0" err="1">
                <a:solidFill>
                  <a:srgbClr val="7030A0"/>
                </a:solidFill>
                <a:latin typeface="Arial Rounded MT Bold" pitchFamily="34" charset="0"/>
              </a:rPr>
              <a:t>Penduduk</a:t>
            </a:r>
            <a:endParaRPr lang="en-US" sz="1400" b="1" i="1" dirty="0">
              <a:solidFill>
                <a:srgbClr val="7030A0"/>
              </a:solidFill>
              <a:latin typeface="Arial Rounded MT Bold" pitchFamily="34" charset="0"/>
            </a:endParaRPr>
          </a:p>
        </p:txBody>
      </p:sp>
      <p:sp>
        <p:nvSpPr>
          <p:cNvPr id="11" name="Rectangle 10"/>
          <p:cNvSpPr/>
          <p:nvPr/>
        </p:nvSpPr>
        <p:spPr>
          <a:xfrm>
            <a:off x="4263220" y="3434636"/>
            <a:ext cx="4788024" cy="3293209"/>
          </a:xfrm>
          <a:prstGeom prst="rect">
            <a:avLst/>
          </a:prstGeom>
          <a:solidFill>
            <a:schemeClr val="bg2">
              <a:lumMod val="10000"/>
            </a:schemeClr>
          </a:solidFill>
        </p:spPr>
        <p:style>
          <a:lnRef idx="3">
            <a:schemeClr val="lt1"/>
          </a:lnRef>
          <a:fillRef idx="1">
            <a:schemeClr val="dk1"/>
          </a:fillRef>
          <a:effectRef idx="1">
            <a:schemeClr val="dk1"/>
          </a:effectRef>
          <a:fontRef idx="minor">
            <a:schemeClr val="lt1"/>
          </a:fontRef>
        </p:style>
        <p:txBody>
          <a:bodyPr wrap="square" anchor="ctr">
            <a:spAutoFit/>
          </a:bodyPr>
          <a:lstStyle/>
          <a:p>
            <a:pPr defTabSz="252413">
              <a:defRPr/>
            </a:pPr>
            <a:r>
              <a:rPr lang="en-US" sz="1600" dirty="0">
                <a:solidFill>
                  <a:prstClr val="white"/>
                </a:solidFill>
                <a:latin typeface="Trebuchet MS" pitchFamily="34" charset="0"/>
                <a:cs typeface="Arial" charset="0"/>
              </a:rPr>
              <a:t>PDRB </a:t>
            </a:r>
            <a:r>
              <a:rPr lang="en-US"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Rp. </a:t>
            </a:r>
            <a:r>
              <a:rPr lang="en-US" sz="1600" dirty="0" smtClean="0">
                <a:solidFill>
                  <a:prstClr val="white"/>
                </a:solidFill>
                <a:latin typeface="Trebuchet MS" pitchFamily="34" charset="0"/>
                <a:cs typeface="Arial" charset="0"/>
              </a:rPr>
              <a:t>386,84 </a:t>
            </a:r>
            <a:r>
              <a:rPr lang="en-US" sz="1600" dirty="0" err="1">
                <a:solidFill>
                  <a:prstClr val="white"/>
                </a:solidFill>
                <a:latin typeface="Trebuchet MS" pitchFamily="34" charset="0"/>
                <a:cs typeface="Arial" charset="0"/>
              </a:rPr>
              <a:t>Trilyun</a:t>
            </a:r>
            <a:r>
              <a:rPr lang="id-ID" sz="1600" dirty="0">
                <a:solidFill>
                  <a:prstClr val="white"/>
                </a:solidFill>
                <a:latin typeface="Trebuchet MS" pitchFamily="34" charset="0"/>
                <a:cs typeface="Arial" charset="0"/>
              </a:rPr>
              <a:t>;</a:t>
            </a:r>
            <a:r>
              <a:rPr lang="en-US" sz="1600" dirty="0">
                <a:solidFill>
                  <a:prstClr val="white"/>
                </a:solidFill>
                <a:latin typeface="Trebuchet MS" pitchFamily="34" charset="0"/>
                <a:cs typeface="Arial" charset="0"/>
              </a:rPr>
              <a:t>  </a:t>
            </a:r>
            <a:endParaRPr lang="id-ID" sz="1600" dirty="0">
              <a:solidFill>
                <a:prstClr val="white"/>
              </a:solidFill>
              <a:latin typeface="Trebuchet MS" pitchFamily="34" charset="0"/>
              <a:cs typeface="Arial" charset="0"/>
            </a:endParaRPr>
          </a:p>
          <a:p>
            <a:pPr defTabSz="252413">
              <a:defRPr/>
            </a:pPr>
            <a:r>
              <a:rPr lang="id-ID" sz="1600" dirty="0">
                <a:solidFill>
                  <a:prstClr val="white"/>
                </a:solidFill>
                <a:latin typeface="Trebuchet MS" pitchFamily="34" charset="0"/>
                <a:cs typeface="Arial" charset="0"/>
              </a:rPr>
              <a:t>PDRB per kapita : Rp. </a:t>
            </a:r>
            <a:r>
              <a:rPr lang="id-ID" sz="1600" dirty="0" smtClean="0">
                <a:solidFill>
                  <a:prstClr val="white"/>
                </a:solidFill>
                <a:latin typeface="Trebuchet MS" pitchFamily="34" charset="0"/>
                <a:cs typeface="Arial" charset="0"/>
              </a:rPr>
              <a:t>2</a:t>
            </a:r>
            <a:r>
              <a:rPr lang="en-US" sz="1600" dirty="0" smtClean="0">
                <a:solidFill>
                  <a:prstClr val="white"/>
                </a:solidFill>
                <a:latin typeface="Trebuchet MS" pitchFamily="34" charset="0"/>
                <a:cs typeface="Arial" charset="0"/>
              </a:rPr>
              <a:t>3</a:t>
            </a:r>
            <a:r>
              <a:rPr lang="id-ID" sz="1600" dirty="0" smtClean="0">
                <a:solidFill>
                  <a:prstClr val="white"/>
                </a:solidFill>
                <a:latin typeface="Trebuchet MS" pitchFamily="34" charset="0"/>
                <a:cs typeface="Arial" charset="0"/>
              </a:rPr>
              <a:t>.</a:t>
            </a:r>
            <a:r>
              <a:rPr lang="en-US" sz="1600" dirty="0" smtClean="0">
                <a:solidFill>
                  <a:prstClr val="white"/>
                </a:solidFill>
                <a:latin typeface="Trebuchet MS" pitchFamily="34" charset="0"/>
                <a:cs typeface="Arial" charset="0"/>
              </a:rPr>
              <a:t>603</a:t>
            </a:r>
            <a:r>
              <a:rPr lang="id-ID"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Juta (adhb) </a:t>
            </a:r>
            <a:endParaRPr lang="en-US" sz="1600" dirty="0">
              <a:solidFill>
                <a:prstClr val="white"/>
              </a:solidFill>
              <a:latin typeface="Trebuchet MS" pitchFamily="34" charset="0"/>
              <a:cs typeface="Arial" charset="0"/>
            </a:endParaRPr>
          </a:p>
          <a:p>
            <a:pPr defTabSz="252413">
              <a:defRPr/>
            </a:pPr>
            <a:r>
              <a:rPr lang="en-US" sz="1600" dirty="0" err="1">
                <a:solidFill>
                  <a:prstClr val="white"/>
                </a:solidFill>
                <a:latin typeface="Trebuchet MS" pitchFamily="34" charset="0"/>
                <a:cs typeface="Arial" charset="0"/>
              </a:rPr>
              <a:t>Inflasi</a:t>
            </a:r>
            <a:r>
              <a:rPr lang="en-US" sz="1600" dirty="0">
                <a:solidFill>
                  <a:prstClr val="white"/>
                </a:solidFill>
                <a:latin typeface="Trebuchet MS" pitchFamily="34" charset="0"/>
                <a:cs typeface="Arial" charset="0"/>
              </a:rPr>
              <a:t> </a:t>
            </a:r>
            <a:r>
              <a:rPr lang="en-US"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 </a:t>
            </a:r>
            <a:r>
              <a:rPr lang="en-US" sz="1600" dirty="0" smtClean="0">
                <a:solidFill>
                  <a:prstClr val="white"/>
                </a:solidFill>
                <a:latin typeface="Trebuchet MS" pitchFamily="34" charset="0"/>
                <a:cs typeface="Arial" charset="0"/>
              </a:rPr>
              <a:t>9,15</a:t>
            </a:r>
            <a:r>
              <a:rPr lang="id-ID" sz="1600" dirty="0" smtClean="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a:t>
            </a:r>
          </a:p>
          <a:p>
            <a:pPr defTabSz="252413">
              <a:defRPr/>
            </a:pPr>
            <a:r>
              <a:rPr lang="en-US" sz="1600" dirty="0">
                <a:solidFill>
                  <a:prstClr val="white"/>
                </a:solidFill>
                <a:latin typeface="Trebuchet MS" pitchFamily="34" charset="0"/>
                <a:cs typeface="Arial" charset="0"/>
              </a:rPr>
              <a:t>LPE </a:t>
            </a:r>
            <a:r>
              <a:rPr lang="en-US"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 </a:t>
            </a:r>
            <a:r>
              <a:rPr lang="en-US" sz="1600" dirty="0" smtClean="0">
                <a:solidFill>
                  <a:prstClr val="white"/>
                </a:solidFill>
                <a:latin typeface="Trebuchet MS" pitchFamily="34" charset="0"/>
                <a:cs typeface="Arial" charset="0"/>
              </a:rPr>
              <a:t>6,06</a:t>
            </a:r>
            <a:r>
              <a:rPr lang="id-ID" sz="1600" dirty="0" smtClean="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a:t>
            </a:r>
          </a:p>
          <a:p>
            <a:pPr defTabSz="252413">
              <a:defRPr/>
            </a:pPr>
            <a:r>
              <a:rPr lang="en-US" sz="1600" dirty="0">
                <a:solidFill>
                  <a:prstClr val="white"/>
                </a:solidFill>
                <a:latin typeface="Trebuchet MS" pitchFamily="34" charset="0"/>
                <a:cs typeface="Arial" charset="0"/>
              </a:rPr>
              <a:t>IPM </a:t>
            </a:r>
            <a:r>
              <a:rPr lang="en-US"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a:t>
            </a:r>
            <a:r>
              <a:rPr lang="en-US" sz="1600" dirty="0" smtClean="0">
                <a:solidFill>
                  <a:prstClr val="white"/>
                </a:solidFill>
                <a:latin typeface="Trebuchet MS" pitchFamily="34" charset="0"/>
                <a:cs typeface="Arial" charset="0"/>
              </a:rPr>
              <a:t>73,40 * </a:t>
            </a:r>
            <a:endParaRPr lang="en-US" sz="1600" dirty="0">
              <a:solidFill>
                <a:prstClr val="white"/>
              </a:solidFill>
              <a:latin typeface="Trebuchet MS" pitchFamily="34" charset="0"/>
              <a:cs typeface="Arial" charset="0"/>
            </a:endParaRPr>
          </a:p>
          <a:p>
            <a:pPr defTabSz="252413">
              <a:defRPr/>
            </a:pPr>
            <a:r>
              <a:rPr lang="en-US" sz="1600" dirty="0">
                <a:solidFill>
                  <a:prstClr val="white"/>
                </a:solidFill>
                <a:latin typeface="Trebuchet MS" pitchFamily="34" charset="0"/>
                <a:cs typeface="Arial" charset="0"/>
              </a:rPr>
              <a:t>RLS </a:t>
            </a:r>
            <a:r>
              <a:rPr lang="en-US"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a:t>
            </a:r>
            <a:r>
              <a:rPr lang="en-US" sz="1600" dirty="0" smtClean="0">
                <a:solidFill>
                  <a:prstClr val="white"/>
                </a:solidFill>
                <a:latin typeface="Trebuchet MS" pitchFamily="34" charset="0"/>
                <a:cs typeface="Arial" charset="0"/>
              </a:rPr>
              <a:t>8,09 </a:t>
            </a:r>
            <a:r>
              <a:rPr lang="en-US" sz="1600" dirty="0" err="1">
                <a:solidFill>
                  <a:prstClr val="white"/>
                </a:solidFill>
                <a:latin typeface="Trebuchet MS" pitchFamily="34" charset="0"/>
                <a:cs typeface="Arial" charset="0"/>
              </a:rPr>
              <a:t>th</a:t>
            </a:r>
            <a:endParaRPr lang="id-ID" sz="1600" dirty="0">
              <a:solidFill>
                <a:prstClr val="white"/>
              </a:solidFill>
              <a:latin typeface="Trebuchet MS" pitchFamily="34" charset="0"/>
              <a:cs typeface="Arial" charset="0"/>
            </a:endParaRPr>
          </a:p>
          <a:p>
            <a:pPr defTabSz="252413">
              <a:defRPr/>
            </a:pPr>
            <a:r>
              <a:rPr lang="id-ID" sz="1600" dirty="0">
                <a:solidFill>
                  <a:prstClr val="white"/>
                </a:solidFill>
                <a:latin typeface="Trebuchet MS" pitchFamily="34" charset="0"/>
                <a:cs typeface="Arial" charset="0"/>
              </a:rPr>
              <a:t>AMH </a:t>
            </a:r>
            <a:r>
              <a:rPr lang="en-US" sz="1600" dirty="0">
                <a:solidFill>
                  <a:prstClr val="white"/>
                </a:solidFill>
                <a:latin typeface="Trebuchet MS" pitchFamily="34" charset="0"/>
                <a:cs typeface="Arial" charset="0"/>
              </a:rPr>
              <a:t>	</a:t>
            </a:r>
            <a:r>
              <a:rPr lang="en-US"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 </a:t>
            </a:r>
            <a:r>
              <a:rPr lang="id-ID" sz="1600" dirty="0" smtClean="0">
                <a:solidFill>
                  <a:prstClr val="white"/>
                </a:solidFill>
                <a:latin typeface="Trebuchet MS" pitchFamily="34" charset="0"/>
                <a:cs typeface="Arial" charset="0"/>
              </a:rPr>
              <a:t>96,</a:t>
            </a:r>
            <a:r>
              <a:rPr lang="en-US" sz="1600" dirty="0" smtClean="0">
                <a:solidFill>
                  <a:prstClr val="white"/>
                </a:solidFill>
                <a:latin typeface="Trebuchet MS" pitchFamily="34" charset="0"/>
                <a:cs typeface="Arial" charset="0"/>
              </a:rPr>
              <a:t>49</a:t>
            </a:r>
            <a:r>
              <a:rPr lang="id-ID"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a:t>
            </a:r>
            <a:endParaRPr lang="en-US" sz="1600" dirty="0">
              <a:solidFill>
                <a:prstClr val="white"/>
              </a:solidFill>
              <a:latin typeface="Trebuchet MS" pitchFamily="34" charset="0"/>
              <a:cs typeface="Arial" charset="0"/>
            </a:endParaRPr>
          </a:p>
          <a:p>
            <a:pPr defTabSz="252413">
              <a:defRPr/>
            </a:pPr>
            <a:r>
              <a:rPr lang="en-US" sz="1600" dirty="0">
                <a:solidFill>
                  <a:prstClr val="white"/>
                </a:solidFill>
                <a:latin typeface="Trebuchet MS" pitchFamily="34" charset="0"/>
                <a:cs typeface="Arial" charset="0"/>
              </a:rPr>
              <a:t>AKI (2011)    		: 217 per 100.000 </a:t>
            </a:r>
            <a:r>
              <a:rPr lang="en-US" sz="1600" dirty="0" err="1">
                <a:solidFill>
                  <a:prstClr val="white"/>
                </a:solidFill>
                <a:latin typeface="Trebuchet MS" pitchFamily="34" charset="0"/>
                <a:cs typeface="Arial" charset="0"/>
              </a:rPr>
              <a:t>Kel</a:t>
            </a:r>
            <a:r>
              <a:rPr lang="id-ID" sz="1600" dirty="0">
                <a:solidFill>
                  <a:prstClr val="white"/>
                </a:solidFill>
                <a:latin typeface="Trebuchet MS" pitchFamily="34" charset="0"/>
                <a:cs typeface="Arial" charset="0"/>
              </a:rPr>
              <a:t> </a:t>
            </a:r>
            <a:r>
              <a:rPr lang="en-US" sz="1600" dirty="0" err="1">
                <a:solidFill>
                  <a:prstClr val="white"/>
                </a:solidFill>
                <a:latin typeface="Trebuchet MS" pitchFamily="34" charset="0"/>
                <a:cs typeface="Arial" charset="0"/>
              </a:rPr>
              <a:t>Hidup</a:t>
            </a:r>
            <a:endParaRPr lang="en-US" sz="1600" dirty="0">
              <a:solidFill>
                <a:prstClr val="white"/>
              </a:solidFill>
              <a:latin typeface="Trebuchet MS" pitchFamily="34" charset="0"/>
              <a:cs typeface="Arial" charset="0"/>
            </a:endParaRPr>
          </a:p>
          <a:p>
            <a:pPr defTabSz="252413">
              <a:defRPr/>
            </a:pPr>
            <a:r>
              <a:rPr lang="en-US" sz="1600" dirty="0">
                <a:solidFill>
                  <a:prstClr val="white"/>
                </a:solidFill>
                <a:latin typeface="Trebuchet MS" pitchFamily="34" charset="0"/>
                <a:cs typeface="Arial" charset="0"/>
              </a:rPr>
              <a:t>AKB  </a:t>
            </a:r>
            <a:r>
              <a:rPr lang="en-US" sz="1600" dirty="0" smtClean="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a:solidFill>
                  <a:prstClr val="white"/>
                </a:solidFill>
                <a:latin typeface="Trebuchet MS" pitchFamily="34" charset="0"/>
                <a:cs typeface="Arial" charset="0"/>
              </a:rPr>
              <a:t>	</a:t>
            </a:r>
            <a:r>
              <a:rPr lang="en-US" sz="1600" dirty="0" smtClean="0">
                <a:solidFill>
                  <a:prstClr val="white"/>
                </a:solidFill>
                <a:latin typeface="Trebuchet MS" pitchFamily="34" charset="0"/>
                <a:cs typeface="Arial" charset="0"/>
              </a:rPr>
              <a:t>        : </a:t>
            </a:r>
            <a:r>
              <a:rPr lang="en-US" sz="1600" dirty="0">
                <a:solidFill>
                  <a:prstClr val="white"/>
                </a:solidFill>
                <a:latin typeface="Trebuchet MS" pitchFamily="34" charset="0"/>
                <a:cs typeface="Arial" charset="0"/>
              </a:rPr>
              <a:t>30 per 1.000  </a:t>
            </a:r>
            <a:r>
              <a:rPr lang="en-US" sz="1600" dirty="0" err="1">
                <a:solidFill>
                  <a:prstClr val="white"/>
                </a:solidFill>
                <a:latin typeface="Trebuchet MS" pitchFamily="34" charset="0"/>
                <a:cs typeface="Arial" charset="0"/>
              </a:rPr>
              <a:t>Kel</a:t>
            </a:r>
            <a:r>
              <a:rPr lang="en-US" sz="1600" dirty="0">
                <a:solidFill>
                  <a:prstClr val="white"/>
                </a:solidFill>
                <a:latin typeface="Trebuchet MS" pitchFamily="34" charset="0"/>
                <a:cs typeface="Arial" charset="0"/>
              </a:rPr>
              <a:t> </a:t>
            </a:r>
            <a:r>
              <a:rPr lang="id-ID" sz="1600" dirty="0">
                <a:solidFill>
                  <a:prstClr val="white"/>
                </a:solidFill>
                <a:latin typeface="Trebuchet MS" pitchFamily="34" charset="0"/>
                <a:cs typeface="Arial" charset="0"/>
              </a:rPr>
              <a:t> </a:t>
            </a:r>
            <a:r>
              <a:rPr lang="en-US" sz="1600" dirty="0" err="1">
                <a:solidFill>
                  <a:prstClr val="white"/>
                </a:solidFill>
                <a:latin typeface="Trebuchet MS" pitchFamily="34" charset="0"/>
                <a:cs typeface="Arial" charset="0"/>
              </a:rPr>
              <a:t>Hidup</a:t>
            </a:r>
            <a:endParaRPr lang="en-US" sz="1600" dirty="0">
              <a:solidFill>
                <a:prstClr val="white"/>
              </a:solidFill>
              <a:latin typeface="Trebuchet MS" pitchFamily="34" charset="0"/>
              <a:cs typeface="Arial" charset="0"/>
            </a:endParaRPr>
          </a:p>
          <a:p>
            <a:pPr defTabSz="252413">
              <a:defRPr/>
            </a:pPr>
            <a:r>
              <a:rPr lang="en-US" sz="1600" dirty="0">
                <a:solidFill>
                  <a:srgbClr val="FFC000"/>
                </a:solidFill>
                <a:latin typeface="Trebuchet MS" pitchFamily="34" charset="0"/>
                <a:cs typeface="Arial" charset="0"/>
              </a:rPr>
              <a:t>APK  SD	    </a:t>
            </a:r>
            <a:r>
              <a:rPr lang="id-ID" sz="1600" dirty="0">
                <a:solidFill>
                  <a:srgbClr val="FFC000"/>
                </a:solidFill>
                <a:latin typeface="Trebuchet MS" pitchFamily="34" charset="0"/>
                <a:cs typeface="Arial" charset="0"/>
              </a:rPr>
              <a:t>		</a:t>
            </a:r>
            <a:r>
              <a:rPr lang="en-US" sz="1600" dirty="0">
                <a:solidFill>
                  <a:srgbClr val="FFC000"/>
                </a:solidFill>
                <a:latin typeface="Trebuchet MS" pitchFamily="34" charset="0"/>
                <a:cs typeface="Arial" charset="0"/>
              </a:rPr>
              <a:t>	: </a:t>
            </a:r>
            <a:r>
              <a:rPr lang="id-ID" sz="1600" dirty="0" smtClean="0">
                <a:solidFill>
                  <a:srgbClr val="FFC000"/>
                </a:solidFill>
                <a:latin typeface="Trebuchet MS" pitchFamily="34" charset="0"/>
                <a:cs typeface="Arial" charset="0"/>
              </a:rPr>
              <a:t>119,</a:t>
            </a:r>
            <a:r>
              <a:rPr lang="en-US" sz="1600" dirty="0" smtClean="0">
                <a:solidFill>
                  <a:srgbClr val="FFC000"/>
                </a:solidFill>
                <a:latin typeface="Trebuchet MS" pitchFamily="34" charset="0"/>
                <a:cs typeface="Arial" charset="0"/>
              </a:rPr>
              <a:t>55</a:t>
            </a:r>
            <a:r>
              <a:rPr lang="id-ID" sz="1600" dirty="0" smtClean="0">
                <a:solidFill>
                  <a:srgbClr val="FFC000"/>
                </a:solidFill>
                <a:latin typeface="Trebuchet MS" pitchFamily="34" charset="0"/>
                <a:cs typeface="Arial" charset="0"/>
              </a:rPr>
              <a:t> %</a:t>
            </a:r>
            <a:endParaRPr lang="en-US" sz="1600" dirty="0">
              <a:solidFill>
                <a:srgbClr val="FFC000"/>
              </a:solidFill>
              <a:latin typeface="Trebuchet MS" pitchFamily="34" charset="0"/>
              <a:cs typeface="Arial" charset="0"/>
            </a:endParaRPr>
          </a:p>
          <a:p>
            <a:pPr defTabSz="252413">
              <a:defRPr/>
            </a:pPr>
            <a:r>
              <a:rPr lang="en-US" sz="1600" dirty="0">
                <a:solidFill>
                  <a:srgbClr val="FFC000"/>
                </a:solidFill>
                <a:latin typeface="Trebuchet MS" pitchFamily="34" charset="0"/>
                <a:cs typeface="Arial" charset="0"/>
              </a:rPr>
              <a:t>APK SMP	   </a:t>
            </a:r>
            <a:r>
              <a:rPr lang="id-ID" sz="1600" dirty="0">
                <a:solidFill>
                  <a:srgbClr val="FFC000"/>
                </a:solidFill>
                <a:latin typeface="Trebuchet MS" pitchFamily="34" charset="0"/>
                <a:cs typeface="Arial" charset="0"/>
              </a:rPr>
              <a:t>		</a:t>
            </a:r>
            <a:r>
              <a:rPr lang="en-US" sz="1600" dirty="0">
                <a:solidFill>
                  <a:srgbClr val="FFC000"/>
                </a:solidFill>
                <a:latin typeface="Trebuchet MS" pitchFamily="34" charset="0"/>
                <a:cs typeface="Arial" charset="0"/>
              </a:rPr>
              <a:t>: </a:t>
            </a:r>
            <a:r>
              <a:rPr lang="id-ID" sz="1600" dirty="0">
                <a:solidFill>
                  <a:srgbClr val="FFC000"/>
                </a:solidFill>
                <a:latin typeface="Trebuchet MS" pitchFamily="34" charset="0"/>
                <a:cs typeface="Arial" charset="0"/>
              </a:rPr>
              <a:t>  </a:t>
            </a:r>
            <a:r>
              <a:rPr lang="en-US" sz="1600" dirty="0" smtClean="0">
                <a:solidFill>
                  <a:srgbClr val="FFC000"/>
                </a:solidFill>
                <a:latin typeface="Trebuchet MS" pitchFamily="34" charset="0"/>
                <a:cs typeface="Arial" charset="0"/>
              </a:rPr>
              <a:t>95,25</a:t>
            </a:r>
            <a:r>
              <a:rPr lang="id-ID" sz="1600" dirty="0" smtClean="0">
                <a:solidFill>
                  <a:srgbClr val="FFC000"/>
                </a:solidFill>
                <a:latin typeface="Trebuchet MS" pitchFamily="34" charset="0"/>
                <a:cs typeface="Arial" charset="0"/>
              </a:rPr>
              <a:t> %</a:t>
            </a:r>
            <a:endParaRPr lang="en-US" sz="1600" dirty="0">
              <a:solidFill>
                <a:srgbClr val="FFC000"/>
              </a:solidFill>
              <a:latin typeface="Trebuchet MS" pitchFamily="34" charset="0"/>
              <a:cs typeface="Arial" charset="0"/>
            </a:endParaRPr>
          </a:p>
          <a:p>
            <a:pPr defTabSz="252413">
              <a:defRPr/>
            </a:pPr>
            <a:r>
              <a:rPr lang="en-US" sz="1600" dirty="0">
                <a:solidFill>
                  <a:srgbClr val="FFC000"/>
                </a:solidFill>
                <a:latin typeface="Trebuchet MS" pitchFamily="34" charset="0"/>
                <a:cs typeface="Arial" charset="0"/>
              </a:rPr>
              <a:t>APK SMA	    </a:t>
            </a:r>
            <a:r>
              <a:rPr lang="id-ID" sz="1600" dirty="0">
                <a:solidFill>
                  <a:srgbClr val="FFC000"/>
                </a:solidFill>
                <a:latin typeface="Trebuchet MS" pitchFamily="34" charset="0"/>
                <a:cs typeface="Arial" charset="0"/>
              </a:rPr>
              <a:t>		</a:t>
            </a:r>
            <a:r>
              <a:rPr lang="en-US" sz="1600" dirty="0">
                <a:solidFill>
                  <a:srgbClr val="FFC000"/>
                </a:solidFill>
                <a:latin typeface="Trebuchet MS" pitchFamily="34" charset="0"/>
                <a:cs typeface="Arial" charset="0"/>
              </a:rPr>
              <a:t>: </a:t>
            </a:r>
            <a:r>
              <a:rPr lang="id-ID" sz="1600" dirty="0">
                <a:solidFill>
                  <a:srgbClr val="FFC000"/>
                </a:solidFill>
                <a:latin typeface="Trebuchet MS" pitchFamily="34" charset="0"/>
                <a:cs typeface="Arial" charset="0"/>
              </a:rPr>
              <a:t>  </a:t>
            </a:r>
            <a:r>
              <a:rPr lang="en-US" sz="1600" dirty="0" smtClean="0">
                <a:solidFill>
                  <a:srgbClr val="FFC000"/>
                </a:solidFill>
                <a:latin typeface="Trebuchet MS" pitchFamily="34" charset="0"/>
                <a:cs typeface="Arial" charset="0"/>
              </a:rPr>
              <a:t>70,19</a:t>
            </a:r>
            <a:r>
              <a:rPr lang="id-ID" sz="1600" dirty="0" smtClean="0">
                <a:solidFill>
                  <a:srgbClr val="FFC000"/>
                </a:solidFill>
                <a:latin typeface="Trebuchet MS" pitchFamily="34" charset="0"/>
                <a:cs typeface="Arial" charset="0"/>
              </a:rPr>
              <a:t>%</a:t>
            </a:r>
            <a:endParaRPr lang="en-US" sz="1600" dirty="0">
              <a:solidFill>
                <a:srgbClr val="FFC000"/>
              </a:solidFill>
              <a:latin typeface="Trebuchet MS" pitchFamily="34" charset="0"/>
              <a:cs typeface="Arial" charset="0"/>
            </a:endParaRPr>
          </a:p>
          <a:p>
            <a:pPr defTabSz="252413">
              <a:defRPr/>
            </a:pPr>
            <a:r>
              <a:rPr lang="en-US" sz="1600" dirty="0">
                <a:solidFill>
                  <a:srgbClr val="FFC000"/>
                </a:solidFill>
                <a:latin typeface="Trebuchet MS" pitchFamily="34" charset="0"/>
                <a:cs typeface="Arial" charset="0"/>
              </a:rPr>
              <a:t>APK PT	   </a:t>
            </a:r>
            <a:r>
              <a:rPr lang="id-ID" sz="1600" dirty="0">
                <a:solidFill>
                  <a:srgbClr val="FFC000"/>
                </a:solidFill>
                <a:latin typeface="Trebuchet MS" pitchFamily="34" charset="0"/>
                <a:cs typeface="Arial" charset="0"/>
              </a:rPr>
              <a:t>		</a:t>
            </a:r>
            <a:r>
              <a:rPr lang="en-US" sz="1600" dirty="0">
                <a:solidFill>
                  <a:srgbClr val="FFC000"/>
                </a:solidFill>
                <a:latin typeface="Trebuchet MS" pitchFamily="34" charset="0"/>
                <a:cs typeface="Arial" charset="0"/>
              </a:rPr>
              <a:t>	: </a:t>
            </a:r>
            <a:r>
              <a:rPr lang="id-ID" sz="1600" dirty="0">
                <a:solidFill>
                  <a:srgbClr val="FFC000"/>
                </a:solidFill>
                <a:latin typeface="Trebuchet MS" pitchFamily="34" charset="0"/>
                <a:cs typeface="Arial" charset="0"/>
              </a:rPr>
              <a:t>  </a:t>
            </a:r>
            <a:r>
              <a:rPr lang="en-US" sz="1600" dirty="0" smtClean="0">
                <a:solidFill>
                  <a:srgbClr val="FFC000"/>
                </a:solidFill>
                <a:latin typeface="Trebuchet MS" pitchFamily="34" charset="0"/>
                <a:cs typeface="Arial" charset="0"/>
              </a:rPr>
              <a:t>17,09</a:t>
            </a:r>
            <a:r>
              <a:rPr lang="id-ID" sz="1600" dirty="0" smtClean="0">
                <a:solidFill>
                  <a:srgbClr val="FFC000"/>
                </a:solidFill>
                <a:latin typeface="Trebuchet MS" pitchFamily="34" charset="0"/>
                <a:cs typeface="Arial" charset="0"/>
              </a:rPr>
              <a:t> %</a:t>
            </a:r>
            <a:endParaRPr lang="id-ID" sz="1600" dirty="0">
              <a:solidFill>
                <a:srgbClr val="FFC000"/>
              </a:solidFill>
              <a:latin typeface="Trebuchet MS" pitchFamily="34" charset="0"/>
              <a:cs typeface="Arial" charset="0"/>
            </a:endParaRPr>
          </a:p>
        </p:txBody>
      </p:sp>
      <p:sp>
        <p:nvSpPr>
          <p:cNvPr id="10" name="Oval 9"/>
          <p:cNvSpPr/>
          <p:nvPr/>
        </p:nvSpPr>
        <p:spPr>
          <a:xfrm>
            <a:off x="5914671" y="1486691"/>
            <a:ext cx="838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latin typeface="Arial" pitchFamily="34" charset="0"/>
                <a:cs typeface="Arial" pitchFamily="34" charset="0"/>
              </a:rPr>
              <a:t>44,3 </a:t>
            </a:r>
            <a:r>
              <a:rPr lang="en-US" sz="1400" b="1" dirty="0" err="1">
                <a:solidFill>
                  <a:prstClr val="white"/>
                </a:solidFill>
                <a:latin typeface="Arial" pitchFamily="34" charset="0"/>
                <a:cs typeface="Arial" pitchFamily="34" charset="0"/>
              </a:rPr>
              <a:t>Juta</a:t>
            </a:r>
            <a:endParaRPr lang="en-US" sz="1400" b="1" dirty="0">
              <a:solidFill>
                <a:prstClr val="white"/>
              </a:solidFill>
              <a:latin typeface="Arial" pitchFamily="34" charset="0"/>
              <a:cs typeface="Arial" pitchFamily="34" charset="0"/>
            </a:endParaRPr>
          </a:p>
        </p:txBody>
      </p:sp>
      <p:grpSp>
        <p:nvGrpSpPr>
          <p:cNvPr id="13" name="Group 12"/>
          <p:cNvGrpSpPr/>
          <p:nvPr/>
        </p:nvGrpSpPr>
        <p:grpSpPr>
          <a:xfrm>
            <a:off x="-7016" y="-99392"/>
            <a:ext cx="9144000" cy="1249467"/>
            <a:chOff x="0" y="380"/>
            <a:chExt cx="9144000" cy="1249467"/>
          </a:xfrm>
        </p:grpSpPr>
        <p:sp>
          <p:nvSpPr>
            <p:cNvPr id="15" name="Rectangle 14"/>
            <p:cNvSpPr/>
            <p:nvPr/>
          </p:nvSpPr>
          <p:spPr>
            <a:xfrm>
              <a:off x="0" y="388184"/>
              <a:ext cx="9144000" cy="7647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216404"/>
              <a:ext cx="9144000" cy="76470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4"/>
            <p:cNvSpPr txBox="1">
              <a:spLocks noChangeArrowheads="1"/>
            </p:cNvSpPr>
            <p:nvPr/>
          </p:nvSpPr>
          <p:spPr bwMode="auto">
            <a:xfrm>
              <a:off x="1002043" y="306368"/>
              <a:ext cx="8034454" cy="523220"/>
            </a:xfrm>
            <a:prstGeom prst="rect">
              <a:avLst/>
            </a:prstGeom>
            <a:noFill/>
            <a:ln w="9525">
              <a:noFill/>
              <a:miter lim="800000"/>
              <a:headEnd/>
              <a:tailEnd/>
            </a:ln>
          </p:spPr>
          <p:txBody>
            <a:bodyPr wrap="square">
              <a:spAutoFit/>
            </a:bodyPr>
            <a:lstStyle/>
            <a:p>
              <a:pPr algn="ctr">
                <a:defRPr/>
              </a:pPr>
              <a:r>
                <a:rPr lang="en-US" sz="2800" b="1" dirty="0" smtClean="0">
                  <a:solidFill>
                    <a:prstClr val="white"/>
                  </a:solidFill>
                  <a:effectLst>
                    <a:outerShdw blurRad="38100" dist="38100" dir="2700000" algn="tl">
                      <a:srgbClr val="000000"/>
                    </a:outerShdw>
                  </a:effectLst>
                  <a:latin typeface="Trebuchet MS" pitchFamily="34" charset="0"/>
                </a:rPr>
                <a:t>PROVINSI JAWA BARAT (KONDISI TAHUN 2013)</a:t>
              </a:r>
              <a:endParaRPr lang="en-US" sz="3200" b="1" dirty="0">
                <a:solidFill>
                  <a:prstClr val="white"/>
                </a:solidFill>
                <a:effectLst>
                  <a:outerShdw blurRad="38100" dist="38100" dir="2700000" algn="tl">
                    <a:srgbClr val="000000"/>
                  </a:outerShdw>
                </a:effectLst>
                <a:latin typeface="Trebuchet MS" pitchFamily="34" charset="0"/>
              </a:endParaRPr>
            </a:p>
          </p:txBody>
        </p:sp>
        <p:pic>
          <p:nvPicPr>
            <p:cNvPr id="18" name="Picture 17" descr="Gedung-sate.jpg"/>
            <p:cNvPicPr>
              <a:picLocks noChangeAspect="1"/>
            </p:cNvPicPr>
            <p:nvPr/>
          </p:nvPicPr>
          <p:blipFill>
            <a:blip r:embed="rId4" cstate="print">
              <a:extLst>
                <a:ext uri="{BEBA8EAE-BF5A-486C-A8C5-ECC9F3942E4B}">
                  <a14:imgProps xmlns:a14="http://schemas.microsoft.com/office/drawing/2010/main">
                    <a14:imgLayer r:embed="rId5">
                      <a14:imgEffect>
                        <a14:sharpenSoften amount="-11000"/>
                      </a14:imgEffect>
                      <a14:imgEffect>
                        <a14:brightnessContrast bright="8000" contrast="3000"/>
                      </a14:imgEffect>
                    </a14:imgLayer>
                  </a14:imgProps>
                </a:ext>
              </a:extLst>
            </a:blip>
            <a:srcRect l="17513" t="8889" b="35556"/>
            <a:stretch>
              <a:fillRect/>
            </a:stretch>
          </p:blipFill>
          <p:spPr>
            <a:xfrm>
              <a:off x="107504" y="380"/>
              <a:ext cx="908409" cy="1249467"/>
            </a:xfrm>
            <a:prstGeom prst="rect">
              <a:avLst/>
            </a:prstGeom>
            <a:ln>
              <a:noFill/>
            </a:ln>
            <a:effectLst>
              <a:glow>
                <a:schemeClr val="bg1">
                  <a:alpha val="0"/>
                </a:schemeClr>
              </a:glow>
              <a:softEdge rad="203200"/>
            </a:effectLst>
          </p:spPr>
        </p:pic>
      </p:grpSp>
      <p:graphicFrame>
        <p:nvGraphicFramePr>
          <p:cNvPr id="14" name="Table 13"/>
          <p:cNvGraphicFramePr>
            <a:graphicFrameLocks noGrp="1"/>
          </p:cNvGraphicFramePr>
          <p:nvPr>
            <p:extLst>
              <p:ext uri="{D42A27DB-BD31-4B8C-83A1-F6EECF244321}">
                <p14:modId xmlns:p14="http://schemas.microsoft.com/office/powerpoint/2010/main" val="3918189045"/>
              </p:ext>
            </p:extLst>
          </p:nvPr>
        </p:nvGraphicFramePr>
        <p:xfrm>
          <a:off x="71353" y="5642269"/>
          <a:ext cx="4079303" cy="1225186"/>
        </p:xfrm>
        <a:graphic>
          <a:graphicData uri="http://schemas.openxmlformats.org/drawingml/2006/table">
            <a:tbl>
              <a:tblPr/>
              <a:tblGrid>
                <a:gridCol w="2807046"/>
                <a:gridCol w="1272257"/>
              </a:tblGrid>
              <a:tr h="217714">
                <a:tc>
                  <a:txBody>
                    <a:bodyPr/>
                    <a:lstStyle/>
                    <a:p>
                      <a:pPr algn="l" fontAlgn="ctr"/>
                      <a:r>
                        <a:rPr lang="id-ID" sz="1100" b="1" i="0" u="none" strike="noStrike" dirty="0">
                          <a:solidFill>
                            <a:srgbClr val="FFFFFF"/>
                          </a:solidFill>
                          <a:latin typeface="Calibri"/>
                        </a:rPr>
                        <a:t>Jumlah </a:t>
                      </a:r>
                      <a:r>
                        <a:rPr lang="id-ID" sz="1100" b="1" i="0" u="none" strike="noStrike" dirty="0" smtClean="0">
                          <a:solidFill>
                            <a:srgbClr val="FFFFFF"/>
                          </a:solidFill>
                          <a:latin typeface="Calibri"/>
                        </a:rPr>
                        <a:t>Penduduk</a:t>
                      </a:r>
                      <a:r>
                        <a:rPr lang="id-ID" sz="1100" b="1" i="0" u="none" strike="noStrike" baseline="0" dirty="0" smtClean="0">
                          <a:solidFill>
                            <a:srgbClr val="FFFFFF"/>
                          </a:solidFill>
                          <a:latin typeface="Calibri"/>
                        </a:rPr>
                        <a:t> </a:t>
                      </a:r>
                      <a:r>
                        <a:rPr lang="en-US" sz="1100" b="1" i="0" u="none" strike="noStrike" baseline="0" dirty="0" smtClean="0">
                          <a:solidFill>
                            <a:srgbClr val="FFFFFF"/>
                          </a:solidFill>
                          <a:latin typeface="Calibri"/>
                        </a:rPr>
                        <a:t>Per BKPP </a:t>
                      </a:r>
                      <a:r>
                        <a:rPr lang="id-ID" sz="1100" b="1" i="0" u="none" strike="noStrike" baseline="0" dirty="0" smtClean="0">
                          <a:solidFill>
                            <a:srgbClr val="FFFFFF"/>
                          </a:solidFill>
                          <a:latin typeface="Calibri"/>
                        </a:rPr>
                        <a:t>Th 2012</a:t>
                      </a:r>
                      <a:r>
                        <a:rPr lang="id-ID" sz="1100" b="1" i="0" u="none" strike="noStrike" dirty="0" smtClean="0">
                          <a:solidFill>
                            <a:srgbClr val="FFFFFF"/>
                          </a:solidFill>
                          <a:latin typeface="Calibri"/>
                        </a:rPr>
                        <a:t> </a:t>
                      </a:r>
                      <a:r>
                        <a:rPr lang="id-ID" sz="1100" b="1" i="0" u="none" strike="noStrike" dirty="0">
                          <a:solidFill>
                            <a:srgbClr val="FFFFFF"/>
                          </a:solidFill>
                          <a:latin typeface="Calibri"/>
                        </a:rPr>
                        <a:t>:</a:t>
                      </a:r>
                    </a:p>
                  </a:txBody>
                  <a:tcPr marL="9525" marR="9525" marT="9525" marB="0" anchor="ctr">
                    <a:lnL>
                      <a:noFill/>
                    </a:lnL>
                    <a:lnR>
                      <a:noFill/>
                    </a:lnR>
                    <a:lnT>
                      <a:noFill/>
                    </a:lnT>
                    <a:lnB>
                      <a:noFill/>
                    </a:lnB>
                    <a:solidFill>
                      <a:srgbClr val="002060"/>
                    </a:solidFill>
                  </a:tcPr>
                </a:tc>
                <a:tc>
                  <a:txBody>
                    <a:bodyPr/>
                    <a:lstStyle/>
                    <a:p>
                      <a:pPr algn="l" fontAlgn="ctr"/>
                      <a:r>
                        <a:rPr lang="id-ID" sz="1100" b="1" i="0" u="none" strike="noStrike" dirty="0">
                          <a:solidFill>
                            <a:srgbClr val="FFFFFF"/>
                          </a:solidFill>
                          <a:latin typeface="Calibri"/>
                        </a:rPr>
                        <a:t> </a:t>
                      </a:r>
                    </a:p>
                  </a:txBody>
                  <a:tcPr marL="9525" marR="9525" marT="9525" marB="0" anchor="ctr">
                    <a:lnL>
                      <a:noFill/>
                    </a:lnL>
                    <a:lnR>
                      <a:noFill/>
                    </a:lnR>
                    <a:lnT>
                      <a:noFill/>
                    </a:lnT>
                    <a:lnB>
                      <a:noFill/>
                    </a:lnB>
                    <a:solidFill>
                      <a:srgbClr val="002060"/>
                    </a:solidFill>
                  </a:tcPr>
                </a:tc>
              </a:tr>
              <a:tr h="217714">
                <a:tc>
                  <a:txBody>
                    <a:bodyPr/>
                    <a:lstStyle/>
                    <a:p>
                      <a:pPr algn="l" fontAlgn="ctr"/>
                      <a:r>
                        <a:rPr lang="id-ID" sz="1100" b="0" i="0" u="none" strike="noStrike">
                          <a:solidFill>
                            <a:srgbClr val="000000"/>
                          </a:solidFill>
                          <a:latin typeface="Calibri"/>
                        </a:rPr>
                        <a:t>BKPP Wilayah I Bogor</a:t>
                      </a:r>
                    </a:p>
                  </a:txBody>
                  <a:tcPr marL="9525" marR="9525" marT="9525" marB="0" anchor="ctr">
                    <a:lnL>
                      <a:noFill/>
                    </a:lnL>
                    <a:lnR>
                      <a:noFill/>
                    </a:lnR>
                    <a:lnT>
                      <a:noFill/>
                    </a:lnT>
                    <a:lnB>
                      <a:noFill/>
                    </a:lnB>
                    <a:solidFill>
                      <a:srgbClr val="8DB4E3"/>
                    </a:solidFill>
                  </a:tcPr>
                </a:tc>
                <a:tc>
                  <a:txBody>
                    <a:bodyPr/>
                    <a:lstStyle/>
                    <a:p>
                      <a:pPr algn="l" fontAlgn="ctr"/>
                      <a:r>
                        <a:rPr lang="id-ID" sz="1100" b="0" i="0" u="none" strike="noStrike">
                          <a:solidFill>
                            <a:srgbClr val="000000"/>
                          </a:solidFill>
                          <a:latin typeface="Calibri"/>
                        </a:rPr>
                        <a:t>    12.761.297 </a:t>
                      </a:r>
                    </a:p>
                  </a:txBody>
                  <a:tcPr marL="9525" marR="9525" marT="9525" marB="0" anchor="ctr">
                    <a:lnL>
                      <a:noFill/>
                    </a:lnL>
                    <a:lnR>
                      <a:noFill/>
                    </a:lnR>
                    <a:lnT>
                      <a:noFill/>
                    </a:lnT>
                    <a:lnB>
                      <a:noFill/>
                    </a:lnB>
                    <a:solidFill>
                      <a:srgbClr val="8DB4E3"/>
                    </a:solidFill>
                  </a:tcPr>
                </a:tc>
              </a:tr>
              <a:tr h="217714">
                <a:tc>
                  <a:txBody>
                    <a:bodyPr/>
                    <a:lstStyle/>
                    <a:p>
                      <a:pPr algn="l" fontAlgn="ctr"/>
                      <a:r>
                        <a:rPr lang="id-ID" sz="1100" b="0" i="0" u="none" strike="noStrike">
                          <a:solidFill>
                            <a:srgbClr val="000000"/>
                          </a:solidFill>
                          <a:latin typeface="Calibri"/>
                        </a:rPr>
                        <a:t>BKPP Wilayah II Purwakarta</a:t>
                      </a:r>
                    </a:p>
                  </a:txBody>
                  <a:tcPr marL="9525" marR="9525" marT="9525" marB="0" anchor="ctr">
                    <a:lnL>
                      <a:noFill/>
                    </a:lnL>
                    <a:lnR>
                      <a:noFill/>
                    </a:lnR>
                    <a:lnT>
                      <a:noFill/>
                    </a:lnT>
                    <a:lnB>
                      <a:noFill/>
                    </a:lnB>
                    <a:solidFill>
                      <a:srgbClr val="E6B9B8"/>
                    </a:solidFill>
                  </a:tcPr>
                </a:tc>
                <a:tc>
                  <a:txBody>
                    <a:bodyPr/>
                    <a:lstStyle/>
                    <a:p>
                      <a:pPr algn="l" fontAlgn="ctr"/>
                      <a:r>
                        <a:rPr lang="id-ID" sz="1100" b="0" i="0" u="none" strike="noStrike">
                          <a:solidFill>
                            <a:srgbClr val="000000"/>
                          </a:solidFill>
                          <a:latin typeface="Calibri"/>
                        </a:rPr>
                        <a:t>      9.814.207 </a:t>
                      </a:r>
                    </a:p>
                  </a:txBody>
                  <a:tcPr marL="9525" marR="9525" marT="9525" marB="0" anchor="ctr">
                    <a:lnL>
                      <a:noFill/>
                    </a:lnL>
                    <a:lnR>
                      <a:noFill/>
                    </a:lnR>
                    <a:lnT>
                      <a:noFill/>
                    </a:lnT>
                    <a:lnB>
                      <a:noFill/>
                    </a:lnB>
                    <a:solidFill>
                      <a:srgbClr val="E6B9B8"/>
                    </a:solidFill>
                  </a:tcPr>
                </a:tc>
              </a:tr>
              <a:tr h="217714">
                <a:tc>
                  <a:txBody>
                    <a:bodyPr/>
                    <a:lstStyle/>
                    <a:p>
                      <a:pPr algn="l" fontAlgn="ctr"/>
                      <a:r>
                        <a:rPr lang="id-ID" sz="1100" b="0" i="0" u="none" strike="noStrike">
                          <a:solidFill>
                            <a:srgbClr val="000000"/>
                          </a:solidFill>
                          <a:latin typeface="Calibri"/>
                        </a:rPr>
                        <a:t>BKPP Wilayah III Cirebon</a:t>
                      </a:r>
                    </a:p>
                  </a:txBody>
                  <a:tcPr marL="9525" marR="9525" marT="9525" marB="0" anchor="ctr">
                    <a:lnL>
                      <a:noFill/>
                    </a:lnL>
                    <a:lnR>
                      <a:noFill/>
                    </a:lnR>
                    <a:lnT>
                      <a:noFill/>
                    </a:lnT>
                    <a:lnB>
                      <a:noFill/>
                    </a:lnB>
                    <a:solidFill>
                      <a:srgbClr val="C2D69A"/>
                    </a:solidFill>
                  </a:tcPr>
                </a:tc>
                <a:tc>
                  <a:txBody>
                    <a:bodyPr/>
                    <a:lstStyle/>
                    <a:p>
                      <a:pPr algn="l" fontAlgn="ctr"/>
                      <a:r>
                        <a:rPr lang="id-ID" sz="1100" b="0" i="0" u="none" strike="noStrike" dirty="0">
                          <a:solidFill>
                            <a:srgbClr val="000000"/>
                          </a:solidFill>
                          <a:latin typeface="Calibri"/>
                        </a:rPr>
                        <a:t>      6.354.983 </a:t>
                      </a:r>
                    </a:p>
                  </a:txBody>
                  <a:tcPr marL="9525" marR="9525" marT="9525" marB="0" anchor="ctr">
                    <a:lnL>
                      <a:noFill/>
                    </a:lnL>
                    <a:lnR>
                      <a:noFill/>
                    </a:lnR>
                    <a:lnT>
                      <a:noFill/>
                    </a:lnT>
                    <a:lnB>
                      <a:noFill/>
                    </a:lnB>
                    <a:solidFill>
                      <a:srgbClr val="C2D69A"/>
                    </a:solidFill>
                  </a:tcPr>
                </a:tc>
              </a:tr>
              <a:tr h="174171">
                <a:tc>
                  <a:txBody>
                    <a:bodyPr/>
                    <a:lstStyle/>
                    <a:p>
                      <a:pPr algn="l" fontAlgn="ctr"/>
                      <a:r>
                        <a:rPr lang="id-ID" sz="1100" b="0" i="0" u="none" strike="noStrike" dirty="0">
                          <a:solidFill>
                            <a:srgbClr val="000000"/>
                          </a:solidFill>
                          <a:latin typeface="Calibri"/>
                        </a:rPr>
                        <a:t>BKPP Wilayah IV </a:t>
                      </a:r>
                      <a:r>
                        <a:rPr lang="id-ID" sz="1100" b="0" i="0" u="none" strike="noStrike" dirty="0" smtClean="0">
                          <a:solidFill>
                            <a:srgbClr val="000000"/>
                          </a:solidFill>
                          <a:latin typeface="Calibri"/>
                        </a:rPr>
                        <a:t>Priangan</a:t>
                      </a:r>
                      <a:endParaRPr lang="id-ID" sz="1100" b="0" i="0" u="none" strike="noStrike" dirty="0">
                        <a:solidFill>
                          <a:srgbClr val="000000"/>
                        </a:solidFill>
                        <a:latin typeface="Calibri"/>
                      </a:endParaRPr>
                    </a:p>
                  </a:txBody>
                  <a:tcPr marL="9525" marR="9525" marT="9525" marB="0" anchor="ctr">
                    <a:lnL>
                      <a:noFill/>
                    </a:lnL>
                    <a:lnR>
                      <a:noFill/>
                    </a:lnR>
                    <a:lnT>
                      <a:noFill/>
                    </a:lnT>
                    <a:lnB>
                      <a:noFill/>
                    </a:lnB>
                    <a:solidFill>
                      <a:srgbClr val="FAC090"/>
                    </a:solidFill>
                  </a:tcPr>
                </a:tc>
                <a:tc>
                  <a:txBody>
                    <a:bodyPr/>
                    <a:lstStyle/>
                    <a:p>
                      <a:pPr algn="l" fontAlgn="ctr"/>
                      <a:r>
                        <a:rPr lang="id-ID" sz="1100" b="0" i="0" u="none" strike="noStrike" dirty="0">
                          <a:solidFill>
                            <a:srgbClr val="000000"/>
                          </a:solidFill>
                          <a:latin typeface="Calibri"/>
                        </a:rPr>
                        <a:t>    15.617.944 </a:t>
                      </a:r>
                    </a:p>
                  </a:txBody>
                  <a:tcPr marL="9525" marR="9525" marT="9525" marB="0" anchor="ctr">
                    <a:lnL>
                      <a:noFill/>
                    </a:lnL>
                    <a:lnR>
                      <a:noFill/>
                    </a:lnR>
                    <a:lnT>
                      <a:noFill/>
                    </a:lnT>
                    <a:lnB>
                      <a:noFill/>
                    </a:lnB>
                    <a:solidFill>
                      <a:srgbClr val="FAC090"/>
                    </a:solidFill>
                  </a:tcPr>
                </a:tc>
              </a:tr>
              <a:tr h="174171">
                <a:tc>
                  <a:txBody>
                    <a:bodyPr/>
                    <a:lstStyle/>
                    <a:p>
                      <a:pPr algn="l" fontAlgn="ctr"/>
                      <a:r>
                        <a:rPr lang="id-ID" sz="1100" b="1" i="0" u="none" strike="noStrike" dirty="0">
                          <a:solidFill>
                            <a:schemeClr val="bg1"/>
                          </a:solidFill>
                          <a:latin typeface="Calibri"/>
                        </a:rPr>
                        <a:t>Jabar</a:t>
                      </a:r>
                    </a:p>
                  </a:txBody>
                  <a:tcPr marL="9525" marR="9525" marT="9525" marB="0" anchor="ctr">
                    <a:lnL>
                      <a:noFill/>
                    </a:lnL>
                    <a:lnR>
                      <a:noFill/>
                    </a:lnR>
                    <a:lnT>
                      <a:noFill/>
                    </a:lnT>
                    <a:lnB>
                      <a:noFill/>
                    </a:lnB>
                    <a:solidFill>
                      <a:srgbClr val="974807"/>
                    </a:solidFill>
                  </a:tcPr>
                </a:tc>
                <a:tc>
                  <a:txBody>
                    <a:bodyPr/>
                    <a:lstStyle/>
                    <a:p>
                      <a:pPr algn="l" fontAlgn="ctr"/>
                      <a:r>
                        <a:rPr lang="id-ID" sz="1100" b="1" i="0" u="none" strike="noStrike" dirty="0">
                          <a:solidFill>
                            <a:srgbClr val="000000"/>
                          </a:solidFill>
                          <a:latin typeface="Calibri"/>
                        </a:rPr>
                        <a:t>    </a:t>
                      </a:r>
                      <a:r>
                        <a:rPr lang="id-ID" sz="1100" b="1" i="0" u="none" strike="noStrike" dirty="0">
                          <a:solidFill>
                            <a:schemeClr val="bg1"/>
                          </a:solidFill>
                          <a:latin typeface="Calibri"/>
                        </a:rPr>
                        <a:t>44.548.431</a:t>
                      </a:r>
                      <a:r>
                        <a:rPr lang="id-ID" sz="1100" b="1" i="0" u="none" strike="noStrike" dirty="0">
                          <a:solidFill>
                            <a:srgbClr val="000000"/>
                          </a:solidFill>
                          <a:latin typeface="Calibri"/>
                        </a:rPr>
                        <a:t> </a:t>
                      </a:r>
                    </a:p>
                  </a:txBody>
                  <a:tcPr marL="9525" marR="9525" marT="9525" marB="0" anchor="ctr">
                    <a:lnL>
                      <a:noFill/>
                    </a:lnL>
                    <a:lnR>
                      <a:noFill/>
                    </a:lnR>
                    <a:lnT>
                      <a:noFill/>
                    </a:lnT>
                    <a:lnB>
                      <a:noFill/>
                    </a:lnB>
                    <a:solidFill>
                      <a:srgbClr val="974807"/>
                    </a:solidFill>
                  </a:tcPr>
                </a:tc>
              </a:tr>
            </a:tbl>
          </a:graphicData>
        </a:graphic>
      </p:graphicFrame>
      <p:sp>
        <p:nvSpPr>
          <p:cNvPr id="19" name="TextBox 18"/>
          <p:cNvSpPr txBox="1"/>
          <p:nvPr/>
        </p:nvSpPr>
        <p:spPr>
          <a:xfrm>
            <a:off x="8618046" y="6381328"/>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6</a:t>
            </a:r>
          </a:p>
        </p:txBody>
      </p:sp>
    </p:spTree>
    <p:extLst>
      <p:ext uri="{BB962C8B-B14F-4D97-AF65-F5344CB8AC3E}">
        <p14:creationId xmlns:p14="http://schemas.microsoft.com/office/powerpoint/2010/main" val="78686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9603299"/>
              </p:ext>
            </p:extLst>
          </p:nvPr>
        </p:nvGraphicFramePr>
        <p:xfrm>
          <a:off x="228599" y="1152995"/>
          <a:ext cx="8686802" cy="4940301"/>
        </p:xfrm>
        <a:graphic>
          <a:graphicData uri="http://schemas.openxmlformats.org/drawingml/2006/table">
            <a:tbl>
              <a:tblPr/>
              <a:tblGrid>
                <a:gridCol w="1956638"/>
                <a:gridCol w="1062656"/>
                <a:gridCol w="809644"/>
                <a:gridCol w="809644"/>
                <a:gridCol w="809644"/>
                <a:gridCol w="809644"/>
                <a:gridCol w="809644"/>
                <a:gridCol w="809644"/>
                <a:gridCol w="809644"/>
              </a:tblGrid>
              <a:tr h="609601">
                <a:tc>
                  <a:txBody>
                    <a:bodyPr/>
                    <a:lstStyle/>
                    <a:p>
                      <a:pPr algn="ctr" fontAlgn="b"/>
                      <a:r>
                        <a:rPr lang="id-ID" sz="1600" b="0"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dirty="0">
                          <a:solidFill>
                            <a:schemeClr val="bg1"/>
                          </a:solidFill>
                          <a:effectLst/>
                          <a:latin typeface="Calibri"/>
                        </a:rPr>
                        <a:t>Satuan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dirty="0">
                          <a:solidFill>
                            <a:schemeClr val="bg1"/>
                          </a:solidFill>
                          <a:effectLst/>
                          <a:latin typeface="Calibri"/>
                        </a:rPr>
                        <a:t>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dirty="0">
                          <a:solidFill>
                            <a:schemeClr val="bg1"/>
                          </a:solidFill>
                          <a:effectLst/>
                          <a:latin typeface="Calibri"/>
                        </a:rPr>
                        <a:t>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dirty="0">
                          <a:solidFill>
                            <a:schemeClr val="bg1"/>
                          </a:solidFill>
                          <a:effectLst/>
                          <a:latin typeface="Calibri"/>
                        </a:rPr>
                        <a:t>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dirty="0">
                          <a:solidFill>
                            <a:schemeClr val="bg1"/>
                          </a:solidFill>
                          <a:effectLst/>
                          <a:latin typeface="Calibri"/>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dirty="0">
                          <a:solidFill>
                            <a:schemeClr val="bg1"/>
                          </a:solidFill>
                          <a:effectLst/>
                          <a:latin typeface="Calibri"/>
                        </a:rPr>
                        <a:t>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a:solidFill>
                            <a:schemeClr val="bg1"/>
                          </a:solidFill>
                          <a:effectLst/>
                          <a:latin typeface="Calibri"/>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id-ID" sz="1600" b="0" i="0" u="none" strike="noStrike" dirty="0">
                          <a:solidFill>
                            <a:schemeClr val="bg1"/>
                          </a:solidFill>
                          <a:effectLst/>
                          <a:latin typeface="Calibri"/>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r>
              <a:tr h="393700">
                <a:tc>
                  <a:txBody>
                    <a:bodyPr/>
                    <a:lstStyle/>
                    <a:p>
                      <a:pPr algn="ctr" fontAlgn="b"/>
                      <a:r>
                        <a:rPr lang="id-ID" sz="1600" b="0" i="0" u="none" strike="noStrike" dirty="0">
                          <a:solidFill>
                            <a:srgbClr val="000000"/>
                          </a:solidFill>
                          <a:effectLst/>
                          <a:latin typeface="Calibri"/>
                        </a:rPr>
                        <a:t>IPM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Point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70,71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71,12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71,64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72,08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72,82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73,19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73,40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93700">
                <a:tc>
                  <a:txBody>
                    <a:bodyPr/>
                    <a:lstStyle/>
                    <a:p>
                      <a:pPr algn="ctr" fontAlgn="b"/>
                      <a:r>
                        <a:rPr lang="id-ID" sz="1600" b="0" i="0" u="none" strike="noStrike" dirty="0">
                          <a:solidFill>
                            <a:srgbClr val="000000"/>
                          </a:solidFill>
                          <a:effectLst/>
                          <a:latin typeface="Calibri"/>
                        </a:rPr>
                        <a:t>indeks pendidikan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Point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80,21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80,35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81,14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81,67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82,55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82,75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82,31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93700">
                <a:tc>
                  <a:txBody>
                    <a:bodyPr/>
                    <a:lstStyle/>
                    <a:p>
                      <a:pPr algn="ctr" fontAlgn="b"/>
                      <a:r>
                        <a:rPr lang="id-ID" sz="1600" b="0" i="0" u="none" strike="noStrike" dirty="0">
                          <a:solidFill>
                            <a:srgbClr val="000000"/>
                          </a:solidFill>
                          <a:effectLst/>
                          <a:latin typeface="Calibri"/>
                        </a:rPr>
                        <a:t>indeks kesehatan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Point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71,00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71,33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71,67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72,00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72,34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72,67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72,99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93700">
                <a:tc>
                  <a:txBody>
                    <a:bodyPr/>
                    <a:lstStyle/>
                    <a:p>
                      <a:pPr algn="ctr" fontAlgn="b"/>
                      <a:r>
                        <a:rPr lang="id-ID" sz="1600" b="0" i="0" u="none" strike="noStrike">
                          <a:solidFill>
                            <a:srgbClr val="000000"/>
                          </a:solidFill>
                          <a:effectLst/>
                          <a:latin typeface="Calibri"/>
                        </a:rPr>
                        <a:t>indeks Daya beli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Point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60,93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61,66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62,10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a:solidFill>
                            <a:srgbClr val="000000"/>
                          </a:solidFill>
                          <a:effectLst/>
                          <a:latin typeface="Calibri"/>
                        </a:rPr>
                        <a:t>62,57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63,57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64,17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id-ID" sz="1600" b="0" i="0" u="none" strike="noStrike" dirty="0">
                          <a:solidFill>
                            <a:srgbClr val="000000"/>
                          </a:solidFill>
                          <a:effectLst/>
                          <a:latin typeface="Calibri"/>
                        </a:rPr>
                        <a:t>64,89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93700">
                <a:tc>
                  <a:txBody>
                    <a:bodyPr/>
                    <a:lstStyle/>
                    <a:p>
                      <a:pPr algn="ctr" fontAlgn="b"/>
                      <a:r>
                        <a:rPr lang="id-ID" sz="1600" b="0" i="0" u="none" strike="noStrike">
                          <a:solidFill>
                            <a:srgbClr val="000000"/>
                          </a:solidFill>
                          <a:effectLst/>
                          <a:latin typeface="Calibri"/>
                        </a:rPr>
                        <a:t>Paritas Daya Beli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Ribu Rupiah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623,64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626,81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628,71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630,77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635,10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637,67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640,80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700">
                <a:tc>
                  <a:txBody>
                    <a:bodyPr/>
                    <a:lstStyle/>
                    <a:p>
                      <a:pPr algn="ctr" fontAlgn="b"/>
                      <a:r>
                        <a:rPr lang="id-ID" sz="1600" b="0" i="0" u="none" strike="noStrike" dirty="0">
                          <a:solidFill>
                            <a:srgbClr val="000000"/>
                          </a:solidFill>
                          <a:effectLst/>
                          <a:latin typeface="Calibri"/>
                        </a:rPr>
                        <a:t>APK 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108,90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116,74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119,06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119,31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119,55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93700">
                <a:tc>
                  <a:txBody>
                    <a:bodyPr/>
                    <a:lstStyle/>
                    <a:p>
                      <a:pPr algn="ctr" fontAlgn="b"/>
                      <a:r>
                        <a:rPr lang="id-ID" sz="1600" b="0" i="0" u="none" strike="noStrike" dirty="0">
                          <a:solidFill>
                            <a:srgbClr val="000000"/>
                          </a:solidFill>
                          <a:effectLst/>
                          <a:latin typeface="Calibri"/>
                        </a:rPr>
                        <a:t>APK SLTP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84,64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88,90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92,40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93,97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94,03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94,55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95,25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93700">
                <a:tc>
                  <a:txBody>
                    <a:bodyPr/>
                    <a:lstStyle/>
                    <a:p>
                      <a:pPr algn="ctr" fontAlgn="b"/>
                      <a:r>
                        <a:rPr lang="id-ID" sz="1600" b="0" i="0" u="none" strike="noStrike" dirty="0">
                          <a:solidFill>
                            <a:srgbClr val="000000"/>
                          </a:solidFill>
                          <a:effectLst/>
                          <a:latin typeface="Calibri"/>
                        </a:rPr>
                        <a:t>APK SLTA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49,32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51,83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53,14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57,50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59,56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67,78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70,19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93700">
                <a:tc>
                  <a:txBody>
                    <a:bodyPr/>
                    <a:lstStyle/>
                    <a:p>
                      <a:pPr algn="ctr" fontAlgn="b"/>
                      <a:r>
                        <a:rPr lang="id-ID" sz="1600" b="0" i="0" u="none" strike="noStrike" dirty="0">
                          <a:solidFill>
                            <a:srgbClr val="000000"/>
                          </a:solidFill>
                          <a:effectLst/>
                          <a:latin typeface="Calibri"/>
                        </a:rPr>
                        <a:t>APK Perguruan Tinggi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10,99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15,19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smtClean="0">
                          <a:solidFill>
                            <a:srgbClr val="000000"/>
                          </a:solidFill>
                          <a:effectLst/>
                          <a:latin typeface="Calibri"/>
                        </a:rPr>
                        <a:t>17,09</a:t>
                      </a:r>
                      <a:endParaRPr lang="id-ID"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93700">
                <a:tc>
                  <a:txBody>
                    <a:bodyPr/>
                    <a:lstStyle/>
                    <a:p>
                      <a:pPr algn="ctr" fontAlgn="b"/>
                      <a:r>
                        <a:rPr lang="id-ID" sz="1600" b="0" i="0" u="none" strike="noStrike">
                          <a:solidFill>
                            <a:srgbClr val="000000"/>
                          </a:solidFill>
                          <a:effectLst/>
                          <a:latin typeface="Calibri"/>
                        </a:rPr>
                        <a:t>Angka Harapan Hidup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Tahun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d-ID" sz="1600" b="0" i="0" u="none" strike="noStrike">
                          <a:solidFill>
                            <a:srgbClr val="000000"/>
                          </a:solidFill>
                          <a:effectLst/>
                          <a:latin typeface="Calibri"/>
                        </a:rPr>
                        <a:t>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700">
                <a:tc>
                  <a:txBody>
                    <a:bodyPr/>
                    <a:lstStyle/>
                    <a:p>
                      <a:pPr algn="ctr" fontAlgn="b"/>
                      <a:r>
                        <a:rPr lang="id-ID" sz="1600" b="0" i="0" u="none" strike="noStrike" dirty="0">
                          <a:solidFill>
                            <a:srgbClr val="000000"/>
                          </a:solidFill>
                          <a:effectLst/>
                          <a:latin typeface="Calibri"/>
                        </a:rPr>
                        <a:t>RLS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Tahun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id-ID" sz="1600" b="0" i="0" u="none" strike="noStrike" dirty="0">
                          <a:solidFill>
                            <a:srgbClr val="000000"/>
                          </a:solidFill>
                          <a:effectLst/>
                          <a:latin typeface="Calibri"/>
                        </a:rPr>
                        <a:t>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5" name="Rectangle 4"/>
          <p:cNvSpPr/>
          <p:nvPr/>
        </p:nvSpPr>
        <p:spPr>
          <a:xfrm>
            <a:off x="293914" y="188640"/>
            <a:ext cx="8534400" cy="707886"/>
          </a:xfrm>
          <a:prstGeom prst="rect">
            <a:avLst/>
          </a:prstGeom>
          <a:solidFill>
            <a:srgbClr val="0033CC"/>
          </a:solidFill>
        </p:spPr>
        <p:txBody>
          <a:bodyPr wrap="square">
            <a:spAutoFit/>
          </a:bodyPr>
          <a:lstStyle/>
          <a:p>
            <a:pPr algn="ctr"/>
            <a:r>
              <a:rPr lang="id-ID" sz="2000" b="1" dirty="0">
                <a:solidFill>
                  <a:schemeClr val="bg1"/>
                </a:solidFill>
                <a:latin typeface="Trebuchet MS" pitchFamily="34" charset="0"/>
              </a:rPr>
              <a:t>CAPAIAN INDEKS PEMBANGUNAN MANUSIA (IPM) JAWA BARAT </a:t>
            </a:r>
            <a:endParaRPr lang="id-ID" sz="2000" b="1" dirty="0" smtClean="0">
              <a:solidFill>
                <a:schemeClr val="bg1"/>
              </a:solidFill>
              <a:latin typeface="Trebuchet MS" pitchFamily="34" charset="0"/>
            </a:endParaRPr>
          </a:p>
          <a:p>
            <a:pPr algn="ctr"/>
            <a:r>
              <a:rPr lang="id-ID" sz="2000" b="1" dirty="0" smtClean="0">
                <a:solidFill>
                  <a:schemeClr val="bg1"/>
                </a:solidFill>
                <a:latin typeface="Trebuchet MS" pitchFamily="34" charset="0"/>
              </a:rPr>
              <a:t>TAHUN </a:t>
            </a:r>
            <a:r>
              <a:rPr lang="id-ID" sz="2000" b="1" dirty="0">
                <a:solidFill>
                  <a:schemeClr val="bg1"/>
                </a:solidFill>
                <a:latin typeface="Trebuchet MS" pitchFamily="34" charset="0"/>
              </a:rPr>
              <a:t>2007 </a:t>
            </a:r>
            <a:r>
              <a:rPr lang="id-ID" sz="2000" b="1" dirty="0" smtClean="0">
                <a:solidFill>
                  <a:schemeClr val="bg1"/>
                </a:solidFill>
                <a:latin typeface="Trebuchet MS" pitchFamily="34" charset="0"/>
              </a:rPr>
              <a:t>- 2013</a:t>
            </a:r>
            <a:endParaRPr lang="id-ID" sz="2000" b="1" dirty="0">
              <a:solidFill>
                <a:schemeClr val="bg1"/>
              </a:solidFill>
              <a:latin typeface="Trebuchet MS" pitchFamily="34" charset="0"/>
            </a:endParaRPr>
          </a:p>
        </p:txBody>
      </p:sp>
      <p:sp>
        <p:nvSpPr>
          <p:cNvPr id="2" name="Oval 1"/>
          <p:cNvSpPr/>
          <p:nvPr/>
        </p:nvSpPr>
        <p:spPr>
          <a:xfrm>
            <a:off x="609600" y="5715000"/>
            <a:ext cx="1143000" cy="609600"/>
          </a:xfrm>
          <a:prstGeom prst="ellipse">
            <a:avLst/>
          </a:prstGeom>
          <a:solidFill>
            <a:schemeClr val="accent1">
              <a:alpha val="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4013" y="5691187"/>
            <a:ext cx="1169987"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149080"/>
            <a:ext cx="2133600" cy="136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74013" y="4149080"/>
            <a:ext cx="1169988" cy="118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Gedung-sate.jpg"/>
          <p:cNvPicPr>
            <a:picLocks noChangeAspect="1"/>
          </p:cNvPicPr>
          <p:nvPr/>
        </p:nvPicPr>
        <p:blipFill>
          <a:blip r:embed="rId4" cstate="print">
            <a:extLst>
              <a:ext uri="{BEBA8EAE-BF5A-486C-A8C5-ECC9F3942E4B}">
                <a14:imgProps xmlns:a14="http://schemas.microsoft.com/office/drawing/2010/main">
                  <a14:imgLayer r:embed="rId5">
                    <a14:imgEffect>
                      <a14:sharpenSoften amount="-11000"/>
                    </a14:imgEffect>
                    <a14:imgEffect>
                      <a14:brightnessContrast bright="8000" contrast="3000"/>
                    </a14:imgEffect>
                  </a14:imgLayer>
                </a14:imgProps>
              </a:ext>
            </a:extLst>
          </a:blip>
          <a:srcRect l="17513" t="8889" b="35556"/>
          <a:stretch>
            <a:fillRect/>
          </a:stretch>
        </p:blipFill>
        <p:spPr>
          <a:xfrm>
            <a:off x="129268" y="-84644"/>
            <a:ext cx="908409" cy="1249467"/>
          </a:xfrm>
          <a:prstGeom prst="rect">
            <a:avLst/>
          </a:prstGeom>
          <a:ln>
            <a:noFill/>
          </a:ln>
          <a:effectLst>
            <a:glow>
              <a:schemeClr val="bg1">
                <a:alpha val="0"/>
              </a:schemeClr>
            </a:glow>
            <a:softEdge rad="203200"/>
          </a:effectLst>
        </p:spPr>
      </p:pic>
      <p:sp>
        <p:nvSpPr>
          <p:cNvPr id="11" name="TextBox 10"/>
          <p:cNvSpPr txBox="1"/>
          <p:nvPr/>
        </p:nvSpPr>
        <p:spPr>
          <a:xfrm>
            <a:off x="8618046" y="6381328"/>
            <a:ext cx="274434" cy="276999"/>
          </a:xfrm>
          <a:prstGeom prst="rect">
            <a:avLst/>
          </a:prstGeom>
          <a:solidFill>
            <a:srgbClr val="000066"/>
          </a:solidFill>
        </p:spPr>
        <p:txBody>
          <a:bodyPr wrap="none" rtlCol="0">
            <a:spAutoFit/>
          </a:bodyPr>
          <a:lstStyle/>
          <a:p>
            <a:r>
              <a:rPr lang="en-US" sz="1200" b="1" dirty="0">
                <a:solidFill>
                  <a:schemeClr val="bg1"/>
                </a:solidFill>
                <a:latin typeface="Trebuchet MS" pitchFamily="34" charset="0"/>
              </a:rPr>
              <a:t>7</a:t>
            </a:r>
          </a:p>
        </p:txBody>
      </p:sp>
    </p:spTree>
    <p:extLst>
      <p:ext uri="{BB962C8B-B14F-4D97-AF65-F5344CB8AC3E}">
        <p14:creationId xmlns:p14="http://schemas.microsoft.com/office/powerpoint/2010/main" val="4080113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6282</TotalTime>
  <Words>3902</Words>
  <Application>Microsoft Office PowerPoint</Application>
  <PresentationFormat>On-screen Show (4:3)</PresentationFormat>
  <Paragraphs>903</Paragraphs>
  <Slides>29</Slides>
  <Notes>4</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7_Office Theme</vt:lpstr>
      <vt:lpstr>Default Design</vt:lpstr>
      <vt:lpstr>PowerPoint Presentation</vt:lpstr>
      <vt:lpstr>PowerPoint Presentation</vt:lpstr>
      <vt:lpstr>PowerPoint Presentation</vt:lpstr>
      <vt:lpstr>10 BESAR PENGGUNA INTERNET DUNIA  TAHUN 2013</vt:lpstr>
      <vt:lpstr>PERBANDINGAN PENGGUNAAN INTERNET  DI ASEAN TAHUN 2013</vt:lpstr>
      <vt:lpstr>PowerPoint Presentation</vt:lpstr>
      <vt:lpstr>PowerPoint Presentation</vt:lpstr>
      <vt:lpstr>PowerPoint Presentation</vt:lpstr>
      <vt:lpstr>PowerPoint Presentation</vt:lpstr>
      <vt:lpstr>PowerPoint Presentation</vt:lpstr>
      <vt:lpstr>Janji Kampanye Gubernur 2013-2018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Akhmad</dc:creator>
  <cp:lastModifiedBy>RSidangA</cp:lastModifiedBy>
  <cp:revision>152</cp:revision>
  <cp:lastPrinted>2014-12-30T01:30:45Z</cp:lastPrinted>
  <dcterms:created xsi:type="dcterms:W3CDTF">2014-02-16T09:52:42Z</dcterms:created>
  <dcterms:modified xsi:type="dcterms:W3CDTF">2014-12-30T01:32:48Z</dcterms:modified>
</cp:coreProperties>
</file>