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8" r:id="rId2"/>
    <p:sldId id="263" r:id="rId3"/>
    <p:sldId id="285" r:id="rId4"/>
    <p:sldId id="308" r:id="rId5"/>
    <p:sldId id="309" r:id="rId6"/>
    <p:sldId id="310" r:id="rId7"/>
    <p:sldId id="311" r:id="rId8"/>
    <p:sldId id="312" r:id="rId9"/>
    <p:sldId id="313" r:id="rId10"/>
    <p:sldId id="314" r:id="rId11"/>
    <p:sldId id="319" r:id="rId12"/>
    <p:sldId id="343" r:id="rId13"/>
    <p:sldId id="320" r:id="rId14"/>
    <p:sldId id="346" r:id="rId15"/>
    <p:sldId id="286" r:id="rId16"/>
    <p:sldId id="322" r:id="rId17"/>
    <p:sldId id="347" r:id="rId18"/>
    <p:sldId id="321" r:id="rId19"/>
    <p:sldId id="323" r:id="rId20"/>
    <p:sldId id="324" r:id="rId21"/>
    <p:sldId id="325" r:id="rId22"/>
    <p:sldId id="326" r:id="rId23"/>
    <p:sldId id="327" r:id="rId24"/>
    <p:sldId id="328" r:id="rId25"/>
    <p:sldId id="329" r:id="rId26"/>
    <p:sldId id="333" r:id="rId27"/>
    <p:sldId id="334" r:id="rId28"/>
    <p:sldId id="335" r:id="rId29"/>
    <p:sldId id="336" r:id="rId30"/>
    <p:sldId id="270" r:id="rId31"/>
    <p:sldId id="260" r:id="rId32"/>
    <p:sldId id="337" r:id="rId33"/>
    <p:sldId id="256" r:id="rId34"/>
    <p:sldId id="257" r:id="rId35"/>
    <p:sldId id="258" r:id="rId36"/>
    <p:sldId id="338" r:id="rId37"/>
    <p:sldId id="31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9" autoAdjust="0"/>
    <p:restoredTop sz="94590"/>
  </p:normalViewPr>
  <p:slideViewPr>
    <p:cSldViewPr>
      <p:cViewPr varScale="1">
        <p:scale>
          <a:sx n="105" d="100"/>
          <a:sy n="105" d="100"/>
        </p:scale>
        <p:origin x="800" y="200"/>
      </p:cViewPr>
      <p:guideLst>
        <p:guide orient="horz" pos="2160"/>
        <p:guide pos="2880"/>
      </p:guideLst>
    </p:cSldViewPr>
  </p:slideViewPr>
  <p:outlineViewPr>
    <p:cViewPr>
      <p:scale>
        <a:sx n="33" d="100"/>
        <a:sy n="33" d="100"/>
      </p:scale>
      <p:origin x="0" y="-301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FB1CAD-DD37-44BD-8CED-688C60E657E4}" type="datetimeFigureOut">
              <a:rPr lang="en-US" smtClean="0"/>
              <a:pPr/>
              <a:t>8/13/20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CD59D-2D23-44B5-8EBA-69ABA1BE5643}" type="slidenum">
              <a:rPr lang="en-US" smtClean="0"/>
              <a:pPr/>
              <a:t>‹#›</a:t>
            </a:fld>
            <a:endParaRPr lang="en-US"/>
          </a:p>
        </p:txBody>
      </p:sp>
    </p:spTree>
    <p:extLst>
      <p:ext uri="{BB962C8B-B14F-4D97-AF65-F5344CB8AC3E}">
        <p14:creationId xmlns:p14="http://schemas.microsoft.com/office/powerpoint/2010/main" val="109126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CD59D-2D23-44B5-8EBA-69ABA1BE5643}" type="slidenum">
              <a:rPr lang="en-US" smtClean="0"/>
              <a:pPr/>
              <a:t>20</a:t>
            </a:fld>
            <a:endParaRPr lang="en-US"/>
          </a:p>
        </p:txBody>
      </p:sp>
    </p:spTree>
    <p:extLst>
      <p:ext uri="{BB962C8B-B14F-4D97-AF65-F5344CB8AC3E}">
        <p14:creationId xmlns:p14="http://schemas.microsoft.com/office/powerpoint/2010/main" val="99061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EE8CD9C6-9BF1-42CD-947B-10BAC5C65B8C}" type="slidenum">
              <a:rPr lang="en-US" smtClean="0"/>
              <a:pPr>
                <a:defRPr/>
              </a:pPr>
              <a:t>33</a:t>
            </a:fld>
            <a:endParaRPr lang="en-US"/>
          </a:p>
        </p:txBody>
      </p:sp>
    </p:spTree>
    <p:extLst>
      <p:ext uri="{BB962C8B-B14F-4D97-AF65-F5344CB8AC3E}">
        <p14:creationId xmlns:p14="http://schemas.microsoft.com/office/powerpoint/2010/main" val="4353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EE8CD9C6-9BF1-42CD-947B-10BAC5C65B8C}" type="slidenum">
              <a:rPr lang="en-US" smtClean="0"/>
              <a:pPr>
                <a:defRPr/>
              </a:pPr>
              <a:t>34</a:t>
            </a:fld>
            <a:endParaRPr lang="en-US"/>
          </a:p>
        </p:txBody>
      </p:sp>
    </p:spTree>
    <p:extLst>
      <p:ext uri="{BB962C8B-B14F-4D97-AF65-F5344CB8AC3E}">
        <p14:creationId xmlns:p14="http://schemas.microsoft.com/office/powerpoint/2010/main" val="249997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D27EC8-D267-4191-886D-B8666C2C61DB}"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27EC8-D267-4191-886D-B8666C2C61DB}"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27EC8-D267-4191-886D-B8666C2C61DB}"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6BAC87-02D5-4FF0-A9B6-F6A1211263A2}"/>
              </a:ext>
            </a:extLst>
          </p:cNvPr>
          <p:cNvGraphicFramePr>
            <a:graphicFrameLocks noChangeAspect="1"/>
          </p:cNvGraphicFramePr>
          <p:nvPr userDrawn="1">
            <p:custDataLst>
              <p:tags r:id="rId2"/>
            </p:custDataLst>
          </p:nvPr>
        </p:nvGraphicFramePr>
        <p:xfrm>
          <a:off x="1358" y="1448"/>
          <a:ext cx="1357" cy="1446"/>
        </p:xfrm>
        <a:graphic>
          <a:graphicData uri="http://schemas.openxmlformats.org/presentationml/2006/ole">
            <mc:AlternateContent xmlns:mc="http://schemas.openxmlformats.org/markup-compatibility/2006">
              <mc:Choice xmlns:v="urn:schemas-microsoft-com:vml" Requires="v">
                <p:oleObj spid="_x0000_s1032" name="think-cell Slide" r:id="rId4" imgW="407" imgH="305" progId="TCLayout.ActiveDocument.1">
                  <p:embed/>
                </p:oleObj>
              </mc:Choice>
              <mc:Fallback>
                <p:oleObj name="think-cell Slide" r:id="rId4" imgW="407" imgH="305" progId="TCLayout.ActiveDocument.1">
                  <p:embed/>
                  <p:pic>
                    <p:nvPicPr>
                      <p:cNvPr id="2" name="Object 1" hidden="1">
                        <a:extLst>
                          <a:ext uri="{FF2B5EF4-FFF2-40B4-BE49-F238E27FC236}">
                            <a16:creationId xmlns:a16="http://schemas.microsoft.com/office/drawing/2014/main" id="{7C6BAC87-02D5-4FF0-A9B6-F6A1211263A2}"/>
                          </a:ext>
                        </a:extLst>
                      </p:cNvPr>
                      <p:cNvPicPr/>
                      <p:nvPr/>
                    </p:nvPicPr>
                    <p:blipFill>
                      <a:blip r:embed="rId5"/>
                      <a:stretch>
                        <a:fillRect/>
                      </a:stretch>
                    </p:blipFill>
                    <p:spPr>
                      <a:xfrm>
                        <a:off x="1358" y="1448"/>
                        <a:ext cx="1357" cy="1446"/>
                      </a:xfrm>
                      <a:prstGeom prst="rect">
                        <a:avLst/>
                      </a:prstGeom>
                    </p:spPr>
                  </p:pic>
                </p:oleObj>
              </mc:Fallback>
            </mc:AlternateContent>
          </a:graphicData>
        </a:graphic>
      </p:graphicFrame>
      <p:pic>
        <p:nvPicPr>
          <p:cNvPr id="7" name="Picture 6" descr="TEMP PRESENTASI SMI 21MAR2013 02 rev2.jpg"/>
          <p:cNvPicPr>
            <a:picLocks noChangeAspect="1"/>
          </p:cNvPicPr>
          <p:nvPr/>
        </p:nvPicPr>
        <p:blipFill>
          <a:blip r:embed="rId6" cstate="print"/>
          <a:stretch>
            <a:fillRect/>
          </a:stretch>
        </p:blipFill>
        <p:spPr>
          <a:xfrm>
            <a:off x="-4071" y="0"/>
            <a:ext cx="9144000" cy="6892975"/>
          </a:xfrm>
          <a:prstGeom prst="rect">
            <a:avLst/>
          </a:prstGeom>
        </p:spPr>
      </p:pic>
      <p:sp>
        <p:nvSpPr>
          <p:cNvPr id="5" name="Slide Number Placeholder 5"/>
          <p:cNvSpPr>
            <a:spLocks noGrp="1"/>
          </p:cNvSpPr>
          <p:nvPr>
            <p:ph type="sldNum" sz="quarter" idx="12"/>
          </p:nvPr>
        </p:nvSpPr>
        <p:spPr>
          <a:xfrm>
            <a:off x="6849581" y="6524318"/>
            <a:ext cx="2133600" cy="365125"/>
          </a:xfrm>
          <a:prstGeom prst="rect">
            <a:avLst/>
          </a:prstGeom>
        </p:spPr>
        <p:txBody>
          <a:bodyPr/>
          <a:lstStyle>
            <a:lvl1pPr algn="r">
              <a:defRPr sz="1197">
                <a:solidFill>
                  <a:schemeClr val="accent5">
                    <a:lumMod val="75000"/>
                  </a:schemeClr>
                </a:solidFill>
                <a:latin typeface="Arial" pitchFamily="34" charset="0"/>
                <a:cs typeface="Arial" pitchFamily="34" charset="0"/>
              </a:defRPr>
            </a:lvl1pPr>
          </a:lstStyle>
          <a:p>
            <a:fld id="{14DB47F9-A8D3-5347-A893-D6F16EAFE989}" type="slidenum">
              <a:rPr lang="en-US" smtClean="0"/>
              <a:pPr/>
              <a:t>‹#›</a:t>
            </a:fld>
            <a:endParaRPr lang="en-US"/>
          </a:p>
        </p:txBody>
      </p:sp>
      <p:sp>
        <p:nvSpPr>
          <p:cNvPr id="6" name="Rectangle 5">
            <a:extLst>
              <a:ext uri="{FF2B5EF4-FFF2-40B4-BE49-F238E27FC236}">
                <a16:creationId xmlns:a16="http://schemas.microsoft.com/office/drawing/2014/main" id="{423B1500-2E87-484B-91EE-81F9956C2AE6}"/>
              </a:ext>
            </a:extLst>
          </p:cNvPr>
          <p:cNvSpPr/>
          <p:nvPr userDrawn="1"/>
        </p:nvSpPr>
        <p:spPr>
          <a:xfrm>
            <a:off x="337912" y="136522"/>
            <a:ext cx="977097" cy="8617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539"/>
          </a:p>
        </p:txBody>
      </p:sp>
      <p:sp>
        <p:nvSpPr>
          <p:cNvPr id="8" name="TextBox 7">
            <a:extLst>
              <a:ext uri="{FF2B5EF4-FFF2-40B4-BE49-F238E27FC236}">
                <a16:creationId xmlns:a16="http://schemas.microsoft.com/office/drawing/2014/main" id="{634E9940-3C3F-4ADB-82D9-2776BE7E2554}"/>
              </a:ext>
            </a:extLst>
          </p:cNvPr>
          <p:cNvSpPr txBox="1"/>
          <p:nvPr userDrawn="1"/>
        </p:nvSpPr>
        <p:spPr>
          <a:xfrm>
            <a:off x="6119070" y="6494742"/>
            <a:ext cx="2475313" cy="289810"/>
          </a:xfrm>
          <a:prstGeom prst="rect">
            <a:avLst/>
          </a:prstGeom>
          <a:noFill/>
        </p:spPr>
        <p:txBody>
          <a:bodyPr wrap="square" lIns="78524" tIns="39268" rIns="78524" bIns="39268" rtlCol="0">
            <a:spAutoFit/>
          </a:bodyPr>
          <a:lstStyle/>
          <a:p>
            <a:pPr defTabSz="894312">
              <a:spcBef>
                <a:spcPct val="0"/>
              </a:spcBef>
              <a:defRPr/>
            </a:pPr>
            <a:r>
              <a:rPr lang="en-US" sz="1368" b="0" i="1" dirty="0">
                <a:solidFill>
                  <a:srgbClr val="4BACC6">
                    <a:lumMod val="50000"/>
                  </a:srgbClr>
                </a:solidFill>
                <a:latin typeface="Arial" panose="020B0604020202020204" pitchFamily="34" charset="0"/>
                <a:cs typeface="Arial" panose="020B0604020202020204" pitchFamily="34" charset="0"/>
              </a:rPr>
              <a:t>Project Screening Template</a:t>
            </a:r>
          </a:p>
        </p:txBody>
      </p:sp>
    </p:spTree>
    <p:extLst>
      <p:ext uri="{BB962C8B-B14F-4D97-AF65-F5344CB8AC3E}">
        <p14:creationId xmlns:p14="http://schemas.microsoft.com/office/powerpoint/2010/main" val="419945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27EC8-D267-4191-886D-B8666C2C61DB}"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D27EC8-D267-4191-886D-B8666C2C61DB}"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27EC8-D267-4191-886D-B8666C2C61DB}" type="datetimeFigureOut">
              <a:rPr lang="en-US" smtClean="0"/>
              <a:pPr/>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D27EC8-D267-4191-886D-B8666C2C61DB}" type="datetimeFigureOut">
              <a:rPr lang="en-US" smtClean="0"/>
              <a:pPr/>
              <a:t>8/13/20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D27EC8-D267-4191-886D-B8666C2C61DB}" type="datetimeFigureOut">
              <a:rPr lang="en-US" smtClean="0"/>
              <a:pPr/>
              <a:t>8/13/20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27EC8-D267-4191-886D-B8666C2C61DB}" type="datetimeFigureOut">
              <a:rPr lang="en-US" smtClean="0"/>
              <a:pPr/>
              <a:t>8/13/20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D27EC8-D267-4191-886D-B8666C2C61DB}" type="datetimeFigureOut">
              <a:rPr lang="en-US" smtClean="0"/>
              <a:pPr/>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D27EC8-D267-4191-886D-B8666C2C61DB}" type="datetimeFigureOut">
              <a:rPr lang="en-US" smtClean="0"/>
              <a:pPr/>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E3670-6AEA-4BBE-99AD-D6D6E613CB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27EC8-D267-4191-886D-B8666C2C61DB}" type="datetimeFigureOut">
              <a:rPr lang="en-US" smtClean="0"/>
              <a:pPr/>
              <a:t>8/13/20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E3670-6AEA-4BBE-99AD-D6D6E613CB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6.jpg"/><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latin typeface="Times New Roman"/>
                <a:cs typeface="Times New Roman"/>
              </a:rPr>
              <a:t>Bentuk</a:t>
            </a:r>
            <a:r>
              <a:rPr lang="en-US" sz="2800" b="1" dirty="0">
                <a:latin typeface="Times New Roman"/>
                <a:cs typeface="Times New Roman"/>
              </a:rPr>
              <a:t> </a:t>
            </a:r>
            <a:r>
              <a:rPr lang="en-US" sz="2800" b="1" dirty="0" err="1">
                <a:latin typeface="Times New Roman"/>
                <a:cs typeface="Times New Roman"/>
              </a:rPr>
              <a:t>Kerjasama</a:t>
            </a:r>
            <a:r>
              <a:rPr lang="en-US" sz="2800" b="1" dirty="0">
                <a:latin typeface="Times New Roman"/>
                <a:cs typeface="Times New Roman"/>
              </a:rPr>
              <a:t> </a:t>
            </a:r>
            <a:r>
              <a:rPr lang="en-US" sz="2800" b="1" dirty="0" err="1">
                <a:latin typeface="Times New Roman"/>
                <a:cs typeface="Times New Roman"/>
              </a:rPr>
              <a:t>Pemerintah</a:t>
            </a:r>
            <a:r>
              <a:rPr lang="en-US" sz="2800" b="1" dirty="0">
                <a:latin typeface="Times New Roman"/>
                <a:cs typeface="Times New Roman"/>
              </a:rPr>
              <a:t> dan </a:t>
            </a:r>
            <a:r>
              <a:rPr lang="en-US" sz="2800" b="1" dirty="0" err="1">
                <a:latin typeface="Times New Roman"/>
                <a:cs typeface="Times New Roman"/>
              </a:rPr>
              <a:t>Swasta</a:t>
            </a:r>
            <a:r>
              <a:rPr lang="en-US" sz="2800" b="1" dirty="0">
                <a:latin typeface="Times New Roman"/>
                <a:cs typeface="Times New Roman"/>
              </a:rPr>
              <a:t> </a:t>
            </a:r>
            <a:r>
              <a:rPr lang="en-US" sz="2800" b="1" dirty="0" err="1">
                <a:latin typeface="Times New Roman"/>
                <a:cs typeface="Times New Roman"/>
              </a:rPr>
              <a:t>dalam</a:t>
            </a:r>
            <a:r>
              <a:rPr lang="en-US" sz="2800" b="1" dirty="0">
                <a:latin typeface="Times New Roman"/>
                <a:cs typeface="Times New Roman"/>
              </a:rPr>
              <a:t> Pembangunan  </a:t>
            </a:r>
            <a:r>
              <a:rPr lang="en-US" sz="2800" b="1" dirty="0" err="1">
                <a:latin typeface="Times New Roman"/>
                <a:cs typeface="Times New Roman"/>
              </a:rPr>
              <a:t>Infrastruktur</a:t>
            </a:r>
            <a:endParaRPr lang="en-US" sz="2800" b="1" dirty="0">
              <a:latin typeface="Times New Roman"/>
              <a:cs typeface="Times New Roman"/>
            </a:endParaRPr>
          </a:p>
        </p:txBody>
      </p:sp>
      <p:sp>
        <p:nvSpPr>
          <p:cNvPr id="3" name="Content Placeholder 2"/>
          <p:cNvSpPr>
            <a:spLocks noGrp="1"/>
          </p:cNvSpPr>
          <p:nvPr>
            <p:ph idx="1"/>
          </p:nvPr>
        </p:nvSpPr>
        <p:spPr>
          <a:xfrm>
            <a:off x="457200" y="2209800"/>
            <a:ext cx="8229600" cy="4648200"/>
          </a:xfrm>
        </p:spPr>
        <p:txBody>
          <a:bodyPr>
            <a:normAutofit/>
          </a:bodyPr>
          <a:lstStyle/>
          <a:p>
            <a:pPr algn="ctr">
              <a:buNone/>
            </a:pPr>
            <a:r>
              <a:rPr lang="en-US" sz="1800" b="1" dirty="0" err="1">
                <a:latin typeface="Times New Roman"/>
                <a:cs typeface="Times New Roman"/>
              </a:rPr>
              <a:t>Oleh</a:t>
            </a:r>
            <a:r>
              <a:rPr lang="en-US" sz="1800" b="1" dirty="0">
                <a:latin typeface="Times New Roman"/>
                <a:cs typeface="Times New Roman"/>
              </a:rPr>
              <a:t>:</a:t>
            </a:r>
          </a:p>
          <a:p>
            <a:pPr algn="ctr">
              <a:buNone/>
            </a:pPr>
            <a:r>
              <a:rPr lang="en-US" sz="1800" b="1" dirty="0">
                <a:latin typeface="Times New Roman"/>
                <a:cs typeface="Times New Roman"/>
              </a:rPr>
              <a:t>Dr. Ir. Binsar PHN MSP</a:t>
            </a:r>
          </a:p>
          <a:p>
            <a:pPr algn="ctr">
              <a:buNone/>
            </a:pPr>
            <a:endParaRPr lang="en-US" sz="1800" b="1" dirty="0">
              <a:latin typeface="Times New Roman"/>
              <a:cs typeface="Times New Roman"/>
            </a:endParaRPr>
          </a:p>
          <a:p>
            <a:pPr algn="ctr">
              <a:buNone/>
            </a:pPr>
            <a:endParaRPr lang="en-US" sz="1800" b="1" dirty="0">
              <a:latin typeface="Times New Roman"/>
              <a:cs typeface="Times New Roman"/>
            </a:endParaRPr>
          </a:p>
          <a:p>
            <a:pPr algn="ctr">
              <a:buNone/>
            </a:pPr>
            <a:r>
              <a:rPr lang="en-US" sz="1800" b="1" dirty="0" err="1">
                <a:latin typeface="Times New Roman"/>
                <a:cs typeface="Times New Roman"/>
              </a:rPr>
              <a:t>Jumat</a:t>
            </a:r>
            <a:r>
              <a:rPr lang="en-US" sz="1800" b="1" dirty="0">
                <a:latin typeface="Times New Roman"/>
                <a:cs typeface="Times New Roman"/>
              </a:rPr>
              <a:t> , 14 </a:t>
            </a:r>
            <a:r>
              <a:rPr lang="en-US" sz="1800" b="1" dirty="0" err="1">
                <a:latin typeface="Times New Roman"/>
                <a:cs typeface="Times New Roman"/>
              </a:rPr>
              <a:t>Agustus</a:t>
            </a:r>
            <a:r>
              <a:rPr lang="en-US" sz="1800" b="1" dirty="0">
                <a:latin typeface="Times New Roman"/>
                <a:cs typeface="Times New Roman"/>
              </a:rPr>
              <a:t> 2020</a:t>
            </a:r>
          </a:p>
          <a:p>
            <a:pPr algn="ctr">
              <a:buNone/>
            </a:pPr>
            <a:r>
              <a:rPr lang="en-US" sz="1800" b="1" dirty="0">
                <a:latin typeface="Times New Roman"/>
                <a:cs typeface="Times New Roman"/>
              </a:rPr>
              <a:t>(Jam 09.00 – 11.00)</a:t>
            </a:r>
          </a:p>
          <a:p>
            <a:pPr algn="ctr">
              <a:buNone/>
            </a:pPr>
            <a:endParaRPr lang="en-US" sz="1800" b="1" dirty="0">
              <a:latin typeface="Times New Roman"/>
              <a:cs typeface="Times New Roman"/>
            </a:endParaRPr>
          </a:p>
          <a:p>
            <a:pPr algn="ctr">
              <a:buNone/>
            </a:pPr>
            <a:endParaRPr lang="en-US" sz="1800" b="1" dirty="0">
              <a:latin typeface="Times New Roman"/>
              <a:cs typeface="Times New Roman"/>
            </a:endParaRPr>
          </a:p>
          <a:p>
            <a:pPr algn="ctr">
              <a:buNone/>
            </a:pPr>
            <a:r>
              <a:rPr lang="en-US" sz="1800" b="1" dirty="0">
                <a:latin typeface="Times New Roman"/>
                <a:cs typeface="Times New Roman"/>
              </a:rPr>
              <a:t>IHT (In House Training) </a:t>
            </a:r>
          </a:p>
          <a:p>
            <a:pPr algn="ctr">
              <a:buNone/>
            </a:pPr>
            <a:r>
              <a:rPr lang="en-US" sz="1800" b="1" dirty="0" err="1">
                <a:latin typeface="Times New Roman"/>
                <a:cs typeface="Times New Roman"/>
              </a:rPr>
              <a:t>Kerjasama</a:t>
            </a:r>
            <a:r>
              <a:rPr lang="en-US" sz="1800" b="1" dirty="0">
                <a:latin typeface="Times New Roman"/>
                <a:cs typeface="Times New Roman"/>
              </a:rPr>
              <a:t> BAPPEDA </a:t>
            </a:r>
            <a:r>
              <a:rPr lang="en-US" sz="1800" b="1" dirty="0" err="1">
                <a:latin typeface="Times New Roman"/>
                <a:cs typeface="Times New Roman"/>
              </a:rPr>
              <a:t>Jawa</a:t>
            </a:r>
            <a:r>
              <a:rPr lang="en-US" sz="1800" b="1" dirty="0">
                <a:latin typeface="Times New Roman"/>
                <a:cs typeface="Times New Roman"/>
              </a:rPr>
              <a:t> Barat </a:t>
            </a:r>
            <a:r>
              <a:rPr lang="en-US" sz="1800" b="1" dirty="0" err="1">
                <a:latin typeface="Times New Roman"/>
                <a:cs typeface="Times New Roman"/>
              </a:rPr>
              <a:t>dengan</a:t>
            </a:r>
            <a:r>
              <a:rPr lang="en-US" sz="1800" b="1" dirty="0">
                <a:latin typeface="Times New Roman"/>
                <a:cs typeface="Times New Roman"/>
              </a:rPr>
              <a:t> PWK-SAPPK-ITB</a:t>
            </a:r>
          </a:p>
          <a:p>
            <a:pPr algn="ctr">
              <a:buNone/>
            </a:pPr>
            <a:r>
              <a:rPr lang="en-US" sz="1800" b="1" dirty="0" err="1">
                <a:latin typeface="Times New Roman"/>
                <a:cs typeface="Times New Roman"/>
              </a:rPr>
              <a:t>Agustus</a:t>
            </a:r>
            <a:r>
              <a:rPr lang="en-US" sz="1800" b="1" dirty="0">
                <a:latin typeface="Times New Roman"/>
                <a:cs typeface="Times New Roman"/>
              </a:rPr>
              <a:t>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Private Finance Initiative (PFI) </a:t>
            </a:r>
          </a:p>
        </p:txBody>
      </p:sp>
      <p:sp>
        <p:nvSpPr>
          <p:cNvPr id="3" name="Content Placeholder 2"/>
          <p:cNvSpPr>
            <a:spLocks noGrp="1"/>
          </p:cNvSpPr>
          <p:nvPr>
            <p:ph idx="1"/>
          </p:nvPr>
        </p:nvSpPr>
        <p:spPr>
          <a:xfrm>
            <a:off x="457200" y="2286000"/>
            <a:ext cx="8229600" cy="3840163"/>
          </a:xfrm>
        </p:spPr>
        <p:txBody>
          <a:bodyPr>
            <a:normAutofit/>
          </a:bodyPr>
          <a:lstStyle/>
          <a:p>
            <a:pPr lvl="0"/>
            <a:r>
              <a:rPr lang="en-US" sz="2400" dirty="0"/>
              <a:t>Private Finance Initiative (PFI): </a:t>
            </a:r>
            <a:r>
              <a:rPr lang="en-US" sz="2400" dirty="0" err="1"/>
              <a:t>Swasta</a:t>
            </a:r>
            <a:r>
              <a:rPr lang="en-US" sz="2400" dirty="0"/>
              <a:t> </a:t>
            </a:r>
            <a:r>
              <a:rPr lang="en-US" sz="2400" dirty="0" err="1"/>
              <a:t>membantu</a:t>
            </a:r>
            <a:r>
              <a:rPr lang="en-US" sz="2400" dirty="0"/>
              <a:t> </a:t>
            </a:r>
            <a:r>
              <a:rPr lang="en-US" sz="2400" dirty="0" err="1"/>
              <a:t>Pemerintah</a:t>
            </a:r>
            <a:r>
              <a:rPr lang="en-US" sz="2400" dirty="0"/>
              <a:t> </a:t>
            </a:r>
            <a:r>
              <a:rPr lang="en-US" sz="2400" dirty="0" err="1"/>
              <a:t>menyediakan</a:t>
            </a:r>
            <a:r>
              <a:rPr lang="en-US" sz="2400" dirty="0"/>
              <a:t> </a:t>
            </a:r>
            <a:r>
              <a:rPr lang="en-US" sz="2400" dirty="0" err="1"/>
              <a:t>infrastruktur</a:t>
            </a:r>
            <a:r>
              <a:rPr lang="en-US" sz="2400" dirty="0"/>
              <a:t> (</a:t>
            </a:r>
            <a:r>
              <a:rPr lang="en-US" sz="2400" dirty="0" err="1"/>
              <a:t>Disain</a:t>
            </a:r>
            <a:r>
              <a:rPr lang="en-US" sz="2400" dirty="0"/>
              <a:t>, </a:t>
            </a:r>
            <a:r>
              <a:rPr lang="en-US" sz="2400" dirty="0" err="1"/>
              <a:t>Bangun</a:t>
            </a:r>
            <a:r>
              <a:rPr lang="en-US" sz="2400" dirty="0"/>
              <a:t>, </a:t>
            </a:r>
            <a:r>
              <a:rPr lang="en-US" sz="2400" dirty="0" err="1"/>
              <a:t>Operasi</a:t>
            </a:r>
            <a:r>
              <a:rPr lang="en-US" sz="2400" dirty="0"/>
              <a:t> &amp; </a:t>
            </a:r>
            <a:r>
              <a:rPr lang="en-US" sz="2400" dirty="0" err="1"/>
              <a:t>manajemen</a:t>
            </a:r>
            <a:r>
              <a:rPr lang="en-US" sz="2400" dirty="0"/>
              <a:t>) yang </a:t>
            </a:r>
            <a:r>
              <a:rPr lang="en-US" sz="2400" dirty="0" err="1"/>
              <a:t>dibayar</a:t>
            </a:r>
            <a:r>
              <a:rPr lang="en-US" sz="2400" dirty="0"/>
              <a:t> </a:t>
            </a:r>
            <a:r>
              <a:rPr lang="en-US" sz="2400" dirty="0" err="1"/>
              <a:t>melalui</a:t>
            </a:r>
            <a:r>
              <a:rPr lang="en-US" sz="2400" dirty="0"/>
              <a:t> </a:t>
            </a:r>
            <a:r>
              <a:rPr lang="en-US" sz="2400" b="1" dirty="0" err="1">
                <a:solidFill>
                  <a:srgbClr val="000000"/>
                </a:solidFill>
              </a:rPr>
              <a:t>anggaran</a:t>
            </a:r>
            <a:r>
              <a:rPr lang="en-US" sz="2400" b="1" dirty="0">
                <a:solidFill>
                  <a:srgbClr val="FF0000"/>
                </a:solidFill>
              </a:rPr>
              <a:t> </a:t>
            </a:r>
            <a:r>
              <a:rPr lang="en-US" sz="2400" b="1" dirty="0" err="1">
                <a:solidFill>
                  <a:srgbClr val="000000"/>
                </a:solidFill>
              </a:rPr>
              <a:t>publik</a:t>
            </a:r>
            <a:r>
              <a:rPr lang="en-US" sz="2400" dirty="0"/>
              <a:t> (shadow tolls) </a:t>
            </a:r>
            <a:r>
              <a:rPr lang="en-US" sz="2400" dirty="0" err="1"/>
              <a:t>sesuai</a:t>
            </a:r>
            <a:r>
              <a:rPr lang="en-US" sz="2400" dirty="0"/>
              <a:t> </a:t>
            </a:r>
            <a:r>
              <a:rPr lang="en-US" sz="2400" dirty="0" err="1"/>
              <a:t>dengan</a:t>
            </a:r>
            <a:r>
              <a:rPr lang="en-US" sz="2400" dirty="0"/>
              <a:t> services fee yang </a:t>
            </a:r>
            <a:r>
              <a:rPr lang="en-US" sz="2400" dirty="0" err="1"/>
              <a:t>disepakati</a:t>
            </a:r>
            <a:r>
              <a:rPr lang="en-US" sz="2400" dirty="0"/>
              <a:t> (concession agreement) </a:t>
            </a:r>
            <a:r>
              <a:rPr lang="en-US" sz="2400" dirty="0" err="1"/>
              <a:t>dalam</a:t>
            </a:r>
            <a:r>
              <a:rPr lang="en-US" sz="2400" dirty="0"/>
              <a:t> </a:t>
            </a:r>
            <a:r>
              <a:rPr lang="en-US" sz="2400" dirty="0" err="1"/>
              <a:t>rentang</a:t>
            </a:r>
            <a:r>
              <a:rPr lang="en-US" sz="2400" dirty="0"/>
              <a:t> </a:t>
            </a:r>
            <a:r>
              <a:rPr lang="en-US" sz="2400" dirty="0" err="1"/>
              <a:t>waktu</a:t>
            </a:r>
            <a:r>
              <a:rPr lang="en-US" sz="2400" dirty="0"/>
              <a:t> </a:t>
            </a:r>
            <a:r>
              <a:rPr lang="en-US" sz="2400" dirty="0" err="1"/>
              <a:t>kontrak</a:t>
            </a:r>
            <a:r>
              <a:rPr lang="en-US" sz="2400" dirty="0"/>
              <a:t> </a:t>
            </a:r>
            <a:r>
              <a:rPr lang="en-US" sz="2400" dirty="0" err="1"/>
              <a:t>tertentu</a:t>
            </a:r>
            <a:r>
              <a:rPr lang="en-US" sz="2400" dirty="0"/>
              <a:t>. </a:t>
            </a:r>
          </a:p>
        </p:txBody>
      </p:sp>
    </p:spTree>
    <p:extLst>
      <p:ext uri="{BB962C8B-B14F-4D97-AF65-F5344CB8AC3E}">
        <p14:creationId xmlns:p14="http://schemas.microsoft.com/office/powerpoint/2010/main" val="423544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a:t>Apa</a:t>
            </a:r>
            <a:r>
              <a:rPr lang="en-US" dirty="0"/>
              <a:t> </a:t>
            </a:r>
            <a:r>
              <a:rPr lang="en-US" dirty="0" err="1"/>
              <a:t>kelebihan</a:t>
            </a:r>
            <a:r>
              <a:rPr lang="en-US" dirty="0"/>
              <a:t> KPS ?</a:t>
            </a:r>
          </a:p>
        </p:txBody>
      </p:sp>
      <p:sp>
        <p:nvSpPr>
          <p:cNvPr id="3" name="Content Placeholder 2"/>
          <p:cNvSpPr>
            <a:spLocks noGrp="1"/>
          </p:cNvSpPr>
          <p:nvPr>
            <p:ph idx="1"/>
          </p:nvPr>
        </p:nvSpPr>
        <p:spPr>
          <a:xfrm>
            <a:off x="457200" y="1600200"/>
            <a:ext cx="8229600" cy="5257800"/>
          </a:xfrm>
        </p:spPr>
        <p:txBody>
          <a:bodyPr>
            <a:normAutofit/>
          </a:bodyPr>
          <a:lstStyle/>
          <a:p>
            <a:pPr lvl="0">
              <a:spcBef>
                <a:spcPts val="0"/>
              </a:spcBef>
              <a:spcAft>
                <a:spcPts val="600"/>
              </a:spcAft>
            </a:pPr>
            <a:r>
              <a:rPr lang="en-US" sz="2000" dirty="0" err="1"/>
              <a:t>Mempercepat</a:t>
            </a:r>
            <a:r>
              <a:rPr lang="en-US" sz="2000" dirty="0"/>
              <a:t> </a:t>
            </a:r>
            <a:r>
              <a:rPr lang="en-US" sz="2000" dirty="0" err="1"/>
              <a:t>dimulainya</a:t>
            </a:r>
            <a:r>
              <a:rPr lang="en-US" sz="2000" dirty="0"/>
              <a:t> </a:t>
            </a:r>
            <a:r>
              <a:rPr lang="en-US" sz="2000" dirty="0" err="1"/>
              <a:t>pembangunan</a:t>
            </a:r>
            <a:r>
              <a:rPr lang="en-US" sz="2000" dirty="0"/>
              <a:t> </a:t>
            </a:r>
            <a:r>
              <a:rPr lang="en-US" sz="2000" dirty="0" err="1"/>
              <a:t>Layanan</a:t>
            </a:r>
            <a:r>
              <a:rPr lang="en-US" sz="2000" dirty="0"/>
              <a:t> </a:t>
            </a:r>
            <a:r>
              <a:rPr lang="en-US" sz="2000" dirty="0" err="1"/>
              <a:t>Publik</a:t>
            </a:r>
            <a:r>
              <a:rPr lang="en-US" sz="2000" dirty="0"/>
              <a:t> (</a:t>
            </a:r>
            <a:r>
              <a:rPr lang="en-US" sz="2000" dirty="0" err="1"/>
              <a:t>Tidak</a:t>
            </a:r>
            <a:r>
              <a:rPr lang="en-US" sz="2000" dirty="0"/>
              <a:t> </a:t>
            </a:r>
            <a:r>
              <a:rPr lang="en-US" sz="2000" dirty="0" err="1"/>
              <a:t>menunggu</a:t>
            </a:r>
            <a:r>
              <a:rPr lang="en-US" sz="2000" dirty="0"/>
              <a:t> </a:t>
            </a:r>
            <a:r>
              <a:rPr lang="en-US" sz="2000" dirty="0" err="1"/>
              <a:t>anggaran</a:t>
            </a:r>
            <a:r>
              <a:rPr lang="en-US" sz="2000" dirty="0"/>
              <a:t> </a:t>
            </a:r>
            <a:r>
              <a:rPr lang="en-US" sz="2000" dirty="0" err="1"/>
              <a:t>cukup</a:t>
            </a:r>
            <a:r>
              <a:rPr lang="en-US" sz="2000" dirty="0"/>
              <a:t> </a:t>
            </a:r>
            <a:r>
              <a:rPr lang="en-US" sz="2000" dirty="0" err="1"/>
              <a:t>baru</a:t>
            </a:r>
            <a:r>
              <a:rPr lang="en-US" sz="2000" dirty="0"/>
              <a:t> </a:t>
            </a:r>
            <a:r>
              <a:rPr lang="en-US" sz="2000" dirty="0" err="1"/>
              <a:t>dibangun</a:t>
            </a:r>
            <a:r>
              <a:rPr lang="en-US" sz="2000" dirty="0"/>
              <a:t>)</a:t>
            </a:r>
          </a:p>
          <a:p>
            <a:pPr lvl="0">
              <a:spcBef>
                <a:spcPts val="0"/>
              </a:spcBef>
              <a:spcAft>
                <a:spcPts val="600"/>
              </a:spcAft>
            </a:pPr>
            <a:r>
              <a:rPr lang="en-US" sz="2000" dirty="0" err="1"/>
              <a:t>Memperbanyak</a:t>
            </a:r>
            <a:r>
              <a:rPr lang="en-US" sz="2000" dirty="0"/>
              <a:t> </a:t>
            </a:r>
            <a:r>
              <a:rPr lang="en-US" sz="2000" dirty="0" err="1"/>
              <a:t>jumlah</a:t>
            </a:r>
            <a:r>
              <a:rPr lang="en-US" sz="2000" dirty="0"/>
              <a:t> </a:t>
            </a:r>
            <a:r>
              <a:rPr lang="en-US" sz="2000" dirty="0" err="1"/>
              <a:t>dan</a:t>
            </a:r>
            <a:r>
              <a:rPr lang="en-US" sz="2000" dirty="0"/>
              <a:t> </a:t>
            </a:r>
            <a:r>
              <a:rPr lang="en-US" sz="2000" dirty="0" err="1"/>
              <a:t>sebaran</a:t>
            </a:r>
            <a:r>
              <a:rPr lang="en-US" sz="2000" dirty="0"/>
              <a:t> </a:t>
            </a:r>
            <a:r>
              <a:rPr lang="en-US" sz="2000" dirty="0" err="1"/>
              <a:t>layanan</a:t>
            </a:r>
            <a:r>
              <a:rPr lang="en-US" sz="2000" dirty="0"/>
              <a:t> </a:t>
            </a:r>
            <a:r>
              <a:rPr lang="en-US" sz="2000" dirty="0" err="1"/>
              <a:t>publik</a:t>
            </a:r>
            <a:r>
              <a:rPr lang="en-US" sz="2000" dirty="0"/>
              <a:t> (</a:t>
            </a:r>
            <a:r>
              <a:rPr lang="en-US" sz="2000" dirty="0" err="1"/>
              <a:t>dengan</a:t>
            </a:r>
            <a:r>
              <a:rPr lang="en-US" sz="2000" dirty="0"/>
              <a:t> </a:t>
            </a:r>
            <a:r>
              <a:rPr lang="en-US" sz="2000" dirty="0" err="1"/>
              <a:t>biaya</a:t>
            </a:r>
            <a:r>
              <a:rPr lang="en-US" sz="2000" dirty="0"/>
              <a:t> </a:t>
            </a:r>
            <a:r>
              <a:rPr lang="en-US" sz="2000" dirty="0" err="1"/>
              <a:t>membangun</a:t>
            </a:r>
            <a:r>
              <a:rPr lang="en-US" sz="2000" dirty="0"/>
              <a:t> </a:t>
            </a:r>
            <a:r>
              <a:rPr lang="en-US" sz="2000" dirty="0" err="1"/>
              <a:t>satu</a:t>
            </a:r>
            <a:r>
              <a:rPr lang="en-US" sz="2000" dirty="0"/>
              <a:t> </a:t>
            </a:r>
            <a:r>
              <a:rPr lang="en-US" sz="2000" dirty="0" err="1"/>
              <a:t>layanan</a:t>
            </a:r>
            <a:r>
              <a:rPr lang="en-US" sz="2000" dirty="0"/>
              <a:t> </a:t>
            </a:r>
            <a:r>
              <a:rPr lang="en-US" sz="2000" dirty="0" err="1"/>
              <a:t>publik</a:t>
            </a:r>
            <a:r>
              <a:rPr lang="en-US" sz="2000" dirty="0"/>
              <a:t>, </a:t>
            </a:r>
            <a:r>
              <a:rPr lang="en-US" sz="2000" dirty="0" err="1"/>
              <a:t>bisa</a:t>
            </a:r>
            <a:r>
              <a:rPr lang="en-US" sz="2000" dirty="0"/>
              <a:t> </a:t>
            </a:r>
            <a:r>
              <a:rPr lang="en-US" sz="2000" dirty="0" err="1"/>
              <a:t>membangun</a:t>
            </a:r>
            <a:r>
              <a:rPr lang="en-US" sz="2000" dirty="0"/>
              <a:t> </a:t>
            </a:r>
            <a:r>
              <a:rPr lang="en-US" sz="2000" dirty="0" err="1"/>
              <a:t>puluhan</a:t>
            </a:r>
            <a:r>
              <a:rPr lang="en-US" sz="2000" dirty="0"/>
              <a:t> </a:t>
            </a:r>
            <a:r>
              <a:rPr lang="en-US" sz="2000" dirty="0" err="1"/>
              <a:t>layanan</a:t>
            </a:r>
            <a:r>
              <a:rPr lang="en-US" sz="2000" dirty="0"/>
              <a:t> </a:t>
            </a:r>
            <a:r>
              <a:rPr lang="en-US" sz="2000" dirty="0" err="1"/>
              <a:t>publik</a:t>
            </a:r>
            <a:r>
              <a:rPr lang="en-US" sz="2000" dirty="0"/>
              <a:t> </a:t>
            </a:r>
            <a:r>
              <a:rPr lang="en-US" sz="2000" dirty="0" err="1"/>
              <a:t>dari</a:t>
            </a:r>
            <a:r>
              <a:rPr lang="en-US" sz="2000" dirty="0"/>
              <a:t> </a:t>
            </a:r>
            <a:r>
              <a:rPr lang="en-US" sz="2000" dirty="0" err="1"/>
              <a:t>akibat</a:t>
            </a:r>
            <a:r>
              <a:rPr lang="en-US" sz="2000" dirty="0"/>
              <a:t> </a:t>
            </a:r>
            <a:r>
              <a:rPr lang="en-US" sz="2000" dirty="0" err="1"/>
              <a:t>uluran</a:t>
            </a:r>
            <a:r>
              <a:rPr lang="en-US" sz="2000" dirty="0"/>
              <a:t> </a:t>
            </a:r>
            <a:r>
              <a:rPr lang="en-US" sz="2000" dirty="0" err="1"/>
              <a:t>waktu</a:t>
            </a:r>
            <a:r>
              <a:rPr lang="en-US" sz="2000" dirty="0"/>
              <a:t> </a:t>
            </a:r>
            <a:r>
              <a:rPr lang="en-US" sz="2000" dirty="0" err="1"/>
              <a:t>pembayaran</a:t>
            </a:r>
            <a:r>
              <a:rPr lang="en-US" sz="2000" dirty="0"/>
              <a:t> </a:t>
            </a:r>
            <a:r>
              <a:rPr lang="en-US" sz="2000" dirty="0" err="1"/>
              <a:t>jangka</a:t>
            </a:r>
            <a:r>
              <a:rPr lang="en-US" sz="2000" dirty="0"/>
              <a:t> </a:t>
            </a:r>
            <a:r>
              <a:rPr lang="en-US" sz="2000" dirty="0" err="1"/>
              <a:t>panjang</a:t>
            </a:r>
            <a:r>
              <a:rPr lang="en-US" sz="2000" dirty="0"/>
              <a:t> (spread out budget).</a:t>
            </a:r>
          </a:p>
          <a:p>
            <a:pPr lvl="0">
              <a:spcBef>
                <a:spcPts val="0"/>
              </a:spcBef>
              <a:spcAft>
                <a:spcPts val="600"/>
              </a:spcAft>
            </a:pPr>
            <a:r>
              <a:rPr lang="en-US" sz="2000" dirty="0" err="1"/>
              <a:t>Relatip</a:t>
            </a:r>
            <a:r>
              <a:rPr lang="en-US" sz="2000" dirty="0"/>
              <a:t> </a:t>
            </a:r>
            <a:r>
              <a:rPr lang="en-US" sz="2000" dirty="0" err="1"/>
              <a:t>bebas</a:t>
            </a:r>
            <a:r>
              <a:rPr lang="en-US" sz="2000" dirty="0"/>
              <a:t> </a:t>
            </a:r>
            <a:r>
              <a:rPr lang="en-US" sz="2000" dirty="0" err="1"/>
              <a:t>dari</a:t>
            </a:r>
            <a:r>
              <a:rPr lang="en-US" sz="2000" dirty="0"/>
              <a:t> </a:t>
            </a:r>
            <a:r>
              <a:rPr lang="en-US" sz="2000" dirty="0" err="1"/>
              <a:t>Politik</a:t>
            </a:r>
            <a:r>
              <a:rPr lang="en-US" sz="2000" dirty="0"/>
              <a:t> </a:t>
            </a:r>
            <a:r>
              <a:rPr lang="en-US" sz="2000" dirty="0" err="1"/>
              <a:t>Anggaran</a:t>
            </a:r>
            <a:endParaRPr lang="en-US" sz="2000" dirty="0"/>
          </a:p>
          <a:p>
            <a:pPr lvl="0">
              <a:spcBef>
                <a:spcPts val="0"/>
              </a:spcBef>
              <a:spcAft>
                <a:spcPts val="600"/>
              </a:spcAft>
            </a:pPr>
            <a:r>
              <a:rPr lang="en-US" sz="2000" dirty="0" err="1"/>
              <a:t>Memperkecil</a:t>
            </a:r>
            <a:r>
              <a:rPr lang="en-US" sz="2000" dirty="0"/>
              <a:t> </a:t>
            </a:r>
            <a:r>
              <a:rPr lang="en-US" sz="2000" dirty="0" err="1"/>
              <a:t>kemungkinan</a:t>
            </a:r>
            <a:r>
              <a:rPr lang="en-US" sz="2000" dirty="0"/>
              <a:t> </a:t>
            </a:r>
            <a:r>
              <a:rPr lang="en-US" sz="2000" dirty="0" err="1"/>
              <a:t>Penyimpangan</a:t>
            </a:r>
            <a:r>
              <a:rPr lang="en-US" sz="2000" dirty="0"/>
              <a:t> </a:t>
            </a:r>
            <a:r>
              <a:rPr lang="en-US" sz="2000" dirty="0" err="1"/>
              <a:t>Anggaran</a:t>
            </a:r>
            <a:r>
              <a:rPr lang="en-US" sz="2000" dirty="0"/>
              <a:t>.</a:t>
            </a:r>
          </a:p>
          <a:p>
            <a:pPr lvl="0">
              <a:spcBef>
                <a:spcPts val="0"/>
              </a:spcBef>
              <a:spcAft>
                <a:spcPts val="600"/>
              </a:spcAft>
            </a:pPr>
            <a:r>
              <a:rPr lang="en-US" sz="2000" dirty="0" err="1"/>
              <a:t>Memperkecil</a:t>
            </a:r>
            <a:r>
              <a:rPr lang="en-US" sz="2000" dirty="0"/>
              <a:t> </a:t>
            </a:r>
            <a:r>
              <a:rPr lang="en-US" sz="2000" dirty="0" err="1"/>
              <a:t>kemungkinan</a:t>
            </a:r>
            <a:r>
              <a:rPr lang="en-US" sz="2000" dirty="0"/>
              <a:t> </a:t>
            </a:r>
            <a:r>
              <a:rPr lang="en-US" sz="2000" dirty="0" err="1"/>
              <a:t>Kosupsi-Kolusi-Nepotisme</a:t>
            </a:r>
            <a:r>
              <a:rPr lang="en-US" sz="2000" dirty="0"/>
              <a:t>   </a:t>
            </a:r>
          </a:p>
          <a:p>
            <a:pPr lvl="0">
              <a:spcBef>
                <a:spcPts val="0"/>
              </a:spcBef>
              <a:spcAft>
                <a:spcPts val="600"/>
              </a:spcAft>
            </a:pPr>
            <a:r>
              <a:rPr lang="en-US" sz="2000" dirty="0" err="1"/>
              <a:t>Meningkatkan</a:t>
            </a:r>
            <a:r>
              <a:rPr lang="en-US" sz="2000" dirty="0"/>
              <a:t> </a:t>
            </a:r>
            <a:r>
              <a:rPr lang="en-US" sz="2000" dirty="0" err="1"/>
              <a:t>Kualitas</a:t>
            </a:r>
            <a:r>
              <a:rPr lang="en-US" sz="2000" dirty="0"/>
              <a:t> </a:t>
            </a:r>
            <a:r>
              <a:rPr lang="en-US" sz="2000" dirty="0" err="1"/>
              <a:t>Layanan</a:t>
            </a:r>
            <a:r>
              <a:rPr lang="en-US" sz="2000" dirty="0"/>
              <a:t> </a:t>
            </a:r>
            <a:r>
              <a:rPr lang="en-US" sz="2000" dirty="0" err="1"/>
              <a:t>Publik</a:t>
            </a:r>
            <a:endParaRPr lang="en-US" sz="2000" dirty="0"/>
          </a:p>
          <a:p>
            <a:pPr lvl="0">
              <a:spcBef>
                <a:spcPts val="0"/>
              </a:spcBef>
              <a:spcAft>
                <a:spcPts val="600"/>
              </a:spcAft>
            </a:pPr>
            <a:r>
              <a:rPr lang="en-US" sz="2000" dirty="0"/>
              <a:t>KPS </a:t>
            </a:r>
            <a:r>
              <a:rPr lang="en-US" sz="2000" dirty="0" err="1"/>
              <a:t>bukan</a:t>
            </a:r>
            <a:r>
              <a:rPr lang="en-US" sz="2000" dirty="0"/>
              <a:t> </a:t>
            </a:r>
            <a:r>
              <a:rPr lang="en-US" sz="2000" dirty="0" err="1"/>
              <a:t>mengambil</a:t>
            </a:r>
            <a:r>
              <a:rPr lang="en-US" sz="2000" dirty="0"/>
              <a:t> </a:t>
            </a:r>
            <a:r>
              <a:rPr lang="en-US" sz="2000" dirty="0" err="1"/>
              <a:t>porsi</a:t>
            </a:r>
            <a:r>
              <a:rPr lang="en-US" sz="2000" dirty="0"/>
              <a:t> </a:t>
            </a:r>
            <a:r>
              <a:rPr lang="en-US" sz="2000" dirty="0" err="1"/>
              <a:t>swasta</a:t>
            </a:r>
            <a:r>
              <a:rPr lang="en-US" sz="2000" dirty="0"/>
              <a:t> </a:t>
            </a:r>
            <a:r>
              <a:rPr lang="en-US" sz="2000" dirty="0" err="1"/>
              <a:t>ke</a:t>
            </a:r>
            <a:r>
              <a:rPr lang="en-US" sz="2000" dirty="0"/>
              <a:t> </a:t>
            </a:r>
            <a:r>
              <a:rPr lang="en-US" sz="2000" dirty="0" err="1"/>
              <a:t>publik</a:t>
            </a:r>
            <a:r>
              <a:rPr lang="en-US" sz="2000" dirty="0"/>
              <a:t> </a:t>
            </a:r>
            <a:r>
              <a:rPr lang="en-US" sz="2000" dirty="0" err="1"/>
              <a:t>tetapi</a:t>
            </a:r>
            <a:r>
              <a:rPr lang="en-US" sz="2000" dirty="0"/>
              <a:t> </a:t>
            </a:r>
            <a:r>
              <a:rPr lang="en-US" sz="2000" dirty="0" err="1"/>
              <a:t>menambah</a:t>
            </a:r>
            <a:r>
              <a:rPr lang="en-US" sz="2000" dirty="0"/>
              <a:t> </a:t>
            </a:r>
            <a:r>
              <a:rPr lang="en-US" sz="2000" dirty="0" err="1"/>
              <a:t>porsi</a:t>
            </a:r>
            <a:r>
              <a:rPr lang="en-US" sz="2000" dirty="0"/>
              <a:t> </a:t>
            </a:r>
            <a:r>
              <a:rPr lang="en-US" sz="2000" dirty="0" err="1"/>
              <a:t>publik</a:t>
            </a:r>
            <a:r>
              <a:rPr lang="en-US" sz="2000" dirty="0"/>
              <a:t> </a:t>
            </a:r>
            <a:r>
              <a:rPr lang="en-US" sz="2000" dirty="0" err="1"/>
              <a:t>dari</a:t>
            </a:r>
            <a:r>
              <a:rPr lang="en-US" sz="2000" dirty="0"/>
              <a:t> </a:t>
            </a:r>
            <a:r>
              <a:rPr lang="en-US" sz="2000" dirty="0" err="1"/>
              <a:t>swasta</a:t>
            </a:r>
            <a:r>
              <a:rPr lang="en-US" sz="2000" dirty="0"/>
              <a:t> </a:t>
            </a:r>
            <a:r>
              <a:rPr lang="en-US" sz="2000" dirty="0" err="1"/>
              <a:t>untuk</a:t>
            </a:r>
            <a:r>
              <a:rPr lang="en-US" sz="2000" dirty="0"/>
              <a:t> </a:t>
            </a:r>
            <a:r>
              <a:rPr lang="en-US" sz="2000" dirty="0" err="1"/>
              <a:t>layanan</a:t>
            </a:r>
            <a:r>
              <a:rPr lang="en-US" sz="2000" dirty="0"/>
              <a:t> </a:t>
            </a:r>
            <a:r>
              <a:rPr lang="en-US" sz="2000" dirty="0" err="1"/>
              <a:t>publik</a:t>
            </a:r>
            <a:r>
              <a:rPr lang="en-US" sz="2000" dirty="0"/>
              <a:t> yang </a:t>
            </a:r>
            <a:r>
              <a:rPr lang="en-US" sz="2000" dirty="0" err="1"/>
              <a:t>secara</a:t>
            </a:r>
            <a:r>
              <a:rPr lang="en-US" sz="2000" dirty="0"/>
              <a:t> </a:t>
            </a:r>
            <a:r>
              <a:rPr lang="en-US" sz="2000" dirty="0" err="1"/>
              <a:t>makro-ekonomi</a:t>
            </a:r>
            <a:r>
              <a:rPr lang="en-US" sz="2000" dirty="0"/>
              <a:t> </a:t>
            </a:r>
            <a:r>
              <a:rPr lang="en-US" sz="2000" dirty="0" err="1"/>
              <a:t>meningkatkan</a:t>
            </a:r>
            <a:r>
              <a:rPr lang="en-US" sz="2000" dirty="0"/>
              <a:t> </a:t>
            </a:r>
            <a:r>
              <a:rPr lang="en-US" sz="2000" dirty="0" err="1"/>
              <a:t>kegiatan/aktivitas</a:t>
            </a:r>
            <a:r>
              <a:rPr lang="en-US" sz="2000" dirty="0"/>
              <a:t> </a:t>
            </a:r>
            <a:r>
              <a:rPr lang="en-US" sz="2000" dirty="0" err="1"/>
              <a:t>pembangunan</a:t>
            </a:r>
            <a:r>
              <a:rPr lang="en-US" sz="2000" dirty="0"/>
              <a:t>. </a:t>
            </a:r>
          </a:p>
        </p:txBody>
      </p:sp>
    </p:spTree>
    <p:extLst>
      <p:ext uri="{BB962C8B-B14F-4D97-AF65-F5344CB8AC3E}">
        <p14:creationId xmlns:p14="http://schemas.microsoft.com/office/powerpoint/2010/main" val="200470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err="1"/>
              <a:t>Bagaimana</a:t>
            </a:r>
            <a:r>
              <a:rPr lang="en-US" sz="3600" dirty="0"/>
              <a:t> </a:t>
            </a:r>
            <a:r>
              <a:rPr lang="en-US" sz="3600" dirty="0" err="1"/>
              <a:t>cara</a:t>
            </a:r>
            <a:r>
              <a:rPr lang="en-US" sz="3600" dirty="0"/>
              <a:t> </a:t>
            </a:r>
            <a:r>
              <a:rPr lang="en-US" sz="3600" dirty="0" err="1"/>
              <a:t>memilih</a:t>
            </a:r>
            <a:r>
              <a:rPr lang="en-US" sz="3600" dirty="0"/>
              <a:t> </a:t>
            </a:r>
            <a:r>
              <a:rPr lang="en-US" sz="3600" dirty="0" err="1"/>
              <a:t>Layanan</a:t>
            </a:r>
            <a:r>
              <a:rPr lang="en-US" sz="3600" dirty="0"/>
              <a:t> </a:t>
            </a:r>
            <a:r>
              <a:rPr lang="en-US" sz="3600" dirty="0" err="1"/>
              <a:t>Publik</a:t>
            </a:r>
            <a:endParaRPr lang="en-US" sz="3600" dirty="0"/>
          </a:p>
        </p:txBody>
      </p:sp>
      <p:sp>
        <p:nvSpPr>
          <p:cNvPr id="3" name="Content Placeholder 2"/>
          <p:cNvSpPr>
            <a:spLocks noGrp="1"/>
          </p:cNvSpPr>
          <p:nvPr>
            <p:ph idx="1"/>
          </p:nvPr>
        </p:nvSpPr>
        <p:spPr>
          <a:xfrm>
            <a:off x="457200" y="1143000"/>
            <a:ext cx="8229600" cy="5715000"/>
          </a:xfrm>
        </p:spPr>
        <p:txBody>
          <a:bodyPr>
            <a:normAutofit fontScale="62500" lnSpcReduction="20000"/>
          </a:bodyPr>
          <a:lstStyle/>
          <a:p>
            <a:pPr lvl="0">
              <a:spcBef>
                <a:spcPts val="0"/>
              </a:spcBef>
              <a:spcAft>
                <a:spcPts val="600"/>
              </a:spcAft>
            </a:pPr>
            <a:r>
              <a:rPr lang="en-US" dirty="0" err="1"/>
              <a:t>Langkah</a:t>
            </a:r>
            <a:r>
              <a:rPr lang="en-US" dirty="0"/>
              <a:t> 1: </a:t>
            </a:r>
            <a:r>
              <a:rPr lang="en-US" dirty="0" err="1"/>
              <a:t>Rumuskan</a:t>
            </a:r>
            <a:r>
              <a:rPr lang="en-US" dirty="0"/>
              <a:t> </a:t>
            </a:r>
            <a:r>
              <a:rPr lang="en-US" dirty="0" err="1"/>
              <a:t>layanan</a:t>
            </a:r>
            <a:r>
              <a:rPr lang="en-US" dirty="0"/>
              <a:t> </a:t>
            </a:r>
            <a:r>
              <a:rPr lang="en-US" dirty="0" err="1"/>
              <a:t>publik</a:t>
            </a:r>
            <a:r>
              <a:rPr lang="en-US" dirty="0"/>
              <a:t> </a:t>
            </a:r>
            <a:r>
              <a:rPr lang="en-US" dirty="0" err="1"/>
              <a:t>apa</a:t>
            </a:r>
            <a:r>
              <a:rPr lang="en-US" dirty="0"/>
              <a:t> yang paling </a:t>
            </a:r>
            <a:r>
              <a:rPr lang="en-US" dirty="0" err="1"/>
              <a:t>dibutuhkan</a:t>
            </a:r>
            <a:r>
              <a:rPr lang="en-US" dirty="0"/>
              <a:t> </a:t>
            </a:r>
            <a:r>
              <a:rPr lang="en-US" dirty="0" err="1"/>
              <a:t>masyarakat</a:t>
            </a:r>
            <a:r>
              <a:rPr lang="en-US" dirty="0"/>
              <a:t> </a:t>
            </a:r>
            <a:r>
              <a:rPr lang="en-US" dirty="0" err="1"/>
              <a:t>berdasarkan</a:t>
            </a:r>
            <a:r>
              <a:rPr lang="en-US" dirty="0"/>
              <a:t> </a:t>
            </a:r>
            <a:r>
              <a:rPr lang="en-US" dirty="0" err="1"/>
              <a:t>tingkat</a:t>
            </a:r>
            <a:r>
              <a:rPr lang="en-US" dirty="0"/>
              <a:t> </a:t>
            </a:r>
            <a:r>
              <a:rPr lang="en-US" dirty="0" err="1"/>
              <a:t>urgensi-nya</a:t>
            </a:r>
            <a:endParaRPr lang="en-US" dirty="0"/>
          </a:p>
          <a:p>
            <a:pPr lvl="0">
              <a:spcBef>
                <a:spcPts val="0"/>
              </a:spcBef>
              <a:spcAft>
                <a:spcPts val="600"/>
              </a:spcAft>
            </a:pPr>
            <a:r>
              <a:rPr lang="en-US" dirty="0" err="1"/>
              <a:t>Langkah</a:t>
            </a:r>
            <a:r>
              <a:rPr lang="en-US" dirty="0"/>
              <a:t> 2: </a:t>
            </a:r>
            <a:r>
              <a:rPr lang="en-US" dirty="0" err="1"/>
              <a:t>Lihat</a:t>
            </a:r>
            <a:r>
              <a:rPr lang="en-US" dirty="0"/>
              <a:t> </a:t>
            </a:r>
            <a:r>
              <a:rPr lang="en-US" dirty="0" err="1"/>
              <a:t>kemampuan</a:t>
            </a:r>
            <a:r>
              <a:rPr lang="en-US" dirty="0"/>
              <a:t> </a:t>
            </a:r>
            <a:r>
              <a:rPr lang="en-US" dirty="0" err="1"/>
              <a:t>anggaran</a:t>
            </a:r>
            <a:r>
              <a:rPr lang="en-US" dirty="0"/>
              <a:t> </a:t>
            </a:r>
            <a:r>
              <a:rPr lang="en-US" dirty="0" err="1"/>
              <a:t>publik</a:t>
            </a:r>
            <a:r>
              <a:rPr lang="en-US" dirty="0"/>
              <a:t> </a:t>
            </a:r>
            <a:r>
              <a:rPr lang="en-US" dirty="0" err="1"/>
              <a:t>sampai</a:t>
            </a:r>
            <a:r>
              <a:rPr lang="en-US" dirty="0"/>
              <a:t> </a:t>
            </a:r>
            <a:r>
              <a:rPr lang="en-US" dirty="0" err="1"/>
              <a:t>sejauh</a:t>
            </a:r>
            <a:r>
              <a:rPr lang="en-US" dirty="0"/>
              <a:t> </a:t>
            </a:r>
            <a:r>
              <a:rPr lang="en-US" dirty="0" err="1"/>
              <a:t>mana</a:t>
            </a:r>
            <a:r>
              <a:rPr lang="en-US" dirty="0"/>
              <a:t> </a:t>
            </a:r>
            <a:r>
              <a:rPr lang="en-US" dirty="0" err="1"/>
              <a:t>untuk</a:t>
            </a:r>
            <a:r>
              <a:rPr lang="en-US" dirty="0"/>
              <a:t> </a:t>
            </a:r>
            <a:r>
              <a:rPr lang="en-US" dirty="0" err="1"/>
              <a:t>memenuhi</a:t>
            </a:r>
            <a:r>
              <a:rPr lang="en-US" dirty="0"/>
              <a:t> </a:t>
            </a:r>
            <a:r>
              <a:rPr lang="en-US" dirty="0" err="1"/>
              <a:t>kebutuhan</a:t>
            </a:r>
            <a:r>
              <a:rPr lang="en-US" dirty="0"/>
              <a:t> </a:t>
            </a:r>
            <a:r>
              <a:rPr lang="en-US" dirty="0" err="1"/>
              <a:t>layanan</a:t>
            </a:r>
            <a:r>
              <a:rPr lang="en-US" dirty="0"/>
              <a:t> </a:t>
            </a:r>
          </a:p>
          <a:p>
            <a:pPr lvl="0">
              <a:spcBef>
                <a:spcPts val="0"/>
              </a:spcBef>
              <a:spcAft>
                <a:spcPts val="600"/>
              </a:spcAft>
            </a:pPr>
            <a:r>
              <a:rPr lang="en-US" dirty="0" err="1"/>
              <a:t>Langkah</a:t>
            </a:r>
            <a:r>
              <a:rPr lang="en-US" dirty="0"/>
              <a:t> 3: </a:t>
            </a:r>
            <a:r>
              <a:rPr lang="en-US" dirty="0" err="1"/>
              <a:t>Sampai</a:t>
            </a:r>
            <a:r>
              <a:rPr lang="en-US" dirty="0"/>
              <a:t> </a:t>
            </a:r>
            <a:r>
              <a:rPr lang="en-US" dirty="0" err="1"/>
              <a:t>sejauh</a:t>
            </a:r>
            <a:r>
              <a:rPr lang="en-US" dirty="0"/>
              <a:t> </a:t>
            </a:r>
            <a:r>
              <a:rPr lang="en-US" dirty="0" err="1"/>
              <a:t>mana</a:t>
            </a:r>
            <a:r>
              <a:rPr lang="en-US" dirty="0"/>
              <a:t> </a:t>
            </a:r>
            <a:r>
              <a:rPr lang="en-US" dirty="0" err="1"/>
              <a:t>anggaran</a:t>
            </a:r>
            <a:r>
              <a:rPr lang="en-US" dirty="0"/>
              <a:t> yang </a:t>
            </a:r>
            <a:r>
              <a:rPr lang="en-US" dirty="0" err="1"/>
              <a:t>ada</a:t>
            </a:r>
            <a:r>
              <a:rPr lang="en-US" dirty="0"/>
              <a:t> </a:t>
            </a:r>
            <a:r>
              <a:rPr lang="en-US" dirty="0" err="1"/>
              <a:t>dapat</a:t>
            </a:r>
            <a:r>
              <a:rPr lang="en-US" dirty="0"/>
              <a:t> </a:t>
            </a:r>
            <a:r>
              <a:rPr lang="en-US" dirty="0" err="1"/>
              <a:t>membangun</a:t>
            </a:r>
            <a:r>
              <a:rPr lang="en-US" dirty="0"/>
              <a:t> </a:t>
            </a:r>
            <a:r>
              <a:rPr lang="en-US" dirty="0" err="1"/>
              <a:t>layanan</a:t>
            </a:r>
            <a:r>
              <a:rPr lang="en-US" dirty="0"/>
              <a:t> </a:t>
            </a:r>
            <a:r>
              <a:rPr lang="en-US" dirty="0" err="1"/>
              <a:t>masyarakat</a:t>
            </a:r>
            <a:r>
              <a:rPr lang="en-US" dirty="0"/>
              <a:t> </a:t>
            </a:r>
            <a:r>
              <a:rPr lang="en-US" dirty="0" err="1"/>
              <a:t>bila</a:t>
            </a:r>
            <a:r>
              <a:rPr lang="en-US" dirty="0"/>
              <a:t> </a:t>
            </a:r>
            <a:r>
              <a:rPr lang="en-US" dirty="0" err="1"/>
              <a:t>tanpa</a:t>
            </a:r>
            <a:r>
              <a:rPr lang="en-US" dirty="0"/>
              <a:t> </a:t>
            </a:r>
            <a:r>
              <a:rPr lang="en-US" dirty="0" err="1"/>
              <a:t>bantuan</a:t>
            </a:r>
            <a:r>
              <a:rPr lang="en-US" dirty="0"/>
              <a:t> </a:t>
            </a:r>
            <a:r>
              <a:rPr lang="en-US" dirty="0" err="1"/>
              <a:t>pihak</a:t>
            </a:r>
            <a:r>
              <a:rPr lang="en-US" dirty="0"/>
              <a:t> lain (</a:t>
            </a:r>
            <a:r>
              <a:rPr lang="en-US" dirty="0" err="1"/>
              <a:t>swasta</a:t>
            </a:r>
            <a:r>
              <a:rPr lang="en-US" dirty="0"/>
              <a:t>)</a:t>
            </a:r>
          </a:p>
          <a:p>
            <a:pPr lvl="0">
              <a:spcBef>
                <a:spcPts val="0"/>
              </a:spcBef>
              <a:spcAft>
                <a:spcPts val="600"/>
              </a:spcAft>
            </a:pPr>
            <a:r>
              <a:rPr lang="en-US" dirty="0" err="1"/>
              <a:t>Langkah</a:t>
            </a:r>
            <a:r>
              <a:rPr lang="en-US" dirty="0"/>
              <a:t> 4: </a:t>
            </a:r>
            <a:r>
              <a:rPr lang="en-US" dirty="0" err="1"/>
              <a:t>Apa</a:t>
            </a:r>
            <a:r>
              <a:rPr lang="en-US" dirty="0"/>
              <a:t> </a:t>
            </a:r>
            <a:r>
              <a:rPr lang="en-US" dirty="0" err="1"/>
              <a:t>perlu</a:t>
            </a:r>
            <a:r>
              <a:rPr lang="en-US" dirty="0"/>
              <a:t> </a:t>
            </a:r>
            <a:r>
              <a:rPr lang="en-US" dirty="0" err="1"/>
              <a:t>swasta</a:t>
            </a:r>
            <a:r>
              <a:rPr lang="en-US" dirty="0"/>
              <a:t> </a:t>
            </a:r>
            <a:r>
              <a:rPr lang="en-US" dirty="0" err="1"/>
              <a:t>dilibatkan</a:t>
            </a:r>
            <a:r>
              <a:rPr lang="en-US" dirty="0"/>
              <a:t> </a:t>
            </a:r>
            <a:r>
              <a:rPr lang="en-US" dirty="0" err="1"/>
              <a:t>untuk</a:t>
            </a:r>
            <a:r>
              <a:rPr lang="en-US" dirty="0"/>
              <a:t> </a:t>
            </a:r>
            <a:r>
              <a:rPr lang="en-US" dirty="0" err="1"/>
              <a:t>membantu</a:t>
            </a:r>
            <a:r>
              <a:rPr lang="en-US" dirty="0"/>
              <a:t> </a:t>
            </a:r>
            <a:r>
              <a:rPr lang="en-US" dirty="0" err="1"/>
              <a:t>pemerintah</a:t>
            </a:r>
            <a:r>
              <a:rPr lang="en-US" dirty="0"/>
              <a:t> </a:t>
            </a:r>
            <a:r>
              <a:rPr lang="en-US" dirty="0" err="1"/>
              <a:t>dalam</a:t>
            </a:r>
            <a:r>
              <a:rPr lang="en-US" dirty="0"/>
              <a:t> </a:t>
            </a:r>
            <a:r>
              <a:rPr lang="en-US" dirty="0" err="1"/>
              <a:t>layanan</a:t>
            </a:r>
            <a:r>
              <a:rPr lang="en-US" dirty="0"/>
              <a:t> </a:t>
            </a:r>
            <a:r>
              <a:rPr lang="en-US" dirty="0" err="1"/>
              <a:t>publik</a:t>
            </a:r>
            <a:r>
              <a:rPr lang="en-US" dirty="0"/>
              <a:t>.</a:t>
            </a:r>
          </a:p>
          <a:p>
            <a:pPr lvl="0">
              <a:spcBef>
                <a:spcPts val="0"/>
              </a:spcBef>
              <a:spcAft>
                <a:spcPts val="600"/>
              </a:spcAft>
            </a:pPr>
            <a:r>
              <a:rPr lang="en-US" dirty="0" err="1"/>
              <a:t>Langkah</a:t>
            </a:r>
            <a:r>
              <a:rPr lang="en-US" dirty="0"/>
              <a:t> 5: </a:t>
            </a:r>
            <a:r>
              <a:rPr lang="en-US" dirty="0" err="1"/>
              <a:t>Jika</a:t>
            </a:r>
            <a:r>
              <a:rPr lang="en-US" dirty="0"/>
              <a:t> </a:t>
            </a:r>
            <a:r>
              <a:rPr lang="en-US" dirty="0" err="1"/>
              <a:t>swasta</a:t>
            </a:r>
            <a:r>
              <a:rPr lang="en-US" dirty="0"/>
              <a:t> </a:t>
            </a:r>
            <a:r>
              <a:rPr lang="en-US" dirty="0" err="1"/>
              <a:t>dianggap</a:t>
            </a:r>
            <a:r>
              <a:rPr lang="en-US" dirty="0"/>
              <a:t> </a:t>
            </a:r>
            <a:r>
              <a:rPr lang="en-US" dirty="0" err="1"/>
              <a:t>perlu</a:t>
            </a:r>
            <a:r>
              <a:rPr lang="en-US" dirty="0"/>
              <a:t> </a:t>
            </a:r>
            <a:r>
              <a:rPr lang="en-US" dirty="0" err="1"/>
              <a:t>untuk</a:t>
            </a:r>
            <a:r>
              <a:rPr lang="en-US" dirty="0"/>
              <a:t> </a:t>
            </a:r>
            <a:r>
              <a:rPr lang="en-US" dirty="0" err="1"/>
              <a:t>membantu</a:t>
            </a:r>
            <a:r>
              <a:rPr lang="en-US" dirty="0"/>
              <a:t>, </a:t>
            </a:r>
            <a:r>
              <a:rPr lang="en-US" dirty="0" err="1"/>
              <a:t>pilihan</a:t>
            </a:r>
            <a:r>
              <a:rPr lang="en-US" dirty="0"/>
              <a:t> </a:t>
            </a:r>
            <a:r>
              <a:rPr lang="en-US" dirty="0" err="1"/>
              <a:t>membantu</a:t>
            </a:r>
            <a:r>
              <a:rPr lang="en-US" dirty="0"/>
              <a:t> yang </a:t>
            </a:r>
            <a:r>
              <a:rPr lang="en-US" dirty="0" err="1"/>
              <a:t>seperti</a:t>
            </a:r>
            <a:r>
              <a:rPr lang="en-US" dirty="0"/>
              <a:t> </a:t>
            </a:r>
            <a:r>
              <a:rPr lang="en-US" dirty="0" err="1"/>
              <a:t>apa</a:t>
            </a:r>
            <a:r>
              <a:rPr lang="en-US" dirty="0"/>
              <a:t> yang paling </a:t>
            </a:r>
            <a:r>
              <a:rPr lang="en-US" dirty="0" err="1"/>
              <a:t>tepat</a:t>
            </a:r>
            <a:r>
              <a:rPr lang="en-US" dirty="0"/>
              <a:t>. </a:t>
            </a:r>
            <a:r>
              <a:rPr lang="en-US" dirty="0" err="1"/>
              <a:t>Apa</a:t>
            </a:r>
            <a:r>
              <a:rPr lang="en-US" dirty="0"/>
              <a:t> </a:t>
            </a:r>
            <a:r>
              <a:rPr lang="en-US" dirty="0" err="1"/>
              <a:t>dengan</a:t>
            </a:r>
            <a:r>
              <a:rPr lang="en-US" dirty="0"/>
              <a:t> KPS ?</a:t>
            </a:r>
          </a:p>
          <a:p>
            <a:pPr lvl="0">
              <a:spcBef>
                <a:spcPts val="0"/>
              </a:spcBef>
              <a:spcAft>
                <a:spcPts val="600"/>
              </a:spcAft>
            </a:pPr>
            <a:r>
              <a:rPr lang="en-US" dirty="0" err="1"/>
              <a:t>Langkah</a:t>
            </a:r>
            <a:r>
              <a:rPr lang="en-US" dirty="0"/>
              <a:t> 6: </a:t>
            </a:r>
            <a:r>
              <a:rPr lang="en-US" dirty="0" err="1"/>
              <a:t>Sosialisasikan</a:t>
            </a:r>
            <a:r>
              <a:rPr lang="en-US" dirty="0"/>
              <a:t> </a:t>
            </a:r>
            <a:r>
              <a:rPr lang="en-US" dirty="0" err="1"/>
              <a:t>dan</a:t>
            </a:r>
            <a:r>
              <a:rPr lang="en-US" dirty="0"/>
              <a:t> </a:t>
            </a:r>
            <a:r>
              <a:rPr lang="en-US" dirty="0" err="1"/>
              <a:t>diskusikan</a:t>
            </a:r>
            <a:r>
              <a:rPr lang="en-US" dirty="0"/>
              <a:t> </a:t>
            </a:r>
            <a:r>
              <a:rPr lang="en-US" dirty="0" err="1"/>
              <a:t>dengan</a:t>
            </a:r>
            <a:r>
              <a:rPr lang="en-US" dirty="0"/>
              <a:t> </a:t>
            </a:r>
            <a:r>
              <a:rPr lang="en-US" dirty="0" err="1"/>
              <a:t>berbagai</a:t>
            </a:r>
            <a:r>
              <a:rPr lang="en-US" dirty="0"/>
              <a:t> stakeholder yang </a:t>
            </a:r>
            <a:r>
              <a:rPr lang="en-US" dirty="0" err="1"/>
              <a:t>ada</a:t>
            </a:r>
            <a:r>
              <a:rPr lang="en-US" dirty="0"/>
              <a:t> </a:t>
            </a:r>
            <a:r>
              <a:rPr lang="en-US" dirty="0" err="1"/>
              <a:t>apa</a:t>
            </a:r>
            <a:r>
              <a:rPr lang="en-US" dirty="0"/>
              <a:t> KPS </a:t>
            </a:r>
            <a:r>
              <a:rPr lang="en-US" dirty="0" err="1"/>
              <a:t>sudah</a:t>
            </a:r>
            <a:r>
              <a:rPr lang="en-US" dirty="0"/>
              <a:t> </a:t>
            </a:r>
            <a:r>
              <a:rPr lang="en-US" dirty="0" err="1"/>
              <a:t>memungkinkan</a:t>
            </a:r>
            <a:r>
              <a:rPr lang="en-US" dirty="0"/>
              <a:t> </a:t>
            </a:r>
            <a:r>
              <a:rPr lang="en-US" dirty="0" err="1"/>
              <a:t>untuk</a:t>
            </a:r>
            <a:r>
              <a:rPr lang="en-US" dirty="0"/>
              <a:t> </a:t>
            </a:r>
            <a:r>
              <a:rPr lang="en-US" dirty="0" err="1"/>
              <a:t>diterapkan</a:t>
            </a:r>
            <a:r>
              <a:rPr lang="en-US" dirty="0"/>
              <a:t> ?. </a:t>
            </a:r>
          </a:p>
          <a:p>
            <a:pPr lvl="0">
              <a:spcBef>
                <a:spcPts val="0"/>
              </a:spcBef>
              <a:spcAft>
                <a:spcPts val="600"/>
              </a:spcAft>
            </a:pPr>
            <a:r>
              <a:rPr lang="en-US" dirty="0" err="1"/>
              <a:t>Langkah</a:t>
            </a:r>
            <a:r>
              <a:rPr lang="en-US" dirty="0"/>
              <a:t> 7: </a:t>
            </a:r>
            <a:r>
              <a:rPr lang="en-US" dirty="0" err="1"/>
              <a:t>Buat</a:t>
            </a:r>
            <a:r>
              <a:rPr lang="en-US" dirty="0"/>
              <a:t> </a:t>
            </a:r>
            <a:r>
              <a:rPr lang="en-US" dirty="0" err="1"/>
              <a:t>alternatip</a:t>
            </a:r>
            <a:r>
              <a:rPr lang="en-US" dirty="0"/>
              <a:t> </a:t>
            </a:r>
            <a:r>
              <a:rPr lang="en-US" dirty="0" err="1"/>
              <a:t>pilihan</a:t>
            </a:r>
            <a:r>
              <a:rPr lang="en-US" dirty="0"/>
              <a:t> </a:t>
            </a:r>
            <a:r>
              <a:rPr lang="en-US" dirty="0" err="1"/>
              <a:t>bentuk</a:t>
            </a:r>
            <a:r>
              <a:rPr lang="en-US" dirty="0"/>
              <a:t> KPS yang </a:t>
            </a:r>
            <a:r>
              <a:rPr lang="en-US" dirty="0" err="1"/>
              <a:t>seperti</a:t>
            </a:r>
            <a:r>
              <a:rPr lang="en-US" dirty="0"/>
              <a:t> </a:t>
            </a:r>
            <a:r>
              <a:rPr lang="en-US" dirty="0" err="1"/>
              <a:t>apa</a:t>
            </a:r>
            <a:r>
              <a:rPr lang="en-US" dirty="0"/>
              <a:t> yang </a:t>
            </a:r>
            <a:r>
              <a:rPr lang="en-US" dirty="0" err="1"/>
              <a:t>akan</a:t>
            </a:r>
            <a:r>
              <a:rPr lang="en-US" dirty="0"/>
              <a:t> </a:t>
            </a:r>
            <a:r>
              <a:rPr lang="en-US" dirty="0" err="1"/>
              <a:t>menjadi</a:t>
            </a:r>
            <a:r>
              <a:rPr lang="en-US" dirty="0"/>
              <a:t> </a:t>
            </a:r>
            <a:r>
              <a:rPr lang="en-US" dirty="0" err="1"/>
              <a:t>pilihan</a:t>
            </a:r>
            <a:endParaRPr lang="en-US" dirty="0"/>
          </a:p>
          <a:p>
            <a:pPr lvl="0">
              <a:spcBef>
                <a:spcPts val="0"/>
              </a:spcBef>
              <a:spcAft>
                <a:spcPts val="600"/>
              </a:spcAft>
            </a:pPr>
            <a:r>
              <a:rPr lang="en-US" dirty="0" err="1"/>
              <a:t>Langkah</a:t>
            </a:r>
            <a:r>
              <a:rPr lang="en-US" dirty="0"/>
              <a:t> 8: </a:t>
            </a:r>
            <a:r>
              <a:rPr lang="en-US" dirty="0" err="1"/>
              <a:t>Bentuk</a:t>
            </a:r>
            <a:r>
              <a:rPr lang="en-US" dirty="0"/>
              <a:t> Tim </a:t>
            </a:r>
            <a:r>
              <a:rPr lang="en-US" dirty="0" err="1"/>
              <a:t>untuk</a:t>
            </a:r>
            <a:r>
              <a:rPr lang="en-US" dirty="0"/>
              <a:t> </a:t>
            </a:r>
            <a:r>
              <a:rPr lang="en-US" dirty="0" err="1"/>
              <a:t>mengembangkan</a:t>
            </a:r>
            <a:r>
              <a:rPr lang="en-US" dirty="0"/>
              <a:t> </a:t>
            </a:r>
            <a:r>
              <a:rPr lang="en-US" dirty="0" err="1"/>
              <a:t>jenis</a:t>
            </a:r>
            <a:r>
              <a:rPr lang="en-US" dirty="0"/>
              <a:t> KPS </a:t>
            </a:r>
            <a:r>
              <a:rPr lang="en-US" dirty="0" err="1"/>
              <a:t>terpilih</a:t>
            </a:r>
            <a:r>
              <a:rPr lang="en-US" dirty="0"/>
              <a:t>.</a:t>
            </a:r>
          </a:p>
          <a:p>
            <a:pPr lvl="0">
              <a:spcBef>
                <a:spcPts val="0"/>
              </a:spcBef>
              <a:spcAft>
                <a:spcPts val="600"/>
              </a:spcAft>
            </a:pPr>
            <a:r>
              <a:rPr lang="en-US" dirty="0" err="1"/>
              <a:t>Langkah</a:t>
            </a:r>
            <a:r>
              <a:rPr lang="en-US" dirty="0"/>
              <a:t> 9: </a:t>
            </a:r>
            <a:r>
              <a:rPr lang="en-US" dirty="0" err="1"/>
              <a:t>Kembangkan</a:t>
            </a:r>
            <a:r>
              <a:rPr lang="en-US" dirty="0"/>
              <a:t> </a:t>
            </a:r>
            <a:r>
              <a:rPr lang="en-US" dirty="0" err="1"/>
              <a:t>Jaringan</a:t>
            </a:r>
            <a:r>
              <a:rPr lang="en-US" dirty="0"/>
              <a:t> </a:t>
            </a:r>
            <a:r>
              <a:rPr lang="en-US" dirty="0" err="1"/>
              <a:t>untuk</a:t>
            </a:r>
            <a:r>
              <a:rPr lang="en-US" dirty="0"/>
              <a:t> </a:t>
            </a:r>
            <a:r>
              <a:rPr lang="en-US" dirty="0" err="1"/>
              <a:t>memfinalisasi</a:t>
            </a:r>
            <a:r>
              <a:rPr lang="en-US" dirty="0"/>
              <a:t> </a:t>
            </a:r>
            <a:r>
              <a:rPr lang="en-US" dirty="0" err="1"/>
              <a:t>pilihan</a:t>
            </a:r>
            <a:r>
              <a:rPr lang="en-US" dirty="0"/>
              <a:t> KPS</a:t>
            </a:r>
          </a:p>
          <a:p>
            <a:pPr lvl="0">
              <a:spcBef>
                <a:spcPts val="0"/>
              </a:spcBef>
              <a:spcAft>
                <a:spcPts val="600"/>
              </a:spcAft>
            </a:pPr>
            <a:r>
              <a:rPr lang="en-US" dirty="0" err="1"/>
              <a:t>Langkah</a:t>
            </a:r>
            <a:r>
              <a:rPr lang="en-US" dirty="0"/>
              <a:t> 10: </a:t>
            </a:r>
            <a:r>
              <a:rPr lang="en-US" dirty="0" err="1"/>
              <a:t>Ikuti</a:t>
            </a:r>
            <a:r>
              <a:rPr lang="en-US" dirty="0"/>
              <a:t> </a:t>
            </a:r>
            <a:r>
              <a:rPr lang="en-US" dirty="0" err="1"/>
              <a:t>langkah</a:t>
            </a:r>
            <a:r>
              <a:rPr lang="en-US" dirty="0"/>
              <a:t> </a:t>
            </a:r>
            <a:r>
              <a:rPr lang="en-US" dirty="0" err="1"/>
              <a:t>prosedur</a:t>
            </a:r>
            <a:r>
              <a:rPr lang="en-US" dirty="0"/>
              <a:t> </a:t>
            </a:r>
            <a:r>
              <a:rPr lang="en-US" dirty="0" err="1"/>
              <a:t>berdasar</a:t>
            </a:r>
            <a:r>
              <a:rPr lang="en-US" dirty="0"/>
              <a:t> </a:t>
            </a:r>
            <a:r>
              <a:rPr lang="en-US" dirty="0" err="1"/>
              <a:t>Perpres</a:t>
            </a:r>
            <a:r>
              <a:rPr lang="en-US" dirty="0"/>
              <a:t> 38/2015, </a:t>
            </a:r>
            <a:r>
              <a:rPr lang="en-US" dirty="0" err="1"/>
              <a:t>Kepmen</a:t>
            </a:r>
            <a:r>
              <a:rPr lang="en-US" dirty="0"/>
              <a:t> PPN/</a:t>
            </a:r>
            <a:r>
              <a:rPr lang="en-US" dirty="0" err="1"/>
              <a:t>Bappenas</a:t>
            </a:r>
            <a:r>
              <a:rPr lang="en-US" dirty="0"/>
              <a:t> 4/2010. </a:t>
            </a:r>
          </a:p>
        </p:txBody>
      </p:sp>
    </p:spTree>
    <p:extLst>
      <p:ext uri="{BB962C8B-B14F-4D97-AF65-F5344CB8AC3E}">
        <p14:creationId xmlns:p14="http://schemas.microsoft.com/office/powerpoint/2010/main" val="420709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err="1"/>
              <a:t>Apa</a:t>
            </a:r>
            <a:r>
              <a:rPr lang="en-US" sz="2400" dirty="0"/>
              <a:t> </a:t>
            </a:r>
            <a:r>
              <a:rPr lang="en-US" sz="2400" dirty="0" err="1"/>
              <a:t>biaya</a:t>
            </a:r>
            <a:r>
              <a:rPr lang="en-US" sz="2400" dirty="0"/>
              <a:t> KPS </a:t>
            </a:r>
            <a:r>
              <a:rPr lang="en-US" sz="2400" dirty="0" err="1"/>
              <a:t>akan</a:t>
            </a:r>
            <a:r>
              <a:rPr lang="en-US" sz="2400" dirty="0"/>
              <a:t> </a:t>
            </a:r>
            <a:r>
              <a:rPr lang="en-US" sz="2400" dirty="0" err="1"/>
              <a:t>lebih</a:t>
            </a:r>
            <a:r>
              <a:rPr lang="en-US" sz="2400" dirty="0"/>
              <a:t> </a:t>
            </a:r>
            <a:r>
              <a:rPr lang="en-US" sz="2400" dirty="0" err="1"/>
              <a:t>mahal</a:t>
            </a:r>
            <a:r>
              <a:rPr lang="en-US" sz="2400" dirty="0"/>
              <a:t> ?</a:t>
            </a:r>
          </a:p>
        </p:txBody>
      </p:sp>
      <p:sp>
        <p:nvSpPr>
          <p:cNvPr id="3" name="Content Placeholder 2"/>
          <p:cNvSpPr>
            <a:spLocks noGrp="1"/>
          </p:cNvSpPr>
          <p:nvPr>
            <p:ph idx="1"/>
          </p:nvPr>
        </p:nvSpPr>
        <p:spPr>
          <a:xfrm>
            <a:off x="457200" y="1295400"/>
            <a:ext cx="8229600" cy="5562600"/>
          </a:xfrm>
        </p:spPr>
        <p:txBody>
          <a:bodyPr>
            <a:normAutofit fontScale="62500" lnSpcReduction="20000"/>
          </a:bodyPr>
          <a:lstStyle/>
          <a:p>
            <a:pPr lvl="0">
              <a:spcBef>
                <a:spcPts val="0"/>
              </a:spcBef>
              <a:spcAft>
                <a:spcPts val="1200"/>
              </a:spcAft>
            </a:pPr>
            <a:r>
              <a:rPr lang="en-US" dirty="0" err="1"/>
              <a:t>Survei</a:t>
            </a:r>
            <a:r>
              <a:rPr lang="en-US" dirty="0"/>
              <a:t> di </a:t>
            </a:r>
            <a:r>
              <a:rPr lang="en-US" dirty="0" err="1"/>
              <a:t>banyak</a:t>
            </a:r>
            <a:r>
              <a:rPr lang="en-US" dirty="0"/>
              <a:t> negara: </a:t>
            </a:r>
            <a:r>
              <a:rPr lang="en-US" dirty="0" err="1"/>
              <a:t>Wajar</a:t>
            </a:r>
            <a:r>
              <a:rPr lang="en-US" dirty="0"/>
              <a:t> </a:t>
            </a:r>
            <a:r>
              <a:rPr lang="en-US" dirty="0" err="1"/>
              <a:t>bila</a:t>
            </a:r>
            <a:r>
              <a:rPr lang="en-US" dirty="0"/>
              <a:t> KPS </a:t>
            </a:r>
            <a:r>
              <a:rPr lang="en-US" dirty="0" err="1"/>
              <a:t>lebih</a:t>
            </a:r>
            <a:r>
              <a:rPr lang="en-US" dirty="0"/>
              <a:t> mahal 2 – 3 %  (UK &amp; USA 1992) </a:t>
            </a:r>
            <a:r>
              <a:rPr lang="en-US" dirty="0" err="1"/>
              <a:t>bila</a:t>
            </a:r>
            <a:r>
              <a:rPr lang="en-US" dirty="0"/>
              <a:t> </a:t>
            </a:r>
            <a:r>
              <a:rPr lang="en-US" dirty="0" err="1"/>
              <a:t>dibanding</a:t>
            </a:r>
            <a:r>
              <a:rPr lang="en-US" dirty="0"/>
              <a:t> </a:t>
            </a:r>
            <a:r>
              <a:rPr lang="en-US" dirty="0" err="1"/>
              <a:t>dengan</a:t>
            </a:r>
            <a:r>
              <a:rPr lang="en-US" dirty="0"/>
              <a:t> </a:t>
            </a:r>
            <a:r>
              <a:rPr lang="en-US" dirty="0" err="1"/>
              <a:t>dilaksanakan</a:t>
            </a:r>
            <a:r>
              <a:rPr lang="en-US" dirty="0"/>
              <a:t> </a:t>
            </a:r>
            <a:r>
              <a:rPr lang="en-US" dirty="0" err="1"/>
              <a:t>lewat</a:t>
            </a:r>
            <a:r>
              <a:rPr lang="en-US" dirty="0"/>
              <a:t> </a:t>
            </a:r>
            <a:r>
              <a:rPr lang="en-US" dirty="0" err="1"/>
              <a:t>pinjaman</a:t>
            </a:r>
            <a:r>
              <a:rPr lang="en-US" dirty="0"/>
              <a:t> (public sector borrowing). </a:t>
            </a:r>
          </a:p>
          <a:p>
            <a:pPr lvl="0">
              <a:spcBef>
                <a:spcPts val="0"/>
              </a:spcBef>
              <a:spcAft>
                <a:spcPts val="1200"/>
              </a:spcAft>
            </a:pPr>
            <a:r>
              <a:rPr lang="en-US" dirty="0"/>
              <a:t>Pembangunan </a:t>
            </a:r>
            <a:r>
              <a:rPr lang="en-US" dirty="0" err="1"/>
              <a:t>lewat</a:t>
            </a:r>
            <a:r>
              <a:rPr lang="en-US" dirty="0"/>
              <a:t> </a:t>
            </a:r>
            <a:r>
              <a:rPr lang="en-US" dirty="0" err="1"/>
              <a:t>Pinjaman</a:t>
            </a:r>
            <a:r>
              <a:rPr lang="en-US" dirty="0"/>
              <a:t> </a:t>
            </a:r>
            <a:r>
              <a:rPr lang="en-US" dirty="0" err="1"/>
              <a:t>juga</a:t>
            </a:r>
            <a:r>
              <a:rPr lang="en-US" dirty="0"/>
              <a:t> </a:t>
            </a:r>
            <a:r>
              <a:rPr lang="en-US" dirty="0" err="1"/>
              <a:t>lebih</a:t>
            </a:r>
            <a:r>
              <a:rPr lang="en-US" dirty="0"/>
              <a:t> </a:t>
            </a:r>
            <a:r>
              <a:rPr lang="en-US" dirty="0" err="1"/>
              <a:t>mahal</a:t>
            </a:r>
            <a:r>
              <a:rPr lang="en-US" dirty="0"/>
              <a:t> 6 – 7 % </a:t>
            </a:r>
            <a:r>
              <a:rPr lang="en-US" dirty="0" err="1"/>
              <a:t>bila</a:t>
            </a:r>
            <a:r>
              <a:rPr lang="en-US" dirty="0"/>
              <a:t> </a:t>
            </a:r>
            <a:r>
              <a:rPr lang="en-US" dirty="0" err="1"/>
              <a:t>dibanding</a:t>
            </a:r>
            <a:r>
              <a:rPr lang="en-US" dirty="0"/>
              <a:t> </a:t>
            </a:r>
            <a:r>
              <a:rPr lang="en-US" dirty="0" err="1"/>
              <a:t>dilaksanakan</a:t>
            </a:r>
            <a:r>
              <a:rPr lang="en-US" dirty="0"/>
              <a:t> </a:t>
            </a:r>
            <a:r>
              <a:rPr lang="en-US" dirty="0" err="1"/>
              <a:t>lewat</a:t>
            </a:r>
            <a:r>
              <a:rPr lang="en-US" dirty="0"/>
              <a:t> </a:t>
            </a:r>
            <a:r>
              <a:rPr lang="en-US" dirty="0" err="1"/>
              <a:t>pembangunan</a:t>
            </a:r>
            <a:r>
              <a:rPr lang="en-US" dirty="0"/>
              <a:t> </a:t>
            </a:r>
            <a:r>
              <a:rPr lang="en-US" dirty="0" err="1"/>
              <a:t>sektor</a:t>
            </a:r>
            <a:r>
              <a:rPr lang="en-US" dirty="0"/>
              <a:t> </a:t>
            </a:r>
            <a:r>
              <a:rPr lang="en-US" dirty="0" err="1"/>
              <a:t>publik</a:t>
            </a:r>
            <a:r>
              <a:rPr lang="en-US" dirty="0"/>
              <a:t> (public-sector funding)  </a:t>
            </a:r>
          </a:p>
          <a:p>
            <a:pPr lvl="0">
              <a:spcBef>
                <a:spcPts val="0"/>
              </a:spcBef>
              <a:spcAft>
                <a:spcPts val="1200"/>
              </a:spcAft>
            </a:pPr>
            <a:r>
              <a:rPr lang="en-US" dirty="0" err="1"/>
              <a:t>Kenapa</a:t>
            </a:r>
            <a:r>
              <a:rPr lang="en-US" dirty="0"/>
              <a:t> </a:t>
            </a:r>
            <a:r>
              <a:rPr lang="en-US" dirty="0" err="1"/>
              <a:t>lebih</a:t>
            </a:r>
            <a:r>
              <a:rPr lang="en-US" dirty="0"/>
              <a:t> </a:t>
            </a:r>
            <a:r>
              <a:rPr lang="en-US" dirty="0" err="1"/>
              <a:t>mahal</a:t>
            </a:r>
            <a:r>
              <a:rPr lang="en-US" dirty="0"/>
              <a:t>: </a:t>
            </a:r>
            <a:r>
              <a:rPr lang="en-US" dirty="0" err="1"/>
              <a:t>Ada</a:t>
            </a:r>
            <a:r>
              <a:rPr lang="en-US" dirty="0"/>
              <a:t> </a:t>
            </a:r>
            <a:r>
              <a:rPr lang="en-US" dirty="0" err="1"/>
              <a:t>faktor</a:t>
            </a:r>
            <a:r>
              <a:rPr lang="en-US" dirty="0"/>
              <a:t> </a:t>
            </a:r>
            <a:r>
              <a:rPr lang="en-US" dirty="0" err="1"/>
              <a:t>resiko</a:t>
            </a:r>
            <a:r>
              <a:rPr lang="en-US" dirty="0"/>
              <a:t> (+/- 33 </a:t>
            </a:r>
            <a:r>
              <a:rPr lang="en-US" dirty="0" err="1"/>
              <a:t>resiko</a:t>
            </a:r>
            <a:r>
              <a:rPr lang="en-US" dirty="0"/>
              <a:t>) yang </a:t>
            </a:r>
            <a:r>
              <a:rPr lang="en-US" dirty="0" err="1"/>
              <a:t>harus</a:t>
            </a:r>
            <a:r>
              <a:rPr lang="en-US" dirty="0"/>
              <a:t> </a:t>
            </a:r>
            <a:r>
              <a:rPr lang="en-US" dirty="0" err="1"/>
              <a:t>dibayar</a:t>
            </a:r>
            <a:r>
              <a:rPr lang="en-US" dirty="0"/>
              <a:t>  </a:t>
            </a:r>
          </a:p>
          <a:p>
            <a:pPr lvl="0">
              <a:spcBef>
                <a:spcPts val="0"/>
              </a:spcBef>
              <a:spcAft>
                <a:spcPts val="1200"/>
              </a:spcAft>
            </a:pPr>
            <a:r>
              <a:rPr lang="en-US" dirty="0" err="1"/>
              <a:t>Lebih</a:t>
            </a:r>
            <a:r>
              <a:rPr lang="en-US" dirty="0"/>
              <a:t> </a:t>
            </a:r>
            <a:r>
              <a:rPr lang="en-US" dirty="0" err="1"/>
              <a:t>mahal</a:t>
            </a:r>
            <a:r>
              <a:rPr lang="en-US" dirty="0"/>
              <a:t> </a:t>
            </a:r>
            <a:r>
              <a:rPr lang="en-US" dirty="0" err="1"/>
              <a:t>karena</a:t>
            </a:r>
            <a:r>
              <a:rPr lang="en-US" dirty="0"/>
              <a:t> </a:t>
            </a:r>
            <a:r>
              <a:rPr lang="en-US" dirty="0" err="1"/>
              <a:t>berpindahnya</a:t>
            </a:r>
            <a:r>
              <a:rPr lang="en-US" dirty="0"/>
              <a:t> </a:t>
            </a:r>
            <a:r>
              <a:rPr lang="en-US" dirty="0" err="1"/>
              <a:t>sebagian</a:t>
            </a:r>
            <a:r>
              <a:rPr lang="en-US" dirty="0"/>
              <a:t> </a:t>
            </a:r>
            <a:r>
              <a:rPr lang="en-US" dirty="0" err="1"/>
              <a:t>resiko</a:t>
            </a:r>
            <a:r>
              <a:rPr lang="en-US" dirty="0"/>
              <a:t> </a:t>
            </a:r>
            <a:r>
              <a:rPr lang="en-US" dirty="0" err="1"/>
              <a:t>dari</a:t>
            </a:r>
            <a:r>
              <a:rPr lang="en-US" dirty="0"/>
              <a:t> </a:t>
            </a:r>
            <a:r>
              <a:rPr lang="en-US" dirty="0" err="1"/>
              <a:t>pemerintah</a:t>
            </a:r>
            <a:r>
              <a:rPr lang="en-US" dirty="0"/>
              <a:t> </a:t>
            </a:r>
            <a:r>
              <a:rPr lang="en-US" dirty="0" err="1"/>
              <a:t>ke</a:t>
            </a:r>
            <a:r>
              <a:rPr lang="en-US" dirty="0"/>
              <a:t> </a:t>
            </a:r>
            <a:r>
              <a:rPr lang="en-US" dirty="0" err="1"/>
              <a:t>swasta</a:t>
            </a:r>
            <a:r>
              <a:rPr lang="en-US" dirty="0"/>
              <a:t>: </a:t>
            </a:r>
            <a:r>
              <a:rPr lang="en-US" dirty="0" err="1"/>
              <a:t>Resiko</a:t>
            </a:r>
            <a:r>
              <a:rPr lang="en-US" dirty="0"/>
              <a:t>  </a:t>
            </a:r>
            <a:r>
              <a:rPr lang="en-US" dirty="0" err="1"/>
              <a:t>pada</a:t>
            </a:r>
            <a:r>
              <a:rPr lang="en-US" dirty="0"/>
              <a:t> </a:t>
            </a:r>
            <a:r>
              <a:rPr lang="en-US" dirty="0" err="1"/>
              <a:t>tahap</a:t>
            </a:r>
            <a:r>
              <a:rPr lang="en-US" dirty="0"/>
              <a:t> </a:t>
            </a:r>
            <a:r>
              <a:rPr lang="en-US" dirty="0" err="1"/>
              <a:t>konstruksi</a:t>
            </a:r>
            <a:r>
              <a:rPr lang="en-US" dirty="0"/>
              <a:t> </a:t>
            </a:r>
            <a:r>
              <a:rPr lang="en-US" dirty="0" err="1"/>
              <a:t>dan</a:t>
            </a:r>
            <a:r>
              <a:rPr lang="en-US" dirty="0"/>
              <a:t> </a:t>
            </a:r>
            <a:r>
              <a:rPr lang="en-US" dirty="0" err="1"/>
              <a:t>pada</a:t>
            </a:r>
            <a:r>
              <a:rPr lang="en-US" dirty="0"/>
              <a:t> </a:t>
            </a:r>
            <a:r>
              <a:rPr lang="en-US" dirty="0" err="1"/>
              <a:t>tahap</a:t>
            </a:r>
            <a:r>
              <a:rPr lang="en-US" dirty="0"/>
              <a:t> </a:t>
            </a:r>
            <a:r>
              <a:rPr lang="en-US" dirty="0" err="1"/>
              <a:t>selama</a:t>
            </a:r>
            <a:r>
              <a:rPr lang="en-US" dirty="0"/>
              <a:t> </a:t>
            </a:r>
            <a:r>
              <a:rPr lang="en-US" dirty="0" err="1"/>
              <a:t>operasi</a:t>
            </a:r>
            <a:r>
              <a:rPr lang="en-US" dirty="0"/>
              <a:t>.</a:t>
            </a:r>
          </a:p>
          <a:p>
            <a:pPr lvl="0">
              <a:spcBef>
                <a:spcPts val="0"/>
              </a:spcBef>
              <a:spcAft>
                <a:spcPts val="1200"/>
              </a:spcAft>
            </a:pPr>
            <a:r>
              <a:rPr lang="en-US" dirty="0" err="1"/>
              <a:t>Lebih</a:t>
            </a:r>
            <a:r>
              <a:rPr lang="en-US" dirty="0"/>
              <a:t> </a:t>
            </a:r>
            <a:r>
              <a:rPr lang="en-US" dirty="0" err="1"/>
              <a:t>mahal</a:t>
            </a:r>
            <a:r>
              <a:rPr lang="en-US" dirty="0"/>
              <a:t> </a:t>
            </a:r>
            <a:r>
              <a:rPr lang="en-US" dirty="0" err="1"/>
              <a:t>karena</a:t>
            </a:r>
            <a:r>
              <a:rPr lang="en-US" dirty="0"/>
              <a:t> </a:t>
            </a:r>
            <a:r>
              <a:rPr lang="en-US" dirty="0" err="1"/>
              <a:t>berpindahnya</a:t>
            </a:r>
            <a:r>
              <a:rPr lang="en-US" dirty="0"/>
              <a:t> </a:t>
            </a:r>
            <a:r>
              <a:rPr lang="en-US" dirty="0" err="1"/>
              <a:t>Resiko</a:t>
            </a:r>
            <a:r>
              <a:rPr lang="en-US" dirty="0"/>
              <a:t> </a:t>
            </a:r>
            <a:r>
              <a:rPr lang="en-US" dirty="0" err="1"/>
              <a:t>memperbaiki</a:t>
            </a:r>
            <a:r>
              <a:rPr lang="en-US" dirty="0"/>
              <a:t> Value for Money (</a:t>
            </a:r>
            <a:r>
              <a:rPr lang="en-US" dirty="0" err="1"/>
              <a:t>VfM</a:t>
            </a:r>
            <a:r>
              <a:rPr lang="en-US" dirty="0"/>
              <a:t>) </a:t>
            </a:r>
            <a:r>
              <a:rPr lang="en-US" dirty="0" err="1"/>
              <a:t>artinya</a:t>
            </a:r>
            <a:r>
              <a:rPr lang="en-US" dirty="0"/>
              <a:t> </a:t>
            </a:r>
            <a:r>
              <a:rPr lang="en-US" dirty="0" err="1"/>
              <a:t>uang</a:t>
            </a:r>
            <a:r>
              <a:rPr lang="en-US" dirty="0"/>
              <a:t> </a:t>
            </a:r>
            <a:r>
              <a:rPr lang="en-US" dirty="0" err="1"/>
              <a:t>digunakan</a:t>
            </a:r>
            <a:r>
              <a:rPr lang="en-US" dirty="0"/>
              <a:t> </a:t>
            </a:r>
            <a:r>
              <a:rPr lang="en-US" dirty="0" err="1"/>
              <a:t>dimanfaatkan</a:t>
            </a:r>
            <a:r>
              <a:rPr lang="en-US" dirty="0"/>
              <a:t> </a:t>
            </a:r>
            <a:r>
              <a:rPr lang="en-US" dirty="0" err="1"/>
              <a:t>dengan</a:t>
            </a:r>
            <a:r>
              <a:rPr lang="en-US" dirty="0"/>
              <a:t> </a:t>
            </a:r>
            <a:r>
              <a:rPr lang="en-US" dirty="0" err="1"/>
              <a:t>cermat</a:t>
            </a:r>
            <a:r>
              <a:rPr lang="en-US" dirty="0"/>
              <a:t>.</a:t>
            </a:r>
          </a:p>
          <a:p>
            <a:pPr lvl="0">
              <a:spcBef>
                <a:spcPts val="0"/>
              </a:spcBef>
              <a:spcAft>
                <a:spcPts val="1200"/>
              </a:spcAft>
            </a:pPr>
            <a:r>
              <a:rPr lang="en-US" dirty="0" err="1"/>
              <a:t>VfM</a:t>
            </a:r>
            <a:r>
              <a:rPr lang="en-US" dirty="0"/>
              <a:t> </a:t>
            </a:r>
            <a:r>
              <a:rPr lang="en-US" dirty="0" err="1"/>
              <a:t>akan</a:t>
            </a:r>
            <a:r>
              <a:rPr lang="en-US" dirty="0"/>
              <a:t> </a:t>
            </a:r>
            <a:r>
              <a:rPr lang="en-US" dirty="0" err="1"/>
              <a:t>meningkatkan</a:t>
            </a:r>
            <a:r>
              <a:rPr lang="en-US" dirty="0"/>
              <a:t> </a:t>
            </a:r>
            <a:r>
              <a:rPr lang="en-US" dirty="0" err="1"/>
              <a:t>kualitas</a:t>
            </a:r>
            <a:r>
              <a:rPr lang="en-US" dirty="0"/>
              <a:t> </a:t>
            </a:r>
            <a:r>
              <a:rPr lang="en-US" dirty="0" err="1"/>
              <a:t>pelayanan</a:t>
            </a:r>
            <a:r>
              <a:rPr lang="en-US" dirty="0"/>
              <a:t>, </a:t>
            </a:r>
            <a:r>
              <a:rPr lang="en-US" dirty="0" err="1"/>
              <a:t>karena</a:t>
            </a:r>
            <a:r>
              <a:rPr lang="en-US" dirty="0"/>
              <a:t> </a:t>
            </a:r>
            <a:r>
              <a:rPr lang="en-US" dirty="0" err="1"/>
              <a:t>sangat</a:t>
            </a:r>
            <a:r>
              <a:rPr lang="en-US" dirty="0"/>
              <a:t> </a:t>
            </a:r>
            <a:r>
              <a:rPr lang="en-US" dirty="0" err="1"/>
              <a:t>beresiko</a:t>
            </a:r>
            <a:r>
              <a:rPr lang="en-US" dirty="0"/>
              <a:t> </a:t>
            </a:r>
            <a:r>
              <a:rPr lang="en-US" dirty="0" err="1"/>
              <a:t>bila</a:t>
            </a:r>
            <a:r>
              <a:rPr lang="en-US" dirty="0"/>
              <a:t> </a:t>
            </a:r>
            <a:r>
              <a:rPr lang="en-US" dirty="0" err="1"/>
              <a:t>tidak</a:t>
            </a:r>
            <a:r>
              <a:rPr lang="en-US" dirty="0"/>
              <a:t> </a:t>
            </a:r>
            <a:r>
              <a:rPr lang="en-US" dirty="0" err="1"/>
              <a:t>berkualitas</a:t>
            </a:r>
            <a:r>
              <a:rPr lang="en-US" dirty="0"/>
              <a:t> ??</a:t>
            </a:r>
          </a:p>
          <a:p>
            <a:pPr lvl="0">
              <a:spcBef>
                <a:spcPts val="0"/>
              </a:spcBef>
              <a:spcAft>
                <a:spcPts val="1200"/>
              </a:spcAft>
            </a:pPr>
            <a:r>
              <a:rPr lang="en-US" dirty="0" err="1"/>
              <a:t>Harga</a:t>
            </a:r>
            <a:r>
              <a:rPr lang="en-US" dirty="0"/>
              <a:t> </a:t>
            </a:r>
            <a:r>
              <a:rPr lang="en-US" dirty="0" err="1"/>
              <a:t>tidak</a:t>
            </a:r>
            <a:r>
              <a:rPr lang="en-US" dirty="0"/>
              <a:t> </a:t>
            </a:r>
            <a:r>
              <a:rPr lang="en-US" dirty="0" err="1"/>
              <a:t>berbohong</a:t>
            </a:r>
            <a:r>
              <a:rPr lang="en-US" dirty="0"/>
              <a:t>: </a:t>
            </a:r>
            <a:r>
              <a:rPr lang="en-US" dirty="0" err="1"/>
              <a:t>artinya</a:t>
            </a:r>
            <a:r>
              <a:rPr lang="en-US" dirty="0"/>
              <a:t> </a:t>
            </a:r>
            <a:r>
              <a:rPr lang="en-US" dirty="0" err="1"/>
              <a:t>barang</a:t>
            </a:r>
            <a:r>
              <a:rPr lang="en-US" dirty="0"/>
              <a:t> yang </a:t>
            </a:r>
            <a:r>
              <a:rPr lang="en-US" dirty="0" err="1"/>
              <a:t>dipakai</a:t>
            </a:r>
            <a:r>
              <a:rPr lang="en-US" dirty="0"/>
              <a:t> </a:t>
            </a:r>
            <a:r>
              <a:rPr lang="en-US" dirty="0" err="1"/>
              <a:t>jauh</a:t>
            </a:r>
            <a:r>
              <a:rPr lang="en-US" dirty="0"/>
              <a:t> </a:t>
            </a:r>
            <a:r>
              <a:rPr lang="en-US" dirty="0" err="1"/>
              <a:t>lebih</a:t>
            </a:r>
            <a:r>
              <a:rPr lang="en-US" dirty="0"/>
              <a:t>  </a:t>
            </a:r>
            <a:r>
              <a:rPr lang="en-US" dirty="0" err="1"/>
              <a:t>baik</a:t>
            </a:r>
            <a:r>
              <a:rPr lang="en-US" dirty="0"/>
              <a:t> </a:t>
            </a:r>
            <a:r>
              <a:rPr lang="en-US" dirty="0" err="1"/>
              <a:t>dan</a:t>
            </a:r>
            <a:r>
              <a:rPr lang="en-US" dirty="0"/>
              <a:t> </a:t>
            </a:r>
            <a:r>
              <a:rPr lang="en-US" dirty="0" err="1"/>
              <a:t>jauh</a:t>
            </a:r>
            <a:r>
              <a:rPr lang="en-US" dirty="0"/>
              <a:t> </a:t>
            </a:r>
            <a:r>
              <a:rPr lang="en-US" dirty="0" err="1"/>
              <a:t>lebih</a:t>
            </a:r>
            <a:r>
              <a:rPr lang="en-US" dirty="0"/>
              <a:t> </a:t>
            </a:r>
            <a:r>
              <a:rPr lang="en-US" dirty="0" err="1"/>
              <a:t>tahan</a:t>
            </a:r>
            <a:r>
              <a:rPr lang="en-US" dirty="0"/>
              <a:t> lama.   </a:t>
            </a:r>
          </a:p>
          <a:p>
            <a:pPr lvl="0">
              <a:spcBef>
                <a:spcPts val="0"/>
              </a:spcBef>
              <a:spcAft>
                <a:spcPts val="1200"/>
              </a:spcAft>
            </a:pPr>
            <a:r>
              <a:rPr lang="en-US" dirty="0" err="1"/>
              <a:t>Barang</a:t>
            </a:r>
            <a:r>
              <a:rPr lang="en-US" dirty="0"/>
              <a:t> yang </a:t>
            </a:r>
            <a:r>
              <a:rPr lang="en-US" dirty="0" err="1"/>
              <a:t>harganya</a:t>
            </a:r>
            <a:r>
              <a:rPr lang="en-US" dirty="0"/>
              <a:t> </a:t>
            </a:r>
            <a:r>
              <a:rPr lang="en-US" dirty="0" err="1"/>
              <a:t>lebih</a:t>
            </a:r>
            <a:r>
              <a:rPr lang="en-US" dirty="0"/>
              <a:t> </a:t>
            </a:r>
            <a:r>
              <a:rPr lang="en-US" dirty="0" err="1"/>
              <a:t>mahal</a:t>
            </a:r>
            <a:r>
              <a:rPr lang="en-US" dirty="0"/>
              <a:t> (</a:t>
            </a:r>
            <a:r>
              <a:rPr lang="en-US" dirty="0" err="1"/>
              <a:t>misal</a:t>
            </a:r>
            <a:r>
              <a:rPr lang="en-US" dirty="0"/>
              <a:t>: 10 %) </a:t>
            </a:r>
            <a:r>
              <a:rPr lang="en-US" dirty="0" err="1"/>
              <a:t>jauh</a:t>
            </a:r>
            <a:r>
              <a:rPr lang="en-US" dirty="0"/>
              <a:t> </a:t>
            </a:r>
            <a:r>
              <a:rPr lang="en-US" dirty="0" err="1"/>
              <a:t>lebih</a:t>
            </a:r>
            <a:r>
              <a:rPr lang="en-US" dirty="0"/>
              <a:t> </a:t>
            </a:r>
            <a:r>
              <a:rPr lang="en-US" dirty="0" err="1"/>
              <a:t>wajar</a:t>
            </a:r>
            <a:r>
              <a:rPr lang="en-US" dirty="0"/>
              <a:t> (</a:t>
            </a:r>
            <a:r>
              <a:rPr lang="en-US" dirty="0" err="1"/>
              <a:t>worthed</a:t>
            </a:r>
            <a:r>
              <a:rPr lang="en-US" dirty="0"/>
              <a:t>) </a:t>
            </a:r>
            <a:r>
              <a:rPr lang="en-US" dirty="0" err="1"/>
              <a:t>bila</a:t>
            </a:r>
            <a:r>
              <a:rPr lang="en-US" dirty="0"/>
              <a:t> </a:t>
            </a:r>
            <a:r>
              <a:rPr lang="en-US" dirty="0" err="1"/>
              <a:t>usianya</a:t>
            </a:r>
            <a:r>
              <a:rPr lang="en-US" dirty="0"/>
              <a:t> </a:t>
            </a:r>
            <a:r>
              <a:rPr lang="en-US" dirty="0" err="1"/>
              <a:t>jauh</a:t>
            </a:r>
            <a:r>
              <a:rPr lang="en-US" dirty="0"/>
              <a:t> </a:t>
            </a:r>
            <a:r>
              <a:rPr lang="en-US" dirty="0" err="1"/>
              <a:t>lebih</a:t>
            </a:r>
            <a:r>
              <a:rPr lang="en-US" dirty="0"/>
              <a:t> </a:t>
            </a:r>
            <a:r>
              <a:rPr lang="en-US" dirty="0" err="1"/>
              <a:t>panjang</a:t>
            </a:r>
            <a:r>
              <a:rPr lang="en-US" dirty="0"/>
              <a:t> (</a:t>
            </a:r>
            <a:r>
              <a:rPr lang="en-US" dirty="0" err="1"/>
              <a:t>dari</a:t>
            </a:r>
            <a:r>
              <a:rPr lang="en-US" dirty="0"/>
              <a:t> 10 %): Long life cycle. </a:t>
            </a:r>
          </a:p>
        </p:txBody>
      </p:sp>
    </p:spTree>
    <p:extLst>
      <p:ext uri="{BB962C8B-B14F-4D97-AF65-F5344CB8AC3E}">
        <p14:creationId xmlns:p14="http://schemas.microsoft.com/office/powerpoint/2010/main" val="32093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err="1"/>
              <a:t>Apa</a:t>
            </a:r>
            <a:r>
              <a:rPr lang="en-US" sz="2800" dirty="0"/>
              <a:t> </a:t>
            </a:r>
            <a:r>
              <a:rPr lang="en-US" sz="2800" dirty="0" err="1"/>
              <a:t>Resiko</a:t>
            </a:r>
            <a:r>
              <a:rPr lang="en-US" sz="2800" dirty="0"/>
              <a:t> yang </a:t>
            </a:r>
            <a:r>
              <a:rPr lang="en-US" sz="2800" dirty="0" err="1"/>
              <a:t>dihadapi</a:t>
            </a:r>
            <a:r>
              <a:rPr lang="en-US" sz="2800" dirty="0"/>
              <a:t> </a:t>
            </a:r>
            <a:r>
              <a:rPr lang="en-US" sz="2800" dirty="0" err="1"/>
              <a:t>swasta</a:t>
            </a:r>
            <a:r>
              <a:rPr lang="en-US" sz="2800" dirty="0"/>
              <a:t> </a:t>
            </a:r>
            <a:r>
              <a:rPr lang="en-US" sz="2800" dirty="0" err="1"/>
              <a:t>dalam</a:t>
            </a:r>
            <a:r>
              <a:rPr lang="en-US" sz="2800" dirty="0"/>
              <a:t> KPS</a:t>
            </a:r>
          </a:p>
        </p:txBody>
      </p:sp>
      <p:sp>
        <p:nvSpPr>
          <p:cNvPr id="3" name="Content Placeholder 2"/>
          <p:cNvSpPr>
            <a:spLocks noGrp="1"/>
          </p:cNvSpPr>
          <p:nvPr>
            <p:ph idx="1"/>
          </p:nvPr>
        </p:nvSpPr>
        <p:spPr>
          <a:xfrm>
            <a:off x="457200" y="1143000"/>
            <a:ext cx="8229600" cy="5715000"/>
          </a:xfrm>
        </p:spPr>
        <p:txBody>
          <a:bodyPr>
            <a:normAutofit/>
          </a:bodyPr>
          <a:lstStyle/>
          <a:p>
            <a:pPr lvl="0"/>
            <a:r>
              <a:rPr lang="en-US" sz="2000" dirty="0" err="1"/>
              <a:t>Resiko</a:t>
            </a:r>
            <a:r>
              <a:rPr lang="en-US" sz="2000" dirty="0"/>
              <a:t> </a:t>
            </a:r>
            <a:r>
              <a:rPr lang="en-US" sz="2000" dirty="0" err="1"/>
              <a:t>Umum</a:t>
            </a:r>
            <a:r>
              <a:rPr lang="en-US" sz="2000" dirty="0"/>
              <a:t>: </a:t>
            </a:r>
            <a:r>
              <a:rPr lang="en-US" sz="2000" dirty="0" err="1"/>
              <a:t>terdiri</a:t>
            </a:r>
            <a:r>
              <a:rPr lang="en-US" sz="2000" dirty="0"/>
              <a:t> </a:t>
            </a:r>
            <a:r>
              <a:rPr lang="en-US" sz="2000" dirty="0" err="1"/>
              <a:t>dari</a:t>
            </a:r>
            <a:r>
              <a:rPr lang="en-US" sz="2000" dirty="0"/>
              <a:t> </a:t>
            </a:r>
            <a:r>
              <a:rPr lang="en-US" sz="2000" dirty="0" err="1"/>
              <a:t>Resiko</a:t>
            </a:r>
            <a:r>
              <a:rPr lang="en-US" sz="2000" dirty="0"/>
              <a:t> </a:t>
            </a:r>
            <a:r>
              <a:rPr lang="en-US" sz="2000" dirty="0" err="1"/>
              <a:t>Politik</a:t>
            </a:r>
            <a:r>
              <a:rPr lang="en-US" sz="2000" dirty="0"/>
              <a:t> </a:t>
            </a:r>
            <a:r>
              <a:rPr lang="en-US" sz="2000" dirty="0" err="1"/>
              <a:t>seperti</a:t>
            </a:r>
            <a:r>
              <a:rPr lang="en-US" sz="2000" dirty="0"/>
              <a:t> </a:t>
            </a:r>
            <a:r>
              <a:rPr lang="en-US" sz="2000" dirty="0" err="1"/>
              <a:t>penolakan</a:t>
            </a:r>
            <a:r>
              <a:rPr lang="en-US" sz="2000" dirty="0"/>
              <a:t> </a:t>
            </a:r>
            <a:r>
              <a:rPr lang="en-US" sz="2000" dirty="0" err="1"/>
              <a:t>politik</a:t>
            </a:r>
            <a:r>
              <a:rPr lang="en-US" sz="2000" dirty="0"/>
              <a:t>, </a:t>
            </a:r>
            <a:r>
              <a:rPr lang="en-US" sz="2000" dirty="0" err="1"/>
              <a:t>perubahan</a:t>
            </a:r>
            <a:r>
              <a:rPr lang="en-US" sz="2000" dirty="0"/>
              <a:t> </a:t>
            </a:r>
            <a:r>
              <a:rPr lang="en-US" sz="2000" dirty="0" err="1"/>
              <a:t>peraturan</a:t>
            </a:r>
            <a:r>
              <a:rPr lang="en-US" sz="2000" dirty="0"/>
              <a:t> </a:t>
            </a:r>
            <a:r>
              <a:rPr lang="en-US" sz="2000" dirty="0" err="1"/>
              <a:t>dan</a:t>
            </a:r>
            <a:r>
              <a:rPr lang="en-US" sz="2000" dirty="0"/>
              <a:t> </a:t>
            </a:r>
            <a:r>
              <a:rPr lang="en-US" sz="2000" dirty="0" err="1"/>
              <a:t>Resiko</a:t>
            </a:r>
            <a:r>
              <a:rPr lang="en-US" sz="2000" dirty="0"/>
              <a:t> </a:t>
            </a:r>
            <a:r>
              <a:rPr lang="en-US" sz="2000" dirty="0" err="1"/>
              <a:t>Ekonomi</a:t>
            </a:r>
            <a:r>
              <a:rPr lang="en-US" sz="2000" dirty="0"/>
              <a:t> </a:t>
            </a:r>
            <a:r>
              <a:rPr lang="en-US" sz="2000" dirty="0" err="1"/>
              <a:t>seperti</a:t>
            </a:r>
            <a:r>
              <a:rPr lang="en-US" sz="2000" dirty="0"/>
              <a:t> </a:t>
            </a:r>
            <a:r>
              <a:rPr lang="en-US" sz="2000" dirty="0" err="1"/>
              <a:t>kenaikan</a:t>
            </a:r>
            <a:r>
              <a:rPr lang="en-US" sz="2000" dirty="0"/>
              <a:t> </a:t>
            </a:r>
            <a:r>
              <a:rPr lang="en-US" sz="2000" dirty="0" err="1"/>
              <a:t>suku</a:t>
            </a:r>
            <a:r>
              <a:rPr lang="en-US" sz="2000" dirty="0"/>
              <a:t> </a:t>
            </a:r>
            <a:r>
              <a:rPr lang="en-US" sz="2000" dirty="0" err="1"/>
              <a:t>bunga</a:t>
            </a:r>
            <a:r>
              <a:rPr lang="en-US" sz="2000" dirty="0"/>
              <a:t> &amp; </a:t>
            </a:r>
            <a:r>
              <a:rPr lang="en-US" sz="2000" dirty="0" err="1"/>
              <a:t>inflasi</a:t>
            </a:r>
            <a:r>
              <a:rPr lang="en-US" sz="2000" dirty="0"/>
              <a:t>. </a:t>
            </a:r>
          </a:p>
          <a:p>
            <a:pPr lvl="0"/>
            <a:r>
              <a:rPr lang="en-US" sz="2000" dirty="0" err="1"/>
              <a:t>Resiko</a:t>
            </a:r>
            <a:r>
              <a:rPr lang="en-US" sz="2000" dirty="0"/>
              <a:t>  </a:t>
            </a:r>
            <a:r>
              <a:rPr lang="en-US" sz="2000" dirty="0" err="1"/>
              <a:t>Tahap</a:t>
            </a:r>
            <a:r>
              <a:rPr lang="en-US" sz="2000" dirty="0"/>
              <a:t> </a:t>
            </a:r>
            <a:r>
              <a:rPr lang="en-US" sz="2000" dirty="0" err="1"/>
              <a:t>Konstruksi</a:t>
            </a:r>
            <a:r>
              <a:rPr lang="en-US" sz="2000" dirty="0"/>
              <a:t>: </a:t>
            </a:r>
            <a:r>
              <a:rPr lang="en-US" sz="2000" dirty="0" err="1"/>
              <a:t>terdiri</a:t>
            </a:r>
            <a:r>
              <a:rPr lang="en-US" sz="2000" dirty="0"/>
              <a:t> </a:t>
            </a:r>
            <a:r>
              <a:rPr lang="en-US" sz="2000" dirty="0" err="1"/>
              <a:t>dari</a:t>
            </a:r>
            <a:r>
              <a:rPr lang="en-US" sz="2000" dirty="0"/>
              <a:t> </a:t>
            </a:r>
            <a:r>
              <a:rPr lang="en-US" sz="2000" dirty="0" err="1"/>
              <a:t>Resiko</a:t>
            </a:r>
            <a:r>
              <a:rPr lang="en-US" sz="2000" dirty="0"/>
              <a:t> </a:t>
            </a:r>
            <a:r>
              <a:rPr lang="en-US" sz="2000" dirty="0" err="1"/>
              <a:t>Tapak</a:t>
            </a:r>
            <a:r>
              <a:rPr lang="en-US" sz="2000" dirty="0"/>
              <a:t> (</a:t>
            </a:r>
            <a:r>
              <a:rPr lang="en-US" sz="2000" dirty="0" err="1"/>
              <a:t>seperti</a:t>
            </a:r>
            <a:r>
              <a:rPr lang="en-US" sz="2000" dirty="0"/>
              <a:t> </a:t>
            </a:r>
            <a:r>
              <a:rPr lang="en-US" sz="2000" dirty="0" err="1"/>
              <a:t>pemilikan</a:t>
            </a:r>
            <a:r>
              <a:rPr lang="en-US" sz="2000" dirty="0"/>
              <a:t> </a:t>
            </a:r>
            <a:r>
              <a:rPr lang="en-US" sz="2000" dirty="0" err="1"/>
              <a:t>lahan</a:t>
            </a:r>
            <a:r>
              <a:rPr lang="en-US" sz="2000" dirty="0"/>
              <a:t>, </a:t>
            </a:r>
            <a:r>
              <a:rPr lang="en-US" sz="2000" dirty="0" err="1"/>
              <a:t>kondisi</a:t>
            </a:r>
            <a:r>
              <a:rPr lang="en-US" sz="2000" dirty="0"/>
              <a:t> </a:t>
            </a:r>
            <a:r>
              <a:rPr lang="en-US" sz="2000" dirty="0" err="1"/>
              <a:t>tanah</a:t>
            </a:r>
            <a:r>
              <a:rPr lang="en-US" sz="2000" dirty="0"/>
              <a:t>, </a:t>
            </a:r>
            <a:r>
              <a:rPr lang="en-US" sz="2000" dirty="0" err="1"/>
              <a:t>perijinan</a:t>
            </a:r>
            <a:r>
              <a:rPr lang="en-US" sz="2000" dirty="0"/>
              <a:t>, </a:t>
            </a:r>
            <a:r>
              <a:rPr lang="en-US" sz="2000" dirty="0" err="1"/>
              <a:t>lingkungan</a:t>
            </a:r>
            <a:r>
              <a:rPr lang="en-US" sz="2000" dirty="0"/>
              <a:t>, </a:t>
            </a:r>
            <a:r>
              <a:rPr lang="en-US" sz="2000" dirty="0" err="1"/>
              <a:t>arkheologi</a:t>
            </a:r>
            <a:r>
              <a:rPr lang="en-US" sz="2000" dirty="0"/>
              <a:t>, </a:t>
            </a:r>
            <a:r>
              <a:rPr lang="en-US" sz="2000" dirty="0" err="1"/>
              <a:t>aksesibilitas</a:t>
            </a:r>
            <a:r>
              <a:rPr lang="en-US" sz="2000" dirty="0"/>
              <a:t>, ROW, </a:t>
            </a:r>
            <a:r>
              <a:rPr lang="en-US" sz="2000" dirty="0" err="1"/>
              <a:t>konektivitas</a:t>
            </a:r>
            <a:r>
              <a:rPr lang="en-US" sz="2000" dirty="0"/>
              <a:t>, </a:t>
            </a:r>
            <a:r>
              <a:rPr lang="en-US" sz="2000" dirty="0" err="1"/>
              <a:t>protes</a:t>
            </a:r>
            <a:r>
              <a:rPr lang="en-US" sz="2000" dirty="0"/>
              <a:t>, </a:t>
            </a:r>
            <a:r>
              <a:rPr lang="en-US" sz="2000" dirty="0" err="1"/>
              <a:t>kelebihan</a:t>
            </a:r>
            <a:r>
              <a:rPr lang="en-US" sz="2000" dirty="0"/>
              <a:t> </a:t>
            </a:r>
            <a:r>
              <a:rPr lang="en-US" sz="2000" dirty="0" err="1"/>
              <a:t>tanah/brangkal,dll</a:t>
            </a:r>
            <a:r>
              <a:rPr lang="en-US" sz="2000" dirty="0"/>
              <a:t>) </a:t>
            </a:r>
            <a:r>
              <a:rPr lang="en-US" sz="2000" dirty="0" err="1"/>
              <a:t>Resiko</a:t>
            </a:r>
            <a:r>
              <a:rPr lang="en-US" sz="2000" dirty="0"/>
              <a:t> </a:t>
            </a:r>
            <a:r>
              <a:rPr lang="en-US" sz="2000" dirty="0" err="1"/>
              <a:t>Konstruksi</a:t>
            </a:r>
            <a:r>
              <a:rPr lang="en-US" sz="2000" dirty="0"/>
              <a:t> (</a:t>
            </a:r>
            <a:r>
              <a:rPr lang="en-US" sz="2000" dirty="0" err="1"/>
              <a:t>seperti</a:t>
            </a:r>
            <a:r>
              <a:rPr lang="en-US" sz="2000" dirty="0"/>
              <a:t> </a:t>
            </a:r>
            <a:r>
              <a:rPr lang="en-US" sz="2000" dirty="0" err="1"/>
              <a:t>resiko</a:t>
            </a:r>
            <a:r>
              <a:rPr lang="en-US" sz="2000" dirty="0"/>
              <a:t> </a:t>
            </a:r>
            <a:r>
              <a:rPr lang="en-US" sz="2000" dirty="0" err="1"/>
              <a:t>subkontrak</a:t>
            </a:r>
            <a:r>
              <a:rPr lang="en-US" sz="2000" dirty="0"/>
              <a:t>, </a:t>
            </a:r>
            <a:r>
              <a:rPr lang="en-US" sz="2000" dirty="0" err="1"/>
              <a:t>perilaku</a:t>
            </a:r>
            <a:r>
              <a:rPr lang="en-US" sz="2000" dirty="0"/>
              <a:t> </a:t>
            </a:r>
            <a:r>
              <a:rPr lang="en-US" sz="2000" dirty="0" err="1"/>
              <a:t>kontraktor</a:t>
            </a:r>
            <a:r>
              <a:rPr lang="en-US" sz="2000" dirty="0"/>
              <a:t>, </a:t>
            </a:r>
            <a:r>
              <a:rPr lang="en-US" sz="2000" dirty="0" err="1"/>
              <a:t>perubahan</a:t>
            </a:r>
            <a:r>
              <a:rPr lang="en-US" sz="2000" dirty="0"/>
              <a:t> </a:t>
            </a:r>
            <a:r>
              <a:rPr lang="en-US" sz="2000" dirty="0" err="1"/>
              <a:t>harga</a:t>
            </a:r>
            <a:r>
              <a:rPr lang="en-US" sz="2000" dirty="0"/>
              <a:t>, </a:t>
            </a:r>
            <a:r>
              <a:rPr lang="en-US" sz="2000" dirty="0" err="1"/>
              <a:t>perubahan</a:t>
            </a:r>
            <a:r>
              <a:rPr lang="en-US" sz="2000" dirty="0"/>
              <a:t> </a:t>
            </a:r>
            <a:r>
              <a:rPr lang="en-US" sz="2000" dirty="0" err="1"/>
              <a:t>konstruksi</a:t>
            </a:r>
            <a:r>
              <a:rPr lang="en-US" sz="2000" dirty="0"/>
              <a:t>, </a:t>
            </a:r>
            <a:r>
              <a:rPr lang="en-US" sz="2000" dirty="0" err="1"/>
              <a:t>pendapatan</a:t>
            </a:r>
            <a:r>
              <a:rPr lang="en-US" sz="2000" dirty="0"/>
              <a:t> </a:t>
            </a:r>
            <a:r>
              <a:rPr lang="en-US" sz="2000" dirty="0" err="1"/>
              <a:t>selama</a:t>
            </a:r>
            <a:r>
              <a:rPr lang="en-US" sz="2000" dirty="0"/>
              <a:t> </a:t>
            </a:r>
            <a:r>
              <a:rPr lang="en-US" sz="2000" dirty="0" err="1"/>
              <a:t>konstruksi</a:t>
            </a:r>
            <a:r>
              <a:rPr lang="en-US" sz="2000" dirty="0"/>
              <a:t>, </a:t>
            </a:r>
            <a:r>
              <a:rPr lang="en-US" sz="2000" dirty="0" err="1"/>
              <a:t>dll</a:t>
            </a:r>
            <a:r>
              <a:rPr lang="en-US" sz="2000" dirty="0"/>
              <a:t>),  </a:t>
            </a:r>
            <a:r>
              <a:rPr lang="en-US" sz="2000" dirty="0" err="1"/>
              <a:t>Resiko</a:t>
            </a:r>
            <a:r>
              <a:rPr lang="en-US" sz="2000" dirty="0"/>
              <a:t> </a:t>
            </a:r>
            <a:r>
              <a:rPr lang="en-US" sz="2000" dirty="0" err="1"/>
              <a:t>Penyelesaian</a:t>
            </a:r>
            <a:r>
              <a:rPr lang="en-US" sz="2000" dirty="0"/>
              <a:t> (</a:t>
            </a:r>
            <a:r>
              <a:rPr lang="en-US" sz="2000" dirty="0" err="1"/>
              <a:t>seperti</a:t>
            </a:r>
            <a:r>
              <a:rPr lang="en-US" sz="2000" dirty="0"/>
              <a:t> </a:t>
            </a:r>
            <a:r>
              <a:rPr lang="en-US" sz="2000" dirty="0" err="1"/>
              <a:t>resiko</a:t>
            </a:r>
            <a:r>
              <a:rPr lang="en-US" sz="2000" dirty="0"/>
              <a:t> </a:t>
            </a:r>
            <a:r>
              <a:rPr lang="en-US" sz="2000" dirty="0" err="1"/>
              <a:t>akibat</a:t>
            </a:r>
            <a:r>
              <a:rPr lang="en-US" sz="2000" dirty="0"/>
              <a:t> </a:t>
            </a:r>
            <a:r>
              <a:rPr lang="en-US" sz="2000" dirty="0" err="1"/>
              <a:t>keterlambatan</a:t>
            </a:r>
            <a:r>
              <a:rPr lang="en-US" sz="2000" dirty="0"/>
              <a:t> </a:t>
            </a:r>
            <a:r>
              <a:rPr lang="en-US" sz="2000" dirty="0" err="1"/>
              <a:t>konstruksi</a:t>
            </a:r>
            <a:r>
              <a:rPr lang="en-US" sz="2000" dirty="0"/>
              <a:t>, </a:t>
            </a:r>
            <a:r>
              <a:rPr lang="en-US" sz="2000" dirty="0" err="1"/>
              <a:t>keterlambatan</a:t>
            </a:r>
            <a:r>
              <a:rPr lang="en-US" sz="2000" dirty="0"/>
              <a:t> </a:t>
            </a:r>
            <a:r>
              <a:rPr lang="en-US" sz="2000" dirty="0" err="1"/>
              <a:t>penyebab</a:t>
            </a:r>
            <a:r>
              <a:rPr lang="en-US" sz="2000" dirty="0"/>
              <a:t> lain, </a:t>
            </a:r>
            <a:r>
              <a:rPr lang="en-US" sz="2000" dirty="0" err="1"/>
              <a:t>disain</a:t>
            </a:r>
            <a:r>
              <a:rPr lang="en-US" sz="2000" dirty="0"/>
              <a:t> yang </a:t>
            </a:r>
            <a:r>
              <a:rPr lang="en-US" sz="2000" dirty="0" err="1"/>
              <a:t>tidak</a:t>
            </a:r>
            <a:r>
              <a:rPr lang="en-US" sz="2000" dirty="0"/>
              <a:t> </a:t>
            </a:r>
            <a:r>
              <a:rPr lang="en-US" sz="2000" dirty="0" err="1"/>
              <a:t>sesuai</a:t>
            </a:r>
            <a:r>
              <a:rPr lang="en-US" sz="2000" dirty="0"/>
              <a:t>, </a:t>
            </a:r>
            <a:r>
              <a:rPr lang="en-US" sz="2000" dirty="0" err="1"/>
              <a:t>penampilan</a:t>
            </a:r>
            <a:r>
              <a:rPr lang="en-US" sz="2000" dirty="0"/>
              <a:t> yang </a:t>
            </a:r>
            <a:r>
              <a:rPr lang="en-US" sz="2000" dirty="0" err="1"/>
              <a:t>tidak</a:t>
            </a:r>
            <a:r>
              <a:rPr lang="en-US" sz="2000" dirty="0"/>
              <a:t> </a:t>
            </a:r>
            <a:r>
              <a:rPr lang="en-US" sz="2000" dirty="0" err="1"/>
              <a:t>cocok</a:t>
            </a:r>
            <a:r>
              <a:rPr lang="en-US" sz="2000" dirty="0"/>
              <a:t>, </a:t>
            </a:r>
            <a:r>
              <a:rPr lang="en-US" sz="2000" dirty="0" err="1"/>
              <a:t>dll</a:t>
            </a:r>
            <a:r>
              <a:rPr lang="en-US" sz="2000" dirty="0"/>
              <a:t>).</a:t>
            </a:r>
          </a:p>
          <a:p>
            <a:pPr lvl="0"/>
            <a:r>
              <a:rPr lang="en-US" sz="2000" dirty="0" err="1"/>
              <a:t>Resiko</a:t>
            </a:r>
            <a:r>
              <a:rPr lang="en-US" sz="2000" dirty="0"/>
              <a:t> </a:t>
            </a:r>
            <a:r>
              <a:rPr lang="en-US" sz="2000" dirty="0" err="1"/>
              <a:t>Tahap</a:t>
            </a:r>
            <a:r>
              <a:rPr lang="en-US" sz="2000" dirty="0"/>
              <a:t> </a:t>
            </a:r>
            <a:r>
              <a:rPr lang="en-US" sz="2000" dirty="0" err="1"/>
              <a:t>Operasi</a:t>
            </a:r>
            <a:r>
              <a:rPr lang="en-US" sz="2000" dirty="0"/>
              <a:t>: </a:t>
            </a:r>
            <a:r>
              <a:rPr lang="en-US" sz="2000" dirty="0" err="1"/>
              <a:t>terdiri</a:t>
            </a:r>
            <a:r>
              <a:rPr lang="en-US" sz="2000" dirty="0"/>
              <a:t> </a:t>
            </a:r>
            <a:r>
              <a:rPr lang="en-US" sz="2000" dirty="0" err="1"/>
              <a:t>dari</a:t>
            </a:r>
            <a:r>
              <a:rPr lang="en-US" sz="2000" dirty="0"/>
              <a:t> </a:t>
            </a:r>
            <a:r>
              <a:rPr lang="en-US" sz="2000" dirty="0" err="1"/>
              <a:t>Resiko</a:t>
            </a:r>
            <a:r>
              <a:rPr lang="en-US" sz="2000" dirty="0"/>
              <a:t> </a:t>
            </a:r>
            <a:r>
              <a:rPr lang="en-US" sz="2000" dirty="0" err="1"/>
              <a:t>Operasi</a:t>
            </a:r>
            <a:r>
              <a:rPr lang="en-US" sz="2000" dirty="0"/>
              <a:t> (</a:t>
            </a:r>
            <a:r>
              <a:rPr lang="en-US" sz="2000" dirty="0" err="1"/>
              <a:t>seperti</a:t>
            </a:r>
            <a:r>
              <a:rPr lang="en-US" sz="2000" dirty="0"/>
              <a:t> </a:t>
            </a:r>
            <a:r>
              <a:rPr lang="en-US" sz="2000" dirty="0" err="1"/>
              <a:t>resiko</a:t>
            </a:r>
            <a:r>
              <a:rPr lang="en-US" sz="2000" dirty="0"/>
              <a:t> </a:t>
            </a:r>
            <a:r>
              <a:rPr lang="en-US" sz="2000" dirty="0" err="1"/>
              <a:t>kecilnya</a:t>
            </a:r>
            <a:r>
              <a:rPr lang="en-US" sz="2000" dirty="0"/>
              <a:t> </a:t>
            </a:r>
            <a:r>
              <a:rPr lang="en-US" sz="2000" dirty="0" err="1"/>
              <a:t>permintaan</a:t>
            </a:r>
            <a:r>
              <a:rPr lang="en-US" sz="2000" dirty="0"/>
              <a:t> </a:t>
            </a:r>
            <a:r>
              <a:rPr lang="en-US" sz="2000" dirty="0" err="1"/>
              <a:t>pemakai</a:t>
            </a:r>
            <a:r>
              <a:rPr lang="en-US" sz="2000" dirty="0"/>
              <a:t>, </a:t>
            </a:r>
            <a:r>
              <a:rPr lang="en-US" sz="2000" dirty="0" err="1"/>
              <a:t>Resiko</a:t>
            </a:r>
            <a:r>
              <a:rPr lang="en-US" sz="2000" dirty="0"/>
              <a:t> </a:t>
            </a:r>
            <a:r>
              <a:rPr lang="en-US" sz="2000" dirty="0" err="1"/>
              <a:t>jaringan</a:t>
            </a:r>
            <a:r>
              <a:rPr lang="en-US" sz="2000" dirty="0"/>
              <a:t>, </a:t>
            </a:r>
            <a:r>
              <a:rPr lang="en-US" sz="2000" dirty="0" err="1"/>
              <a:t>pembayaran</a:t>
            </a:r>
            <a:r>
              <a:rPr lang="en-US" sz="2000" dirty="0"/>
              <a:t> </a:t>
            </a:r>
            <a:r>
              <a:rPr lang="en-US" sz="2000" dirty="0" err="1"/>
              <a:t>pendapatan</a:t>
            </a:r>
            <a:r>
              <a:rPr lang="en-US" sz="2000" dirty="0"/>
              <a:t>, </a:t>
            </a:r>
            <a:r>
              <a:rPr lang="en-US" sz="2000" dirty="0" err="1"/>
              <a:t>ketersediaan</a:t>
            </a:r>
            <a:r>
              <a:rPr lang="en-US" sz="2000" dirty="0"/>
              <a:t> </a:t>
            </a:r>
            <a:r>
              <a:rPr lang="en-US" sz="2000" dirty="0" err="1"/>
              <a:t>layanan</a:t>
            </a:r>
            <a:r>
              <a:rPr lang="en-US" sz="2000" dirty="0"/>
              <a:t>,  </a:t>
            </a:r>
            <a:r>
              <a:rPr lang="en-US" sz="2000" dirty="0" err="1"/>
              <a:t>resiko</a:t>
            </a:r>
            <a:r>
              <a:rPr lang="en-US" sz="2000" dirty="0"/>
              <a:t> </a:t>
            </a:r>
            <a:r>
              <a:rPr lang="en-US" sz="2000" dirty="0" err="1"/>
              <a:t>pengeluaran</a:t>
            </a:r>
            <a:r>
              <a:rPr lang="en-US" sz="2000" dirty="0"/>
              <a:t> </a:t>
            </a:r>
            <a:r>
              <a:rPr lang="en-US" sz="2000" dirty="0" err="1"/>
              <a:t>operasi</a:t>
            </a:r>
            <a:r>
              <a:rPr lang="en-US" sz="2000" dirty="0"/>
              <a:t>, </a:t>
            </a:r>
            <a:r>
              <a:rPr lang="en-US" sz="2000" dirty="0" err="1"/>
              <a:t>pemeliharaan</a:t>
            </a:r>
            <a:r>
              <a:rPr lang="en-US" sz="2000" dirty="0"/>
              <a:t>, </a:t>
            </a:r>
            <a:r>
              <a:rPr lang="en-US" sz="2000" dirty="0" err="1"/>
              <a:t>dll</a:t>
            </a:r>
            <a:r>
              <a:rPr lang="en-US" sz="2000" dirty="0"/>
              <a:t>) </a:t>
            </a:r>
            <a:r>
              <a:rPr lang="en-US" sz="2000" dirty="0" err="1"/>
              <a:t>serta</a:t>
            </a:r>
            <a:r>
              <a:rPr lang="en-US" sz="2000" dirty="0"/>
              <a:t> </a:t>
            </a:r>
            <a:r>
              <a:rPr lang="en-US" sz="2000" dirty="0" err="1"/>
              <a:t>Resiko</a:t>
            </a:r>
            <a:r>
              <a:rPr lang="en-US" sz="2000" dirty="0"/>
              <a:t> </a:t>
            </a:r>
            <a:r>
              <a:rPr lang="en-US" sz="2000" dirty="0" err="1"/>
              <a:t>Terminasi</a:t>
            </a:r>
            <a:r>
              <a:rPr lang="en-US" sz="2000" dirty="0"/>
              <a:t> (</a:t>
            </a:r>
            <a:r>
              <a:rPr lang="en-US" sz="2000" dirty="0" err="1"/>
              <a:t>seperti</a:t>
            </a:r>
            <a:r>
              <a:rPr lang="en-US" sz="2000" dirty="0"/>
              <a:t> </a:t>
            </a:r>
            <a:r>
              <a:rPr lang="en-US" sz="2000" dirty="0" err="1"/>
              <a:t>resiko</a:t>
            </a:r>
            <a:r>
              <a:rPr lang="en-US" sz="2000" dirty="0"/>
              <a:t> </a:t>
            </a:r>
            <a:r>
              <a:rPr lang="en-US" sz="2000" dirty="0" err="1"/>
              <a:t>gagalnya</a:t>
            </a:r>
            <a:r>
              <a:rPr lang="en-US" sz="2000" dirty="0"/>
              <a:t> </a:t>
            </a:r>
            <a:r>
              <a:rPr lang="en-US" sz="2000" dirty="0" err="1"/>
              <a:t>operasi</a:t>
            </a:r>
            <a:r>
              <a:rPr lang="en-US" sz="2000" dirty="0"/>
              <a:t>,  </a:t>
            </a:r>
            <a:r>
              <a:rPr lang="en-US" sz="2000" dirty="0" err="1"/>
              <a:t>penghentian</a:t>
            </a:r>
            <a:r>
              <a:rPr lang="en-US" sz="2000" dirty="0"/>
              <a:t> </a:t>
            </a:r>
            <a:r>
              <a:rPr lang="en-US" sz="2000" dirty="0" err="1"/>
              <a:t>usaha</a:t>
            </a:r>
            <a:r>
              <a:rPr lang="en-US" sz="2000" dirty="0"/>
              <a:t>,  force </a:t>
            </a:r>
            <a:r>
              <a:rPr lang="en-US" sz="2000" dirty="0" err="1"/>
              <a:t>majeure</a:t>
            </a:r>
            <a:r>
              <a:rPr lang="en-US" sz="2000" dirty="0"/>
              <a:t>, </a:t>
            </a:r>
            <a:r>
              <a:rPr lang="en-US" sz="2000" dirty="0" err="1"/>
              <a:t>dampak-dampak</a:t>
            </a:r>
            <a:r>
              <a:rPr lang="en-US" sz="2000" dirty="0"/>
              <a:t> lain). </a:t>
            </a:r>
          </a:p>
        </p:txBody>
      </p:sp>
    </p:spTree>
    <p:extLst>
      <p:ext uri="{BB962C8B-B14F-4D97-AF65-F5344CB8AC3E}">
        <p14:creationId xmlns:p14="http://schemas.microsoft.com/office/powerpoint/2010/main" val="235128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dirty="0" err="1"/>
              <a:t>Apa</a:t>
            </a:r>
            <a:r>
              <a:rPr lang="en-US" sz="2800" dirty="0"/>
              <a:t> </a:t>
            </a:r>
            <a:r>
              <a:rPr lang="en-US" sz="2800" dirty="0" err="1"/>
              <a:t>Mungkin</a:t>
            </a:r>
            <a:r>
              <a:rPr lang="en-US" sz="2800" dirty="0"/>
              <a:t> </a:t>
            </a:r>
            <a:r>
              <a:rPr lang="en-US" sz="2800" dirty="0" err="1"/>
              <a:t>Swasta</a:t>
            </a:r>
            <a:r>
              <a:rPr lang="en-US" sz="2800" dirty="0"/>
              <a:t> </a:t>
            </a:r>
            <a:r>
              <a:rPr lang="en-US" sz="2800" dirty="0" err="1"/>
              <a:t>Menggelembungkan</a:t>
            </a:r>
            <a:r>
              <a:rPr lang="en-US" sz="2800" dirty="0"/>
              <a:t> </a:t>
            </a:r>
            <a:r>
              <a:rPr lang="en-US" sz="2800" dirty="0" err="1"/>
              <a:t>Harga</a:t>
            </a:r>
            <a:r>
              <a:rPr lang="en-US" sz="2800" dirty="0"/>
              <a:t> ??</a:t>
            </a:r>
          </a:p>
        </p:txBody>
      </p:sp>
      <p:sp>
        <p:nvSpPr>
          <p:cNvPr id="3" name="Content Placeholder 2"/>
          <p:cNvSpPr>
            <a:spLocks noGrp="1"/>
          </p:cNvSpPr>
          <p:nvPr>
            <p:ph idx="1"/>
          </p:nvPr>
        </p:nvSpPr>
        <p:spPr>
          <a:xfrm>
            <a:off x="457200" y="2057400"/>
            <a:ext cx="8229600" cy="4525962"/>
          </a:xfrm>
        </p:spPr>
        <p:txBody>
          <a:bodyPr>
            <a:normAutofit/>
          </a:bodyPr>
          <a:lstStyle/>
          <a:p>
            <a:r>
              <a:rPr lang="en-US" sz="2000" b="1" dirty="0" err="1"/>
              <a:t>Alasan</a:t>
            </a:r>
            <a:r>
              <a:rPr lang="en-US" sz="2000" b="1" dirty="0"/>
              <a:t>: </a:t>
            </a:r>
            <a:r>
              <a:rPr lang="en-US" sz="2000" dirty="0" err="1"/>
              <a:t>Untuk</a:t>
            </a:r>
            <a:r>
              <a:rPr lang="en-US" sz="2000" dirty="0"/>
              <a:t> </a:t>
            </a:r>
            <a:r>
              <a:rPr lang="en-US" sz="2000" dirty="0" err="1"/>
              <a:t>Apa</a:t>
            </a:r>
            <a:r>
              <a:rPr lang="en-US" sz="2000" dirty="0"/>
              <a:t> ?? </a:t>
            </a:r>
            <a:r>
              <a:rPr lang="en-US" sz="2000" dirty="0" err="1"/>
              <a:t>Toh</a:t>
            </a:r>
            <a:r>
              <a:rPr lang="en-US" sz="2000" dirty="0"/>
              <a:t> </a:t>
            </a:r>
            <a:r>
              <a:rPr lang="en-US" sz="2000" dirty="0" err="1"/>
              <a:t>mereka</a:t>
            </a:r>
            <a:r>
              <a:rPr lang="en-US" sz="2000" dirty="0"/>
              <a:t> </a:t>
            </a:r>
            <a:r>
              <a:rPr lang="en-US" sz="2000" dirty="0" err="1"/>
              <a:t>akan</a:t>
            </a:r>
            <a:r>
              <a:rPr lang="en-US" sz="2000" dirty="0"/>
              <a:t> </a:t>
            </a:r>
            <a:r>
              <a:rPr lang="en-US" sz="2000" dirty="0" err="1"/>
              <a:t>bersaing</a:t>
            </a:r>
            <a:r>
              <a:rPr lang="en-US" sz="2000" dirty="0"/>
              <a:t> </a:t>
            </a:r>
            <a:r>
              <a:rPr lang="en-US" sz="2000" dirty="0" err="1"/>
              <a:t>dengan</a:t>
            </a:r>
            <a:r>
              <a:rPr lang="en-US" sz="2000" dirty="0"/>
              <a:t> </a:t>
            </a:r>
            <a:r>
              <a:rPr lang="en-US" sz="2000" dirty="0" err="1"/>
              <a:t>kompetitor</a:t>
            </a:r>
            <a:r>
              <a:rPr lang="en-US" sz="2000" dirty="0"/>
              <a:t> lain…</a:t>
            </a:r>
          </a:p>
          <a:p>
            <a:r>
              <a:rPr lang="en-US" sz="2000" dirty="0" err="1"/>
              <a:t>Kalau</a:t>
            </a:r>
            <a:r>
              <a:rPr lang="en-US" sz="2000" dirty="0"/>
              <a:t> </a:t>
            </a:r>
            <a:r>
              <a:rPr lang="en-US" sz="2000" dirty="0" err="1"/>
              <a:t>Swasta</a:t>
            </a:r>
            <a:r>
              <a:rPr lang="en-US" sz="2000" dirty="0"/>
              <a:t> </a:t>
            </a:r>
            <a:r>
              <a:rPr lang="en-US" sz="2000" dirty="0" err="1"/>
              <a:t>menggelembungkan</a:t>
            </a:r>
            <a:r>
              <a:rPr lang="en-US" sz="2000" dirty="0"/>
              <a:t> </a:t>
            </a:r>
            <a:r>
              <a:rPr lang="en-US" sz="2000" dirty="0" err="1"/>
              <a:t>harga</a:t>
            </a:r>
            <a:r>
              <a:rPr lang="en-US" sz="2000" dirty="0"/>
              <a:t> </a:t>
            </a:r>
            <a:r>
              <a:rPr lang="en-US" sz="2000" dirty="0" err="1"/>
              <a:t>maka</a:t>
            </a:r>
            <a:r>
              <a:rPr lang="en-US" sz="2000" dirty="0"/>
              <a:t> Value for money </a:t>
            </a:r>
            <a:r>
              <a:rPr lang="en-US" sz="2000" dirty="0" err="1"/>
              <a:t>nya</a:t>
            </a:r>
            <a:r>
              <a:rPr lang="en-US" sz="2000" dirty="0"/>
              <a:t> </a:t>
            </a:r>
            <a:r>
              <a:rPr lang="en-US" sz="2000" dirty="0" err="1"/>
              <a:t>rendah</a:t>
            </a:r>
            <a:r>
              <a:rPr lang="en-US" sz="2000" dirty="0"/>
              <a:t> ??? </a:t>
            </a:r>
          </a:p>
          <a:p>
            <a:r>
              <a:rPr lang="en-US" sz="2000" b="1" dirty="0" err="1"/>
              <a:t>Akibat</a:t>
            </a:r>
            <a:r>
              <a:rPr lang="en-US" sz="2000" b="1" dirty="0"/>
              <a:t>: </a:t>
            </a:r>
            <a:r>
              <a:rPr lang="en-US" sz="2000" dirty="0" err="1"/>
              <a:t>Kompetitor</a:t>
            </a:r>
            <a:r>
              <a:rPr lang="en-US" sz="2000" dirty="0"/>
              <a:t> lain </a:t>
            </a:r>
            <a:r>
              <a:rPr lang="en-US" sz="2000" dirty="0" err="1"/>
              <a:t>akan</a:t>
            </a:r>
            <a:r>
              <a:rPr lang="en-US" sz="2000" dirty="0"/>
              <a:t> </a:t>
            </a:r>
            <a:r>
              <a:rPr lang="en-US" sz="2000" dirty="0" err="1"/>
              <a:t>masuk</a:t>
            </a:r>
            <a:r>
              <a:rPr lang="en-US" sz="2000" dirty="0"/>
              <a:t>.</a:t>
            </a:r>
          </a:p>
          <a:p>
            <a:r>
              <a:rPr lang="en-US" sz="2000" b="1" dirty="0" err="1"/>
              <a:t>Misal</a:t>
            </a:r>
            <a:r>
              <a:rPr lang="en-US" sz="2000" b="1" dirty="0"/>
              <a:t>: </a:t>
            </a:r>
            <a:r>
              <a:rPr lang="en-US" sz="2000" dirty="0"/>
              <a:t>Yang punya </a:t>
            </a:r>
            <a:r>
              <a:rPr lang="en-US" sz="2000" dirty="0" err="1"/>
              <a:t>teknologi</a:t>
            </a:r>
            <a:r>
              <a:rPr lang="en-US" sz="2000" dirty="0"/>
              <a:t> </a:t>
            </a:r>
            <a:r>
              <a:rPr lang="en-US" sz="2000" dirty="0" err="1"/>
              <a:t>lebih</a:t>
            </a:r>
            <a:r>
              <a:rPr lang="en-US" sz="2000" dirty="0"/>
              <a:t> </a:t>
            </a:r>
            <a:r>
              <a:rPr lang="en-US" sz="2000" dirty="0" err="1"/>
              <a:t>baik</a:t>
            </a:r>
            <a:r>
              <a:rPr lang="en-US" sz="2000" dirty="0"/>
              <a:t>, </a:t>
            </a:r>
            <a:r>
              <a:rPr lang="en-US" sz="2000" dirty="0" err="1"/>
              <a:t>pengelolaan</a:t>
            </a:r>
            <a:r>
              <a:rPr lang="en-US" sz="2000" dirty="0"/>
              <a:t> </a:t>
            </a:r>
            <a:r>
              <a:rPr lang="en-US" sz="2000" dirty="0" err="1"/>
              <a:t>lebih</a:t>
            </a:r>
            <a:r>
              <a:rPr lang="en-US" sz="2000" dirty="0"/>
              <a:t> </a:t>
            </a:r>
            <a:r>
              <a:rPr lang="en-US" sz="2000" dirty="0" err="1"/>
              <a:t>baik</a:t>
            </a:r>
            <a:r>
              <a:rPr lang="en-US" sz="2000" dirty="0"/>
              <a:t>, </a:t>
            </a:r>
            <a:r>
              <a:rPr lang="en-US" sz="2000" dirty="0" err="1"/>
              <a:t>sistem</a:t>
            </a:r>
            <a:r>
              <a:rPr lang="en-US" sz="2000" dirty="0"/>
              <a:t> </a:t>
            </a:r>
            <a:r>
              <a:rPr lang="en-US" sz="2000" dirty="0" err="1"/>
              <a:t>rekayasa</a:t>
            </a:r>
            <a:r>
              <a:rPr lang="en-US" sz="2000" dirty="0"/>
              <a:t> yang </a:t>
            </a:r>
            <a:r>
              <a:rPr lang="en-US" sz="2000" dirty="0" err="1"/>
              <a:t>lebih</a:t>
            </a:r>
            <a:r>
              <a:rPr lang="en-US" sz="2000" dirty="0"/>
              <a:t> </a:t>
            </a:r>
            <a:r>
              <a:rPr lang="en-US" sz="2000" dirty="0" err="1"/>
              <a:t>baik</a:t>
            </a:r>
            <a:r>
              <a:rPr lang="en-US" sz="2000" dirty="0"/>
              <a:t> yang </a:t>
            </a:r>
            <a:r>
              <a:rPr lang="en-US" sz="2000" dirty="0" err="1"/>
              <a:t>akan</a:t>
            </a:r>
            <a:r>
              <a:rPr lang="en-US" sz="2000" dirty="0"/>
              <a:t> </a:t>
            </a:r>
            <a:r>
              <a:rPr lang="en-US" sz="2000" dirty="0" err="1"/>
              <a:t>menang</a:t>
            </a:r>
            <a:r>
              <a:rPr lang="en-US" sz="2000" dirty="0"/>
              <a:t> ????</a:t>
            </a:r>
          </a:p>
          <a:p>
            <a:r>
              <a:rPr lang="en-US" sz="2000" b="1" dirty="0" err="1"/>
              <a:t>Catatan</a:t>
            </a:r>
            <a:r>
              <a:rPr lang="en-US" sz="2000" b="1" dirty="0"/>
              <a:t>: </a:t>
            </a:r>
            <a:r>
              <a:rPr lang="en-US" sz="2000" dirty="0"/>
              <a:t>Yang </a:t>
            </a:r>
            <a:r>
              <a:rPr lang="en-US" sz="2000" dirty="0" err="1"/>
              <a:t>Menang</a:t>
            </a:r>
            <a:r>
              <a:rPr lang="en-US" sz="2000" dirty="0"/>
              <a:t> </a:t>
            </a:r>
            <a:r>
              <a:rPr lang="en-US" sz="2000" dirty="0" err="1"/>
              <a:t>bukan</a:t>
            </a:r>
            <a:r>
              <a:rPr lang="en-US" sz="2000" dirty="0"/>
              <a:t> yang </a:t>
            </a:r>
            <a:r>
              <a:rPr lang="en-US" sz="2000" dirty="0" err="1"/>
              <a:t>menawar</a:t>
            </a:r>
            <a:r>
              <a:rPr lang="en-US" sz="2000" dirty="0"/>
              <a:t> paling </a:t>
            </a:r>
            <a:r>
              <a:rPr lang="en-US" sz="2000" dirty="0" err="1"/>
              <a:t>rendah</a:t>
            </a:r>
            <a:r>
              <a:rPr lang="en-US" sz="2000" dirty="0"/>
              <a:t>, </a:t>
            </a:r>
            <a:r>
              <a:rPr lang="en-US" sz="2000" dirty="0" err="1"/>
              <a:t>tetapi</a:t>
            </a:r>
            <a:r>
              <a:rPr lang="en-US" sz="2000" dirty="0"/>
              <a:t> yang </a:t>
            </a:r>
            <a:r>
              <a:rPr lang="en-US" sz="2000" dirty="0" err="1"/>
              <a:t>memiliki</a:t>
            </a:r>
            <a:r>
              <a:rPr lang="en-US" sz="2000" dirty="0"/>
              <a:t> </a:t>
            </a:r>
            <a:r>
              <a:rPr lang="en-US" sz="2000" dirty="0" err="1"/>
              <a:t>penawaran</a:t>
            </a:r>
            <a:r>
              <a:rPr lang="en-US" sz="2000" dirty="0"/>
              <a:t> Value for money yang </a:t>
            </a:r>
            <a:r>
              <a:rPr lang="en-US" sz="2000" dirty="0" err="1"/>
              <a:t>lebih</a:t>
            </a:r>
            <a:r>
              <a:rPr lang="en-US" sz="2000" dirty="0"/>
              <a:t> </a:t>
            </a:r>
            <a:r>
              <a:rPr lang="en-US" sz="2000" dirty="0" err="1"/>
              <a:t>cerdas</a:t>
            </a:r>
            <a:r>
              <a:rPr lang="en-US" sz="2000" dirty="0"/>
              <a:t> </a:t>
            </a:r>
            <a:r>
              <a:rPr lang="en-US" sz="1400" dirty="0">
                <a:solidFill>
                  <a:srgbClr val="000000"/>
                </a:solidFill>
              </a:rPr>
              <a:t>(</a:t>
            </a:r>
            <a:r>
              <a:rPr lang="en-US" sz="1400" dirty="0" err="1">
                <a:solidFill>
                  <a:srgbClr val="000000"/>
                </a:solidFill>
              </a:rPr>
              <a:t>dengan</a:t>
            </a:r>
            <a:r>
              <a:rPr lang="en-US" sz="1400" dirty="0">
                <a:solidFill>
                  <a:srgbClr val="000000"/>
                </a:solidFill>
              </a:rPr>
              <a:t> </a:t>
            </a:r>
            <a:r>
              <a:rPr lang="en-US" sz="1400" dirty="0" err="1">
                <a:solidFill>
                  <a:srgbClr val="000000"/>
                </a:solidFill>
              </a:rPr>
              <a:t>dana</a:t>
            </a:r>
            <a:r>
              <a:rPr lang="en-US" sz="1400" dirty="0">
                <a:solidFill>
                  <a:srgbClr val="000000"/>
                </a:solidFill>
              </a:rPr>
              <a:t> yang </a:t>
            </a:r>
            <a:r>
              <a:rPr lang="en-US" sz="1400" dirty="0" err="1">
                <a:solidFill>
                  <a:srgbClr val="000000"/>
                </a:solidFill>
              </a:rPr>
              <a:t>ditawarkan</a:t>
            </a:r>
            <a:r>
              <a:rPr lang="en-US" sz="1400" dirty="0">
                <a:solidFill>
                  <a:srgbClr val="000000"/>
                </a:solidFill>
              </a:rPr>
              <a:t> </a:t>
            </a:r>
            <a:r>
              <a:rPr lang="en-US" sz="1400" dirty="0" err="1">
                <a:solidFill>
                  <a:srgbClr val="000000"/>
                </a:solidFill>
              </a:rPr>
              <a:t>setimpal</a:t>
            </a:r>
            <a:r>
              <a:rPr lang="en-US" sz="1400" dirty="0">
                <a:solidFill>
                  <a:srgbClr val="000000"/>
                </a:solidFill>
              </a:rPr>
              <a:t> </a:t>
            </a:r>
            <a:r>
              <a:rPr lang="en-US" sz="1400" dirty="0" err="1">
                <a:solidFill>
                  <a:srgbClr val="000000"/>
                </a:solidFill>
              </a:rPr>
              <a:t>dengan</a:t>
            </a:r>
            <a:r>
              <a:rPr lang="en-US" sz="1400" dirty="0">
                <a:solidFill>
                  <a:srgbClr val="000000"/>
                </a:solidFill>
              </a:rPr>
              <a:t> </a:t>
            </a:r>
            <a:r>
              <a:rPr lang="en-US" sz="1400" dirty="0" err="1">
                <a:solidFill>
                  <a:srgbClr val="000000"/>
                </a:solidFill>
              </a:rPr>
              <a:t>kualitas</a:t>
            </a:r>
            <a:r>
              <a:rPr lang="en-US" sz="1400" dirty="0">
                <a:solidFill>
                  <a:srgbClr val="000000"/>
                </a:solidFill>
              </a:rPr>
              <a:t> </a:t>
            </a:r>
            <a:r>
              <a:rPr lang="en-US" sz="1400" dirty="0" err="1">
                <a:solidFill>
                  <a:srgbClr val="000000"/>
                </a:solidFill>
              </a:rPr>
              <a:t>pelayanan</a:t>
            </a:r>
            <a:r>
              <a:rPr lang="en-US" sz="1400" dirty="0">
                <a:solidFill>
                  <a:srgbClr val="000000"/>
                </a:solidFill>
              </a:rPr>
              <a:t> yang </a:t>
            </a:r>
            <a:r>
              <a:rPr lang="en-US" sz="1400" dirty="0" err="1">
                <a:solidFill>
                  <a:srgbClr val="000000"/>
                </a:solidFill>
              </a:rPr>
              <a:t>ditawarkan</a:t>
            </a:r>
            <a:r>
              <a:rPr lang="en-US" sz="1400" dirty="0">
                <a:solidFill>
                  <a:srgbClr val="000000"/>
                </a:solidFill>
              </a:rPr>
              <a:t>)</a:t>
            </a:r>
          </a:p>
          <a:p>
            <a:endParaRPr lang="en-US" dirty="0"/>
          </a:p>
          <a:p>
            <a:endParaRPr lang="en-US" dirty="0"/>
          </a:p>
        </p:txBody>
      </p:sp>
    </p:spTree>
    <p:extLst>
      <p:ext uri="{BB962C8B-B14F-4D97-AF65-F5344CB8AC3E}">
        <p14:creationId xmlns:p14="http://schemas.microsoft.com/office/powerpoint/2010/main" val="61493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sz="3600" dirty="0" err="1"/>
              <a:t>Keuntungan</a:t>
            </a:r>
            <a:r>
              <a:rPr lang="en-US" sz="3600" dirty="0"/>
              <a:t> Investor </a:t>
            </a:r>
            <a:r>
              <a:rPr lang="en-US" sz="3600" dirty="0" err="1"/>
              <a:t>dalam</a:t>
            </a:r>
            <a:r>
              <a:rPr lang="en-US" sz="3600" dirty="0"/>
              <a:t> KPS</a:t>
            </a:r>
          </a:p>
        </p:txBody>
      </p:sp>
      <p:sp>
        <p:nvSpPr>
          <p:cNvPr id="3" name="Content Placeholder 2"/>
          <p:cNvSpPr>
            <a:spLocks noGrp="1"/>
          </p:cNvSpPr>
          <p:nvPr>
            <p:ph idx="1"/>
          </p:nvPr>
        </p:nvSpPr>
        <p:spPr>
          <a:xfrm>
            <a:off x="457200" y="1371600"/>
            <a:ext cx="8229600" cy="5638800"/>
          </a:xfrm>
        </p:spPr>
        <p:txBody>
          <a:bodyPr>
            <a:normAutofit/>
          </a:bodyPr>
          <a:lstStyle/>
          <a:p>
            <a:pPr lvl="0">
              <a:spcBef>
                <a:spcPts val="0"/>
              </a:spcBef>
              <a:spcAft>
                <a:spcPts val="1200"/>
              </a:spcAft>
            </a:pPr>
            <a:r>
              <a:rPr lang="en-US" sz="2000" dirty="0"/>
              <a:t>High Leverage </a:t>
            </a:r>
            <a:r>
              <a:rPr lang="en-US" sz="2000" dirty="0" err="1"/>
              <a:t>dari</a:t>
            </a:r>
            <a:r>
              <a:rPr lang="en-US" sz="2000" dirty="0"/>
              <a:t> Equity Return: </a:t>
            </a:r>
            <a:r>
              <a:rPr lang="en-US" sz="2000" dirty="0" err="1"/>
              <a:t>Rintangan</a:t>
            </a:r>
            <a:r>
              <a:rPr lang="en-US" sz="2000" dirty="0"/>
              <a:t> </a:t>
            </a:r>
            <a:r>
              <a:rPr lang="en-US" sz="2000" dirty="0" err="1"/>
              <a:t>Pengembalian</a:t>
            </a:r>
            <a:r>
              <a:rPr lang="en-US" sz="2000" dirty="0"/>
              <a:t> Modal Tingkat </a:t>
            </a:r>
            <a:r>
              <a:rPr lang="en-US" sz="2000" dirty="0" err="1"/>
              <a:t>Tinggi</a:t>
            </a:r>
            <a:r>
              <a:rPr lang="en-US" sz="2000" dirty="0"/>
              <a:t> (</a:t>
            </a:r>
            <a:r>
              <a:rPr lang="en-US" sz="2000" dirty="0" err="1"/>
              <a:t>pembiayaan</a:t>
            </a:r>
            <a:r>
              <a:rPr lang="en-US" sz="2000" dirty="0"/>
              <a:t> </a:t>
            </a:r>
            <a:r>
              <a:rPr lang="en-US" sz="2000" dirty="0" err="1"/>
              <a:t>dari</a:t>
            </a:r>
            <a:r>
              <a:rPr lang="en-US" sz="2000" dirty="0"/>
              <a:t> </a:t>
            </a:r>
            <a:r>
              <a:rPr lang="en-US" sz="2000" dirty="0" err="1"/>
              <a:t>Utang</a:t>
            </a:r>
            <a:r>
              <a:rPr lang="en-US" sz="2000" dirty="0"/>
              <a:t>  </a:t>
            </a:r>
            <a:r>
              <a:rPr lang="en-US" sz="2000" dirty="0" err="1"/>
              <a:t>lebih</a:t>
            </a:r>
            <a:r>
              <a:rPr lang="en-US" sz="2000" dirty="0"/>
              <a:t> </a:t>
            </a:r>
            <a:r>
              <a:rPr lang="en-US" sz="2000" dirty="0" err="1"/>
              <a:t>besar</a:t>
            </a:r>
            <a:r>
              <a:rPr lang="en-US" sz="2000" dirty="0"/>
              <a:t> </a:t>
            </a:r>
            <a:r>
              <a:rPr lang="en-US" sz="2000" dirty="0" err="1"/>
              <a:t>dari</a:t>
            </a:r>
            <a:r>
              <a:rPr lang="en-US" sz="2000" dirty="0"/>
              <a:t> </a:t>
            </a:r>
            <a:r>
              <a:rPr lang="en-US" sz="2000" dirty="0" err="1"/>
              <a:t>Saham</a:t>
            </a:r>
            <a:r>
              <a:rPr lang="en-US" sz="2000" dirty="0"/>
              <a:t>) .  </a:t>
            </a:r>
          </a:p>
          <a:p>
            <a:pPr lvl="0">
              <a:spcBef>
                <a:spcPts val="0"/>
              </a:spcBef>
              <a:spcAft>
                <a:spcPts val="1200"/>
              </a:spcAft>
            </a:pPr>
            <a:r>
              <a:rPr lang="en-US" sz="2000" dirty="0"/>
              <a:t>Risk Spreading and Limitation: </a:t>
            </a:r>
            <a:r>
              <a:rPr lang="en-US" sz="2000" dirty="0" err="1"/>
              <a:t>Resiko</a:t>
            </a:r>
            <a:r>
              <a:rPr lang="en-US" sz="2000" dirty="0"/>
              <a:t> </a:t>
            </a:r>
            <a:r>
              <a:rPr lang="en-US" sz="2000" dirty="0" err="1"/>
              <a:t>swasta</a:t>
            </a:r>
            <a:r>
              <a:rPr lang="en-US" sz="2000" dirty="0"/>
              <a:t> </a:t>
            </a:r>
            <a:r>
              <a:rPr lang="en-US" sz="2000" dirty="0" err="1"/>
              <a:t>di</a:t>
            </a:r>
            <a:r>
              <a:rPr lang="en-US" sz="2000" dirty="0"/>
              <a:t> </a:t>
            </a:r>
            <a:r>
              <a:rPr lang="en-US" sz="2000" dirty="0" err="1"/>
              <a:t>sebar</a:t>
            </a:r>
            <a:r>
              <a:rPr lang="en-US" sz="2000" dirty="0"/>
              <a:t> </a:t>
            </a:r>
            <a:r>
              <a:rPr lang="en-US" sz="2000" dirty="0" err="1"/>
              <a:t>pada</a:t>
            </a:r>
            <a:r>
              <a:rPr lang="en-US" sz="2000" dirty="0"/>
              <a:t> sub-</a:t>
            </a:r>
            <a:r>
              <a:rPr lang="en-US" sz="2000" dirty="0" err="1"/>
              <a:t>kontraktor</a:t>
            </a:r>
            <a:r>
              <a:rPr lang="en-US" sz="2000" dirty="0"/>
              <a:t>. </a:t>
            </a:r>
          </a:p>
          <a:p>
            <a:pPr lvl="0">
              <a:spcBef>
                <a:spcPts val="0"/>
              </a:spcBef>
              <a:spcAft>
                <a:spcPts val="1200"/>
              </a:spcAft>
            </a:pPr>
            <a:r>
              <a:rPr lang="en-US" sz="2000" dirty="0"/>
              <a:t>Unequal Partnership (Combining Skills): </a:t>
            </a:r>
            <a:r>
              <a:rPr lang="en-US" sz="2000" dirty="0" err="1"/>
              <a:t>Konsorsium</a:t>
            </a:r>
            <a:r>
              <a:rPr lang="en-US" sz="2000" dirty="0"/>
              <a:t> SPC </a:t>
            </a:r>
            <a:r>
              <a:rPr lang="en-US" sz="2000" dirty="0" err="1"/>
              <a:t>adalah</a:t>
            </a:r>
            <a:r>
              <a:rPr lang="en-US" sz="2000" dirty="0"/>
              <a:t> </a:t>
            </a:r>
            <a:r>
              <a:rPr lang="en-US" sz="2000" dirty="0" err="1"/>
              <a:t>gabungan</a:t>
            </a:r>
            <a:r>
              <a:rPr lang="en-US" sz="2000" dirty="0"/>
              <a:t> </a:t>
            </a:r>
            <a:r>
              <a:rPr lang="en-US" sz="2000" dirty="0" err="1"/>
              <a:t>dari</a:t>
            </a:r>
            <a:r>
              <a:rPr lang="en-US" sz="2000" dirty="0"/>
              <a:t> yang </a:t>
            </a:r>
            <a:r>
              <a:rPr lang="en-US" sz="2000" dirty="0" err="1"/>
              <a:t>besar</a:t>
            </a:r>
            <a:r>
              <a:rPr lang="en-US" sz="2000" dirty="0"/>
              <a:t> </a:t>
            </a:r>
            <a:r>
              <a:rPr lang="en-US" sz="2000" dirty="0" err="1"/>
              <a:t>dan</a:t>
            </a:r>
            <a:r>
              <a:rPr lang="en-US" sz="2000" dirty="0"/>
              <a:t> </a:t>
            </a:r>
            <a:r>
              <a:rPr lang="en-US" sz="2000" dirty="0" err="1"/>
              <a:t>mampu</a:t>
            </a:r>
            <a:r>
              <a:rPr lang="en-US" sz="2000" dirty="0"/>
              <a:t> </a:t>
            </a:r>
            <a:r>
              <a:rPr lang="en-US" sz="2000" dirty="0" err="1"/>
              <a:t>hingga</a:t>
            </a:r>
            <a:r>
              <a:rPr lang="en-US" sz="2000" dirty="0"/>
              <a:t> yang </a:t>
            </a:r>
            <a:r>
              <a:rPr lang="en-US" sz="2000" dirty="0" err="1"/>
              <a:t>kecil</a:t>
            </a:r>
            <a:r>
              <a:rPr lang="en-US" sz="2000" dirty="0"/>
              <a:t>)</a:t>
            </a:r>
          </a:p>
          <a:p>
            <a:pPr lvl="0">
              <a:spcBef>
                <a:spcPts val="0"/>
              </a:spcBef>
              <a:spcAft>
                <a:spcPts val="1200"/>
              </a:spcAft>
            </a:pPr>
            <a:r>
              <a:rPr lang="en-US" sz="2000" dirty="0"/>
              <a:t>Long-term finance: </a:t>
            </a:r>
            <a:r>
              <a:rPr lang="en-US" sz="2000" dirty="0" err="1"/>
              <a:t>Pembiayaan</a:t>
            </a:r>
            <a:r>
              <a:rPr lang="en-US" sz="2000" dirty="0"/>
              <a:t> </a:t>
            </a:r>
            <a:r>
              <a:rPr lang="en-US" sz="2000" dirty="0" err="1"/>
              <a:t>jangka</a:t>
            </a:r>
            <a:r>
              <a:rPr lang="en-US" sz="2000" dirty="0"/>
              <a:t> </a:t>
            </a:r>
            <a:r>
              <a:rPr lang="en-US" sz="2000" dirty="0" err="1"/>
              <a:t>panjang</a:t>
            </a:r>
            <a:r>
              <a:rPr lang="en-US" sz="2000" dirty="0"/>
              <a:t> </a:t>
            </a:r>
            <a:r>
              <a:rPr lang="en-US" sz="2000" dirty="0" err="1"/>
              <a:t>memungkinkan</a:t>
            </a:r>
            <a:r>
              <a:rPr lang="en-US" sz="2000" dirty="0"/>
              <a:t> </a:t>
            </a:r>
            <a:r>
              <a:rPr lang="en-US" sz="2000" dirty="0" err="1"/>
              <a:t>gagal</a:t>
            </a:r>
            <a:r>
              <a:rPr lang="en-US" sz="2000" dirty="0"/>
              <a:t> </a:t>
            </a:r>
            <a:r>
              <a:rPr lang="en-US" sz="2000" dirty="0" err="1"/>
              <a:t>pada</a:t>
            </a:r>
            <a:r>
              <a:rPr lang="en-US" sz="2000" dirty="0"/>
              <a:t> </a:t>
            </a:r>
            <a:r>
              <a:rPr lang="en-US" sz="2000" dirty="0" err="1"/>
              <a:t>awal</a:t>
            </a:r>
            <a:r>
              <a:rPr lang="en-US" sz="2000" dirty="0"/>
              <a:t> </a:t>
            </a:r>
            <a:r>
              <a:rPr lang="en-US" sz="2000" dirty="0" err="1"/>
              <a:t>kegiatan</a:t>
            </a:r>
            <a:r>
              <a:rPr lang="en-US" sz="2000" dirty="0"/>
              <a:t> </a:t>
            </a:r>
            <a:r>
              <a:rPr lang="en-US" sz="2000" dirty="0" err="1"/>
              <a:t>kecil</a:t>
            </a:r>
            <a:r>
              <a:rPr lang="en-US" sz="2000" dirty="0"/>
              <a:t>.</a:t>
            </a:r>
          </a:p>
          <a:p>
            <a:pPr lvl="0">
              <a:spcBef>
                <a:spcPts val="0"/>
              </a:spcBef>
              <a:spcAft>
                <a:spcPts val="1200"/>
              </a:spcAft>
            </a:pPr>
            <a:r>
              <a:rPr lang="en-US" sz="2000" dirty="0"/>
              <a:t>Borrowing capacity: </a:t>
            </a:r>
            <a:r>
              <a:rPr lang="en-US" sz="2000" dirty="0" err="1"/>
              <a:t>meminjam</a:t>
            </a:r>
            <a:r>
              <a:rPr lang="en-US" sz="2000" dirty="0"/>
              <a:t> </a:t>
            </a:r>
            <a:r>
              <a:rPr lang="en-US" sz="2000" dirty="0" err="1"/>
              <a:t>kecil-kecil</a:t>
            </a:r>
            <a:r>
              <a:rPr lang="en-US" sz="2000" dirty="0"/>
              <a:t> </a:t>
            </a:r>
            <a:r>
              <a:rPr lang="en-US" sz="2000" dirty="0" err="1"/>
              <a:t>dari</a:t>
            </a:r>
            <a:r>
              <a:rPr lang="en-US" sz="2000" dirty="0"/>
              <a:t> </a:t>
            </a:r>
            <a:r>
              <a:rPr lang="en-US" sz="2000" dirty="0" err="1"/>
              <a:t>afiliasi</a:t>
            </a:r>
            <a:r>
              <a:rPr lang="en-US" sz="2000" dirty="0"/>
              <a:t> </a:t>
            </a:r>
            <a:r>
              <a:rPr lang="en-US" sz="2000" dirty="0" err="1"/>
              <a:t>beberapa</a:t>
            </a:r>
            <a:r>
              <a:rPr lang="en-US" sz="2000" dirty="0"/>
              <a:t> </a:t>
            </a:r>
            <a:r>
              <a:rPr lang="en-US" sz="2000" dirty="0" err="1"/>
              <a:t>konsorsium</a:t>
            </a:r>
            <a:r>
              <a:rPr lang="en-US" sz="2000" dirty="0"/>
              <a:t> </a:t>
            </a:r>
            <a:r>
              <a:rPr lang="en-US" sz="2000" dirty="0" err="1"/>
              <a:t>untuk</a:t>
            </a:r>
            <a:r>
              <a:rPr lang="en-US" sz="2000" dirty="0"/>
              <a:t> </a:t>
            </a:r>
            <a:r>
              <a:rPr lang="en-US" sz="2000" dirty="0" err="1"/>
              <a:t>banyak</a:t>
            </a:r>
            <a:r>
              <a:rPr lang="en-US" sz="2000" dirty="0"/>
              <a:t> </a:t>
            </a:r>
            <a:r>
              <a:rPr lang="en-US" sz="2000" dirty="0" err="1"/>
              <a:t>proyek</a:t>
            </a:r>
            <a:r>
              <a:rPr lang="en-US" sz="2000" dirty="0"/>
              <a:t> </a:t>
            </a:r>
            <a:r>
              <a:rPr lang="en-US" sz="2000" dirty="0" err="1"/>
              <a:t>lebih</a:t>
            </a:r>
            <a:r>
              <a:rPr lang="en-US" sz="2000" dirty="0"/>
              <a:t> </a:t>
            </a:r>
            <a:r>
              <a:rPr lang="en-US" sz="2000" dirty="0" err="1"/>
              <a:t>dimungkinkan</a:t>
            </a:r>
            <a:r>
              <a:rPr lang="en-US" sz="2000" dirty="0"/>
              <a:t> </a:t>
            </a:r>
            <a:r>
              <a:rPr lang="en-US" sz="2000" dirty="0" err="1"/>
              <a:t>daripada</a:t>
            </a:r>
            <a:r>
              <a:rPr lang="en-US" sz="2000" dirty="0"/>
              <a:t> </a:t>
            </a:r>
            <a:r>
              <a:rPr lang="en-US" sz="2000" dirty="0" err="1"/>
              <a:t>meminjam</a:t>
            </a:r>
            <a:r>
              <a:rPr lang="en-US" sz="2000" dirty="0"/>
              <a:t> </a:t>
            </a:r>
            <a:r>
              <a:rPr lang="en-US" sz="2000" dirty="0" err="1"/>
              <a:t>sangat</a:t>
            </a:r>
            <a:r>
              <a:rPr lang="en-US" sz="2000" dirty="0"/>
              <a:t> </a:t>
            </a:r>
            <a:r>
              <a:rPr lang="en-US" sz="2000" dirty="0" err="1"/>
              <a:t>besar</a:t>
            </a:r>
            <a:r>
              <a:rPr lang="en-US" sz="2000" dirty="0"/>
              <a:t> </a:t>
            </a:r>
            <a:r>
              <a:rPr lang="en-US" sz="2000" dirty="0" err="1"/>
              <a:t>untuk</a:t>
            </a:r>
            <a:r>
              <a:rPr lang="en-US" sz="2000" dirty="0"/>
              <a:t> </a:t>
            </a:r>
            <a:r>
              <a:rPr lang="en-US" sz="2000" dirty="0" err="1"/>
              <a:t>satu</a:t>
            </a:r>
            <a:r>
              <a:rPr lang="en-US" sz="2000" dirty="0"/>
              <a:t> </a:t>
            </a:r>
            <a:r>
              <a:rPr lang="en-US" sz="2000" dirty="0" err="1"/>
              <a:t>proyek</a:t>
            </a:r>
            <a:r>
              <a:rPr lang="en-US" sz="2000" dirty="0"/>
              <a:t>. </a:t>
            </a:r>
          </a:p>
          <a:p>
            <a:pPr lvl="0">
              <a:spcBef>
                <a:spcPts val="0"/>
              </a:spcBef>
              <a:spcAft>
                <a:spcPts val="1200"/>
              </a:spcAft>
            </a:pPr>
            <a:r>
              <a:rPr lang="en-US" sz="2000" dirty="0"/>
              <a:t>Off-balance sheet: Investor </a:t>
            </a:r>
            <a:r>
              <a:rPr lang="en-US" sz="2000" dirty="0" err="1"/>
              <a:t>ingin</a:t>
            </a:r>
            <a:r>
              <a:rPr lang="en-US" sz="2000" dirty="0"/>
              <a:t> </a:t>
            </a:r>
            <a:r>
              <a:rPr lang="en-US" sz="2000" dirty="0" err="1"/>
              <a:t>ikut</a:t>
            </a:r>
            <a:r>
              <a:rPr lang="en-US" sz="2000" dirty="0"/>
              <a:t> </a:t>
            </a:r>
            <a:r>
              <a:rPr lang="en-US" sz="2000" dirty="0" err="1"/>
              <a:t>karena</a:t>
            </a:r>
            <a:r>
              <a:rPr lang="en-US" sz="2000" dirty="0"/>
              <a:t> </a:t>
            </a:r>
            <a:r>
              <a:rPr lang="en-US" sz="2000" dirty="0" err="1"/>
              <a:t>saham</a:t>
            </a:r>
            <a:r>
              <a:rPr lang="en-US" sz="2000" dirty="0"/>
              <a:t> (shareholder). Sponsor </a:t>
            </a:r>
            <a:r>
              <a:rPr lang="en-US" sz="2000" dirty="0" err="1"/>
              <a:t>dapat</a:t>
            </a:r>
            <a:r>
              <a:rPr lang="en-US" sz="2000" dirty="0"/>
              <a:t> </a:t>
            </a:r>
            <a:r>
              <a:rPr lang="en-US" sz="2000" dirty="0" err="1"/>
              <a:t>dana</a:t>
            </a:r>
            <a:r>
              <a:rPr lang="en-US" sz="2000" dirty="0"/>
              <a:t> </a:t>
            </a:r>
            <a:r>
              <a:rPr lang="en-US" sz="2000" dirty="0" err="1"/>
              <a:t>dari</a:t>
            </a:r>
            <a:r>
              <a:rPr lang="en-US" sz="2000" dirty="0"/>
              <a:t> </a:t>
            </a:r>
            <a:r>
              <a:rPr lang="en-US" sz="2000" dirty="0" err="1"/>
              <a:t>utang</a:t>
            </a:r>
            <a:r>
              <a:rPr lang="en-US" sz="2000" dirty="0"/>
              <a:t> </a:t>
            </a:r>
            <a:r>
              <a:rPr lang="en-US" sz="2000" dirty="0" err="1"/>
              <a:t>maka</a:t>
            </a:r>
            <a:r>
              <a:rPr lang="en-US" sz="2000" dirty="0"/>
              <a:t> </a:t>
            </a:r>
            <a:r>
              <a:rPr lang="en-US" sz="2000" dirty="0" err="1"/>
              <a:t>ini</a:t>
            </a:r>
            <a:r>
              <a:rPr lang="en-US" sz="2000" dirty="0"/>
              <a:t> </a:t>
            </a:r>
            <a:r>
              <a:rPr lang="en-US" sz="2000" dirty="0" err="1"/>
              <a:t>sangat</a:t>
            </a:r>
            <a:r>
              <a:rPr lang="en-US" sz="2000" dirty="0"/>
              <a:t> </a:t>
            </a:r>
            <a:r>
              <a:rPr lang="en-US" sz="2000" dirty="0" err="1"/>
              <a:t>menguntungkan</a:t>
            </a:r>
            <a:r>
              <a:rPr lang="en-US" sz="2000" dirty="0"/>
              <a:t> </a:t>
            </a:r>
            <a:r>
              <a:rPr lang="en-US" sz="2000" dirty="0" err="1"/>
              <a:t>karena</a:t>
            </a:r>
            <a:r>
              <a:rPr lang="en-US" sz="2000" dirty="0"/>
              <a:t> high leverage (</a:t>
            </a:r>
            <a:r>
              <a:rPr lang="en-US" sz="2000" dirty="0" err="1"/>
              <a:t>peran</a:t>
            </a:r>
            <a:r>
              <a:rPr lang="en-US" sz="2000" dirty="0"/>
              <a:t> </a:t>
            </a:r>
            <a:r>
              <a:rPr lang="en-US" sz="2000" dirty="0" err="1"/>
              <a:t>saham</a:t>
            </a:r>
            <a:r>
              <a:rPr lang="en-US" sz="2000" dirty="0"/>
              <a:t>/equity </a:t>
            </a:r>
            <a:r>
              <a:rPr lang="en-US" sz="2000" dirty="0" err="1"/>
              <a:t>kecil</a:t>
            </a:r>
            <a:r>
              <a:rPr lang="en-US" sz="2000" dirty="0"/>
              <a:t>) </a:t>
            </a:r>
            <a:r>
              <a:rPr lang="en-US" sz="2000" dirty="0" err="1"/>
              <a:t>dan</a:t>
            </a:r>
            <a:r>
              <a:rPr lang="en-US" sz="2000" dirty="0"/>
              <a:t> </a:t>
            </a:r>
            <a:r>
              <a:rPr lang="en-US" sz="2000" dirty="0" err="1"/>
              <a:t>dalam</a:t>
            </a:r>
            <a:r>
              <a:rPr lang="en-US" sz="2000" dirty="0"/>
              <a:t> </a:t>
            </a:r>
            <a:r>
              <a:rPr lang="en-US" sz="2000" dirty="0" err="1"/>
              <a:t>neraca</a:t>
            </a:r>
            <a:r>
              <a:rPr lang="en-US" sz="2000" dirty="0"/>
              <a:t> </a:t>
            </a:r>
            <a:r>
              <a:rPr lang="en-US" sz="2000" dirty="0" err="1"/>
              <a:t>keuangan</a:t>
            </a:r>
            <a:r>
              <a:rPr lang="en-US" sz="2000" dirty="0"/>
              <a:t> </a:t>
            </a:r>
            <a:r>
              <a:rPr lang="en-US" sz="2000" dirty="0" err="1"/>
              <a:t>perusahaan</a:t>
            </a:r>
            <a:r>
              <a:rPr lang="en-US" sz="2000" dirty="0"/>
              <a:t> </a:t>
            </a:r>
            <a:r>
              <a:rPr lang="en-US" sz="2000" dirty="0" err="1"/>
              <a:t>ditempatkan</a:t>
            </a:r>
            <a:r>
              <a:rPr lang="en-US" sz="2000" dirty="0"/>
              <a:t> </a:t>
            </a:r>
            <a:r>
              <a:rPr lang="en-US" sz="2000" dirty="0" err="1"/>
              <a:t>dalam</a:t>
            </a:r>
            <a:r>
              <a:rPr lang="en-US" sz="2000" dirty="0"/>
              <a:t> </a:t>
            </a:r>
            <a:r>
              <a:rPr lang="en-US" sz="2000" dirty="0" err="1"/>
              <a:t>aktivitas</a:t>
            </a:r>
            <a:r>
              <a:rPr lang="en-US" sz="2000" dirty="0"/>
              <a:t> off-balance sheet.</a:t>
            </a:r>
          </a:p>
        </p:txBody>
      </p:sp>
    </p:spTree>
    <p:extLst>
      <p:ext uri="{BB962C8B-B14F-4D97-AF65-F5344CB8AC3E}">
        <p14:creationId xmlns:p14="http://schemas.microsoft.com/office/powerpoint/2010/main" val="140961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r>
              <a:rPr lang="en-US" sz="3200" dirty="0" err="1"/>
              <a:t>Keuntungan</a:t>
            </a:r>
            <a:r>
              <a:rPr lang="en-US" sz="3200" dirty="0"/>
              <a:t> </a:t>
            </a:r>
            <a:r>
              <a:rPr lang="en-US" sz="3200" dirty="0" err="1"/>
              <a:t>Pemerintah</a:t>
            </a:r>
            <a:r>
              <a:rPr lang="en-US" sz="3200" dirty="0"/>
              <a:t> </a:t>
            </a:r>
            <a:r>
              <a:rPr lang="en-US" sz="3200" dirty="0" err="1"/>
              <a:t>dalam</a:t>
            </a:r>
            <a:r>
              <a:rPr lang="en-US" sz="3200" dirty="0"/>
              <a:t> KPS</a:t>
            </a:r>
          </a:p>
        </p:txBody>
      </p:sp>
      <p:sp>
        <p:nvSpPr>
          <p:cNvPr id="3" name="Content Placeholder 2"/>
          <p:cNvSpPr>
            <a:spLocks noGrp="1"/>
          </p:cNvSpPr>
          <p:nvPr>
            <p:ph idx="1"/>
          </p:nvPr>
        </p:nvSpPr>
        <p:spPr>
          <a:xfrm>
            <a:off x="457200" y="1295400"/>
            <a:ext cx="8229600" cy="5287962"/>
          </a:xfrm>
        </p:spPr>
        <p:txBody>
          <a:bodyPr>
            <a:normAutofit fontScale="62500" lnSpcReduction="20000"/>
          </a:bodyPr>
          <a:lstStyle/>
          <a:p>
            <a:pPr lvl="0">
              <a:spcBef>
                <a:spcPts val="0"/>
              </a:spcBef>
              <a:spcAft>
                <a:spcPts val="1200"/>
              </a:spcAft>
            </a:pPr>
            <a:r>
              <a:rPr lang="en-US" dirty="0"/>
              <a:t>Lower Cost: </a:t>
            </a:r>
            <a:r>
              <a:rPr lang="en-US" dirty="0" err="1"/>
              <a:t>Pemerintah</a:t>
            </a:r>
            <a:r>
              <a:rPr lang="en-US" dirty="0"/>
              <a:t> </a:t>
            </a:r>
            <a:r>
              <a:rPr lang="en-US" dirty="0" err="1"/>
              <a:t>akan</a:t>
            </a:r>
            <a:r>
              <a:rPr lang="en-US" dirty="0"/>
              <a:t> </a:t>
            </a:r>
            <a:r>
              <a:rPr lang="en-US" dirty="0" err="1"/>
              <a:t>mendapat</a:t>
            </a:r>
            <a:r>
              <a:rPr lang="en-US" dirty="0"/>
              <a:t> </a:t>
            </a:r>
            <a:r>
              <a:rPr lang="en-US" dirty="0" err="1"/>
              <a:t>penawaran</a:t>
            </a:r>
            <a:r>
              <a:rPr lang="en-US" dirty="0"/>
              <a:t> </a:t>
            </a:r>
            <a:r>
              <a:rPr lang="en-US" dirty="0" err="1"/>
              <a:t>terendah</a:t>
            </a:r>
            <a:r>
              <a:rPr lang="en-US" dirty="0"/>
              <a:t> </a:t>
            </a:r>
            <a:r>
              <a:rPr lang="en-US" dirty="0" err="1"/>
              <a:t>karena</a:t>
            </a:r>
            <a:r>
              <a:rPr lang="en-US" dirty="0"/>
              <a:t> higher leverage </a:t>
            </a:r>
            <a:r>
              <a:rPr lang="en-US" dirty="0" err="1"/>
              <a:t>ada</a:t>
            </a:r>
            <a:r>
              <a:rPr lang="en-US" dirty="0"/>
              <a:t> </a:t>
            </a:r>
            <a:r>
              <a:rPr lang="en-US" dirty="0" err="1"/>
              <a:t>dalam</a:t>
            </a:r>
            <a:r>
              <a:rPr lang="en-US" dirty="0"/>
              <a:t> </a:t>
            </a:r>
            <a:r>
              <a:rPr lang="en-US" dirty="0" err="1"/>
              <a:t>stuktur</a:t>
            </a:r>
            <a:r>
              <a:rPr lang="en-US" dirty="0"/>
              <a:t> </a:t>
            </a:r>
            <a:r>
              <a:rPr lang="en-US" dirty="0" err="1"/>
              <a:t>pembiayaan</a:t>
            </a:r>
            <a:r>
              <a:rPr lang="en-US" dirty="0"/>
              <a:t> </a:t>
            </a:r>
            <a:r>
              <a:rPr lang="en-US" dirty="0" err="1"/>
              <a:t>proyek</a:t>
            </a:r>
            <a:r>
              <a:rPr lang="en-US" dirty="0"/>
              <a:t>. </a:t>
            </a:r>
            <a:r>
              <a:rPr lang="en-US" dirty="0" err="1"/>
              <a:t>Artinya</a:t>
            </a:r>
            <a:r>
              <a:rPr lang="en-US" dirty="0"/>
              <a:t> Lender (Bank) &amp; investor </a:t>
            </a:r>
            <a:r>
              <a:rPr lang="en-US" dirty="0" err="1"/>
              <a:t>akan</a:t>
            </a:r>
            <a:r>
              <a:rPr lang="en-US" dirty="0"/>
              <a:t> </a:t>
            </a:r>
            <a:r>
              <a:rPr lang="en-US" dirty="0" err="1"/>
              <a:t>sangat</a:t>
            </a:r>
            <a:r>
              <a:rPr lang="en-US" dirty="0"/>
              <a:t> </a:t>
            </a:r>
            <a:r>
              <a:rPr lang="en-US" dirty="0" err="1"/>
              <a:t>hati-hati</a:t>
            </a:r>
            <a:r>
              <a:rPr lang="en-US" dirty="0"/>
              <a:t> </a:t>
            </a:r>
            <a:r>
              <a:rPr lang="en-US" dirty="0" err="1"/>
              <a:t>sekali</a:t>
            </a:r>
            <a:r>
              <a:rPr lang="en-US" dirty="0"/>
              <a:t> (due diligence) </a:t>
            </a:r>
            <a:r>
              <a:rPr lang="en-US" dirty="0" err="1"/>
              <a:t>pada</a:t>
            </a:r>
            <a:r>
              <a:rPr lang="en-US" dirty="0"/>
              <a:t> </a:t>
            </a:r>
            <a:r>
              <a:rPr lang="en-US" dirty="0" err="1"/>
              <a:t>saat</a:t>
            </a:r>
            <a:r>
              <a:rPr lang="en-US" dirty="0"/>
              <a:t> </a:t>
            </a:r>
            <a:r>
              <a:rPr lang="en-US" dirty="0" err="1"/>
              <a:t>memberikan</a:t>
            </a:r>
            <a:r>
              <a:rPr lang="en-US" dirty="0"/>
              <a:t> </a:t>
            </a:r>
            <a:r>
              <a:rPr lang="en-US" dirty="0" err="1"/>
              <a:t>pinjaman</a:t>
            </a:r>
            <a:r>
              <a:rPr lang="en-US" dirty="0"/>
              <a:t>. </a:t>
            </a:r>
          </a:p>
          <a:p>
            <a:pPr lvl="0">
              <a:spcBef>
                <a:spcPts val="0"/>
              </a:spcBef>
              <a:spcAft>
                <a:spcPts val="1200"/>
              </a:spcAft>
            </a:pPr>
            <a:r>
              <a:rPr lang="en-US" dirty="0"/>
              <a:t>Increased Competition: </a:t>
            </a:r>
            <a:r>
              <a:rPr lang="en-US" dirty="0" err="1"/>
              <a:t>Untuk</a:t>
            </a:r>
            <a:r>
              <a:rPr lang="en-US" dirty="0"/>
              <a:t> </a:t>
            </a:r>
            <a:r>
              <a:rPr lang="en-US" dirty="0" err="1"/>
              <a:t>menghindari</a:t>
            </a:r>
            <a:r>
              <a:rPr lang="en-US" dirty="0"/>
              <a:t> </a:t>
            </a:r>
            <a:r>
              <a:rPr lang="en-US" dirty="0" err="1"/>
              <a:t>resiko</a:t>
            </a:r>
            <a:r>
              <a:rPr lang="en-US" dirty="0"/>
              <a:t>, </a:t>
            </a:r>
            <a:r>
              <a:rPr lang="en-US" dirty="0" err="1"/>
              <a:t>biasanya</a:t>
            </a:r>
            <a:r>
              <a:rPr lang="en-US" dirty="0"/>
              <a:t> investor </a:t>
            </a:r>
            <a:r>
              <a:rPr lang="en-US" dirty="0" err="1"/>
              <a:t>dan</a:t>
            </a:r>
            <a:r>
              <a:rPr lang="en-US" dirty="0"/>
              <a:t> lender </a:t>
            </a:r>
            <a:r>
              <a:rPr lang="en-US" dirty="0" err="1"/>
              <a:t>akan</a:t>
            </a:r>
            <a:r>
              <a:rPr lang="en-US" dirty="0"/>
              <a:t> </a:t>
            </a:r>
            <a:r>
              <a:rPr lang="en-US" dirty="0" err="1"/>
              <a:t>mendistribusikan</a:t>
            </a:r>
            <a:r>
              <a:rPr lang="en-US" dirty="0"/>
              <a:t> (</a:t>
            </a:r>
            <a:r>
              <a:rPr lang="en-US" dirty="0" err="1"/>
              <a:t>dengan</a:t>
            </a:r>
            <a:r>
              <a:rPr lang="en-US" dirty="0"/>
              <a:t> </a:t>
            </a:r>
            <a:r>
              <a:rPr lang="en-US" dirty="0" err="1"/>
              <a:t>membandingkan</a:t>
            </a:r>
            <a:r>
              <a:rPr lang="en-US" dirty="0"/>
              <a:t>) </a:t>
            </a:r>
            <a:r>
              <a:rPr lang="en-US" dirty="0" err="1"/>
              <a:t>kontribusinya</a:t>
            </a:r>
            <a:r>
              <a:rPr lang="en-US" dirty="0"/>
              <a:t> </a:t>
            </a:r>
            <a:r>
              <a:rPr lang="en-US" dirty="0" err="1"/>
              <a:t>pada</a:t>
            </a:r>
            <a:r>
              <a:rPr lang="en-US" dirty="0"/>
              <a:t> </a:t>
            </a:r>
            <a:r>
              <a:rPr lang="en-US" dirty="0" err="1"/>
              <a:t>beberapa</a:t>
            </a:r>
            <a:r>
              <a:rPr lang="en-US" dirty="0"/>
              <a:t> </a:t>
            </a:r>
            <a:r>
              <a:rPr lang="en-US" dirty="0" err="1"/>
              <a:t>pekerjaan</a:t>
            </a:r>
            <a:r>
              <a:rPr lang="en-US" dirty="0"/>
              <a:t> </a:t>
            </a:r>
            <a:r>
              <a:rPr lang="en-US" dirty="0" err="1"/>
              <a:t>sejenis</a:t>
            </a:r>
            <a:r>
              <a:rPr lang="en-US" dirty="0"/>
              <a:t> </a:t>
            </a:r>
            <a:r>
              <a:rPr lang="en-US" dirty="0" err="1"/>
              <a:t>dan</a:t>
            </a:r>
            <a:r>
              <a:rPr lang="en-US" dirty="0"/>
              <a:t> </a:t>
            </a:r>
            <a:r>
              <a:rPr lang="en-US" dirty="0" err="1"/>
              <a:t>kompetitip</a:t>
            </a:r>
            <a:r>
              <a:rPr lang="en-US" dirty="0"/>
              <a:t> </a:t>
            </a:r>
            <a:r>
              <a:rPr lang="en-US" dirty="0" err="1"/>
              <a:t>untuk</a:t>
            </a:r>
            <a:r>
              <a:rPr lang="en-US" dirty="0"/>
              <a:t> </a:t>
            </a:r>
            <a:r>
              <a:rPr lang="en-US" dirty="0" err="1"/>
              <a:t>mengurangi</a:t>
            </a:r>
            <a:r>
              <a:rPr lang="en-US" dirty="0"/>
              <a:t> </a:t>
            </a:r>
            <a:r>
              <a:rPr lang="en-US" dirty="0" err="1"/>
              <a:t>resiko</a:t>
            </a:r>
            <a:r>
              <a:rPr lang="en-US" dirty="0"/>
              <a:t> (don’t put egg  in one basket)</a:t>
            </a:r>
          </a:p>
          <a:p>
            <a:pPr lvl="0">
              <a:spcBef>
                <a:spcPts val="0"/>
              </a:spcBef>
              <a:spcAft>
                <a:spcPts val="1200"/>
              </a:spcAft>
            </a:pPr>
            <a:r>
              <a:rPr lang="en-US" dirty="0"/>
              <a:t>Role of Lender: </a:t>
            </a:r>
            <a:r>
              <a:rPr lang="en-US" dirty="0" err="1"/>
              <a:t>Pemerintah</a:t>
            </a:r>
            <a:r>
              <a:rPr lang="en-US" dirty="0"/>
              <a:t> </a:t>
            </a:r>
            <a:r>
              <a:rPr lang="en-US" dirty="0" err="1"/>
              <a:t>akan</a:t>
            </a:r>
            <a:r>
              <a:rPr lang="en-US" dirty="0"/>
              <a:t> </a:t>
            </a:r>
            <a:r>
              <a:rPr lang="en-US" dirty="0" err="1"/>
              <a:t>sangat</a:t>
            </a:r>
            <a:r>
              <a:rPr lang="en-US" dirty="0"/>
              <a:t> </a:t>
            </a:r>
            <a:r>
              <a:rPr lang="en-US" dirty="0" err="1"/>
              <a:t>dibantu</a:t>
            </a:r>
            <a:r>
              <a:rPr lang="en-US" dirty="0"/>
              <a:t>, </a:t>
            </a:r>
            <a:r>
              <a:rPr lang="en-US" dirty="0" err="1"/>
              <a:t>dari</a:t>
            </a:r>
            <a:r>
              <a:rPr lang="en-US" dirty="0"/>
              <a:t> </a:t>
            </a:r>
            <a:r>
              <a:rPr lang="en-US" dirty="0" err="1"/>
              <a:t>kehati-hatian</a:t>
            </a:r>
            <a:r>
              <a:rPr lang="en-US" dirty="0"/>
              <a:t> (due diligence &amp; control) investor </a:t>
            </a:r>
            <a:r>
              <a:rPr lang="en-US" dirty="0" err="1"/>
              <a:t>dan</a:t>
            </a:r>
            <a:r>
              <a:rPr lang="en-US" dirty="0"/>
              <a:t> lender </a:t>
            </a:r>
            <a:r>
              <a:rPr lang="en-US" dirty="0" err="1"/>
              <a:t>dalam</a:t>
            </a:r>
            <a:r>
              <a:rPr lang="en-US" dirty="0"/>
              <a:t> </a:t>
            </a:r>
            <a:r>
              <a:rPr lang="en-US" dirty="0" err="1"/>
              <a:t>berinvestasi</a:t>
            </a:r>
            <a:r>
              <a:rPr lang="en-US" dirty="0"/>
              <a:t>, </a:t>
            </a:r>
            <a:r>
              <a:rPr lang="en-US" dirty="0" err="1"/>
              <a:t>jadi</a:t>
            </a:r>
            <a:r>
              <a:rPr lang="en-US" dirty="0"/>
              <a:t> </a:t>
            </a:r>
            <a:r>
              <a:rPr lang="en-US" dirty="0" err="1"/>
              <a:t>tidak</a:t>
            </a:r>
            <a:r>
              <a:rPr lang="en-US" dirty="0"/>
              <a:t> </a:t>
            </a:r>
            <a:r>
              <a:rPr lang="en-US" dirty="0" err="1"/>
              <a:t>perlu</a:t>
            </a:r>
            <a:r>
              <a:rPr lang="en-US" dirty="0"/>
              <a:t> repot-repot </a:t>
            </a:r>
            <a:r>
              <a:rPr lang="en-US" dirty="0" err="1"/>
              <a:t>dalam</a:t>
            </a:r>
            <a:r>
              <a:rPr lang="en-US" dirty="0"/>
              <a:t> </a:t>
            </a:r>
            <a:r>
              <a:rPr lang="en-US" dirty="0" err="1"/>
              <a:t>melakukan</a:t>
            </a:r>
            <a:r>
              <a:rPr lang="en-US" dirty="0"/>
              <a:t> </a:t>
            </a:r>
            <a:r>
              <a:rPr lang="en-US" dirty="0" err="1"/>
              <a:t>penelitian</a:t>
            </a:r>
            <a:r>
              <a:rPr lang="en-US" dirty="0"/>
              <a:t> (</a:t>
            </a:r>
            <a:r>
              <a:rPr lang="en-US" dirty="0" err="1"/>
              <a:t>apakah</a:t>
            </a:r>
            <a:r>
              <a:rPr lang="en-US" dirty="0"/>
              <a:t> viable </a:t>
            </a:r>
            <a:r>
              <a:rPr lang="en-US" dirty="0" err="1"/>
              <a:t>atau</a:t>
            </a:r>
            <a:r>
              <a:rPr lang="en-US" dirty="0"/>
              <a:t> </a:t>
            </a:r>
            <a:r>
              <a:rPr lang="en-US" dirty="0" err="1"/>
              <a:t>tidak</a:t>
            </a:r>
            <a:r>
              <a:rPr lang="en-US" dirty="0"/>
              <a:t>).  </a:t>
            </a:r>
          </a:p>
          <a:p>
            <a:pPr lvl="0">
              <a:spcBef>
                <a:spcPts val="0"/>
              </a:spcBef>
              <a:spcAft>
                <a:spcPts val="1200"/>
              </a:spcAft>
            </a:pPr>
            <a:r>
              <a:rPr lang="en-US" dirty="0"/>
              <a:t>Transparency: </a:t>
            </a:r>
            <a:r>
              <a:rPr lang="en-US" dirty="0" err="1"/>
              <a:t>Karena</a:t>
            </a:r>
            <a:r>
              <a:rPr lang="en-US" dirty="0"/>
              <a:t> </a:t>
            </a:r>
            <a:r>
              <a:rPr lang="en-US" dirty="0" err="1"/>
              <a:t>syarat</a:t>
            </a:r>
            <a:r>
              <a:rPr lang="en-US" dirty="0"/>
              <a:t> </a:t>
            </a:r>
            <a:r>
              <a:rPr lang="en-US" dirty="0" err="1"/>
              <a:t>pemberian</a:t>
            </a:r>
            <a:r>
              <a:rPr lang="en-US" dirty="0"/>
              <a:t> </a:t>
            </a:r>
            <a:r>
              <a:rPr lang="en-US" dirty="0" err="1"/>
              <a:t>dana</a:t>
            </a:r>
            <a:r>
              <a:rPr lang="en-US" dirty="0"/>
              <a:t> </a:t>
            </a:r>
            <a:r>
              <a:rPr lang="en-US" dirty="0" err="1"/>
              <a:t>pada</a:t>
            </a:r>
            <a:r>
              <a:rPr lang="en-US" dirty="0"/>
              <a:t> lender </a:t>
            </a:r>
            <a:r>
              <a:rPr lang="en-US" dirty="0" err="1"/>
              <a:t>dan</a:t>
            </a:r>
            <a:r>
              <a:rPr lang="en-US" dirty="0"/>
              <a:t> investor </a:t>
            </a:r>
            <a:r>
              <a:rPr lang="en-US" dirty="0" err="1"/>
              <a:t>adalah</a:t>
            </a:r>
            <a:r>
              <a:rPr lang="en-US" dirty="0"/>
              <a:t> liability </a:t>
            </a:r>
            <a:r>
              <a:rPr lang="en-US" dirty="0" err="1"/>
              <a:t>proyek</a:t>
            </a:r>
            <a:r>
              <a:rPr lang="en-US" dirty="0"/>
              <a:t> (</a:t>
            </a:r>
            <a:r>
              <a:rPr lang="en-US" dirty="0" err="1"/>
              <a:t>sudah</a:t>
            </a:r>
            <a:r>
              <a:rPr lang="en-US" dirty="0"/>
              <a:t> self-contained </a:t>
            </a:r>
            <a:r>
              <a:rPr lang="en-US" dirty="0" err="1"/>
              <a:t>dalam</a:t>
            </a:r>
            <a:r>
              <a:rPr lang="en-US" dirty="0"/>
              <a:t> proposal </a:t>
            </a:r>
            <a:r>
              <a:rPr lang="en-US" dirty="0" err="1"/>
              <a:t>tentang</a:t>
            </a:r>
            <a:r>
              <a:rPr lang="en-US" dirty="0"/>
              <a:t> cost &amp; revenue) </a:t>
            </a:r>
            <a:r>
              <a:rPr lang="en-US" dirty="0" err="1"/>
              <a:t>maka</a:t>
            </a:r>
            <a:r>
              <a:rPr lang="en-US" dirty="0"/>
              <a:t> </a:t>
            </a:r>
            <a:r>
              <a:rPr lang="en-US" dirty="0" err="1"/>
              <a:t>tolok</a:t>
            </a:r>
            <a:r>
              <a:rPr lang="en-US" dirty="0"/>
              <a:t> </a:t>
            </a:r>
            <a:r>
              <a:rPr lang="en-US" dirty="0" err="1"/>
              <a:t>ukur</a:t>
            </a:r>
            <a:r>
              <a:rPr lang="en-US" dirty="0"/>
              <a:t> </a:t>
            </a:r>
            <a:r>
              <a:rPr lang="en-US" dirty="0" err="1"/>
              <a:t>dan</a:t>
            </a:r>
            <a:r>
              <a:rPr lang="en-US" dirty="0"/>
              <a:t> </a:t>
            </a:r>
            <a:r>
              <a:rPr lang="en-US" dirty="0" err="1"/>
              <a:t>parameternya</a:t>
            </a:r>
            <a:r>
              <a:rPr lang="en-US" dirty="0"/>
              <a:t> </a:t>
            </a:r>
            <a:r>
              <a:rPr lang="en-US" dirty="0" err="1"/>
              <a:t>sudah</a:t>
            </a:r>
            <a:r>
              <a:rPr lang="en-US" dirty="0"/>
              <a:t> </a:t>
            </a:r>
            <a:r>
              <a:rPr lang="en-US" dirty="0" err="1"/>
              <a:t>harus</a:t>
            </a:r>
            <a:r>
              <a:rPr lang="en-US" dirty="0"/>
              <a:t> </a:t>
            </a:r>
            <a:r>
              <a:rPr lang="en-US" dirty="0" err="1"/>
              <a:t>jelas</a:t>
            </a:r>
            <a:r>
              <a:rPr lang="en-US" dirty="0"/>
              <a:t>. </a:t>
            </a:r>
            <a:r>
              <a:rPr lang="en-US" dirty="0" err="1"/>
              <a:t>Akibatnya</a:t>
            </a:r>
            <a:r>
              <a:rPr lang="en-US" dirty="0"/>
              <a:t> </a:t>
            </a:r>
            <a:r>
              <a:rPr lang="en-US" dirty="0" err="1"/>
              <a:t>Pemerintah</a:t>
            </a:r>
            <a:r>
              <a:rPr lang="en-US" dirty="0"/>
              <a:t> </a:t>
            </a:r>
            <a:r>
              <a:rPr lang="en-US" dirty="0" err="1"/>
              <a:t>dipermudah</a:t>
            </a:r>
            <a:r>
              <a:rPr lang="en-US" dirty="0"/>
              <a:t> </a:t>
            </a:r>
            <a:r>
              <a:rPr lang="en-US" dirty="0" err="1"/>
              <a:t>untuk</a:t>
            </a:r>
            <a:r>
              <a:rPr lang="en-US" dirty="0"/>
              <a:t> </a:t>
            </a:r>
            <a:r>
              <a:rPr lang="en-US" dirty="0" err="1"/>
              <a:t>mengawasi</a:t>
            </a:r>
            <a:r>
              <a:rPr lang="en-US" dirty="0"/>
              <a:t> </a:t>
            </a:r>
            <a:r>
              <a:rPr lang="en-US" dirty="0" err="1"/>
              <a:t>karena</a:t>
            </a:r>
            <a:r>
              <a:rPr lang="en-US" dirty="0"/>
              <a:t> </a:t>
            </a:r>
            <a:r>
              <a:rPr lang="en-US" dirty="0" err="1"/>
              <a:t>akan</a:t>
            </a:r>
            <a:r>
              <a:rPr lang="en-US" dirty="0"/>
              <a:t> </a:t>
            </a:r>
            <a:r>
              <a:rPr lang="en-US" dirty="0" err="1"/>
              <a:t>menjadi</a:t>
            </a:r>
            <a:r>
              <a:rPr lang="en-US" dirty="0"/>
              <a:t> </a:t>
            </a:r>
            <a:r>
              <a:rPr lang="en-US" dirty="0" err="1"/>
              <a:t>transparan</a:t>
            </a:r>
            <a:r>
              <a:rPr lang="en-US" dirty="0"/>
              <a:t> </a:t>
            </a:r>
            <a:r>
              <a:rPr lang="en-US" dirty="0" err="1"/>
              <a:t>apa</a:t>
            </a:r>
            <a:r>
              <a:rPr lang="en-US" dirty="0"/>
              <a:t> yang </a:t>
            </a:r>
            <a:r>
              <a:rPr lang="en-US" dirty="0" err="1"/>
              <a:t>mau</a:t>
            </a:r>
            <a:r>
              <a:rPr lang="en-US" dirty="0"/>
              <a:t> </a:t>
            </a:r>
            <a:r>
              <a:rPr lang="en-US" dirty="0" err="1"/>
              <a:t>diukur</a:t>
            </a:r>
            <a:r>
              <a:rPr lang="en-US" dirty="0"/>
              <a:t> (measured) </a:t>
            </a:r>
            <a:r>
              <a:rPr lang="en-US" dirty="0" err="1"/>
              <a:t>dan</a:t>
            </a:r>
            <a:r>
              <a:rPr lang="en-US" dirty="0"/>
              <a:t> </a:t>
            </a:r>
            <a:r>
              <a:rPr lang="en-US" dirty="0" err="1"/>
              <a:t>apa</a:t>
            </a:r>
            <a:r>
              <a:rPr lang="en-US" dirty="0"/>
              <a:t> yang </a:t>
            </a:r>
            <a:r>
              <a:rPr lang="en-US" dirty="0" err="1"/>
              <a:t>mau</a:t>
            </a:r>
            <a:r>
              <a:rPr lang="en-US" dirty="0"/>
              <a:t> </a:t>
            </a:r>
            <a:r>
              <a:rPr lang="en-US" dirty="0" err="1"/>
              <a:t>dimonitor</a:t>
            </a:r>
            <a:r>
              <a:rPr lang="en-US" dirty="0"/>
              <a:t> (monitored).  </a:t>
            </a:r>
          </a:p>
        </p:txBody>
      </p:sp>
    </p:spTree>
    <p:extLst>
      <p:ext uri="{BB962C8B-B14F-4D97-AF65-F5344CB8AC3E}">
        <p14:creationId xmlns:p14="http://schemas.microsoft.com/office/powerpoint/2010/main" val="54373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28600"/>
            <a:ext cx="7643866" cy="685800"/>
          </a:xfrm>
          <a:noFill/>
          <a:ln>
            <a:noFill/>
          </a:ln>
        </p:spPr>
        <p:txBody>
          <a:bodyPr>
            <a:normAutofit/>
          </a:bodyPr>
          <a:lstStyle/>
          <a:p>
            <a:r>
              <a:rPr lang="en-AU" sz="2800" b="1" dirty="0">
                <a:solidFill>
                  <a:schemeClr val="tx2"/>
                </a:solidFill>
                <a:latin typeface="Times New Roman"/>
                <a:cs typeface="Times New Roman"/>
              </a:rPr>
              <a:t>PPP Choice of Modalities</a:t>
            </a:r>
          </a:p>
        </p:txBody>
      </p:sp>
      <p:graphicFrame>
        <p:nvGraphicFramePr>
          <p:cNvPr id="3" name="Table 2"/>
          <p:cNvGraphicFramePr>
            <a:graphicFrameLocks noGrp="1"/>
          </p:cNvGraphicFramePr>
          <p:nvPr>
            <p:extLst>
              <p:ext uri="{D42A27DB-BD31-4B8C-83A1-F6EECF244321}">
                <p14:modId xmlns:p14="http://schemas.microsoft.com/office/powerpoint/2010/main" val="586890371"/>
              </p:ext>
            </p:extLst>
          </p:nvPr>
        </p:nvGraphicFramePr>
        <p:xfrm>
          <a:off x="152399" y="990601"/>
          <a:ext cx="8915401" cy="5867398"/>
        </p:xfrm>
        <a:graphic>
          <a:graphicData uri="http://schemas.openxmlformats.org/drawingml/2006/table">
            <a:tbl>
              <a:tblPr firstRow="1" bandRow="1">
                <a:tableStyleId>{69CF1AB2-1976-4502-BF36-3FF5EA218861}</a:tableStyleId>
              </a:tblPr>
              <a:tblGrid>
                <a:gridCol w="1265472">
                  <a:extLst>
                    <a:ext uri="{9D8B030D-6E8A-4147-A177-3AD203B41FA5}">
                      <a16:colId xmlns:a16="http://schemas.microsoft.com/office/drawing/2014/main" val="20000"/>
                    </a:ext>
                  </a:extLst>
                </a:gridCol>
                <a:gridCol w="1042153">
                  <a:extLst>
                    <a:ext uri="{9D8B030D-6E8A-4147-A177-3AD203B41FA5}">
                      <a16:colId xmlns:a16="http://schemas.microsoft.com/office/drawing/2014/main" val="20001"/>
                    </a:ext>
                  </a:extLst>
                </a:gridCol>
                <a:gridCol w="1116592">
                  <a:extLst>
                    <a:ext uri="{9D8B030D-6E8A-4147-A177-3AD203B41FA5}">
                      <a16:colId xmlns:a16="http://schemas.microsoft.com/office/drawing/2014/main" val="20002"/>
                    </a:ext>
                  </a:extLst>
                </a:gridCol>
                <a:gridCol w="1339910">
                  <a:extLst>
                    <a:ext uri="{9D8B030D-6E8A-4147-A177-3AD203B41FA5}">
                      <a16:colId xmlns:a16="http://schemas.microsoft.com/office/drawing/2014/main" val="20003"/>
                    </a:ext>
                  </a:extLst>
                </a:gridCol>
                <a:gridCol w="1339910">
                  <a:extLst>
                    <a:ext uri="{9D8B030D-6E8A-4147-A177-3AD203B41FA5}">
                      <a16:colId xmlns:a16="http://schemas.microsoft.com/office/drawing/2014/main" val="20004"/>
                    </a:ext>
                  </a:extLst>
                </a:gridCol>
                <a:gridCol w="1233568">
                  <a:extLst>
                    <a:ext uri="{9D8B030D-6E8A-4147-A177-3AD203B41FA5}">
                      <a16:colId xmlns:a16="http://schemas.microsoft.com/office/drawing/2014/main" val="20005"/>
                    </a:ext>
                  </a:extLst>
                </a:gridCol>
                <a:gridCol w="1577796">
                  <a:extLst>
                    <a:ext uri="{9D8B030D-6E8A-4147-A177-3AD203B41FA5}">
                      <a16:colId xmlns:a16="http://schemas.microsoft.com/office/drawing/2014/main" val="20006"/>
                    </a:ext>
                  </a:extLst>
                </a:gridCol>
              </a:tblGrid>
              <a:tr h="601142">
                <a:tc gridSpan="7">
                  <a:txBody>
                    <a:bodyPr/>
                    <a:lstStyle/>
                    <a:p>
                      <a:r>
                        <a:rPr lang="en-AU" sz="1400" b="1" dirty="0">
                          <a:solidFill>
                            <a:schemeClr val="tx1"/>
                          </a:solidFill>
                        </a:rPr>
                        <a:t>                        </a:t>
                      </a:r>
                      <a:r>
                        <a:rPr lang="en-AU" sz="1400" b="1" baseline="0" dirty="0">
                          <a:solidFill>
                            <a:schemeClr val="tx1"/>
                          </a:solidFill>
                        </a:rPr>
                        <a:t> </a:t>
                      </a:r>
                      <a:r>
                        <a:rPr lang="en-AU" sz="1200" b="1" dirty="0">
                          <a:solidFill>
                            <a:schemeClr val="tx1"/>
                          </a:solidFill>
                          <a:latin typeface="Lucida Console" pitchFamily="49" charset="0"/>
                        </a:rPr>
                        <a:t>Public Project</a:t>
                      </a:r>
                      <a:r>
                        <a:rPr lang="en-AU" sz="1400" b="1" dirty="0">
                          <a:solidFill>
                            <a:schemeClr val="tx1"/>
                          </a:solidFill>
                        </a:rPr>
                        <a:t>                                                                                                                              </a:t>
                      </a:r>
                      <a:r>
                        <a:rPr lang="en-AU" sz="1200" b="1" dirty="0">
                          <a:solidFill>
                            <a:schemeClr val="tx1"/>
                          </a:solidFill>
                          <a:latin typeface="Lucida Console" pitchFamily="49" charset="0"/>
                        </a:rPr>
                        <a:t>Private</a:t>
                      </a:r>
                      <a:r>
                        <a:rPr lang="en-AU" sz="1200" b="1" baseline="0" dirty="0">
                          <a:solidFill>
                            <a:schemeClr val="tx1"/>
                          </a:solidFill>
                          <a:latin typeface="Lucida Console" pitchFamily="49" charset="0"/>
                        </a:rPr>
                        <a:t> Project</a:t>
                      </a:r>
                      <a:endParaRPr lang="en-AU" sz="1200" b="1" dirty="0">
                        <a:solidFill>
                          <a:schemeClr val="tx1"/>
                        </a:solidFill>
                        <a:latin typeface="Lucida Console" pitchFamily="49" charset="0"/>
                      </a:endParaRPr>
                    </a:p>
                  </a:txBody>
                  <a:tcPr>
                    <a:solidFill>
                      <a:schemeClr val="tx2">
                        <a:lumMod val="60000"/>
                        <a:lumOff val="40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457118">
                <a:tc gridSpan="7">
                  <a:txBody>
                    <a:bodyPr/>
                    <a:lstStyle/>
                    <a:p>
                      <a:r>
                        <a:rPr lang="en-AU" b="1" dirty="0"/>
                        <a:t>                                                                             </a:t>
                      </a:r>
                      <a:r>
                        <a:rPr lang="en-AU" sz="1200" b="1" dirty="0">
                          <a:solidFill>
                            <a:schemeClr val="accent1">
                              <a:lumMod val="75000"/>
                            </a:schemeClr>
                          </a:solidFill>
                          <a:latin typeface="Lucida Console" pitchFamily="49" charset="0"/>
                        </a:rPr>
                        <a:t>Public-Private Partnership</a:t>
                      </a:r>
                    </a:p>
                  </a:txBody>
                  <a:tcPr/>
                </a:tc>
                <a:tc hMerge="1">
                  <a:txBody>
                    <a:bodyPr/>
                    <a:lstStyle/>
                    <a:p>
                      <a:endParaRPr lang="en-AU"/>
                    </a:p>
                  </a:txBody>
                  <a:tcPr/>
                </a:tc>
                <a:tc hMerge="1">
                  <a:txBody>
                    <a:bodyPr/>
                    <a:lstStyle/>
                    <a:p>
                      <a:endParaRPr lang="en-AU" dirty="0"/>
                    </a:p>
                  </a:txBody>
                  <a:tcPr/>
                </a:tc>
                <a:tc hMerge="1">
                  <a:txBody>
                    <a:bodyPr/>
                    <a:lstStyle/>
                    <a:p>
                      <a:endParaRPr lang="en-AU" dirty="0"/>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1"/>
                  </a:ext>
                </a:extLst>
              </a:tr>
              <a:tr h="864142">
                <a:tc>
                  <a:txBody>
                    <a:bodyPr/>
                    <a:lstStyle/>
                    <a:p>
                      <a:r>
                        <a:rPr lang="en-AU" sz="1000" b="1" dirty="0">
                          <a:solidFill>
                            <a:schemeClr val="tx2">
                              <a:lumMod val="50000"/>
                            </a:schemeClr>
                          </a:solidFill>
                          <a:latin typeface="Lucida Console" pitchFamily="49" charset="0"/>
                        </a:rPr>
                        <a:t>Contract Type</a:t>
                      </a:r>
                    </a:p>
                  </a:txBody>
                  <a:tcPr>
                    <a:solidFill>
                      <a:schemeClr val="accent1">
                        <a:lumMod val="60000"/>
                        <a:lumOff val="40000"/>
                      </a:schemeClr>
                    </a:solidFill>
                  </a:tcPr>
                </a:tc>
                <a:tc>
                  <a:txBody>
                    <a:bodyPr/>
                    <a:lstStyle/>
                    <a:p>
                      <a:pPr algn="ctr"/>
                      <a:r>
                        <a:rPr lang="en-AU" sz="1000" b="1" dirty="0">
                          <a:latin typeface="Lucida Console" pitchFamily="49" charset="0"/>
                        </a:rPr>
                        <a:t>Public Sector Procurement</a:t>
                      </a:r>
                    </a:p>
                  </a:txBody>
                  <a:tcPr>
                    <a:solidFill>
                      <a:schemeClr val="accent1">
                        <a:lumMod val="60000"/>
                        <a:lumOff val="40000"/>
                      </a:schemeClr>
                    </a:solidFill>
                  </a:tcPr>
                </a:tc>
                <a:tc>
                  <a:txBody>
                    <a:bodyPr/>
                    <a:lstStyle/>
                    <a:p>
                      <a:pPr algn="ctr"/>
                      <a:r>
                        <a:rPr lang="en-AU" sz="1000" b="1" dirty="0">
                          <a:latin typeface="Lucida Console" pitchFamily="49" charset="0"/>
                        </a:rPr>
                        <a:t>Franchise</a:t>
                      </a:r>
                    </a:p>
                    <a:p>
                      <a:pPr algn="ctr"/>
                      <a:r>
                        <a:rPr lang="en-AU" sz="1000" b="1" dirty="0">
                          <a:latin typeface="Lucida Console" pitchFamily="49" charset="0"/>
                        </a:rPr>
                        <a:t>(</a:t>
                      </a:r>
                      <a:r>
                        <a:rPr lang="en-AU" sz="1000" b="1" dirty="0" err="1">
                          <a:latin typeface="Lucida Console" pitchFamily="49" charset="0"/>
                        </a:rPr>
                        <a:t>Affermage</a:t>
                      </a:r>
                      <a:r>
                        <a:rPr lang="en-AU" sz="1000" b="1" dirty="0">
                          <a:latin typeface="Lucida Console" pitchFamily="49" charset="0"/>
                        </a:rPr>
                        <a:t>)</a:t>
                      </a:r>
                    </a:p>
                  </a:txBody>
                  <a:tcPr>
                    <a:solidFill>
                      <a:schemeClr val="accent1">
                        <a:lumMod val="60000"/>
                        <a:lumOff val="40000"/>
                      </a:schemeClr>
                    </a:solidFill>
                  </a:tcPr>
                </a:tc>
                <a:tc>
                  <a:txBody>
                    <a:bodyPr/>
                    <a:lstStyle/>
                    <a:p>
                      <a:pPr algn="ctr"/>
                      <a:r>
                        <a:rPr lang="en-AU" sz="1000" b="1" dirty="0">
                          <a:latin typeface="Lucida Console" pitchFamily="49" charset="0"/>
                        </a:rPr>
                        <a:t>Design-Build-Finance-Operate</a:t>
                      </a:r>
                      <a:r>
                        <a:rPr lang="en-AU" sz="1000" b="1" baseline="0" dirty="0">
                          <a:latin typeface="Lucida Console" pitchFamily="49" charset="0"/>
                        </a:rPr>
                        <a:t> (DBFO)*</a:t>
                      </a:r>
                      <a:endParaRPr lang="en-AU" sz="1000" b="1" dirty="0">
                        <a:latin typeface="Lucida Console" pitchFamily="49" charset="0"/>
                      </a:endParaRPr>
                    </a:p>
                  </a:txBody>
                  <a:tcPr>
                    <a:solidFill>
                      <a:schemeClr val="accent1">
                        <a:lumMod val="60000"/>
                        <a:lumOff val="40000"/>
                      </a:schemeClr>
                    </a:solidFill>
                  </a:tcPr>
                </a:tc>
                <a:tc>
                  <a:txBody>
                    <a:bodyPr/>
                    <a:lstStyle/>
                    <a:p>
                      <a:pPr algn="ctr"/>
                      <a:r>
                        <a:rPr lang="en-AU" sz="1000" b="1" dirty="0">
                          <a:latin typeface="Lucida Console" pitchFamily="49" charset="0"/>
                        </a:rPr>
                        <a:t>Build-Transfer-Operate (BTO)**</a:t>
                      </a:r>
                    </a:p>
                  </a:txBody>
                  <a:tcPr>
                    <a:solidFill>
                      <a:schemeClr val="accent1">
                        <a:lumMod val="60000"/>
                        <a:lumOff val="40000"/>
                      </a:schemeClr>
                    </a:solidFill>
                  </a:tcPr>
                </a:tc>
                <a:tc>
                  <a:txBody>
                    <a:bodyPr/>
                    <a:lstStyle/>
                    <a:p>
                      <a:pPr algn="ctr"/>
                      <a:r>
                        <a:rPr lang="en-AU" sz="1000" b="1" dirty="0">
                          <a:latin typeface="Lucida Console" pitchFamily="49" charset="0"/>
                        </a:rPr>
                        <a:t>Build-Operate-Transfer (BOT)***</a:t>
                      </a:r>
                    </a:p>
                  </a:txBody>
                  <a:tcPr>
                    <a:solidFill>
                      <a:schemeClr val="accent1">
                        <a:lumMod val="60000"/>
                        <a:lumOff val="40000"/>
                      </a:schemeClr>
                    </a:solidFill>
                  </a:tcPr>
                </a:tc>
                <a:tc>
                  <a:txBody>
                    <a:bodyPr/>
                    <a:lstStyle/>
                    <a:p>
                      <a:pPr algn="ctr"/>
                      <a:r>
                        <a:rPr lang="en-AU" sz="1000" b="1" dirty="0">
                          <a:latin typeface="Lucida Console" pitchFamily="49" charset="0"/>
                        </a:rPr>
                        <a:t>Build-Own-Operate (BOO)</a:t>
                      </a:r>
                    </a:p>
                  </a:txBody>
                  <a:tcPr>
                    <a:solidFill>
                      <a:schemeClr val="accent1">
                        <a:lumMod val="60000"/>
                        <a:lumOff val="40000"/>
                      </a:schemeClr>
                    </a:solidFill>
                  </a:tcPr>
                </a:tc>
                <a:extLst>
                  <a:ext uri="{0D108BD9-81ED-4DB2-BD59-A6C34878D82A}">
                    <a16:rowId xmlns:a16="http://schemas.microsoft.com/office/drawing/2014/main" val="10002"/>
                  </a:ext>
                </a:extLst>
              </a:tr>
              <a:tr h="488428">
                <a:tc>
                  <a:txBody>
                    <a:bodyPr/>
                    <a:lstStyle/>
                    <a:p>
                      <a:r>
                        <a:rPr lang="en-AU" sz="1000" b="1" dirty="0">
                          <a:solidFill>
                            <a:schemeClr val="tx1"/>
                          </a:solidFill>
                          <a:latin typeface="Lucida Console" pitchFamily="49" charset="0"/>
                        </a:rPr>
                        <a:t>Construction</a:t>
                      </a:r>
                    </a:p>
                  </a:txBody>
                  <a:tcPr>
                    <a:solidFill>
                      <a:schemeClr val="accent1">
                        <a:lumMod val="60000"/>
                        <a:lumOff val="40000"/>
                      </a:schemeClr>
                    </a:solidFill>
                  </a:tcPr>
                </a:tc>
                <a:tc>
                  <a:txBody>
                    <a:bodyPr/>
                    <a:lstStyle/>
                    <a:p>
                      <a:r>
                        <a:rPr lang="en-AU" sz="1000" b="1" dirty="0">
                          <a:solidFill>
                            <a:srgbClr val="FF0000"/>
                          </a:solidFill>
                          <a:latin typeface="Lucida Console" pitchFamily="49" charset="0"/>
                        </a:rPr>
                        <a:t>Public Sector </a:t>
                      </a:r>
                      <a:r>
                        <a:rPr lang="en-AU" sz="1000" b="0" dirty="0">
                          <a:latin typeface="Lucida Console" pitchFamily="49" charset="0"/>
                        </a:rPr>
                        <a:t>(2)</a:t>
                      </a:r>
                    </a:p>
                  </a:txBody>
                  <a:tcPr/>
                </a:tc>
                <a:tc>
                  <a:txBody>
                    <a:bodyPr/>
                    <a:lstStyle/>
                    <a:p>
                      <a:r>
                        <a:rPr lang="en-AU" sz="1000" b="1" dirty="0">
                          <a:solidFill>
                            <a:srgbClr val="FF0000"/>
                          </a:solidFill>
                          <a:latin typeface="Lucida Console" pitchFamily="49" charset="0"/>
                        </a:rPr>
                        <a:t>Public Sector </a:t>
                      </a:r>
                      <a:r>
                        <a:rPr lang="en-AU" sz="1000" dirty="0">
                          <a:latin typeface="Lucida Console" pitchFamily="49" charset="0"/>
                        </a:rPr>
                        <a:t>(2)</a:t>
                      </a:r>
                    </a:p>
                  </a:txBody>
                  <a:tcPr/>
                </a:tc>
                <a:tc>
                  <a:txBody>
                    <a:bodyPr/>
                    <a:lstStyle/>
                    <a:p>
                      <a:r>
                        <a:rPr lang="en-AU" sz="1000" dirty="0">
                          <a:latin typeface="Lucida Console" pitchFamily="49" charset="0"/>
                        </a:rPr>
                        <a:t>Private Sector</a:t>
                      </a:r>
                    </a:p>
                  </a:txBody>
                  <a:tcPr/>
                </a:tc>
                <a:tc>
                  <a:txBody>
                    <a:bodyPr/>
                    <a:lstStyle/>
                    <a:p>
                      <a:r>
                        <a:rPr lang="en-AU" sz="1000" dirty="0">
                          <a:latin typeface="Lucida Console" pitchFamily="49" charset="0"/>
                        </a:rPr>
                        <a:t>Private Sector</a:t>
                      </a:r>
                    </a:p>
                  </a:txBody>
                  <a:tcPr/>
                </a:tc>
                <a:tc>
                  <a:txBody>
                    <a:bodyPr/>
                    <a:lstStyle/>
                    <a:p>
                      <a:r>
                        <a:rPr lang="en-AU" sz="1000" dirty="0">
                          <a:latin typeface="Lucida Console" pitchFamily="49" charset="0"/>
                        </a:rPr>
                        <a:t>Private Sector</a:t>
                      </a:r>
                    </a:p>
                  </a:txBody>
                  <a:tcPr/>
                </a:tc>
                <a:tc>
                  <a:txBody>
                    <a:bodyPr/>
                    <a:lstStyle/>
                    <a:p>
                      <a:r>
                        <a:rPr lang="en-AU" sz="1000" dirty="0">
                          <a:latin typeface="Lucida Console" pitchFamily="49" charset="0"/>
                        </a:rPr>
                        <a:t>Private Sector</a:t>
                      </a:r>
                    </a:p>
                  </a:txBody>
                  <a:tcPr/>
                </a:tc>
                <a:extLst>
                  <a:ext uri="{0D108BD9-81ED-4DB2-BD59-A6C34878D82A}">
                    <a16:rowId xmlns:a16="http://schemas.microsoft.com/office/drawing/2014/main" val="10003"/>
                  </a:ext>
                </a:extLst>
              </a:tr>
              <a:tr h="676285">
                <a:tc>
                  <a:txBody>
                    <a:bodyPr/>
                    <a:lstStyle/>
                    <a:p>
                      <a:r>
                        <a:rPr lang="en-AU" sz="1000" b="1" dirty="0">
                          <a:solidFill>
                            <a:schemeClr val="tx2">
                              <a:lumMod val="50000"/>
                            </a:schemeClr>
                          </a:solidFill>
                          <a:latin typeface="Lucida Console" pitchFamily="49" charset="0"/>
                        </a:rPr>
                        <a:t>Operation</a:t>
                      </a:r>
                    </a:p>
                  </a:txBody>
                  <a:tcPr>
                    <a:solidFill>
                      <a:schemeClr val="accent1">
                        <a:lumMod val="60000"/>
                        <a:lumOff val="40000"/>
                      </a:schemeClr>
                    </a:solidFill>
                  </a:tcPr>
                </a:tc>
                <a:tc>
                  <a:txBody>
                    <a:bodyPr/>
                    <a:lstStyle/>
                    <a:p>
                      <a:r>
                        <a:rPr lang="en-AU" sz="1000" b="1" dirty="0">
                          <a:solidFill>
                            <a:srgbClr val="FF0000"/>
                          </a:solidFill>
                          <a:latin typeface="Lucida Console" pitchFamily="49" charset="0"/>
                        </a:rPr>
                        <a:t>Public Sector </a:t>
                      </a:r>
                      <a:r>
                        <a:rPr lang="en-AU" sz="1000" dirty="0">
                          <a:latin typeface="Lucida Console" pitchFamily="49" charset="0"/>
                        </a:rPr>
                        <a:t>(3)</a:t>
                      </a:r>
                    </a:p>
                  </a:txBody>
                  <a:tcPr/>
                </a:tc>
                <a:tc>
                  <a:txBody>
                    <a:bodyPr/>
                    <a:lstStyle/>
                    <a:p>
                      <a:r>
                        <a:rPr lang="en-AU" sz="1000" dirty="0">
                          <a:latin typeface="Lucida Console" pitchFamily="49" charset="0"/>
                        </a:rPr>
                        <a:t>Private Sector</a:t>
                      </a:r>
                    </a:p>
                  </a:txBody>
                  <a:tcPr/>
                </a:tc>
                <a:tc>
                  <a:txBody>
                    <a:bodyPr/>
                    <a:lstStyle/>
                    <a:p>
                      <a:r>
                        <a:rPr lang="en-AU" sz="1000" dirty="0">
                          <a:latin typeface="Lucida Console" pitchFamily="49" charset="0"/>
                        </a:rPr>
                        <a:t>Private Sector</a:t>
                      </a:r>
                    </a:p>
                  </a:txBody>
                  <a:tcPr/>
                </a:tc>
                <a:tc>
                  <a:txBody>
                    <a:bodyPr/>
                    <a:lstStyle/>
                    <a:p>
                      <a:r>
                        <a:rPr lang="en-AU" sz="1000" dirty="0">
                          <a:latin typeface="Lucida Console" pitchFamily="49" charset="0"/>
                        </a:rPr>
                        <a:t>Private Sector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latin typeface="Lucida Console" pitchFamily="49" charset="0"/>
                        </a:rPr>
                        <a:t>Private Sector</a:t>
                      </a:r>
                    </a:p>
                    <a:p>
                      <a:endParaRPr lang="en-AU" sz="1000" dirty="0">
                        <a:latin typeface="Lucida Console"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latin typeface="Lucida Console" pitchFamily="49" charset="0"/>
                        </a:rPr>
                        <a:t>Private Sector</a:t>
                      </a:r>
                    </a:p>
                    <a:p>
                      <a:endParaRPr lang="en-AU" sz="1000" dirty="0">
                        <a:latin typeface="Lucida Console" pitchFamily="49" charset="0"/>
                      </a:endParaRPr>
                    </a:p>
                  </a:txBody>
                  <a:tcPr/>
                </a:tc>
                <a:extLst>
                  <a:ext uri="{0D108BD9-81ED-4DB2-BD59-A6C34878D82A}">
                    <a16:rowId xmlns:a16="http://schemas.microsoft.com/office/drawing/2014/main" val="10004"/>
                  </a:ext>
                </a:extLst>
              </a:tr>
              <a:tr h="1051999">
                <a:tc>
                  <a:txBody>
                    <a:bodyPr/>
                    <a:lstStyle/>
                    <a:p>
                      <a:r>
                        <a:rPr lang="en-AU" sz="1000" b="1" dirty="0">
                          <a:solidFill>
                            <a:schemeClr val="tx2">
                              <a:lumMod val="50000"/>
                            </a:schemeClr>
                          </a:solidFill>
                          <a:latin typeface="Lucida Console" pitchFamily="49" charset="0"/>
                        </a:rPr>
                        <a:t>Ownership </a:t>
                      </a:r>
                      <a:r>
                        <a:rPr lang="en-AU" sz="1000" b="0" dirty="0">
                          <a:solidFill>
                            <a:schemeClr val="tx2">
                              <a:lumMod val="50000"/>
                            </a:schemeClr>
                          </a:solidFill>
                          <a:latin typeface="Lucida Console" pitchFamily="49" charset="0"/>
                        </a:rPr>
                        <a:t>(1)</a:t>
                      </a:r>
                    </a:p>
                  </a:txBody>
                  <a:tcPr>
                    <a:solidFill>
                      <a:schemeClr val="accent1">
                        <a:lumMod val="60000"/>
                        <a:lumOff val="40000"/>
                      </a:schemeClr>
                    </a:solidFill>
                  </a:tcPr>
                </a:tc>
                <a:tc>
                  <a:txBody>
                    <a:bodyPr/>
                    <a:lstStyle/>
                    <a:p>
                      <a:r>
                        <a:rPr lang="en-AU" sz="1000" b="1" dirty="0">
                          <a:solidFill>
                            <a:srgbClr val="FF0000"/>
                          </a:solidFill>
                          <a:latin typeface="Lucida Console" pitchFamily="49" charset="0"/>
                        </a:rPr>
                        <a:t>Public Sector </a:t>
                      </a:r>
                      <a:r>
                        <a:rPr lang="en-AU" sz="1000" dirty="0">
                          <a:latin typeface="Lucida Console" pitchFamily="49" charset="0"/>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rgbClr val="FF0000"/>
                          </a:solidFill>
                          <a:latin typeface="Lucida Console" pitchFamily="49" charset="0"/>
                        </a:rPr>
                        <a:t>Public Sector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rgbClr val="FF0000"/>
                          </a:solidFill>
                          <a:latin typeface="Lucida Console" pitchFamily="49" charset="0"/>
                        </a:rPr>
                        <a:t>Public Sector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latin typeface="Lucida Console" pitchFamily="49" charset="0"/>
                        </a:rPr>
                        <a:t>Private Sector</a:t>
                      </a:r>
                    </a:p>
                    <a:p>
                      <a:r>
                        <a:rPr lang="en-AU" sz="1000" dirty="0">
                          <a:latin typeface="Lucida Console" pitchFamily="49" charset="0"/>
                        </a:rPr>
                        <a:t>during construction, then </a:t>
                      </a:r>
                      <a:r>
                        <a:rPr lang="en-AU" sz="1000" b="1" dirty="0">
                          <a:solidFill>
                            <a:srgbClr val="FF0000"/>
                          </a:solidFill>
                          <a:latin typeface="Lucida Console" pitchFamily="49" charset="0"/>
                        </a:rPr>
                        <a:t>public sector</a:t>
                      </a:r>
                    </a:p>
                  </a:txBody>
                  <a:tcPr/>
                </a:tc>
                <a:tc>
                  <a:txBody>
                    <a:bodyPr/>
                    <a:lstStyle/>
                    <a:p>
                      <a:r>
                        <a:rPr lang="en-AU" sz="1000" dirty="0">
                          <a:latin typeface="Lucida Console" pitchFamily="49" charset="0"/>
                        </a:rPr>
                        <a:t>Private Sector during Contract, then </a:t>
                      </a:r>
                      <a:r>
                        <a:rPr lang="en-AU" sz="1000" b="1" dirty="0">
                          <a:solidFill>
                            <a:srgbClr val="FF0000"/>
                          </a:solidFill>
                          <a:latin typeface="Lucida Console" pitchFamily="49" charset="0"/>
                        </a:rPr>
                        <a:t>public sector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latin typeface="Lucida Console" pitchFamily="49" charset="0"/>
                        </a:rPr>
                        <a:t>Private Sector</a:t>
                      </a:r>
                    </a:p>
                    <a:p>
                      <a:endParaRPr lang="en-AU" sz="1000" dirty="0">
                        <a:latin typeface="Lucida Console" pitchFamily="49" charset="0"/>
                      </a:endParaRPr>
                    </a:p>
                  </a:txBody>
                  <a:tcPr/>
                </a:tc>
                <a:extLst>
                  <a:ext uri="{0D108BD9-81ED-4DB2-BD59-A6C34878D82A}">
                    <a16:rowId xmlns:a16="http://schemas.microsoft.com/office/drawing/2014/main" val="10005"/>
                  </a:ext>
                </a:extLst>
              </a:tr>
              <a:tr h="1051999">
                <a:tc>
                  <a:txBody>
                    <a:bodyPr/>
                    <a:lstStyle/>
                    <a:p>
                      <a:r>
                        <a:rPr lang="en-AU" sz="1000" b="1" dirty="0">
                          <a:solidFill>
                            <a:schemeClr val="tx2">
                              <a:lumMod val="50000"/>
                            </a:schemeClr>
                          </a:solidFill>
                          <a:latin typeface="Lucida Console" pitchFamily="49" charset="0"/>
                        </a:rPr>
                        <a:t>Who pays?</a:t>
                      </a:r>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rgbClr val="FF0000"/>
                          </a:solidFill>
                          <a:latin typeface="Lucida Console" pitchFamily="49" charset="0"/>
                        </a:rPr>
                        <a:t>Public Sector</a:t>
                      </a:r>
                    </a:p>
                  </a:txBody>
                  <a:tcPr/>
                </a:tc>
                <a:tc>
                  <a:txBody>
                    <a:bodyPr/>
                    <a:lstStyle/>
                    <a:p>
                      <a:r>
                        <a:rPr lang="en-AU" sz="1000" dirty="0">
                          <a:latin typeface="Lucida Console" pitchFamily="49" charset="0"/>
                        </a:rPr>
                        <a:t>Users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rgbClr val="FF0000"/>
                          </a:solidFill>
                          <a:latin typeface="Lucida Console" pitchFamily="49" charset="0"/>
                        </a:rPr>
                        <a:t>Public Sector </a:t>
                      </a:r>
                      <a:r>
                        <a:rPr lang="en-AU" sz="1000" dirty="0">
                          <a:solidFill>
                            <a:schemeClr val="tx1"/>
                          </a:solidFill>
                          <a:latin typeface="Lucida Console" pitchFamily="49" charset="0"/>
                        </a:rPr>
                        <a:t>or Users</a:t>
                      </a:r>
                    </a:p>
                    <a:p>
                      <a:endParaRPr lang="en-AU" sz="1000" dirty="0">
                        <a:latin typeface="Lucida Console" pitchFamily="49" charset="0"/>
                      </a:endParaRPr>
                    </a:p>
                  </a:txBody>
                  <a:tcPr/>
                </a:tc>
                <a:tc>
                  <a:txBody>
                    <a:bodyPr/>
                    <a:lstStyle/>
                    <a:p>
                      <a:r>
                        <a:rPr lang="en-AU" sz="1000" b="1" dirty="0">
                          <a:solidFill>
                            <a:srgbClr val="FF0000"/>
                          </a:solidFill>
                          <a:latin typeface="Lucida Console" pitchFamily="49" charset="0"/>
                        </a:rPr>
                        <a:t>Public Sector </a:t>
                      </a:r>
                      <a:r>
                        <a:rPr lang="en-AU" sz="1000" dirty="0">
                          <a:latin typeface="Lucida Console" pitchFamily="49" charset="0"/>
                        </a:rPr>
                        <a:t>or Users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solidFill>
                            <a:srgbClr val="FF0000"/>
                          </a:solidFill>
                          <a:latin typeface="Lucida Console" pitchFamily="49" charset="0"/>
                        </a:rPr>
                        <a:t>Public Sector </a:t>
                      </a:r>
                      <a:r>
                        <a:rPr lang="en-AU" sz="1000" dirty="0">
                          <a:latin typeface="Lucida Console" pitchFamily="49" charset="0"/>
                        </a:rPr>
                        <a:t>or Users</a:t>
                      </a:r>
                    </a:p>
                    <a:p>
                      <a:endParaRPr lang="en-AU" sz="1000" dirty="0">
                        <a:latin typeface="Lucida Console"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latin typeface="Lucida Console" pitchFamily="49" charset="0"/>
                        </a:rPr>
                        <a:t>Private Sector off-taker public sector (5), or users</a:t>
                      </a:r>
                    </a:p>
                  </a:txBody>
                  <a:tcPr/>
                </a:tc>
                <a:extLst>
                  <a:ext uri="{0D108BD9-81ED-4DB2-BD59-A6C34878D82A}">
                    <a16:rowId xmlns:a16="http://schemas.microsoft.com/office/drawing/2014/main" val="10006"/>
                  </a:ext>
                </a:extLst>
              </a:tr>
              <a:tr h="676285">
                <a:tc>
                  <a:txBody>
                    <a:bodyPr/>
                    <a:lstStyle/>
                    <a:p>
                      <a:r>
                        <a:rPr lang="en-AU" sz="1000" b="1" dirty="0">
                          <a:solidFill>
                            <a:schemeClr val="tx2">
                              <a:lumMod val="50000"/>
                            </a:schemeClr>
                          </a:solidFill>
                          <a:latin typeface="Lucida Console" pitchFamily="49" charset="0"/>
                        </a:rPr>
                        <a:t>Who is paid?</a:t>
                      </a:r>
                    </a:p>
                  </a:txBody>
                  <a:tcPr>
                    <a:solidFill>
                      <a:schemeClr val="accent1">
                        <a:lumMod val="60000"/>
                        <a:lumOff val="40000"/>
                      </a:schemeClr>
                    </a:solidFill>
                  </a:tcPr>
                </a:tc>
                <a:tc>
                  <a:txBody>
                    <a:bodyPr/>
                    <a:lstStyle/>
                    <a:p>
                      <a:r>
                        <a:rPr lang="en-AU" sz="1000" dirty="0">
                          <a:latin typeface="Lucida Console" pitchFamily="49" charset="0"/>
                        </a:rPr>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latin typeface="Lucida Console" pitchFamily="49" charset="0"/>
                        </a:rPr>
                        <a:t>Private Sector</a:t>
                      </a:r>
                    </a:p>
                    <a:p>
                      <a:endParaRPr lang="en-AU" sz="1000" dirty="0">
                        <a:latin typeface="Lucida Console"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latin typeface="Lucida Console" pitchFamily="49" charset="0"/>
                        </a:rPr>
                        <a:t>Private Sector</a:t>
                      </a:r>
                    </a:p>
                    <a:p>
                      <a:endParaRPr lang="en-AU" sz="1000" dirty="0">
                        <a:latin typeface="Lucida Console" pitchFamily="49" charset="0"/>
                      </a:endParaRPr>
                    </a:p>
                  </a:txBody>
                  <a:tcPr/>
                </a:tc>
                <a:tc>
                  <a:txBody>
                    <a:bodyPr/>
                    <a:lstStyle/>
                    <a:p>
                      <a:r>
                        <a:rPr lang="en-AU" sz="1000" dirty="0">
                          <a:latin typeface="Lucida Console" pitchFamily="49" charset="0"/>
                        </a:rPr>
                        <a:t>Private Sector</a:t>
                      </a:r>
                    </a:p>
                  </a:txBody>
                  <a:tcPr/>
                </a:tc>
                <a:tc>
                  <a:txBody>
                    <a:bodyPr/>
                    <a:lstStyle/>
                    <a:p>
                      <a:r>
                        <a:rPr lang="en-AU" sz="1000" dirty="0">
                          <a:latin typeface="Lucida Console" pitchFamily="49" charset="0"/>
                        </a:rPr>
                        <a:t>Private Sector</a:t>
                      </a:r>
                    </a:p>
                  </a:txBody>
                  <a:tcPr/>
                </a:tc>
                <a:tc>
                  <a:txBody>
                    <a:bodyPr/>
                    <a:lstStyle/>
                    <a:p>
                      <a:r>
                        <a:rPr lang="en-AU" sz="1000" dirty="0">
                          <a:latin typeface="Lucida Console" pitchFamily="49" charset="0"/>
                        </a:rPr>
                        <a:t>Private Sector</a:t>
                      </a:r>
                    </a:p>
                  </a:txBody>
                  <a:tcPr/>
                </a:tc>
                <a:extLst>
                  <a:ext uri="{0D108BD9-81ED-4DB2-BD59-A6C34878D82A}">
                    <a16:rowId xmlns:a16="http://schemas.microsoft.com/office/drawing/2014/main" val="10007"/>
                  </a:ext>
                </a:extLst>
              </a:tr>
            </a:tbl>
          </a:graphicData>
        </a:graphic>
      </p:graphicFrame>
      <p:cxnSp>
        <p:nvCxnSpPr>
          <p:cNvPr id="13" name="Straight Arrow Connector 12"/>
          <p:cNvCxnSpPr/>
          <p:nvPr/>
        </p:nvCxnSpPr>
        <p:spPr>
          <a:xfrm rot="10800000">
            <a:off x="3786182" y="2143116"/>
            <a:ext cx="785818" cy="1588"/>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72330" y="2143116"/>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71802" y="1571612"/>
            <a:ext cx="4572032"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642918"/>
          </a:xfrm>
        </p:spPr>
        <p:txBody>
          <a:bodyPr>
            <a:normAutofit fontScale="90000"/>
          </a:bodyPr>
          <a:lstStyle/>
          <a:p>
            <a:r>
              <a:rPr lang="en-AU" sz="1800" dirty="0">
                <a:latin typeface="Arial Rounded MT Bold" pitchFamily="34" charset="0"/>
              </a:rPr>
              <a:t>Summary of Key Features of the Basic Forms of Public-Private Partnership</a:t>
            </a:r>
            <a:br>
              <a:rPr lang="en-AU" sz="2000" b="1" dirty="0"/>
            </a:br>
            <a:r>
              <a:rPr lang="en-AU" sz="1200" dirty="0"/>
              <a:t>Source: Heather Skilling and Kathleen Booth. 2007</a:t>
            </a:r>
            <a:br>
              <a:rPr lang="en-AU" sz="2000" dirty="0"/>
            </a:br>
            <a:br>
              <a:rPr lang="en-AU" sz="2000" b="1" dirty="0"/>
            </a:br>
            <a:br>
              <a:rPr lang="en-AU" sz="2000" b="1" dirty="0"/>
            </a:br>
            <a:endParaRPr lang="en-AU"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1235873"/>
              </p:ext>
            </p:extLst>
          </p:nvPr>
        </p:nvGraphicFramePr>
        <p:xfrm>
          <a:off x="0" y="857232"/>
          <a:ext cx="9144000" cy="6000768"/>
        </p:xfrm>
        <a:graphic>
          <a:graphicData uri="http://schemas.openxmlformats.org/drawingml/2006/table">
            <a:tbl>
              <a:tblPr firstRow="1" bandRow="1">
                <a:tableStyleId>{5C22544A-7EE6-4342-B048-85BDC9FD1C3A}</a:tableStyleId>
              </a:tblPr>
              <a:tblGrid>
                <a:gridCol w="1317356">
                  <a:extLst>
                    <a:ext uri="{9D8B030D-6E8A-4147-A177-3AD203B41FA5}">
                      <a16:colId xmlns:a16="http://schemas.microsoft.com/office/drawing/2014/main" val="20000"/>
                    </a:ext>
                  </a:extLst>
                </a:gridCol>
                <a:gridCol w="1730644">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485944">
                <a:tc>
                  <a:txBody>
                    <a:bodyPr/>
                    <a:lstStyle/>
                    <a:p>
                      <a:endParaRPr lang="en-AU" dirty="0"/>
                    </a:p>
                  </a:txBody>
                  <a:tcPr/>
                </a:tc>
                <a:tc>
                  <a:txBody>
                    <a:bodyPr/>
                    <a:lstStyle/>
                    <a:p>
                      <a:pPr algn="ctr"/>
                      <a:r>
                        <a:rPr lang="en-AU" sz="1100" b="1" kern="1200" baseline="0" dirty="0">
                          <a:solidFill>
                            <a:schemeClr val="lt1"/>
                          </a:solidFill>
                          <a:latin typeface="+mn-lt"/>
                          <a:ea typeface="+mn-ea"/>
                          <a:cs typeface="+mn-cs"/>
                        </a:rPr>
                        <a:t>SERVICE CONTRACTS</a:t>
                      </a:r>
                      <a:endParaRPr lang="en-AU" sz="1100" dirty="0"/>
                    </a:p>
                  </a:txBody>
                  <a:tcPr/>
                </a:tc>
                <a:tc>
                  <a:txBody>
                    <a:bodyPr/>
                    <a:lstStyle/>
                    <a:p>
                      <a:pPr algn="ctr"/>
                      <a:r>
                        <a:rPr lang="en-AU" sz="1100" b="1" kern="1200" baseline="0" dirty="0">
                          <a:solidFill>
                            <a:schemeClr val="lt1"/>
                          </a:solidFill>
                          <a:latin typeface="+mn-lt"/>
                          <a:ea typeface="+mn-ea"/>
                          <a:cs typeface="+mn-cs"/>
                        </a:rPr>
                        <a:t>MANAGEMENT</a:t>
                      </a:r>
                    </a:p>
                    <a:p>
                      <a:pPr algn="ctr"/>
                      <a:r>
                        <a:rPr lang="en-AU" sz="1100" b="1" kern="1200" baseline="0" dirty="0">
                          <a:solidFill>
                            <a:schemeClr val="lt1"/>
                          </a:solidFill>
                          <a:latin typeface="+mn-lt"/>
                          <a:ea typeface="+mn-ea"/>
                          <a:cs typeface="+mn-cs"/>
                        </a:rPr>
                        <a:t>CONTRACTS</a:t>
                      </a:r>
                      <a:endParaRPr lang="en-AU" sz="1100" dirty="0"/>
                    </a:p>
                  </a:txBody>
                  <a:tcPr/>
                </a:tc>
                <a:tc>
                  <a:txBody>
                    <a:bodyPr/>
                    <a:lstStyle/>
                    <a:p>
                      <a:pPr algn="ctr"/>
                      <a:r>
                        <a:rPr lang="en-AU" sz="1100" b="1" kern="1200" baseline="0" dirty="0">
                          <a:solidFill>
                            <a:schemeClr val="lt1"/>
                          </a:solidFill>
                          <a:latin typeface="+mn-lt"/>
                          <a:ea typeface="+mn-ea"/>
                          <a:cs typeface="+mn-cs"/>
                        </a:rPr>
                        <a:t>LEASE CONTRACTS</a:t>
                      </a:r>
                      <a:endParaRPr lang="en-AU" sz="1100" dirty="0"/>
                    </a:p>
                  </a:txBody>
                  <a:tcPr/>
                </a:tc>
                <a:tc>
                  <a:txBody>
                    <a:bodyPr/>
                    <a:lstStyle/>
                    <a:p>
                      <a:pPr algn="ctr"/>
                      <a:r>
                        <a:rPr lang="en-AU" sz="1100" b="1" kern="1200" baseline="0" dirty="0">
                          <a:solidFill>
                            <a:schemeClr val="lt1"/>
                          </a:solidFill>
                          <a:latin typeface="+mn-lt"/>
                          <a:ea typeface="+mn-ea"/>
                          <a:cs typeface="+mn-cs"/>
                        </a:rPr>
                        <a:t>CONCESSIONS</a:t>
                      </a:r>
                      <a:endParaRPr lang="en-AU" sz="1100" dirty="0"/>
                    </a:p>
                  </a:txBody>
                  <a:tcPr/>
                </a:tc>
                <a:tc>
                  <a:txBody>
                    <a:bodyPr/>
                    <a:lstStyle/>
                    <a:p>
                      <a:pPr algn="ctr"/>
                      <a:r>
                        <a:rPr lang="en-AU" sz="1100" b="1" kern="1200" baseline="0" dirty="0">
                          <a:solidFill>
                            <a:schemeClr val="lt1"/>
                          </a:solidFill>
                          <a:latin typeface="+mn-lt"/>
                          <a:ea typeface="+mn-ea"/>
                          <a:cs typeface="+mn-cs"/>
                        </a:rPr>
                        <a:t>BOT</a:t>
                      </a:r>
                      <a:endParaRPr lang="en-AU" sz="1100" dirty="0"/>
                    </a:p>
                  </a:txBody>
                  <a:tcPr/>
                </a:tc>
                <a:extLst>
                  <a:ext uri="{0D108BD9-81ED-4DB2-BD59-A6C34878D82A}">
                    <a16:rowId xmlns:a16="http://schemas.microsoft.com/office/drawing/2014/main" val="10000"/>
                  </a:ext>
                </a:extLst>
              </a:tr>
              <a:tr h="603960">
                <a:tc>
                  <a:txBody>
                    <a:bodyPr/>
                    <a:lstStyle/>
                    <a:p>
                      <a:pPr algn="l"/>
                      <a:r>
                        <a:rPr lang="en-AU" sz="1000" b="1" baseline="0" dirty="0">
                          <a:latin typeface="+mn-lt"/>
                          <a:cs typeface="Andalus" pitchFamily="2" charset="-78"/>
                        </a:rPr>
                        <a:t>Scope</a:t>
                      </a: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Multiple contracts for a variety of support services such as meter reading, billing, etc.</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Management of entire operation or a major component</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Responsibility for management, operations, and specific renewals</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Responsibility for all operations and for financing and execution of specific investments</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Investment in and operation of a specific major component,</a:t>
                      </a:r>
                    </a:p>
                    <a:p>
                      <a:pPr algn="l">
                        <a:lnSpc>
                          <a:spcPct val="90000"/>
                        </a:lnSpc>
                      </a:pPr>
                      <a:r>
                        <a:rPr lang="en-AU" sz="800" kern="1200" baseline="0" dirty="0">
                          <a:solidFill>
                            <a:schemeClr val="dk1"/>
                          </a:solidFill>
                          <a:latin typeface="Arial" pitchFamily="34" charset="0"/>
                          <a:ea typeface="+mn-ea"/>
                          <a:cs typeface="Arial" pitchFamily="34" charset="0"/>
                        </a:rPr>
                        <a:t>such as a treatment plant</a:t>
                      </a:r>
                      <a:endParaRPr lang="en-AU" sz="800" dirty="0">
                        <a:latin typeface="Arial" pitchFamily="34" charset="0"/>
                        <a:cs typeface="Arial" pitchFamily="34" charset="0"/>
                      </a:endParaRPr>
                    </a:p>
                  </a:txBody>
                  <a:tcPr/>
                </a:tc>
                <a:extLst>
                  <a:ext uri="{0D108BD9-81ED-4DB2-BD59-A6C34878D82A}">
                    <a16:rowId xmlns:a16="http://schemas.microsoft.com/office/drawing/2014/main" val="10001"/>
                  </a:ext>
                </a:extLst>
              </a:tr>
              <a:tr h="381814">
                <a:tc>
                  <a:txBody>
                    <a:bodyPr/>
                    <a:lstStyle/>
                    <a:p>
                      <a:pPr algn="l"/>
                      <a:r>
                        <a:rPr lang="en-AU" sz="1000" b="1" baseline="0" dirty="0">
                          <a:solidFill>
                            <a:srgbClr val="FF0000"/>
                          </a:solidFill>
                          <a:latin typeface="+mn-lt"/>
                          <a:cs typeface="Andalus" pitchFamily="2" charset="-78"/>
                        </a:rPr>
                        <a:t>Asset Ownership</a:t>
                      </a:r>
                    </a:p>
                  </a:txBody>
                  <a:tcPr/>
                </a:tc>
                <a:tc>
                  <a:txBody>
                    <a:bodyPr/>
                    <a:lstStyle/>
                    <a:p>
                      <a:pPr algn="l"/>
                      <a:r>
                        <a:rPr lang="en-AU" sz="800" b="1" baseline="0" dirty="0">
                          <a:solidFill>
                            <a:srgbClr val="FF0000"/>
                          </a:solidFill>
                          <a:latin typeface="Arial" pitchFamily="34" charset="0"/>
                          <a:cs typeface="Arial" pitchFamily="34" charset="0"/>
                        </a:rPr>
                        <a:t>Public</a:t>
                      </a:r>
                    </a:p>
                  </a:txBody>
                  <a:tcPr/>
                </a:tc>
                <a:tc>
                  <a:txBody>
                    <a:bodyPr/>
                    <a:lstStyle/>
                    <a:p>
                      <a:pPr algn="l"/>
                      <a:r>
                        <a:rPr lang="en-AU" sz="800" b="1" baseline="0" dirty="0">
                          <a:solidFill>
                            <a:srgbClr val="FF0000"/>
                          </a:solidFill>
                          <a:latin typeface="Arial" pitchFamily="34" charset="0"/>
                          <a:cs typeface="Arial" pitchFamily="34" charset="0"/>
                        </a:rPr>
                        <a:t>Public</a:t>
                      </a:r>
                    </a:p>
                  </a:txBody>
                  <a:tcPr/>
                </a:tc>
                <a:tc>
                  <a:txBody>
                    <a:bodyPr/>
                    <a:lstStyle/>
                    <a:p>
                      <a:pPr algn="l"/>
                      <a:r>
                        <a:rPr lang="en-AU" sz="800" b="1" baseline="0" dirty="0">
                          <a:solidFill>
                            <a:srgbClr val="FF0000"/>
                          </a:solidFill>
                          <a:latin typeface="Arial" pitchFamily="34" charset="0"/>
                          <a:cs typeface="Arial" pitchFamily="34" charset="0"/>
                        </a:rPr>
                        <a:t>Public</a:t>
                      </a:r>
                    </a:p>
                  </a:txBody>
                  <a:tcPr/>
                </a:tc>
                <a:tc>
                  <a:txBody>
                    <a:bodyPr/>
                    <a:lstStyle/>
                    <a:p>
                      <a:pPr algn="l"/>
                      <a:r>
                        <a:rPr lang="en-AU" sz="800" b="1" baseline="0" dirty="0">
                          <a:solidFill>
                            <a:srgbClr val="FF0000"/>
                          </a:solidFill>
                          <a:latin typeface="Arial" pitchFamily="34" charset="0"/>
                          <a:cs typeface="Arial" pitchFamily="34" charset="0"/>
                        </a:rPr>
                        <a:t>Public/Private</a:t>
                      </a:r>
                    </a:p>
                  </a:txBody>
                  <a:tcPr/>
                </a:tc>
                <a:tc>
                  <a:txBody>
                    <a:bodyPr/>
                    <a:lstStyle/>
                    <a:p>
                      <a:pPr algn="l"/>
                      <a:r>
                        <a:rPr lang="en-AU" sz="800" b="1" baseline="0" dirty="0">
                          <a:solidFill>
                            <a:srgbClr val="FF0000"/>
                          </a:solidFill>
                          <a:latin typeface="Arial" pitchFamily="34" charset="0"/>
                          <a:cs typeface="Arial" pitchFamily="34" charset="0"/>
                        </a:rPr>
                        <a:t>Public/Private</a:t>
                      </a:r>
                    </a:p>
                    <a:p>
                      <a:pPr algn="l"/>
                      <a:endParaRPr lang="en-AU" sz="800" dirty="0">
                        <a:latin typeface="Arial" pitchFamily="34" charset="0"/>
                        <a:cs typeface="Arial" pitchFamily="34" charset="0"/>
                      </a:endParaRPr>
                    </a:p>
                  </a:txBody>
                  <a:tcPr/>
                </a:tc>
                <a:extLst>
                  <a:ext uri="{0D108BD9-81ED-4DB2-BD59-A6C34878D82A}">
                    <a16:rowId xmlns:a16="http://schemas.microsoft.com/office/drawing/2014/main" val="10002"/>
                  </a:ext>
                </a:extLst>
              </a:tr>
              <a:tr h="422309">
                <a:tc>
                  <a:txBody>
                    <a:bodyPr/>
                    <a:lstStyle/>
                    <a:p>
                      <a:pPr algn="l"/>
                      <a:r>
                        <a:rPr lang="en-AU" sz="1000" b="1" baseline="0" dirty="0">
                          <a:latin typeface="+mn-lt"/>
                          <a:cs typeface="Andalus" pitchFamily="2" charset="-78"/>
                        </a:rPr>
                        <a:t>Duration</a:t>
                      </a:r>
                    </a:p>
                  </a:txBody>
                  <a:tcPr/>
                </a:tc>
                <a:tc>
                  <a:txBody>
                    <a:bodyPr/>
                    <a:lstStyle/>
                    <a:p>
                      <a:pPr algn="l"/>
                      <a:r>
                        <a:rPr lang="en-AU" sz="800" baseline="0" dirty="0">
                          <a:latin typeface="Arial" pitchFamily="34" charset="0"/>
                          <a:cs typeface="Arial" pitchFamily="34" charset="0"/>
                        </a:rPr>
                        <a:t>1–3 years</a:t>
                      </a:r>
                    </a:p>
                  </a:txBody>
                  <a:tcPr/>
                </a:tc>
                <a:tc>
                  <a:txBody>
                    <a:bodyPr/>
                    <a:lstStyle/>
                    <a:p>
                      <a:pPr algn="l"/>
                      <a:r>
                        <a:rPr lang="en-AU" sz="800" baseline="0" dirty="0">
                          <a:latin typeface="Arial" pitchFamily="34" charset="0"/>
                          <a:cs typeface="Arial" pitchFamily="34" charset="0"/>
                        </a:rPr>
                        <a:t>2–5 years</a:t>
                      </a:r>
                    </a:p>
                  </a:txBody>
                  <a:tcPr/>
                </a:tc>
                <a:tc>
                  <a:txBody>
                    <a:bodyPr/>
                    <a:lstStyle/>
                    <a:p>
                      <a:pPr algn="l"/>
                      <a:r>
                        <a:rPr lang="en-AU" sz="800" baseline="0" dirty="0">
                          <a:latin typeface="Arial" pitchFamily="34" charset="0"/>
                          <a:cs typeface="Arial" pitchFamily="34" charset="0"/>
                        </a:rPr>
                        <a:t>10–15 years</a:t>
                      </a:r>
                    </a:p>
                  </a:txBody>
                  <a:tcPr/>
                </a:tc>
                <a:tc>
                  <a:txBody>
                    <a:bodyPr/>
                    <a:lstStyle/>
                    <a:p>
                      <a:pPr algn="l"/>
                      <a:r>
                        <a:rPr lang="en-AU" sz="800" baseline="0" dirty="0">
                          <a:latin typeface="Arial" pitchFamily="34" charset="0"/>
                          <a:cs typeface="Arial" pitchFamily="34" charset="0"/>
                        </a:rPr>
                        <a:t>25–30 years</a:t>
                      </a:r>
                    </a:p>
                    <a:p>
                      <a:pPr algn="l"/>
                      <a:endParaRPr lang="en-AU" sz="800" dirty="0">
                        <a:latin typeface="Arial" pitchFamily="34" charset="0"/>
                        <a:cs typeface="Arial" pitchFamily="34" charset="0"/>
                      </a:endParaRPr>
                    </a:p>
                  </a:txBody>
                  <a:tcPr/>
                </a:tc>
                <a:tc>
                  <a:txBody>
                    <a:bodyPr/>
                    <a:lstStyle/>
                    <a:p>
                      <a:pPr algn="l"/>
                      <a:r>
                        <a:rPr lang="en-AU" sz="800" baseline="0" dirty="0">
                          <a:latin typeface="Arial" pitchFamily="34" charset="0"/>
                          <a:cs typeface="Arial" pitchFamily="34" charset="0"/>
                        </a:rPr>
                        <a:t>Varies</a:t>
                      </a:r>
                    </a:p>
                  </a:txBody>
                  <a:tcPr/>
                </a:tc>
                <a:extLst>
                  <a:ext uri="{0D108BD9-81ED-4DB2-BD59-A6C34878D82A}">
                    <a16:rowId xmlns:a16="http://schemas.microsoft.com/office/drawing/2014/main" val="10003"/>
                  </a:ext>
                </a:extLst>
              </a:tr>
              <a:tr h="335532">
                <a:tc>
                  <a:txBody>
                    <a:bodyPr/>
                    <a:lstStyle/>
                    <a:p>
                      <a:pPr algn="l"/>
                      <a:r>
                        <a:rPr lang="en-AU" sz="1000" b="1" baseline="0" dirty="0">
                          <a:latin typeface="+mn-lt"/>
                          <a:cs typeface="Andalus" pitchFamily="2" charset="-78"/>
                        </a:rPr>
                        <a:t>O&amp;M Responsibility</a:t>
                      </a:r>
                    </a:p>
                  </a:txBody>
                  <a:tcPr/>
                </a:tc>
                <a:tc>
                  <a:txBody>
                    <a:bodyPr/>
                    <a:lstStyle/>
                    <a:p>
                      <a:pPr algn="l"/>
                      <a:r>
                        <a:rPr lang="en-AU" sz="800" b="1" baseline="0" dirty="0">
                          <a:solidFill>
                            <a:srgbClr val="FF0000"/>
                          </a:solidFill>
                          <a:latin typeface="Arial" pitchFamily="34" charset="0"/>
                          <a:cs typeface="Arial" pitchFamily="34" charset="0"/>
                        </a:rPr>
                        <a:t>Public</a:t>
                      </a:r>
                    </a:p>
                  </a:txBody>
                  <a:tcPr/>
                </a:tc>
                <a:tc>
                  <a:txBody>
                    <a:bodyPr/>
                    <a:lstStyle/>
                    <a:p>
                      <a:pPr algn="l"/>
                      <a:r>
                        <a:rPr lang="en-AU" sz="800" baseline="0" dirty="0">
                          <a:latin typeface="Arial" pitchFamily="34" charset="0"/>
                          <a:cs typeface="Arial" pitchFamily="34" charset="0"/>
                        </a:rPr>
                        <a:t>Private</a:t>
                      </a:r>
                    </a:p>
                  </a:txBody>
                  <a:tcPr/>
                </a:tc>
                <a:tc>
                  <a:txBody>
                    <a:bodyPr/>
                    <a:lstStyle/>
                    <a:p>
                      <a:pPr algn="l"/>
                      <a:r>
                        <a:rPr lang="en-AU" sz="800" baseline="0" dirty="0">
                          <a:latin typeface="Arial" pitchFamily="34" charset="0"/>
                          <a:cs typeface="Arial" pitchFamily="34" charset="0"/>
                        </a:rPr>
                        <a:t>Private</a:t>
                      </a:r>
                    </a:p>
                  </a:txBody>
                  <a:tcPr/>
                </a:tc>
                <a:tc>
                  <a:txBody>
                    <a:bodyPr/>
                    <a:lstStyle/>
                    <a:p>
                      <a:pPr algn="l"/>
                      <a:r>
                        <a:rPr lang="en-AU" sz="800" baseline="0" dirty="0">
                          <a:latin typeface="Arial" pitchFamily="34" charset="0"/>
                          <a:cs typeface="Arial" pitchFamily="34" charset="0"/>
                        </a:rPr>
                        <a:t>Private</a:t>
                      </a:r>
                    </a:p>
                  </a:txBody>
                  <a:tcPr/>
                </a:tc>
                <a:tc>
                  <a:txBody>
                    <a:bodyPr/>
                    <a:lstStyle/>
                    <a:p>
                      <a:pPr algn="l"/>
                      <a:r>
                        <a:rPr lang="en-AU" sz="800" baseline="0" dirty="0">
                          <a:latin typeface="Arial" pitchFamily="34" charset="0"/>
                          <a:cs typeface="Arial" pitchFamily="34" charset="0"/>
                        </a:rPr>
                        <a:t>Private</a:t>
                      </a:r>
                    </a:p>
                  </a:txBody>
                  <a:tcPr/>
                </a:tc>
                <a:extLst>
                  <a:ext uri="{0D108BD9-81ED-4DB2-BD59-A6C34878D82A}">
                    <a16:rowId xmlns:a16="http://schemas.microsoft.com/office/drawing/2014/main" val="10004"/>
                  </a:ext>
                </a:extLst>
              </a:tr>
              <a:tr h="422309">
                <a:tc>
                  <a:txBody>
                    <a:bodyPr/>
                    <a:lstStyle/>
                    <a:p>
                      <a:pPr algn="l"/>
                      <a:r>
                        <a:rPr lang="en-AU" sz="1000" b="1" baseline="0" dirty="0">
                          <a:latin typeface="+mn-lt"/>
                          <a:cs typeface="Andalus" pitchFamily="2" charset="-78"/>
                        </a:rPr>
                        <a:t>Capital Investment</a:t>
                      </a:r>
                    </a:p>
                  </a:txBody>
                  <a:tcPr/>
                </a:tc>
                <a:tc>
                  <a:txBody>
                    <a:bodyPr/>
                    <a:lstStyle/>
                    <a:p>
                      <a:pPr algn="l"/>
                      <a:r>
                        <a:rPr lang="en-AU" sz="800" b="1" baseline="0" dirty="0">
                          <a:solidFill>
                            <a:srgbClr val="FF0000"/>
                          </a:solidFill>
                          <a:latin typeface="Arial" pitchFamily="34" charset="0"/>
                          <a:cs typeface="Arial" pitchFamily="34" charset="0"/>
                        </a:rPr>
                        <a:t>Public</a:t>
                      </a:r>
                    </a:p>
                  </a:txBody>
                  <a:tcPr/>
                </a:tc>
                <a:tc>
                  <a:txBody>
                    <a:bodyPr/>
                    <a:lstStyle/>
                    <a:p>
                      <a:pPr algn="l"/>
                      <a:r>
                        <a:rPr lang="en-AU" sz="800" b="1" baseline="0" dirty="0">
                          <a:solidFill>
                            <a:srgbClr val="FF0000"/>
                          </a:solidFill>
                          <a:latin typeface="Arial" pitchFamily="34" charset="0"/>
                          <a:cs typeface="Arial" pitchFamily="34" charset="0"/>
                        </a:rPr>
                        <a:t>Public</a:t>
                      </a:r>
                    </a:p>
                  </a:txBody>
                  <a:tcPr/>
                </a:tc>
                <a:tc>
                  <a:txBody>
                    <a:bodyPr/>
                    <a:lstStyle/>
                    <a:p>
                      <a:pPr algn="l"/>
                      <a:r>
                        <a:rPr lang="en-AU" sz="800" b="1" baseline="0" dirty="0">
                          <a:solidFill>
                            <a:srgbClr val="FF0000"/>
                          </a:solidFill>
                          <a:latin typeface="Arial" pitchFamily="34" charset="0"/>
                          <a:cs typeface="Arial" pitchFamily="34" charset="0"/>
                        </a:rPr>
                        <a:t>Public</a:t>
                      </a:r>
                    </a:p>
                  </a:txBody>
                  <a:tcPr/>
                </a:tc>
                <a:tc>
                  <a:txBody>
                    <a:bodyPr/>
                    <a:lstStyle/>
                    <a:p>
                      <a:pPr algn="l"/>
                      <a:r>
                        <a:rPr lang="en-AU" sz="800" baseline="0" dirty="0">
                          <a:latin typeface="Arial" pitchFamily="34" charset="0"/>
                          <a:cs typeface="Arial" pitchFamily="34" charset="0"/>
                        </a:rPr>
                        <a:t>Private</a:t>
                      </a:r>
                    </a:p>
                  </a:txBody>
                  <a:tcPr/>
                </a:tc>
                <a:tc>
                  <a:txBody>
                    <a:bodyPr/>
                    <a:lstStyle/>
                    <a:p>
                      <a:pPr algn="l"/>
                      <a:r>
                        <a:rPr lang="en-AU" sz="800" baseline="0" dirty="0">
                          <a:latin typeface="Arial" pitchFamily="34" charset="0"/>
                          <a:cs typeface="Arial" pitchFamily="34" charset="0"/>
                        </a:rPr>
                        <a:t>Private</a:t>
                      </a:r>
                    </a:p>
                  </a:txBody>
                  <a:tcPr/>
                </a:tc>
                <a:extLst>
                  <a:ext uri="{0D108BD9-81ED-4DB2-BD59-A6C34878D82A}">
                    <a16:rowId xmlns:a16="http://schemas.microsoft.com/office/drawing/2014/main" val="10005"/>
                  </a:ext>
                </a:extLst>
              </a:tr>
              <a:tr h="391582">
                <a:tc>
                  <a:txBody>
                    <a:bodyPr/>
                    <a:lstStyle/>
                    <a:p>
                      <a:pPr algn="l"/>
                      <a:r>
                        <a:rPr lang="en-AU" sz="1000" b="1" baseline="0" dirty="0">
                          <a:latin typeface="+mn-lt"/>
                          <a:cs typeface="Andalus" pitchFamily="2" charset="-78"/>
                        </a:rPr>
                        <a:t>Commercial Risk</a:t>
                      </a:r>
                    </a:p>
                  </a:txBody>
                  <a:tcPr/>
                </a:tc>
                <a:tc>
                  <a:txBody>
                    <a:bodyPr/>
                    <a:lstStyle/>
                    <a:p>
                      <a:pPr algn="l"/>
                      <a:r>
                        <a:rPr lang="en-AU" sz="800" b="1" baseline="0" dirty="0">
                          <a:solidFill>
                            <a:srgbClr val="FF0000"/>
                          </a:solidFill>
                          <a:latin typeface="Arial" pitchFamily="34" charset="0"/>
                          <a:cs typeface="Arial" pitchFamily="34" charset="0"/>
                        </a:rPr>
                        <a:t>Public</a:t>
                      </a:r>
                    </a:p>
                  </a:txBody>
                  <a:tcPr/>
                </a:tc>
                <a:tc>
                  <a:txBody>
                    <a:bodyPr/>
                    <a:lstStyle/>
                    <a:p>
                      <a:pPr algn="l"/>
                      <a:r>
                        <a:rPr lang="en-AU" sz="800" b="1" baseline="0" dirty="0">
                          <a:solidFill>
                            <a:srgbClr val="FF0000"/>
                          </a:solidFill>
                          <a:latin typeface="Arial" pitchFamily="34" charset="0"/>
                          <a:cs typeface="Arial" pitchFamily="34" charset="0"/>
                        </a:rPr>
                        <a:t>Public</a:t>
                      </a:r>
                    </a:p>
                  </a:txBody>
                  <a:tcPr/>
                </a:tc>
                <a:tc>
                  <a:txBody>
                    <a:bodyPr/>
                    <a:lstStyle/>
                    <a:p>
                      <a:pPr algn="l"/>
                      <a:r>
                        <a:rPr lang="en-AU" sz="800" baseline="0" dirty="0">
                          <a:latin typeface="Arial" pitchFamily="34" charset="0"/>
                          <a:cs typeface="Arial" pitchFamily="34" charset="0"/>
                        </a:rPr>
                        <a:t>Shared</a:t>
                      </a:r>
                    </a:p>
                  </a:txBody>
                  <a:tcPr/>
                </a:tc>
                <a:tc>
                  <a:txBody>
                    <a:bodyPr/>
                    <a:lstStyle/>
                    <a:p>
                      <a:pPr algn="l"/>
                      <a:r>
                        <a:rPr lang="en-AU" sz="800" baseline="0" dirty="0">
                          <a:latin typeface="Arial" pitchFamily="34" charset="0"/>
                          <a:cs typeface="Arial" pitchFamily="34" charset="0"/>
                        </a:rPr>
                        <a:t>Private</a:t>
                      </a:r>
                    </a:p>
                  </a:txBody>
                  <a:tcPr/>
                </a:tc>
                <a:tc>
                  <a:txBody>
                    <a:bodyPr/>
                    <a:lstStyle/>
                    <a:p>
                      <a:pPr algn="l"/>
                      <a:r>
                        <a:rPr lang="en-AU" sz="800" baseline="0" dirty="0">
                          <a:latin typeface="Arial" pitchFamily="34" charset="0"/>
                          <a:cs typeface="Arial" pitchFamily="34" charset="0"/>
                        </a:rPr>
                        <a:t>Private</a:t>
                      </a:r>
                    </a:p>
                  </a:txBody>
                  <a:tcPr/>
                </a:tc>
                <a:extLst>
                  <a:ext uri="{0D108BD9-81ED-4DB2-BD59-A6C34878D82A}">
                    <a16:rowId xmlns:a16="http://schemas.microsoft.com/office/drawing/2014/main" val="10006"/>
                  </a:ext>
                </a:extLst>
              </a:tr>
              <a:tr h="624786">
                <a:tc>
                  <a:txBody>
                    <a:bodyPr/>
                    <a:lstStyle/>
                    <a:p>
                      <a:pPr algn="l"/>
                      <a:r>
                        <a:rPr lang="en-AU" sz="1000" b="1" baseline="0" dirty="0">
                          <a:latin typeface="+mn-lt"/>
                          <a:cs typeface="Andalus" pitchFamily="2" charset="-78"/>
                        </a:rPr>
                        <a:t>Overall Level of Risk</a:t>
                      </a:r>
                    </a:p>
                    <a:p>
                      <a:pPr algn="l"/>
                      <a:r>
                        <a:rPr lang="en-AU" sz="1000" b="1" baseline="0" dirty="0">
                          <a:latin typeface="+mn-lt"/>
                          <a:cs typeface="Andalus" pitchFamily="2" charset="-78"/>
                        </a:rPr>
                        <a:t>Assumed by Private Sector</a:t>
                      </a:r>
                    </a:p>
                  </a:txBody>
                  <a:tcPr/>
                </a:tc>
                <a:tc>
                  <a:txBody>
                    <a:bodyPr/>
                    <a:lstStyle/>
                    <a:p>
                      <a:pPr algn="l"/>
                      <a:r>
                        <a:rPr lang="en-AU" sz="800" baseline="0" dirty="0">
                          <a:latin typeface="Arial" pitchFamily="34" charset="0"/>
                          <a:cs typeface="Arial" pitchFamily="34" charset="0"/>
                        </a:rPr>
                        <a:t>Minimal</a:t>
                      </a:r>
                      <a:endParaRPr lang="en-AU" sz="800" dirty="0">
                        <a:latin typeface="Arial" pitchFamily="34" charset="0"/>
                        <a:cs typeface="Arial" pitchFamily="34" charset="0"/>
                      </a:endParaRPr>
                    </a:p>
                  </a:txBody>
                  <a:tcPr/>
                </a:tc>
                <a:tc>
                  <a:txBody>
                    <a:bodyPr/>
                    <a:lstStyle/>
                    <a:p>
                      <a:pPr algn="l"/>
                      <a:r>
                        <a:rPr lang="en-AU" sz="800" baseline="0" dirty="0">
                          <a:latin typeface="Arial" pitchFamily="34" charset="0"/>
                          <a:cs typeface="Arial" pitchFamily="34" charset="0"/>
                        </a:rPr>
                        <a:t>Minimal/moderate</a:t>
                      </a:r>
                      <a:endParaRPr lang="en-AU" sz="800" dirty="0">
                        <a:latin typeface="Arial" pitchFamily="34" charset="0"/>
                        <a:cs typeface="Arial" pitchFamily="34" charset="0"/>
                      </a:endParaRPr>
                    </a:p>
                  </a:txBody>
                  <a:tcPr/>
                </a:tc>
                <a:tc>
                  <a:txBody>
                    <a:bodyPr/>
                    <a:lstStyle/>
                    <a:p>
                      <a:pPr algn="l"/>
                      <a:r>
                        <a:rPr lang="en-AU" sz="800" baseline="0" dirty="0">
                          <a:latin typeface="Arial" pitchFamily="34" charset="0"/>
                          <a:cs typeface="Arial" pitchFamily="34" charset="0"/>
                        </a:rPr>
                        <a:t>Moderate</a:t>
                      </a:r>
                      <a:endParaRPr lang="en-AU" sz="800" dirty="0">
                        <a:latin typeface="Arial" pitchFamily="34" charset="0"/>
                        <a:cs typeface="Arial" pitchFamily="34" charset="0"/>
                      </a:endParaRPr>
                    </a:p>
                  </a:txBody>
                  <a:tcPr/>
                </a:tc>
                <a:tc>
                  <a:txBody>
                    <a:bodyPr/>
                    <a:lstStyle/>
                    <a:p>
                      <a:pPr algn="l"/>
                      <a:r>
                        <a:rPr lang="en-AU" sz="800" baseline="0" dirty="0">
                          <a:latin typeface="Arial" pitchFamily="34" charset="0"/>
                          <a:cs typeface="Arial" pitchFamily="34" charset="0"/>
                        </a:rPr>
                        <a:t>High</a:t>
                      </a:r>
                      <a:endParaRPr lang="en-AU" sz="800" dirty="0">
                        <a:latin typeface="Arial" pitchFamily="34" charset="0"/>
                        <a:cs typeface="Arial" pitchFamily="34" charset="0"/>
                      </a:endParaRPr>
                    </a:p>
                  </a:txBody>
                  <a:tcPr/>
                </a:tc>
                <a:tc>
                  <a:txBody>
                    <a:bodyPr/>
                    <a:lstStyle/>
                    <a:p>
                      <a:pPr algn="l"/>
                      <a:r>
                        <a:rPr lang="en-AU" sz="800" baseline="0" dirty="0">
                          <a:latin typeface="Arial" pitchFamily="34" charset="0"/>
                          <a:cs typeface="Arial" pitchFamily="34" charset="0"/>
                        </a:rPr>
                        <a:t>High</a:t>
                      </a:r>
                      <a:endParaRPr lang="en-AU" sz="800" dirty="0">
                        <a:latin typeface="Arial" pitchFamily="34" charset="0"/>
                        <a:cs typeface="Arial" pitchFamily="34" charset="0"/>
                      </a:endParaRPr>
                    </a:p>
                  </a:txBody>
                  <a:tcPr/>
                </a:tc>
                <a:extLst>
                  <a:ext uri="{0D108BD9-81ED-4DB2-BD59-A6C34878D82A}">
                    <a16:rowId xmlns:a16="http://schemas.microsoft.com/office/drawing/2014/main" val="10007"/>
                  </a:ext>
                </a:extLst>
              </a:tr>
              <a:tr h="479002">
                <a:tc>
                  <a:txBody>
                    <a:bodyPr/>
                    <a:lstStyle/>
                    <a:p>
                      <a:pPr algn="l"/>
                      <a:r>
                        <a:rPr lang="en-AU" sz="1000" b="1" baseline="0" dirty="0">
                          <a:latin typeface="+mn-lt"/>
                          <a:cs typeface="Andalus" pitchFamily="2" charset="-78"/>
                        </a:rPr>
                        <a:t>Compensation Terms</a:t>
                      </a:r>
                    </a:p>
                  </a:txBody>
                  <a:tcPr/>
                </a:tc>
                <a:tc>
                  <a:txBody>
                    <a:bodyPr/>
                    <a:lstStyle/>
                    <a:p>
                      <a:pPr algn="l"/>
                      <a:r>
                        <a:rPr lang="en-AU" sz="800" kern="1200" baseline="0" dirty="0">
                          <a:solidFill>
                            <a:schemeClr val="dk1"/>
                          </a:solidFill>
                          <a:latin typeface="Arial" pitchFamily="34" charset="0"/>
                          <a:ea typeface="+mn-ea"/>
                          <a:cs typeface="Arial" pitchFamily="34" charset="0"/>
                        </a:rPr>
                        <a:t>Unit prices</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Fixed fee, preferably with performance incentives</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Portion of tariff revenues</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All or part of tariff revenues</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Mostly fixed, part variable related to production parameters</a:t>
                      </a:r>
                      <a:endParaRPr lang="en-AU" sz="800" dirty="0">
                        <a:latin typeface="Arial" pitchFamily="34" charset="0"/>
                        <a:cs typeface="Arial" pitchFamily="34" charset="0"/>
                      </a:endParaRPr>
                    </a:p>
                  </a:txBody>
                  <a:tcPr/>
                </a:tc>
                <a:extLst>
                  <a:ext uri="{0D108BD9-81ED-4DB2-BD59-A6C34878D82A}">
                    <a16:rowId xmlns:a16="http://schemas.microsoft.com/office/drawing/2014/main" val="10008"/>
                  </a:ext>
                </a:extLst>
              </a:tr>
              <a:tr h="520654">
                <a:tc>
                  <a:txBody>
                    <a:bodyPr/>
                    <a:lstStyle/>
                    <a:p>
                      <a:pPr algn="l"/>
                      <a:r>
                        <a:rPr lang="en-AU" sz="1000" b="1" baseline="0" dirty="0">
                          <a:latin typeface="+mn-lt"/>
                          <a:cs typeface="Andalus" pitchFamily="2" charset="-78"/>
                        </a:rPr>
                        <a:t>Competition</a:t>
                      </a:r>
                    </a:p>
                  </a:txBody>
                  <a:tcPr/>
                </a:tc>
                <a:tc>
                  <a:txBody>
                    <a:bodyPr/>
                    <a:lstStyle/>
                    <a:p>
                      <a:pPr algn="l"/>
                      <a:r>
                        <a:rPr lang="en-AU" sz="800" kern="1200" baseline="0" dirty="0">
                          <a:solidFill>
                            <a:schemeClr val="dk1"/>
                          </a:solidFill>
                          <a:latin typeface="Arial" pitchFamily="34" charset="0"/>
                          <a:ea typeface="+mn-ea"/>
                          <a:cs typeface="Arial" pitchFamily="34" charset="0"/>
                        </a:rPr>
                        <a:t>Intense and ongoing</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One time only; contracts not usually renewed</a:t>
                      </a:r>
                      <a:endParaRPr lang="en-AU" sz="800" dirty="0">
                        <a:latin typeface="Arial" pitchFamily="34" charset="0"/>
                        <a:cs typeface="Arial" pitchFamily="34" charset="0"/>
                      </a:endParaRPr>
                    </a:p>
                  </a:txBody>
                  <a:tcPr/>
                </a:tc>
                <a:tc>
                  <a:txBody>
                    <a:bodyPr/>
                    <a:lstStyle/>
                    <a:p>
                      <a:pPr algn="l"/>
                      <a:r>
                        <a:rPr lang="en-AU" sz="800" kern="1200" baseline="0" dirty="0">
                          <a:solidFill>
                            <a:schemeClr val="dk1"/>
                          </a:solidFill>
                          <a:latin typeface="Arial" pitchFamily="34" charset="0"/>
                          <a:ea typeface="+mn-ea"/>
                          <a:cs typeface="Arial" pitchFamily="34" charset="0"/>
                        </a:rPr>
                        <a:t>Initial contract only; subsequent contracts usually negotiated</a:t>
                      </a:r>
                      <a:endParaRPr lang="en-AU" sz="800" dirty="0">
                        <a:latin typeface="Arial" pitchFamily="34" charset="0"/>
                        <a:cs typeface="Arial" pitchFamily="34" charset="0"/>
                      </a:endParaRPr>
                    </a:p>
                  </a:txBody>
                  <a:tcPr/>
                </a:tc>
                <a:tc>
                  <a:txBody>
                    <a:bodyPr/>
                    <a:lstStyle/>
                    <a:p>
                      <a:pPr algn="l"/>
                      <a:r>
                        <a:rPr lang="en-AU" sz="800" kern="1200" baseline="0" dirty="0">
                          <a:solidFill>
                            <a:schemeClr val="dk1"/>
                          </a:solidFill>
                          <a:latin typeface="Arial" pitchFamily="34" charset="0"/>
                          <a:ea typeface="+mn-ea"/>
                          <a:cs typeface="Arial" pitchFamily="34" charset="0"/>
                        </a:rPr>
                        <a:t>Initial contract only; subsequent contracts usually negotiated</a:t>
                      </a:r>
                      <a:endParaRPr lang="en-AU" sz="800" dirty="0">
                        <a:latin typeface="Arial" pitchFamily="34" charset="0"/>
                        <a:cs typeface="Arial" pitchFamily="34" charset="0"/>
                      </a:endParaRPr>
                    </a:p>
                  </a:txBody>
                  <a:tcPr/>
                </a:tc>
                <a:tc>
                  <a:txBody>
                    <a:bodyPr/>
                    <a:lstStyle/>
                    <a:p>
                      <a:pPr algn="l"/>
                      <a:r>
                        <a:rPr lang="en-AU" sz="800" kern="1200" baseline="0" dirty="0">
                          <a:solidFill>
                            <a:schemeClr val="dk1"/>
                          </a:solidFill>
                          <a:latin typeface="Arial" pitchFamily="34" charset="0"/>
                          <a:ea typeface="+mn-ea"/>
                          <a:cs typeface="Arial" pitchFamily="34" charset="0"/>
                        </a:rPr>
                        <a:t>One time only; often</a:t>
                      </a:r>
                    </a:p>
                    <a:p>
                      <a:pPr algn="l"/>
                      <a:r>
                        <a:rPr lang="en-AU" sz="800" kern="1200" baseline="0" dirty="0">
                          <a:solidFill>
                            <a:schemeClr val="dk1"/>
                          </a:solidFill>
                          <a:latin typeface="Arial" pitchFamily="34" charset="0"/>
                          <a:ea typeface="+mn-ea"/>
                          <a:cs typeface="Arial" pitchFamily="34" charset="0"/>
                        </a:rPr>
                        <a:t>negotiated without direct competition</a:t>
                      </a:r>
                      <a:endParaRPr lang="en-AU" sz="800" dirty="0">
                        <a:latin typeface="Arial" pitchFamily="34" charset="0"/>
                        <a:cs typeface="Arial" pitchFamily="34" charset="0"/>
                      </a:endParaRPr>
                    </a:p>
                  </a:txBody>
                  <a:tcPr/>
                </a:tc>
                <a:extLst>
                  <a:ext uri="{0D108BD9-81ED-4DB2-BD59-A6C34878D82A}">
                    <a16:rowId xmlns:a16="http://schemas.microsoft.com/office/drawing/2014/main" val="10009"/>
                  </a:ext>
                </a:extLst>
              </a:tr>
              <a:tr h="728916">
                <a:tc>
                  <a:txBody>
                    <a:bodyPr/>
                    <a:lstStyle/>
                    <a:p>
                      <a:pPr algn="l"/>
                      <a:r>
                        <a:rPr lang="en-AU" sz="1000" b="1" baseline="0" dirty="0">
                          <a:latin typeface="+mn-lt"/>
                          <a:cs typeface="Andalus" pitchFamily="2" charset="-78"/>
                        </a:rPr>
                        <a:t>Special Features</a:t>
                      </a: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Useful as part of strategy for improving efficiency of public company; Promotes local private sector development</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Interim solution during preparation for more intense private participation</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Improves operational and commercial efficiency;</a:t>
                      </a:r>
                    </a:p>
                    <a:p>
                      <a:pPr algn="l">
                        <a:lnSpc>
                          <a:spcPct val="90000"/>
                        </a:lnSpc>
                      </a:pPr>
                      <a:r>
                        <a:rPr lang="en-AU" sz="800" kern="1200" baseline="0" dirty="0">
                          <a:solidFill>
                            <a:schemeClr val="dk1"/>
                          </a:solidFill>
                          <a:latin typeface="Arial" pitchFamily="34" charset="0"/>
                          <a:ea typeface="+mn-ea"/>
                          <a:cs typeface="Arial" pitchFamily="34" charset="0"/>
                        </a:rPr>
                        <a:t>Develops local staff</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Improves operational and commercial efficiency; Mobilizes investment finance;</a:t>
                      </a:r>
                    </a:p>
                    <a:p>
                      <a:pPr algn="l">
                        <a:lnSpc>
                          <a:spcPct val="90000"/>
                        </a:lnSpc>
                      </a:pPr>
                      <a:r>
                        <a:rPr lang="en-AU" sz="800" kern="1200" baseline="0" dirty="0">
                          <a:solidFill>
                            <a:schemeClr val="dk1"/>
                          </a:solidFill>
                          <a:latin typeface="Arial" pitchFamily="34" charset="0"/>
                          <a:ea typeface="+mn-ea"/>
                          <a:cs typeface="Arial" pitchFamily="34" charset="0"/>
                        </a:rPr>
                        <a:t>Develops local staff</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Mobilizes investment finance;</a:t>
                      </a:r>
                    </a:p>
                    <a:p>
                      <a:pPr algn="l">
                        <a:lnSpc>
                          <a:spcPct val="90000"/>
                        </a:lnSpc>
                      </a:pPr>
                      <a:r>
                        <a:rPr lang="en-AU" sz="800" kern="1200" baseline="0" dirty="0">
                          <a:solidFill>
                            <a:schemeClr val="dk1"/>
                          </a:solidFill>
                          <a:latin typeface="Arial" pitchFamily="34" charset="0"/>
                          <a:ea typeface="+mn-ea"/>
                          <a:cs typeface="Arial" pitchFamily="34" charset="0"/>
                        </a:rPr>
                        <a:t>Develops local staff</a:t>
                      </a:r>
                      <a:endParaRPr lang="en-AU" sz="800" dirty="0">
                        <a:latin typeface="Arial" pitchFamily="34" charset="0"/>
                        <a:cs typeface="Arial" pitchFamily="34" charset="0"/>
                      </a:endParaRPr>
                    </a:p>
                  </a:txBody>
                  <a:tcPr/>
                </a:tc>
                <a:extLst>
                  <a:ext uri="{0D108BD9-81ED-4DB2-BD59-A6C34878D82A}">
                    <a16:rowId xmlns:a16="http://schemas.microsoft.com/office/drawing/2014/main" val="10010"/>
                  </a:ext>
                </a:extLst>
              </a:tr>
              <a:tr h="603960">
                <a:tc>
                  <a:txBody>
                    <a:bodyPr/>
                    <a:lstStyle/>
                    <a:p>
                      <a:pPr algn="l"/>
                      <a:r>
                        <a:rPr lang="en-AU" sz="1000" b="1" baseline="0" dirty="0">
                          <a:latin typeface="+mn-lt"/>
                          <a:cs typeface="Andalus" pitchFamily="2" charset="-78"/>
                        </a:rPr>
                        <a:t>Problems and</a:t>
                      </a:r>
                    </a:p>
                    <a:p>
                      <a:pPr algn="l"/>
                      <a:r>
                        <a:rPr lang="en-AU" sz="1000" b="1" baseline="0" dirty="0">
                          <a:latin typeface="+mn-lt"/>
                          <a:cs typeface="Andalus" pitchFamily="2" charset="-78"/>
                        </a:rPr>
                        <a:t>Challenge</a:t>
                      </a:r>
                      <a:endParaRPr lang="en-AU" sz="1000" b="1" dirty="0">
                        <a:latin typeface="+mn-lt"/>
                        <a:cs typeface="Andalus" pitchFamily="2" charset="-78"/>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Requires ability to administer multiple contracts and strong</a:t>
                      </a:r>
                    </a:p>
                    <a:p>
                      <a:pPr algn="l">
                        <a:lnSpc>
                          <a:spcPct val="90000"/>
                        </a:lnSpc>
                      </a:pPr>
                      <a:r>
                        <a:rPr lang="en-AU" sz="800" kern="1200" baseline="0" dirty="0">
                          <a:solidFill>
                            <a:schemeClr val="dk1"/>
                          </a:solidFill>
                          <a:latin typeface="Arial" pitchFamily="34" charset="0"/>
                          <a:ea typeface="+mn-ea"/>
                          <a:cs typeface="Arial" pitchFamily="34" charset="0"/>
                        </a:rPr>
                        <a:t>enforcement of contract laws</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Management may not have adequate control over key elements, such as budgetary resources, staff policy, etc.</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Potential conflicts between public body which is responsible for  investments and the private operator</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How to compensate</a:t>
                      </a:r>
                    </a:p>
                    <a:p>
                      <a:pPr algn="l">
                        <a:lnSpc>
                          <a:spcPct val="90000"/>
                        </a:lnSpc>
                      </a:pPr>
                      <a:r>
                        <a:rPr lang="en-AU" sz="800" kern="1200" baseline="0" dirty="0">
                          <a:solidFill>
                            <a:schemeClr val="dk1"/>
                          </a:solidFill>
                          <a:latin typeface="Arial" pitchFamily="34" charset="0"/>
                          <a:ea typeface="+mn-ea"/>
                          <a:cs typeface="Arial" pitchFamily="34" charset="0"/>
                        </a:rPr>
                        <a:t>investments and ensure good maintenance during last 5–10 years of contract</a:t>
                      </a:r>
                      <a:endParaRPr lang="en-AU" sz="800" dirty="0">
                        <a:latin typeface="Arial" pitchFamily="34" charset="0"/>
                        <a:cs typeface="Arial" pitchFamily="34" charset="0"/>
                      </a:endParaRPr>
                    </a:p>
                  </a:txBody>
                  <a:tcPr/>
                </a:tc>
                <a:tc>
                  <a:txBody>
                    <a:bodyPr/>
                    <a:lstStyle/>
                    <a:p>
                      <a:pPr algn="l">
                        <a:lnSpc>
                          <a:spcPct val="90000"/>
                        </a:lnSpc>
                      </a:pPr>
                      <a:r>
                        <a:rPr lang="en-AU" sz="800" kern="1200" baseline="0" dirty="0">
                          <a:solidFill>
                            <a:schemeClr val="dk1"/>
                          </a:solidFill>
                          <a:latin typeface="Arial" pitchFamily="34" charset="0"/>
                          <a:ea typeface="+mn-ea"/>
                          <a:cs typeface="Arial" pitchFamily="34" charset="0"/>
                        </a:rPr>
                        <a:t>Does not necessarily improve efficiency of ongoing operations;</a:t>
                      </a:r>
                    </a:p>
                    <a:p>
                      <a:pPr algn="l">
                        <a:lnSpc>
                          <a:spcPct val="90000"/>
                        </a:lnSpc>
                      </a:pPr>
                      <a:r>
                        <a:rPr lang="en-AU" sz="800" kern="1200" baseline="0" dirty="0">
                          <a:solidFill>
                            <a:schemeClr val="dk1"/>
                          </a:solidFill>
                          <a:latin typeface="Arial" pitchFamily="34" charset="0"/>
                          <a:ea typeface="+mn-ea"/>
                          <a:cs typeface="Arial" pitchFamily="34" charset="0"/>
                        </a:rPr>
                        <a:t>May require guarantees</a:t>
                      </a:r>
                      <a:endParaRPr lang="en-AU" sz="800" dirty="0">
                        <a:latin typeface="Arial" pitchFamily="34" charset="0"/>
                        <a:cs typeface="Arial" pitchFamily="34" charset="0"/>
                      </a:endParaRP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r>
              <a:rPr lang="en-US" dirty="0" err="1"/>
              <a:t>Apa</a:t>
            </a:r>
            <a:r>
              <a:rPr lang="en-US" dirty="0"/>
              <a:t> </a:t>
            </a:r>
            <a:r>
              <a:rPr lang="en-US" dirty="0" err="1"/>
              <a:t>itu</a:t>
            </a:r>
            <a:r>
              <a:rPr lang="en-US" dirty="0"/>
              <a:t> Partnership ?</a:t>
            </a:r>
          </a:p>
        </p:txBody>
      </p:sp>
      <p:sp>
        <p:nvSpPr>
          <p:cNvPr id="3" name="Content Placeholder 2"/>
          <p:cNvSpPr>
            <a:spLocks noGrp="1"/>
          </p:cNvSpPr>
          <p:nvPr>
            <p:ph idx="1"/>
          </p:nvPr>
        </p:nvSpPr>
        <p:spPr>
          <a:xfrm>
            <a:off x="457200" y="1371600"/>
            <a:ext cx="8229600" cy="4754563"/>
          </a:xfrm>
        </p:spPr>
        <p:txBody>
          <a:bodyPr>
            <a:normAutofit/>
          </a:bodyPr>
          <a:lstStyle/>
          <a:p>
            <a:r>
              <a:rPr lang="en-US" sz="2200" dirty="0"/>
              <a:t>Partnership = </a:t>
            </a:r>
            <a:r>
              <a:rPr lang="en-US" sz="2200" dirty="0" err="1"/>
              <a:t>Jenis</a:t>
            </a:r>
            <a:r>
              <a:rPr lang="en-US" sz="2200" dirty="0"/>
              <a:t> </a:t>
            </a:r>
            <a:r>
              <a:rPr lang="en-US" sz="2200" dirty="0" err="1"/>
              <a:t>usaha</a:t>
            </a:r>
            <a:r>
              <a:rPr lang="en-US" sz="2200" dirty="0"/>
              <a:t> yang </a:t>
            </a:r>
            <a:r>
              <a:rPr lang="en-US" sz="2200" dirty="0" err="1"/>
              <a:t>ber</a:t>
            </a:r>
            <a:r>
              <a:rPr lang="en-US" sz="2200" dirty="0"/>
              <a:t>-partner </a:t>
            </a:r>
            <a:r>
              <a:rPr lang="en-US" sz="2200" dirty="0" err="1"/>
              <a:t>untuk</a:t>
            </a:r>
            <a:r>
              <a:rPr lang="en-US" sz="2200" dirty="0"/>
              <a:t> </a:t>
            </a:r>
            <a:r>
              <a:rPr lang="en-US" sz="2200" dirty="0" err="1"/>
              <a:t>keuntungan</a:t>
            </a:r>
            <a:r>
              <a:rPr lang="en-US" sz="2200" dirty="0"/>
              <a:t> dan </a:t>
            </a:r>
            <a:r>
              <a:rPr lang="en-US" sz="2200" dirty="0" err="1"/>
              <a:t>kerugian</a:t>
            </a:r>
            <a:r>
              <a:rPr lang="en-US" sz="2200" dirty="0"/>
              <a:t> </a:t>
            </a:r>
            <a:r>
              <a:rPr lang="en-US" sz="2200" dirty="0" err="1"/>
              <a:t>bersama</a:t>
            </a:r>
            <a:r>
              <a:rPr lang="en-US" sz="2200" dirty="0"/>
              <a:t> </a:t>
            </a:r>
            <a:r>
              <a:rPr lang="en-US" sz="2200" dirty="0" err="1"/>
              <a:t>atau</a:t>
            </a:r>
            <a:r>
              <a:rPr lang="en-US" sz="2200" dirty="0"/>
              <a:t> </a:t>
            </a:r>
            <a:r>
              <a:rPr lang="en-US" sz="2200" i="1" dirty="0"/>
              <a:t>a </a:t>
            </a:r>
            <a:r>
              <a:rPr lang="en-US" sz="2200" b="1" i="1" dirty="0"/>
              <a:t>partnership</a:t>
            </a:r>
            <a:r>
              <a:rPr lang="en-US" sz="2200" i="1" dirty="0"/>
              <a:t> is a type of business entity in which partners (owners) share with each other the profits or losses of the business. </a:t>
            </a:r>
          </a:p>
          <a:p>
            <a:pPr marL="0" indent="0">
              <a:buNone/>
            </a:pPr>
            <a:endParaRPr lang="en-US" sz="2200" i="1" dirty="0"/>
          </a:p>
          <a:p>
            <a:r>
              <a:rPr lang="en-US" sz="2200" dirty="0" err="1"/>
              <a:t>Swasta</a:t>
            </a:r>
            <a:r>
              <a:rPr lang="en-US" sz="2200" dirty="0"/>
              <a:t>/KPBU: Badan Usaha </a:t>
            </a:r>
            <a:r>
              <a:rPr lang="en-US" sz="2200" dirty="0" err="1"/>
              <a:t>menyertakan</a:t>
            </a:r>
            <a:r>
              <a:rPr lang="en-US" sz="2200" dirty="0"/>
              <a:t> modal &amp; </a:t>
            </a:r>
            <a:r>
              <a:rPr lang="en-US" sz="2200" dirty="0" err="1"/>
              <a:t>aset</a:t>
            </a:r>
            <a:r>
              <a:rPr lang="en-US" sz="2200" dirty="0"/>
              <a:t> </a:t>
            </a:r>
            <a:r>
              <a:rPr lang="en-US" sz="2200" dirty="0" err="1"/>
              <a:t>untuk</a:t>
            </a:r>
            <a:r>
              <a:rPr lang="en-US" sz="2200" dirty="0"/>
              <a:t> </a:t>
            </a:r>
            <a:r>
              <a:rPr lang="en-US" sz="2200" dirty="0" err="1"/>
              <a:t>dapat</a:t>
            </a:r>
            <a:r>
              <a:rPr lang="en-US" sz="2200" dirty="0"/>
              <a:t> </a:t>
            </a:r>
            <a:r>
              <a:rPr lang="en-US" sz="2200" dirty="0" err="1"/>
              <a:t>dibayar</a:t>
            </a:r>
            <a:r>
              <a:rPr lang="en-US" sz="2200" dirty="0"/>
              <a:t> (oleh </a:t>
            </a:r>
            <a:r>
              <a:rPr lang="en-US" sz="2200" dirty="0" err="1"/>
              <a:t>pemerintah</a:t>
            </a:r>
            <a:r>
              <a:rPr lang="en-US" sz="2200" dirty="0"/>
              <a:t>/</a:t>
            </a:r>
            <a:r>
              <a:rPr lang="en-US" sz="2200" dirty="0" err="1"/>
              <a:t>pemakai</a:t>
            </a:r>
            <a:r>
              <a:rPr lang="en-US" sz="2200" dirty="0"/>
              <a:t>) </a:t>
            </a:r>
            <a:r>
              <a:rPr lang="en-US" sz="2200" dirty="0" err="1"/>
              <a:t>sebagai</a:t>
            </a:r>
            <a:r>
              <a:rPr lang="en-US" sz="2200" dirty="0"/>
              <a:t> </a:t>
            </a:r>
            <a:r>
              <a:rPr lang="en-US" sz="2200" dirty="0" err="1"/>
              <a:t>imbal</a:t>
            </a:r>
            <a:r>
              <a:rPr lang="en-US" sz="2200" dirty="0"/>
              <a:t> </a:t>
            </a:r>
            <a:r>
              <a:rPr lang="en-US" sz="2200" dirty="0" err="1"/>
              <a:t>balik</a:t>
            </a:r>
            <a:r>
              <a:rPr lang="en-US" sz="2200" dirty="0"/>
              <a:t> </a:t>
            </a:r>
            <a:r>
              <a:rPr lang="en-US" sz="2200" dirty="0" err="1"/>
              <a:t>dari</a:t>
            </a:r>
            <a:r>
              <a:rPr lang="en-US" sz="2200" dirty="0"/>
              <a:t> </a:t>
            </a:r>
            <a:r>
              <a:rPr lang="en-US" sz="2200" dirty="0" err="1">
                <a:solidFill>
                  <a:srgbClr val="000000"/>
                </a:solidFill>
              </a:rPr>
              <a:t>tingkat</a:t>
            </a:r>
            <a:r>
              <a:rPr lang="en-US" sz="2200" dirty="0">
                <a:solidFill>
                  <a:srgbClr val="000000"/>
                </a:solidFill>
              </a:rPr>
              <a:t> </a:t>
            </a:r>
            <a:r>
              <a:rPr lang="en-US" sz="2200" dirty="0" err="1">
                <a:solidFill>
                  <a:srgbClr val="000000"/>
                </a:solidFill>
              </a:rPr>
              <a:t>pelayanan</a:t>
            </a:r>
            <a:r>
              <a:rPr lang="en-US" sz="2200" dirty="0">
                <a:solidFill>
                  <a:srgbClr val="000000"/>
                </a:solidFill>
              </a:rPr>
              <a:t> </a:t>
            </a:r>
            <a:r>
              <a:rPr lang="en-US" sz="2200" dirty="0"/>
              <a:t>yang </a:t>
            </a:r>
            <a:r>
              <a:rPr lang="en-US" sz="2200" dirty="0" err="1"/>
              <a:t>diberikan</a:t>
            </a:r>
            <a:r>
              <a:rPr lang="en-US" sz="2200" dirty="0"/>
              <a:t> (oleh </a:t>
            </a:r>
            <a:r>
              <a:rPr lang="en-US" sz="2200" dirty="0" err="1"/>
              <a:t>swasta</a:t>
            </a:r>
            <a:r>
              <a:rPr lang="en-US" sz="2200" dirty="0"/>
              <a:t>/KPBU). </a:t>
            </a:r>
            <a:r>
              <a:rPr lang="en-US" sz="2200" dirty="0" err="1"/>
              <a:t>Pelayanan</a:t>
            </a:r>
            <a:r>
              <a:rPr lang="en-US" sz="2200" dirty="0"/>
              <a:t> yang </a:t>
            </a:r>
            <a:r>
              <a:rPr lang="en-US" sz="2200" dirty="0" err="1"/>
              <a:t>dibayar</a:t>
            </a:r>
            <a:r>
              <a:rPr lang="en-US" sz="2200" dirty="0"/>
              <a:t>: </a:t>
            </a:r>
            <a:r>
              <a:rPr lang="en-US" sz="2200" dirty="0" err="1"/>
              <a:t>tergantung</a:t>
            </a:r>
            <a:r>
              <a:rPr lang="en-US" sz="2200" dirty="0"/>
              <a:t> </a:t>
            </a:r>
            <a:r>
              <a:rPr lang="en-US" sz="2200" dirty="0" err="1">
                <a:solidFill>
                  <a:srgbClr val="000000"/>
                </a:solidFill>
              </a:rPr>
              <a:t>kualitasnya</a:t>
            </a:r>
            <a:r>
              <a:rPr lang="en-US" sz="2200" dirty="0">
                <a:solidFill>
                  <a:srgbClr val="FF0000"/>
                </a:solidFill>
              </a:rPr>
              <a:t>.</a:t>
            </a:r>
            <a:r>
              <a:rPr lang="en-US" sz="2200" dirty="0"/>
              <a:t> </a:t>
            </a:r>
            <a:r>
              <a:rPr lang="en-US" sz="2200" dirty="0" err="1"/>
              <a:t>Sifatnya</a:t>
            </a:r>
            <a:r>
              <a:rPr lang="en-US" sz="2200" dirty="0"/>
              <a:t>: </a:t>
            </a:r>
            <a:r>
              <a:rPr lang="en-US" sz="2200" dirty="0" err="1">
                <a:solidFill>
                  <a:srgbClr val="000000"/>
                </a:solidFill>
              </a:rPr>
              <a:t>jangka</a:t>
            </a:r>
            <a:r>
              <a:rPr lang="en-US" sz="2200" dirty="0">
                <a:solidFill>
                  <a:srgbClr val="000000"/>
                </a:solidFill>
              </a:rPr>
              <a:t> </a:t>
            </a:r>
            <a:r>
              <a:rPr lang="en-US" sz="2200" dirty="0" err="1">
                <a:solidFill>
                  <a:srgbClr val="000000"/>
                </a:solidFill>
              </a:rPr>
              <a:t>panjang</a:t>
            </a:r>
            <a:r>
              <a:rPr lang="en-US" sz="2200" dirty="0">
                <a:solidFill>
                  <a:srgbClr val="000000"/>
                </a:solidFill>
              </a:rPr>
              <a:t> </a:t>
            </a:r>
            <a:r>
              <a:rPr lang="en-US" sz="2200" dirty="0" err="1"/>
              <a:t>serta</a:t>
            </a:r>
            <a:r>
              <a:rPr lang="en-US" sz="2200" dirty="0"/>
              <a:t> </a:t>
            </a:r>
            <a:r>
              <a:rPr lang="en-US" sz="2200" dirty="0" err="1"/>
              <a:t>harus</a:t>
            </a:r>
            <a:r>
              <a:rPr lang="en-US" sz="2200" dirty="0"/>
              <a:t> </a:t>
            </a:r>
            <a:r>
              <a:rPr lang="en-US" sz="2200" dirty="0" err="1">
                <a:solidFill>
                  <a:srgbClr val="000000"/>
                </a:solidFill>
              </a:rPr>
              <a:t>terukur</a:t>
            </a:r>
            <a:r>
              <a:rPr lang="en-US" sz="2200" dirty="0">
                <a:solidFill>
                  <a:srgbClr val="000000"/>
                </a:solidFill>
              </a:rPr>
              <a:t>.       </a:t>
            </a:r>
          </a:p>
          <a:p>
            <a:endParaRPr lang="en-US" dirty="0"/>
          </a:p>
        </p:txBody>
      </p:sp>
    </p:spTree>
    <p:extLst>
      <p:ext uri="{BB962C8B-B14F-4D97-AF65-F5344CB8AC3E}">
        <p14:creationId xmlns:p14="http://schemas.microsoft.com/office/powerpoint/2010/main" val="329901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en-AU" sz="2400" dirty="0">
                <a:solidFill>
                  <a:schemeClr val="tx2"/>
                </a:solidFill>
                <a:latin typeface="Arial Rounded MT Bold" pitchFamily="34" charset="0"/>
              </a:rPr>
              <a:t>Structure of Management Contract</a:t>
            </a:r>
          </a:p>
        </p:txBody>
      </p:sp>
      <p:sp>
        <p:nvSpPr>
          <p:cNvPr id="7" name="TextBox 6"/>
          <p:cNvSpPr txBox="1"/>
          <p:nvPr/>
        </p:nvSpPr>
        <p:spPr>
          <a:xfrm>
            <a:off x="2857488" y="2214554"/>
            <a:ext cx="3429024" cy="338554"/>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lang="en-AU" sz="1600" b="1" dirty="0">
                <a:solidFill>
                  <a:srgbClr val="FF0000"/>
                </a:solidFill>
                <a:latin typeface="Lucida Console" pitchFamily="49" charset="0"/>
              </a:rPr>
              <a:t>Government</a:t>
            </a:r>
          </a:p>
        </p:txBody>
      </p:sp>
      <p:sp>
        <p:nvSpPr>
          <p:cNvPr id="8" name="TextBox 7"/>
          <p:cNvSpPr txBox="1"/>
          <p:nvPr/>
        </p:nvSpPr>
        <p:spPr>
          <a:xfrm>
            <a:off x="3000364" y="3643314"/>
            <a:ext cx="3357586" cy="338554"/>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pPr algn="ctr"/>
            <a:r>
              <a:rPr lang="en-AU" sz="1600" dirty="0">
                <a:latin typeface="Lucida Console" pitchFamily="49" charset="0"/>
              </a:rPr>
              <a:t>Public Service Provider</a:t>
            </a:r>
          </a:p>
        </p:txBody>
      </p:sp>
      <p:sp>
        <p:nvSpPr>
          <p:cNvPr id="9" name="TextBox 8"/>
          <p:cNvSpPr txBox="1"/>
          <p:nvPr/>
        </p:nvSpPr>
        <p:spPr>
          <a:xfrm>
            <a:off x="3143240" y="5000636"/>
            <a:ext cx="3357586" cy="338554"/>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en-AU" sz="1600" dirty="0">
                <a:latin typeface="Lucida Console" pitchFamily="49" charset="0"/>
              </a:rPr>
              <a:t>Private Operator</a:t>
            </a:r>
          </a:p>
        </p:txBody>
      </p:sp>
      <p:sp>
        <p:nvSpPr>
          <p:cNvPr id="10" name="Rectangle 9"/>
          <p:cNvSpPr/>
          <p:nvPr/>
        </p:nvSpPr>
        <p:spPr>
          <a:xfrm>
            <a:off x="142844" y="2500306"/>
            <a:ext cx="2928958" cy="830997"/>
          </a:xfrm>
          <a:prstGeom prst="rect">
            <a:avLst/>
          </a:prstGeom>
        </p:spPr>
        <p:txBody>
          <a:bodyPr wrap="square">
            <a:spAutoFit/>
          </a:bodyPr>
          <a:lstStyle/>
          <a:p>
            <a:pPr algn="ctr"/>
            <a:r>
              <a:rPr lang="en-AU" sz="1200" dirty="0">
                <a:latin typeface="Lucida Console" pitchFamily="49" charset="0"/>
              </a:rPr>
              <a:t>Regulation:</a:t>
            </a:r>
          </a:p>
          <a:p>
            <a:pPr algn="ctr"/>
            <a:r>
              <a:rPr lang="en-AU" sz="1200" dirty="0">
                <a:latin typeface="Lucida Console" pitchFamily="49" charset="0"/>
              </a:rPr>
              <a:t>Tariff setting</a:t>
            </a:r>
          </a:p>
          <a:p>
            <a:pPr algn="ctr"/>
            <a:r>
              <a:rPr lang="en-AU" sz="1200" dirty="0">
                <a:latin typeface="Lucida Console" pitchFamily="49" charset="0"/>
              </a:rPr>
              <a:t>Service standards</a:t>
            </a:r>
          </a:p>
          <a:p>
            <a:pPr algn="ctr"/>
            <a:r>
              <a:rPr lang="en-AU" sz="1200" dirty="0">
                <a:latin typeface="Lucida Console" pitchFamily="49" charset="0"/>
              </a:rPr>
              <a:t>Environmental monitoring</a:t>
            </a:r>
          </a:p>
        </p:txBody>
      </p:sp>
      <p:sp>
        <p:nvSpPr>
          <p:cNvPr id="11" name="Rectangle 10"/>
          <p:cNvSpPr/>
          <p:nvPr/>
        </p:nvSpPr>
        <p:spPr>
          <a:xfrm>
            <a:off x="3000364" y="2571744"/>
            <a:ext cx="1285884" cy="461665"/>
          </a:xfrm>
          <a:prstGeom prst="rect">
            <a:avLst/>
          </a:prstGeom>
        </p:spPr>
        <p:txBody>
          <a:bodyPr wrap="square">
            <a:spAutoFit/>
          </a:bodyPr>
          <a:lstStyle/>
          <a:p>
            <a:pPr algn="ctr"/>
            <a:r>
              <a:rPr lang="en-AU" sz="1200" dirty="0">
                <a:latin typeface="Lucida Console" pitchFamily="49" charset="0"/>
              </a:rPr>
              <a:t>Investment</a:t>
            </a:r>
          </a:p>
          <a:p>
            <a:pPr algn="ctr"/>
            <a:r>
              <a:rPr lang="en-AU" sz="1200" dirty="0">
                <a:latin typeface="Lucida Console" pitchFamily="49" charset="0"/>
              </a:rPr>
              <a:t>&amp; Subsidy</a:t>
            </a:r>
          </a:p>
        </p:txBody>
      </p:sp>
      <p:sp>
        <p:nvSpPr>
          <p:cNvPr id="12" name="Rectangle 11"/>
          <p:cNvSpPr/>
          <p:nvPr/>
        </p:nvSpPr>
        <p:spPr>
          <a:xfrm>
            <a:off x="5214942" y="2643182"/>
            <a:ext cx="1021433" cy="276999"/>
          </a:xfrm>
          <a:prstGeom prst="rect">
            <a:avLst/>
          </a:prstGeom>
        </p:spPr>
        <p:txBody>
          <a:bodyPr wrap="none">
            <a:spAutoFit/>
          </a:bodyPr>
          <a:lstStyle/>
          <a:p>
            <a:r>
              <a:rPr lang="en-AU" sz="1200" dirty="0">
                <a:latin typeface="Lucida Console" pitchFamily="49" charset="0"/>
              </a:rPr>
              <a:t>Approvals</a:t>
            </a:r>
          </a:p>
        </p:txBody>
      </p:sp>
      <p:sp>
        <p:nvSpPr>
          <p:cNvPr id="13" name="Rectangle 12"/>
          <p:cNvSpPr/>
          <p:nvPr/>
        </p:nvSpPr>
        <p:spPr>
          <a:xfrm>
            <a:off x="4143372" y="3071810"/>
            <a:ext cx="1021433" cy="276999"/>
          </a:xfrm>
          <a:prstGeom prst="rect">
            <a:avLst/>
          </a:prstGeom>
        </p:spPr>
        <p:txBody>
          <a:bodyPr wrap="none">
            <a:spAutoFit/>
          </a:bodyPr>
          <a:lstStyle/>
          <a:p>
            <a:r>
              <a:rPr lang="en-AU" sz="1200" dirty="0">
                <a:latin typeface="Lucida Console" pitchFamily="49" charset="0"/>
              </a:rPr>
              <a:t>Reporting</a:t>
            </a:r>
          </a:p>
        </p:txBody>
      </p:sp>
      <p:sp>
        <p:nvSpPr>
          <p:cNvPr id="14" name="Rectangle 13"/>
          <p:cNvSpPr/>
          <p:nvPr/>
        </p:nvSpPr>
        <p:spPr>
          <a:xfrm>
            <a:off x="4929190" y="4643446"/>
            <a:ext cx="1643074" cy="276999"/>
          </a:xfrm>
          <a:prstGeom prst="rect">
            <a:avLst/>
          </a:prstGeom>
        </p:spPr>
        <p:txBody>
          <a:bodyPr wrap="square">
            <a:spAutoFit/>
          </a:bodyPr>
          <a:lstStyle/>
          <a:p>
            <a:pPr algn="ctr"/>
            <a:r>
              <a:rPr lang="en-AU" sz="1200" dirty="0">
                <a:latin typeface="Lucida Console" pitchFamily="49" charset="0"/>
              </a:rPr>
              <a:t>Management</a:t>
            </a:r>
          </a:p>
        </p:txBody>
      </p:sp>
      <p:sp>
        <p:nvSpPr>
          <p:cNvPr id="15" name="Rectangle 14"/>
          <p:cNvSpPr/>
          <p:nvPr/>
        </p:nvSpPr>
        <p:spPr>
          <a:xfrm>
            <a:off x="3500430" y="4071942"/>
            <a:ext cx="742511" cy="276999"/>
          </a:xfrm>
          <a:prstGeom prst="rect">
            <a:avLst/>
          </a:prstGeom>
        </p:spPr>
        <p:txBody>
          <a:bodyPr wrap="none">
            <a:spAutoFit/>
          </a:bodyPr>
          <a:lstStyle/>
          <a:p>
            <a:r>
              <a:rPr lang="en-AU" sz="1200" dirty="0">
                <a:latin typeface="Lucida Console" pitchFamily="49" charset="0"/>
              </a:rPr>
              <a:t>Tariff</a:t>
            </a:r>
          </a:p>
        </p:txBody>
      </p:sp>
      <p:cxnSp>
        <p:nvCxnSpPr>
          <p:cNvPr id="23" name="Straight Connector 22"/>
          <p:cNvCxnSpPr/>
          <p:nvPr/>
        </p:nvCxnSpPr>
        <p:spPr>
          <a:xfrm rot="5400000">
            <a:off x="1393009" y="3607595"/>
            <a:ext cx="357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571604" y="3786190"/>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2"/>
          </p:cNvCxnSpPr>
          <p:nvPr/>
        </p:nvCxnSpPr>
        <p:spPr>
          <a:xfrm rot="5400000">
            <a:off x="3374073" y="3302642"/>
            <a:ext cx="53846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0"/>
          </p:cNvCxnSpPr>
          <p:nvPr/>
        </p:nvCxnSpPr>
        <p:spPr>
          <a:xfrm rot="16200000" flipV="1">
            <a:off x="4398731" y="2816451"/>
            <a:ext cx="500066" cy="10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28662" y="5715016"/>
            <a:ext cx="4572000" cy="253916"/>
          </a:xfrm>
          <a:prstGeom prst="rect">
            <a:avLst/>
          </a:prstGeom>
        </p:spPr>
        <p:txBody>
          <a:bodyPr>
            <a:spAutoFit/>
          </a:bodyPr>
          <a:lstStyle/>
          <a:p>
            <a:r>
              <a:rPr lang="en-AU" sz="1050" dirty="0"/>
              <a:t>Source: Heather Skilling and Kathleen Booth. 2007.</a:t>
            </a:r>
          </a:p>
        </p:txBody>
      </p:sp>
      <p:cxnSp>
        <p:nvCxnSpPr>
          <p:cNvPr id="46" name="Straight Connector 45"/>
          <p:cNvCxnSpPr/>
          <p:nvPr/>
        </p:nvCxnSpPr>
        <p:spPr>
          <a:xfrm>
            <a:off x="1571604" y="2285992"/>
            <a:ext cx="12858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464447" y="2393149"/>
            <a:ext cx="214314"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71472" y="857232"/>
            <a:ext cx="8286808" cy="1169551"/>
          </a:xfrm>
          <a:prstGeom prst="rect">
            <a:avLst/>
          </a:prstGeom>
        </p:spPr>
        <p:txBody>
          <a:bodyPr wrap="square">
            <a:spAutoFit/>
          </a:bodyPr>
          <a:lstStyle/>
          <a:p>
            <a:pPr algn="ctr"/>
            <a:r>
              <a:rPr lang="en-AU" sz="1000" dirty="0">
                <a:latin typeface="Lucida Console" pitchFamily="49" charset="0"/>
              </a:rPr>
              <a:t>A management contract expands the services to be contracted out to include some or all of the management and operation of the public service (i.e., utility, hospital, port authority, etc.). Although ultimate obligation for service provision remains in the public sector, daily management control and authority is assigned to the private partner or contractor.</a:t>
            </a:r>
            <a:r>
              <a:rPr lang="en-AU" sz="1000" dirty="0"/>
              <a:t> </a:t>
            </a:r>
            <a:r>
              <a:rPr lang="en-AU" sz="1000" dirty="0">
                <a:latin typeface="Lucida Console" pitchFamily="49" charset="0"/>
              </a:rPr>
              <a:t>The private contractor is paid a predetermined rate for </a:t>
            </a:r>
            <a:r>
              <a:rPr lang="en-AU" sz="1000" dirty="0" err="1">
                <a:latin typeface="Lucida Console" pitchFamily="49" charset="0"/>
              </a:rPr>
              <a:t>labor</a:t>
            </a:r>
            <a:r>
              <a:rPr lang="en-AU" sz="1000" dirty="0">
                <a:latin typeface="Lucida Console" pitchFamily="49" charset="0"/>
              </a:rPr>
              <a:t> and other anticipated operating costs. To provide an incentive for performance improvement, the contractor is paid an additional amount for achieving pre-specified targets. Alternatively, the management contractor can be paid a share of profits.</a:t>
            </a:r>
          </a:p>
        </p:txBody>
      </p:sp>
      <p:cxnSp>
        <p:nvCxnSpPr>
          <p:cNvPr id="53" name="Straight Arrow Connector 52"/>
          <p:cNvCxnSpPr>
            <a:stCxn id="12" idx="2"/>
          </p:cNvCxnSpPr>
          <p:nvPr/>
        </p:nvCxnSpPr>
        <p:spPr>
          <a:xfrm rot="5400000">
            <a:off x="5394487" y="3240703"/>
            <a:ext cx="651695" cy="10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 idx="0"/>
          </p:cNvCxnSpPr>
          <p:nvPr/>
        </p:nvCxnSpPr>
        <p:spPr>
          <a:xfrm rot="16200000" flipV="1">
            <a:off x="5411397" y="4304115"/>
            <a:ext cx="642942"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5" idx="2"/>
          </p:cNvCxnSpPr>
          <p:nvPr/>
        </p:nvCxnSpPr>
        <p:spPr>
          <a:xfrm rot="5400000">
            <a:off x="3538806" y="4667755"/>
            <a:ext cx="651695" cy="14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en-AU" sz="2400" dirty="0">
                <a:solidFill>
                  <a:schemeClr val="tx2"/>
                </a:solidFill>
                <a:latin typeface="Arial Rounded MT Bold" pitchFamily="34" charset="0"/>
              </a:rPr>
              <a:t>Structure of Lease Contract</a:t>
            </a:r>
          </a:p>
        </p:txBody>
      </p:sp>
      <p:sp>
        <p:nvSpPr>
          <p:cNvPr id="7" name="TextBox 6"/>
          <p:cNvSpPr txBox="1"/>
          <p:nvPr/>
        </p:nvSpPr>
        <p:spPr>
          <a:xfrm>
            <a:off x="2928926" y="2143116"/>
            <a:ext cx="3429024" cy="338554"/>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lang="en-AU" sz="1600" b="1" dirty="0">
                <a:solidFill>
                  <a:srgbClr val="FF0000"/>
                </a:solidFill>
                <a:latin typeface="Lucida Console" pitchFamily="49" charset="0"/>
              </a:rPr>
              <a:t>Government</a:t>
            </a:r>
          </a:p>
        </p:txBody>
      </p:sp>
      <p:sp>
        <p:nvSpPr>
          <p:cNvPr id="8" name="TextBox 7"/>
          <p:cNvSpPr txBox="1"/>
          <p:nvPr/>
        </p:nvSpPr>
        <p:spPr>
          <a:xfrm>
            <a:off x="3071802" y="3571876"/>
            <a:ext cx="3357586" cy="338554"/>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pPr algn="ctr"/>
            <a:r>
              <a:rPr lang="en-AU" sz="1600" dirty="0">
                <a:latin typeface="Lucida Console" pitchFamily="49" charset="0"/>
              </a:rPr>
              <a:t>Asset Company</a:t>
            </a:r>
          </a:p>
        </p:txBody>
      </p:sp>
      <p:sp>
        <p:nvSpPr>
          <p:cNvPr id="9" name="TextBox 8"/>
          <p:cNvSpPr txBox="1"/>
          <p:nvPr/>
        </p:nvSpPr>
        <p:spPr>
          <a:xfrm>
            <a:off x="3143240" y="5000636"/>
            <a:ext cx="3357586" cy="338554"/>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en-AU" sz="1600" dirty="0" err="1">
                <a:latin typeface="Lucida Console" pitchFamily="49" charset="0"/>
              </a:rPr>
              <a:t>Fermier</a:t>
            </a:r>
            <a:r>
              <a:rPr lang="en-AU" sz="1600" dirty="0">
                <a:latin typeface="Lucida Console" pitchFamily="49" charset="0"/>
              </a:rPr>
              <a:t>/Lessee</a:t>
            </a:r>
          </a:p>
        </p:txBody>
      </p:sp>
      <p:sp>
        <p:nvSpPr>
          <p:cNvPr id="10" name="Rectangle 9"/>
          <p:cNvSpPr/>
          <p:nvPr/>
        </p:nvSpPr>
        <p:spPr>
          <a:xfrm>
            <a:off x="0" y="3357562"/>
            <a:ext cx="2928958" cy="830997"/>
          </a:xfrm>
          <a:prstGeom prst="rect">
            <a:avLst/>
          </a:prstGeom>
        </p:spPr>
        <p:txBody>
          <a:bodyPr wrap="square">
            <a:spAutoFit/>
          </a:bodyPr>
          <a:lstStyle/>
          <a:p>
            <a:pPr algn="ctr"/>
            <a:r>
              <a:rPr lang="en-AU" sz="1200" dirty="0">
                <a:latin typeface="Lucida Console" pitchFamily="49" charset="0"/>
              </a:rPr>
              <a:t>Regulation:</a:t>
            </a:r>
          </a:p>
          <a:p>
            <a:pPr algn="ctr"/>
            <a:r>
              <a:rPr lang="en-AU" sz="1200" dirty="0">
                <a:latin typeface="Lucida Console" pitchFamily="49" charset="0"/>
              </a:rPr>
              <a:t>Tariff setting</a:t>
            </a:r>
          </a:p>
          <a:p>
            <a:pPr algn="ctr"/>
            <a:r>
              <a:rPr lang="en-AU" sz="1200" dirty="0">
                <a:latin typeface="Lucida Console" pitchFamily="49" charset="0"/>
              </a:rPr>
              <a:t>Service standards</a:t>
            </a:r>
          </a:p>
          <a:p>
            <a:pPr algn="ctr"/>
            <a:r>
              <a:rPr lang="en-AU" sz="1200" dirty="0">
                <a:latin typeface="Lucida Console" pitchFamily="49" charset="0"/>
              </a:rPr>
              <a:t>Environmental monitoring</a:t>
            </a:r>
          </a:p>
        </p:txBody>
      </p:sp>
      <p:sp>
        <p:nvSpPr>
          <p:cNvPr id="12" name="Rectangle 11"/>
          <p:cNvSpPr/>
          <p:nvPr/>
        </p:nvSpPr>
        <p:spPr>
          <a:xfrm>
            <a:off x="3643306" y="2643182"/>
            <a:ext cx="2044149" cy="276999"/>
          </a:xfrm>
          <a:prstGeom prst="rect">
            <a:avLst/>
          </a:prstGeom>
        </p:spPr>
        <p:txBody>
          <a:bodyPr wrap="none">
            <a:spAutoFit/>
          </a:bodyPr>
          <a:lstStyle/>
          <a:p>
            <a:r>
              <a:rPr lang="en-AU" sz="1200" dirty="0">
                <a:latin typeface="Lucida Console" pitchFamily="49" charset="0"/>
              </a:rPr>
              <a:t>Investment Approvals</a:t>
            </a:r>
          </a:p>
        </p:txBody>
      </p:sp>
      <p:sp>
        <p:nvSpPr>
          <p:cNvPr id="13" name="Rectangle 12"/>
          <p:cNvSpPr/>
          <p:nvPr/>
        </p:nvSpPr>
        <p:spPr>
          <a:xfrm>
            <a:off x="3143240" y="4643446"/>
            <a:ext cx="1021433" cy="276999"/>
          </a:xfrm>
          <a:prstGeom prst="rect">
            <a:avLst/>
          </a:prstGeom>
        </p:spPr>
        <p:txBody>
          <a:bodyPr wrap="none">
            <a:spAutoFit/>
          </a:bodyPr>
          <a:lstStyle/>
          <a:p>
            <a:r>
              <a:rPr lang="en-AU" sz="1200" dirty="0">
                <a:latin typeface="Lucida Console" pitchFamily="49" charset="0"/>
              </a:rPr>
              <a:t>Reporting</a:t>
            </a:r>
          </a:p>
        </p:txBody>
      </p:sp>
      <p:cxnSp>
        <p:nvCxnSpPr>
          <p:cNvPr id="25" name="Straight Arrow Connector 24"/>
          <p:cNvCxnSpPr/>
          <p:nvPr/>
        </p:nvCxnSpPr>
        <p:spPr>
          <a:xfrm>
            <a:off x="1357290" y="5143512"/>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4446436" y="3197374"/>
            <a:ext cx="53846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0"/>
          </p:cNvCxnSpPr>
          <p:nvPr/>
        </p:nvCxnSpPr>
        <p:spPr>
          <a:xfrm rot="16200000" flipV="1">
            <a:off x="3398599" y="4388087"/>
            <a:ext cx="500066" cy="10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28662" y="5715016"/>
            <a:ext cx="4572000" cy="253916"/>
          </a:xfrm>
          <a:prstGeom prst="rect">
            <a:avLst/>
          </a:prstGeom>
        </p:spPr>
        <p:txBody>
          <a:bodyPr>
            <a:spAutoFit/>
          </a:bodyPr>
          <a:lstStyle/>
          <a:p>
            <a:r>
              <a:rPr lang="en-AU" sz="1050" dirty="0"/>
              <a:t>Source: Heather Skilling and Kathleen Booth. 2007.</a:t>
            </a:r>
          </a:p>
        </p:txBody>
      </p:sp>
      <p:sp>
        <p:nvSpPr>
          <p:cNvPr id="26" name="Rectangle 25"/>
          <p:cNvSpPr/>
          <p:nvPr/>
        </p:nvSpPr>
        <p:spPr>
          <a:xfrm>
            <a:off x="4214810" y="4000504"/>
            <a:ext cx="928459" cy="276999"/>
          </a:xfrm>
          <a:prstGeom prst="rect">
            <a:avLst/>
          </a:prstGeom>
        </p:spPr>
        <p:txBody>
          <a:bodyPr wrap="none">
            <a:spAutoFit/>
          </a:bodyPr>
          <a:lstStyle/>
          <a:p>
            <a:r>
              <a:rPr lang="en-AU" sz="1200" dirty="0">
                <a:latin typeface="Lucida Console" pitchFamily="49" charset="0"/>
              </a:rPr>
              <a:t>Planning</a:t>
            </a:r>
          </a:p>
        </p:txBody>
      </p:sp>
      <p:cxnSp>
        <p:nvCxnSpPr>
          <p:cNvPr id="28" name="Straight Arrow Connector 27"/>
          <p:cNvCxnSpPr/>
          <p:nvPr/>
        </p:nvCxnSpPr>
        <p:spPr>
          <a:xfrm rot="5400000">
            <a:off x="4358480" y="457121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857884" y="4143380"/>
            <a:ext cx="2857504" cy="646331"/>
          </a:xfrm>
          <a:prstGeom prst="rect">
            <a:avLst/>
          </a:prstGeom>
        </p:spPr>
        <p:txBody>
          <a:bodyPr wrap="square">
            <a:spAutoFit/>
          </a:bodyPr>
          <a:lstStyle/>
          <a:p>
            <a:r>
              <a:rPr lang="en-AU" sz="1200" dirty="0" err="1">
                <a:latin typeface="Lucida Console" pitchFamily="49" charset="0"/>
              </a:rPr>
              <a:t>Affermage</a:t>
            </a:r>
            <a:r>
              <a:rPr lang="en-AU" sz="1200" dirty="0">
                <a:latin typeface="Lucida Console" pitchFamily="49" charset="0"/>
              </a:rPr>
              <a:t>/Lease contract</a:t>
            </a:r>
          </a:p>
          <a:p>
            <a:r>
              <a:rPr lang="en-AU" sz="1200" dirty="0">
                <a:latin typeface="Lucida Console" pitchFamily="49" charset="0"/>
              </a:rPr>
              <a:t>• Performance targets</a:t>
            </a:r>
          </a:p>
          <a:p>
            <a:r>
              <a:rPr lang="en-AU" sz="1200" dirty="0">
                <a:latin typeface="Lucida Console" pitchFamily="49" charset="0"/>
              </a:rPr>
              <a:t>• Variable Fees</a:t>
            </a:r>
          </a:p>
        </p:txBody>
      </p:sp>
      <p:cxnSp>
        <p:nvCxnSpPr>
          <p:cNvPr id="34" name="Straight Arrow Connector 33"/>
          <p:cNvCxnSpPr/>
          <p:nvPr/>
        </p:nvCxnSpPr>
        <p:spPr>
          <a:xfrm rot="5400000">
            <a:off x="5287174" y="4499776"/>
            <a:ext cx="85725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57290" y="2357430"/>
            <a:ext cx="15001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892943" y="2821777"/>
            <a:ext cx="9286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857224" y="4643446"/>
            <a:ext cx="1000132"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85786" y="857232"/>
            <a:ext cx="7858180" cy="1169551"/>
          </a:xfrm>
          <a:prstGeom prst="rect">
            <a:avLst/>
          </a:prstGeom>
        </p:spPr>
        <p:txBody>
          <a:bodyPr wrap="square">
            <a:spAutoFit/>
          </a:bodyPr>
          <a:lstStyle/>
          <a:p>
            <a:pPr algn="ctr"/>
            <a:r>
              <a:rPr lang="en-AU" sz="1000" dirty="0">
                <a:latin typeface="Lucida Console" pitchFamily="49" charset="0"/>
              </a:rPr>
              <a:t>Under a lease contract, the private partner is responsible for the service in its entirety and</a:t>
            </a:r>
          </a:p>
          <a:p>
            <a:pPr algn="ctr"/>
            <a:r>
              <a:rPr lang="en-AU" sz="1000" dirty="0">
                <a:latin typeface="Lucida Console" pitchFamily="49" charset="0"/>
              </a:rPr>
              <a:t>undertakes obligations relating to quality and service standards. Except for new and replacement</a:t>
            </a:r>
          </a:p>
          <a:p>
            <a:pPr algn="ctr"/>
            <a:r>
              <a:rPr lang="en-AU" sz="1000" dirty="0">
                <a:latin typeface="Lucida Console" pitchFamily="49" charset="0"/>
              </a:rPr>
              <a:t>investments, which remain the responsibility of the public authority, the operator provides the service at his expense and risk. Under this arrangement, the initial establishment of the system is financed by the public authority and contracted to a private company for operation and maintenance. Part of the tariff is transferred to the public authority to service loans raised to finance extensions of the system.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AU" sz="2400" dirty="0">
                <a:solidFill>
                  <a:schemeClr val="tx2"/>
                </a:solidFill>
                <a:latin typeface="Arial Rounded MT Bold" pitchFamily="34" charset="0"/>
              </a:rPr>
              <a:t>Structure of Concession Contract</a:t>
            </a:r>
          </a:p>
        </p:txBody>
      </p:sp>
      <p:sp>
        <p:nvSpPr>
          <p:cNvPr id="7" name="TextBox 6"/>
          <p:cNvSpPr txBox="1"/>
          <p:nvPr/>
        </p:nvSpPr>
        <p:spPr>
          <a:xfrm>
            <a:off x="2928926" y="2143116"/>
            <a:ext cx="3429024" cy="338554"/>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lang="en-AU" sz="1600" b="1" dirty="0">
                <a:solidFill>
                  <a:srgbClr val="FF0000"/>
                </a:solidFill>
                <a:latin typeface="Lucida Console" pitchFamily="49" charset="0"/>
              </a:rPr>
              <a:t>Government</a:t>
            </a:r>
          </a:p>
        </p:txBody>
      </p:sp>
      <p:sp>
        <p:nvSpPr>
          <p:cNvPr id="8" name="TextBox 7"/>
          <p:cNvSpPr txBox="1"/>
          <p:nvPr/>
        </p:nvSpPr>
        <p:spPr>
          <a:xfrm>
            <a:off x="3071802" y="3571876"/>
            <a:ext cx="3357586" cy="338554"/>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pPr algn="ctr"/>
            <a:r>
              <a:rPr lang="en-AU" sz="1600" dirty="0">
                <a:latin typeface="Lucida Console" pitchFamily="49" charset="0"/>
              </a:rPr>
              <a:t>Concessionaire</a:t>
            </a:r>
          </a:p>
        </p:txBody>
      </p:sp>
      <p:sp>
        <p:nvSpPr>
          <p:cNvPr id="9" name="TextBox 8"/>
          <p:cNvSpPr txBox="1"/>
          <p:nvPr/>
        </p:nvSpPr>
        <p:spPr>
          <a:xfrm>
            <a:off x="3143240" y="5000636"/>
            <a:ext cx="3357586" cy="338554"/>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en-AU" sz="1600" dirty="0">
                <a:latin typeface="Lucida Console" pitchFamily="49" charset="0"/>
              </a:rPr>
              <a:t>Consumers</a:t>
            </a:r>
          </a:p>
        </p:txBody>
      </p:sp>
      <p:sp>
        <p:nvSpPr>
          <p:cNvPr id="10" name="Rectangle 9"/>
          <p:cNvSpPr/>
          <p:nvPr/>
        </p:nvSpPr>
        <p:spPr>
          <a:xfrm>
            <a:off x="0" y="2786058"/>
            <a:ext cx="2928958" cy="830997"/>
          </a:xfrm>
          <a:prstGeom prst="rect">
            <a:avLst/>
          </a:prstGeom>
        </p:spPr>
        <p:txBody>
          <a:bodyPr wrap="square">
            <a:spAutoFit/>
          </a:bodyPr>
          <a:lstStyle/>
          <a:p>
            <a:pPr algn="ctr"/>
            <a:r>
              <a:rPr lang="en-AU" sz="1200" dirty="0">
                <a:latin typeface="Lucida Console" pitchFamily="49" charset="0"/>
              </a:rPr>
              <a:t>Regulation:</a:t>
            </a:r>
          </a:p>
          <a:p>
            <a:pPr algn="ctr"/>
            <a:r>
              <a:rPr lang="en-AU" sz="1200" dirty="0">
                <a:latin typeface="Lucida Console" pitchFamily="49" charset="0"/>
              </a:rPr>
              <a:t>Tariff setting</a:t>
            </a:r>
          </a:p>
          <a:p>
            <a:pPr algn="ctr"/>
            <a:r>
              <a:rPr lang="en-AU" sz="1200" dirty="0">
                <a:latin typeface="Lucida Console" pitchFamily="49" charset="0"/>
              </a:rPr>
              <a:t>Service standards</a:t>
            </a:r>
          </a:p>
          <a:p>
            <a:pPr algn="ctr"/>
            <a:r>
              <a:rPr lang="en-AU" sz="1200" dirty="0">
                <a:latin typeface="Lucida Console" pitchFamily="49" charset="0"/>
              </a:rPr>
              <a:t>Environmental monitoring</a:t>
            </a:r>
          </a:p>
        </p:txBody>
      </p:sp>
      <p:sp>
        <p:nvSpPr>
          <p:cNvPr id="12" name="Rectangle 11"/>
          <p:cNvSpPr/>
          <p:nvPr/>
        </p:nvSpPr>
        <p:spPr>
          <a:xfrm>
            <a:off x="5643570" y="2857496"/>
            <a:ext cx="1951175" cy="276999"/>
          </a:xfrm>
          <a:prstGeom prst="rect">
            <a:avLst/>
          </a:prstGeom>
        </p:spPr>
        <p:txBody>
          <a:bodyPr wrap="none">
            <a:spAutoFit/>
          </a:bodyPr>
          <a:lstStyle/>
          <a:p>
            <a:r>
              <a:rPr lang="en-AU" sz="1200" dirty="0">
                <a:latin typeface="Lucida Console" pitchFamily="49" charset="0"/>
              </a:rPr>
              <a:t>Concession Contract</a:t>
            </a:r>
          </a:p>
        </p:txBody>
      </p:sp>
      <p:sp>
        <p:nvSpPr>
          <p:cNvPr id="13" name="Rectangle 12"/>
          <p:cNvSpPr/>
          <p:nvPr/>
        </p:nvSpPr>
        <p:spPr>
          <a:xfrm>
            <a:off x="3071802" y="3214686"/>
            <a:ext cx="1021433" cy="276999"/>
          </a:xfrm>
          <a:prstGeom prst="rect">
            <a:avLst/>
          </a:prstGeom>
        </p:spPr>
        <p:txBody>
          <a:bodyPr wrap="none">
            <a:spAutoFit/>
          </a:bodyPr>
          <a:lstStyle/>
          <a:p>
            <a:r>
              <a:rPr lang="en-AU" sz="1200" dirty="0">
                <a:latin typeface="Lucida Console" pitchFamily="49" charset="0"/>
              </a:rPr>
              <a:t>Reporting</a:t>
            </a:r>
          </a:p>
        </p:txBody>
      </p:sp>
      <p:cxnSp>
        <p:nvCxnSpPr>
          <p:cNvPr id="35" name="Straight Arrow Connector 34"/>
          <p:cNvCxnSpPr/>
          <p:nvPr/>
        </p:nvCxnSpPr>
        <p:spPr>
          <a:xfrm rot="16200000" flipV="1">
            <a:off x="3255722" y="2887889"/>
            <a:ext cx="500066" cy="10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28662" y="5715016"/>
            <a:ext cx="4572000" cy="253916"/>
          </a:xfrm>
          <a:prstGeom prst="rect">
            <a:avLst/>
          </a:prstGeom>
        </p:spPr>
        <p:txBody>
          <a:bodyPr>
            <a:spAutoFit/>
          </a:bodyPr>
          <a:lstStyle/>
          <a:p>
            <a:r>
              <a:rPr lang="en-AU" sz="1050" dirty="0"/>
              <a:t>Source: Heather Skilling and Kathleen Booth. 2007.</a:t>
            </a:r>
          </a:p>
        </p:txBody>
      </p:sp>
      <p:sp>
        <p:nvSpPr>
          <p:cNvPr id="26" name="Rectangle 25"/>
          <p:cNvSpPr/>
          <p:nvPr/>
        </p:nvSpPr>
        <p:spPr>
          <a:xfrm>
            <a:off x="5715008" y="4357694"/>
            <a:ext cx="928459" cy="276999"/>
          </a:xfrm>
          <a:prstGeom prst="rect">
            <a:avLst/>
          </a:prstGeom>
        </p:spPr>
        <p:txBody>
          <a:bodyPr wrap="none">
            <a:spAutoFit/>
          </a:bodyPr>
          <a:lstStyle/>
          <a:p>
            <a:r>
              <a:rPr lang="en-AU" sz="1200" dirty="0">
                <a:latin typeface="Lucida Console" pitchFamily="49" charset="0"/>
              </a:rPr>
              <a:t>Revenues</a:t>
            </a:r>
          </a:p>
        </p:txBody>
      </p:sp>
      <p:cxnSp>
        <p:nvCxnSpPr>
          <p:cNvPr id="34" name="Straight Arrow Connector 33"/>
          <p:cNvCxnSpPr/>
          <p:nvPr/>
        </p:nvCxnSpPr>
        <p:spPr>
          <a:xfrm rot="5400000">
            <a:off x="5001422" y="2999578"/>
            <a:ext cx="85725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57290" y="2357430"/>
            <a:ext cx="150019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072330" y="3214686"/>
            <a:ext cx="835485" cy="276999"/>
          </a:xfrm>
          <a:prstGeom prst="rect">
            <a:avLst/>
          </a:prstGeom>
          <a:solidFill>
            <a:schemeClr val="bg1">
              <a:lumMod val="75000"/>
            </a:schemeClr>
          </a:solidFill>
        </p:spPr>
        <p:txBody>
          <a:bodyPr wrap="square">
            <a:spAutoFit/>
          </a:bodyPr>
          <a:lstStyle/>
          <a:p>
            <a:r>
              <a:rPr lang="en-AU" sz="1200" dirty="0">
                <a:latin typeface="Lucida Console" pitchFamily="49" charset="0"/>
              </a:rPr>
              <a:t>Lenders</a:t>
            </a:r>
          </a:p>
        </p:txBody>
      </p:sp>
      <p:sp>
        <p:nvSpPr>
          <p:cNvPr id="24" name="Rectangle 23"/>
          <p:cNvSpPr/>
          <p:nvPr/>
        </p:nvSpPr>
        <p:spPr>
          <a:xfrm>
            <a:off x="7000892" y="4000504"/>
            <a:ext cx="1300356" cy="276999"/>
          </a:xfrm>
          <a:prstGeom prst="rect">
            <a:avLst/>
          </a:prstGeom>
          <a:solidFill>
            <a:schemeClr val="bg1">
              <a:lumMod val="75000"/>
            </a:schemeClr>
          </a:solidFill>
        </p:spPr>
        <p:txBody>
          <a:bodyPr wrap="none">
            <a:spAutoFit/>
          </a:bodyPr>
          <a:lstStyle/>
          <a:p>
            <a:r>
              <a:rPr lang="en-AU" sz="1200" dirty="0">
                <a:latin typeface="Lucida Console" pitchFamily="49" charset="0"/>
              </a:rPr>
              <a:t>Shareholders</a:t>
            </a:r>
          </a:p>
        </p:txBody>
      </p:sp>
      <p:sp>
        <p:nvSpPr>
          <p:cNvPr id="27" name="Rectangle 26"/>
          <p:cNvSpPr/>
          <p:nvPr/>
        </p:nvSpPr>
        <p:spPr>
          <a:xfrm>
            <a:off x="6929454" y="3571876"/>
            <a:ext cx="1486304" cy="276999"/>
          </a:xfrm>
          <a:prstGeom prst="rect">
            <a:avLst/>
          </a:prstGeom>
        </p:spPr>
        <p:txBody>
          <a:bodyPr wrap="none">
            <a:spAutoFit/>
          </a:bodyPr>
          <a:lstStyle/>
          <a:p>
            <a:r>
              <a:rPr lang="en-AU" sz="1200" dirty="0">
                <a:latin typeface="Lucida Console" pitchFamily="49" charset="0"/>
              </a:rPr>
              <a:t>Finance/Equity</a:t>
            </a:r>
          </a:p>
        </p:txBody>
      </p:sp>
      <p:cxnSp>
        <p:nvCxnSpPr>
          <p:cNvPr id="31" name="Straight Arrow Connector 30"/>
          <p:cNvCxnSpPr>
            <a:stCxn id="24" idx="1"/>
          </p:cNvCxnSpPr>
          <p:nvPr/>
        </p:nvCxnSpPr>
        <p:spPr>
          <a:xfrm rot="10800000">
            <a:off x="6500826" y="3857628"/>
            <a:ext cx="500066" cy="281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1"/>
          </p:cNvCxnSpPr>
          <p:nvPr/>
        </p:nvCxnSpPr>
        <p:spPr>
          <a:xfrm rot="10800000" flipV="1">
            <a:off x="6500826" y="3353186"/>
            <a:ext cx="571504" cy="361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5214942" y="4429132"/>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571736" y="4286256"/>
            <a:ext cx="928459" cy="276999"/>
          </a:xfrm>
          <a:prstGeom prst="rect">
            <a:avLst/>
          </a:prstGeom>
        </p:spPr>
        <p:txBody>
          <a:bodyPr wrap="none">
            <a:spAutoFit/>
          </a:bodyPr>
          <a:lstStyle/>
          <a:p>
            <a:r>
              <a:rPr lang="en-AU" sz="1200" dirty="0">
                <a:latin typeface="Lucida Console" pitchFamily="49" charset="0"/>
              </a:rPr>
              <a:t>Services</a:t>
            </a:r>
          </a:p>
        </p:txBody>
      </p:sp>
      <p:cxnSp>
        <p:nvCxnSpPr>
          <p:cNvPr id="43" name="Straight Arrow Connector 42"/>
          <p:cNvCxnSpPr/>
          <p:nvPr/>
        </p:nvCxnSpPr>
        <p:spPr>
          <a:xfrm rot="5400000">
            <a:off x="3036083" y="4464851"/>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142976" y="2571744"/>
            <a:ext cx="428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928662" y="4000504"/>
            <a:ext cx="85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0" idx="1"/>
          </p:cNvCxnSpPr>
          <p:nvPr/>
        </p:nvCxnSpPr>
        <p:spPr>
          <a:xfrm flipV="1">
            <a:off x="1357290" y="4424756"/>
            <a:ext cx="1214446" cy="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14348" y="1000108"/>
            <a:ext cx="7929618" cy="861774"/>
          </a:xfrm>
          <a:prstGeom prst="rect">
            <a:avLst/>
          </a:prstGeom>
        </p:spPr>
        <p:txBody>
          <a:bodyPr wrap="square">
            <a:spAutoFit/>
          </a:bodyPr>
          <a:lstStyle/>
          <a:p>
            <a:pPr algn="ctr"/>
            <a:r>
              <a:rPr lang="en-AU" sz="1000" dirty="0">
                <a:latin typeface="Lucida Console" pitchFamily="49" charset="0"/>
              </a:rPr>
              <a:t>A concession makes the private sector operator (concessionaire) responsible for the full delivery</a:t>
            </a:r>
          </a:p>
          <a:p>
            <a:pPr algn="ctr"/>
            <a:r>
              <a:rPr lang="en-AU" sz="1000" dirty="0">
                <a:latin typeface="Lucida Console" pitchFamily="49" charset="0"/>
              </a:rPr>
              <a:t>of services in a specified area, including operation, maintenance, collection, management, and</a:t>
            </a:r>
          </a:p>
          <a:p>
            <a:pPr algn="ctr"/>
            <a:r>
              <a:rPr lang="en-AU" sz="1000" dirty="0">
                <a:latin typeface="Lucida Console" pitchFamily="49" charset="0"/>
              </a:rPr>
              <a:t>construction and rehabilitation of the system. Importantly, the operator is now responsible for</a:t>
            </a:r>
          </a:p>
          <a:p>
            <a:pPr algn="ctr"/>
            <a:r>
              <a:rPr lang="en-AU" sz="1000" dirty="0">
                <a:latin typeface="Lucida Console" pitchFamily="49" charset="0"/>
              </a:rPr>
              <a:t>all capital investment.</a:t>
            </a:r>
            <a:r>
              <a:rPr lang="en-AU" sz="1000" dirty="0"/>
              <a:t> The public sector’s role shifts from being the service provider to regulating the price and quality of service. The concessionaire collects the tariff directly from the system users. The tariff is typically established by the concession contract.</a:t>
            </a:r>
            <a:endParaRPr lang="en-AU" sz="1000" dirty="0">
              <a:latin typeface="Lucida Console"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586790" cy="857256"/>
          </a:xfrm>
        </p:spPr>
        <p:txBody>
          <a:bodyPr/>
          <a:lstStyle/>
          <a:p>
            <a:r>
              <a:rPr lang="en-AU" sz="2400" dirty="0">
                <a:solidFill>
                  <a:schemeClr val="tx2"/>
                </a:solidFill>
                <a:latin typeface="Arial Rounded MT Bold" pitchFamily="34" charset="0"/>
              </a:rPr>
              <a:t>Structure of a Build–Operation–Transfer (BOT) Contract</a:t>
            </a:r>
          </a:p>
        </p:txBody>
      </p:sp>
      <p:sp>
        <p:nvSpPr>
          <p:cNvPr id="7" name="TextBox 6"/>
          <p:cNvSpPr txBox="1"/>
          <p:nvPr/>
        </p:nvSpPr>
        <p:spPr>
          <a:xfrm>
            <a:off x="1643042" y="2428868"/>
            <a:ext cx="2286016" cy="338554"/>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lang="en-AU" sz="1600" b="1" dirty="0">
                <a:solidFill>
                  <a:srgbClr val="FF0000"/>
                </a:solidFill>
                <a:latin typeface="Lucida Console" pitchFamily="49" charset="0"/>
              </a:rPr>
              <a:t>Government</a:t>
            </a:r>
          </a:p>
        </p:txBody>
      </p:sp>
      <p:sp>
        <p:nvSpPr>
          <p:cNvPr id="8" name="TextBox 7"/>
          <p:cNvSpPr txBox="1"/>
          <p:nvPr/>
        </p:nvSpPr>
        <p:spPr>
          <a:xfrm>
            <a:off x="3571868" y="3714752"/>
            <a:ext cx="2357454" cy="338554"/>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pPr algn="ctr"/>
            <a:r>
              <a:rPr lang="en-AU" sz="1600" dirty="0">
                <a:latin typeface="Lucida Console" pitchFamily="49" charset="0"/>
              </a:rPr>
              <a:t>BOT</a:t>
            </a:r>
          </a:p>
        </p:txBody>
      </p:sp>
      <p:sp>
        <p:nvSpPr>
          <p:cNvPr id="9" name="TextBox 8"/>
          <p:cNvSpPr txBox="1"/>
          <p:nvPr/>
        </p:nvSpPr>
        <p:spPr>
          <a:xfrm>
            <a:off x="3571868" y="5000636"/>
            <a:ext cx="2357454" cy="523220"/>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en-AU" sz="1600" dirty="0">
                <a:latin typeface="Lucida Console" pitchFamily="49" charset="0"/>
              </a:rPr>
              <a:t>Consumers</a:t>
            </a:r>
          </a:p>
          <a:p>
            <a:r>
              <a:rPr lang="en-AU" sz="1200" dirty="0"/>
              <a:t>(Directly or through Distributor)</a:t>
            </a:r>
            <a:endParaRPr lang="en-AU" sz="1200" dirty="0">
              <a:latin typeface="Lucida Console" pitchFamily="49" charset="0"/>
            </a:endParaRPr>
          </a:p>
        </p:txBody>
      </p:sp>
      <p:sp>
        <p:nvSpPr>
          <p:cNvPr id="12" name="Rectangle 11"/>
          <p:cNvSpPr/>
          <p:nvPr/>
        </p:nvSpPr>
        <p:spPr>
          <a:xfrm>
            <a:off x="5143504" y="2428868"/>
            <a:ext cx="2308365" cy="338554"/>
          </a:xfrm>
          <a:prstGeom prst="rect">
            <a:avLst/>
          </a:prstGeom>
          <a:solidFill>
            <a:schemeClr val="accent1">
              <a:lumMod val="40000"/>
              <a:lumOff val="60000"/>
            </a:schemeClr>
          </a:solidFill>
        </p:spPr>
        <p:txBody>
          <a:bodyPr wrap="square">
            <a:spAutoFit/>
          </a:bodyPr>
          <a:lstStyle/>
          <a:p>
            <a:r>
              <a:rPr lang="en-AU" sz="1600" dirty="0">
                <a:latin typeface="Lucida Console" pitchFamily="49" charset="0"/>
              </a:rPr>
              <a:t>Private Developer</a:t>
            </a:r>
          </a:p>
        </p:txBody>
      </p:sp>
      <p:sp>
        <p:nvSpPr>
          <p:cNvPr id="44" name="Rectangle 43"/>
          <p:cNvSpPr/>
          <p:nvPr/>
        </p:nvSpPr>
        <p:spPr>
          <a:xfrm>
            <a:off x="928662" y="5715016"/>
            <a:ext cx="4572000" cy="253916"/>
          </a:xfrm>
          <a:prstGeom prst="rect">
            <a:avLst/>
          </a:prstGeom>
        </p:spPr>
        <p:txBody>
          <a:bodyPr>
            <a:spAutoFit/>
          </a:bodyPr>
          <a:lstStyle/>
          <a:p>
            <a:r>
              <a:rPr lang="en-AU" sz="1050" dirty="0"/>
              <a:t>Source: Heather Skilling and Kathleen Booth. 2007.</a:t>
            </a:r>
          </a:p>
        </p:txBody>
      </p:sp>
      <p:sp>
        <p:nvSpPr>
          <p:cNvPr id="26" name="Rectangle 25"/>
          <p:cNvSpPr/>
          <p:nvPr/>
        </p:nvSpPr>
        <p:spPr>
          <a:xfrm>
            <a:off x="5357818" y="4286256"/>
            <a:ext cx="835485" cy="276999"/>
          </a:xfrm>
          <a:prstGeom prst="rect">
            <a:avLst/>
          </a:prstGeom>
        </p:spPr>
        <p:txBody>
          <a:bodyPr wrap="none">
            <a:spAutoFit/>
          </a:bodyPr>
          <a:lstStyle/>
          <a:p>
            <a:r>
              <a:rPr lang="en-AU" sz="1200" dirty="0">
                <a:latin typeface="Lucida Console" pitchFamily="49" charset="0"/>
              </a:rPr>
              <a:t>Tariffs</a:t>
            </a:r>
          </a:p>
        </p:txBody>
      </p:sp>
      <p:sp>
        <p:nvSpPr>
          <p:cNvPr id="27" name="Rectangle 26"/>
          <p:cNvSpPr/>
          <p:nvPr/>
        </p:nvSpPr>
        <p:spPr>
          <a:xfrm>
            <a:off x="6572264" y="3929066"/>
            <a:ext cx="928459" cy="276999"/>
          </a:xfrm>
          <a:prstGeom prst="rect">
            <a:avLst/>
          </a:prstGeom>
        </p:spPr>
        <p:txBody>
          <a:bodyPr wrap="none">
            <a:spAutoFit/>
          </a:bodyPr>
          <a:lstStyle/>
          <a:p>
            <a:r>
              <a:rPr lang="en-AU" sz="1200" dirty="0">
                <a:latin typeface="Lucida Console" pitchFamily="49" charset="0"/>
              </a:rPr>
              <a:t>Revenues</a:t>
            </a:r>
          </a:p>
        </p:txBody>
      </p:sp>
      <p:cxnSp>
        <p:nvCxnSpPr>
          <p:cNvPr id="39" name="Straight Arrow Connector 38"/>
          <p:cNvCxnSpPr/>
          <p:nvPr/>
        </p:nvCxnSpPr>
        <p:spPr>
          <a:xfrm rot="5400000" flipH="1" flipV="1">
            <a:off x="4787108" y="4499776"/>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214678" y="4286256"/>
            <a:ext cx="928459" cy="276999"/>
          </a:xfrm>
          <a:prstGeom prst="rect">
            <a:avLst/>
          </a:prstGeom>
        </p:spPr>
        <p:txBody>
          <a:bodyPr wrap="none">
            <a:spAutoFit/>
          </a:bodyPr>
          <a:lstStyle/>
          <a:p>
            <a:r>
              <a:rPr lang="en-AU" sz="1200" dirty="0">
                <a:latin typeface="Lucida Console" pitchFamily="49" charset="0"/>
              </a:rPr>
              <a:t>Services</a:t>
            </a:r>
          </a:p>
        </p:txBody>
      </p:sp>
      <p:cxnSp>
        <p:nvCxnSpPr>
          <p:cNvPr id="43" name="Straight Arrow Connector 42"/>
          <p:cNvCxnSpPr/>
          <p:nvPr/>
        </p:nvCxnSpPr>
        <p:spPr>
          <a:xfrm rot="5400000">
            <a:off x="3822695" y="4535495"/>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 idx="3"/>
          </p:cNvCxnSpPr>
          <p:nvPr/>
        </p:nvCxnSpPr>
        <p:spPr>
          <a:xfrm flipV="1">
            <a:off x="5929322" y="3857628"/>
            <a:ext cx="1143008" cy="26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6537339" y="3321049"/>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928926" y="1928802"/>
            <a:ext cx="3286148" cy="461665"/>
          </a:xfrm>
          <a:prstGeom prst="rect">
            <a:avLst/>
          </a:prstGeom>
        </p:spPr>
        <p:txBody>
          <a:bodyPr wrap="square">
            <a:spAutoFit/>
          </a:bodyPr>
          <a:lstStyle/>
          <a:p>
            <a:pPr algn="ctr"/>
            <a:r>
              <a:rPr lang="en-AU" sz="1200" dirty="0">
                <a:latin typeface="Lucida Console" pitchFamily="49" charset="0"/>
              </a:rPr>
              <a:t>Eventual Return</a:t>
            </a:r>
          </a:p>
          <a:p>
            <a:pPr algn="ctr"/>
            <a:r>
              <a:rPr lang="en-AU" sz="1200" dirty="0">
                <a:latin typeface="Lucida Console" pitchFamily="49" charset="0"/>
              </a:rPr>
              <a:t>of Investment</a:t>
            </a:r>
          </a:p>
        </p:txBody>
      </p:sp>
      <p:sp>
        <p:nvSpPr>
          <p:cNvPr id="37" name="Rectangle 36"/>
          <p:cNvSpPr/>
          <p:nvPr/>
        </p:nvSpPr>
        <p:spPr>
          <a:xfrm>
            <a:off x="4857752" y="3000372"/>
            <a:ext cx="1858201" cy="276999"/>
          </a:xfrm>
          <a:prstGeom prst="rect">
            <a:avLst/>
          </a:prstGeom>
        </p:spPr>
        <p:txBody>
          <a:bodyPr wrap="none">
            <a:spAutoFit/>
          </a:bodyPr>
          <a:lstStyle/>
          <a:p>
            <a:r>
              <a:rPr lang="en-AU" sz="1200" dirty="0">
                <a:latin typeface="Lucida Console" pitchFamily="49" charset="0"/>
              </a:rPr>
              <a:t>Capital Investment</a:t>
            </a:r>
          </a:p>
        </p:txBody>
      </p:sp>
      <p:cxnSp>
        <p:nvCxnSpPr>
          <p:cNvPr id="42" name="Straight Connector 41"/>
          <p:cNvCxnSpPr/>
          <p:nvPr/>
        </p:nvCxnSpPr>
        <p:spPr>
          <a:xfrm rot="5400000" flipH="1" flipV="1">
            <a:off x="5357818" y="2143116"/>
            <a:ext cx="571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3143240" y="1857364"/>
            <a:ext cx="25003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2858282" y="214232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14876" y="2643182"/>
            <a:ext cx="428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4179885" y="3178173"/>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3929058" y="2643182"/>
            <a:ext cx="357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3751257" y="3178173"/>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57224" y="928670"/>
            <a:ext cx="7858180" cy="784830"/>
          </a:xfrm>
          <a:prstGeom prst="rect">
            <a:avLst/>
          </a:prstGeom>
        </p:spPr>
        <p:txBody>
          <a:bodyPr wrap="square">
            <a:spAutoFit/>
          </a:bodyPr>
          <a:lstStyle/>
          <a:p>
            <a:pPr algn="ctr"/>
            <a:r>
              <a:rPr lang="en-AU" sz="900" dirty="0">
                <a:latin typeface="Lucida Console" pitchFamily="49" charset="0"/>
              </a:rPr>
              <a:t>BOT and similar arrangements are a kind of specialized concession in which a private firm or consortium finances and develops a new infrastructure project or a major component according to performance standards set by the government. Under BOTs, the private partner provides the capital required to build the new facility. Importantly, the private operator now owns the assets for a period set by contract—sufficient to allow the developer time to recover investment costs through user charges.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solidFill>
                  <a:schemeClr val="tx2"/>
                </a:solidFill>
                <a:latin typeface="Arial Rounded MT Bold" pitchFamily="34" charset="0"/>
              </a:rPr>
              <a:t>Basic Project Delivery Options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01168586"/>
              </p:ext>
            </p:extLst>
          </p:nvPr>
        </p:nvGraphicFramePr>
        <p:xfrm>
          <a:off x="457200" y="1600200"/>
          <a:ext cx="8229599" cy="4043376"/>
        </p:xfrm>
        <a:graphic>
          <a:graphicData uri="http://schemas.openxmlformats.org/drawingml/2006/table">
            <a:tbl>
              <a:tblPr firstRow="1" bandRow="1">
                <a:tableStyleId>{5C22544A-7EE6-4342-B048-85BDC9FD1C3A}</a:tableStyleId>
              </a:tblPr>
              <a:tblGrid>
                <a:gridCol w="1471594">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1071570">
                  <a:extLst>
                    <a:ext uri="{9D8B030D-6E8A-4147-A177-3AD203B41FA5}">
                      <a16:colId xmlns:a16="http://schemas.microsoft.com/office/drawing/2014/main" val="20003"/>
                    </a:ext>
                  </a:extLst>
                </a:gridCol>
                <a:gridCol w="1049105">
                  <a:extLst>
                    <a:ext uri="{9D8B030D-6E8A-4147-A177-3AD203B41FA5}">
                      <a16:colId xmlns:a16="http://schemas.microsoft.com/office/drawing/2014/main" val="20004"/>
                    </a:ext>
                  </a:extLst>
                </a:gridCol>
                <a:gridCol w="1094035">
                  <a:extLst>
                    <a:ext uri="{9D8B030D-6E8A-4147-A177-3AD203B41FA5}">
                      <a16:colId xmlns:a16="http://schemas.microsoft.com/office/drawing/2014/main" val="20005"/>
                    </a:ext>
                  </a:extLst>
                </a:gridCol>
                <a:gridCol w="1257279">
                  <a:extLst>
                    <a:ext uri="{9D8B030D-6E8A-4147-A177-3AD203B41FA5}">
                      <a16:colId xmlns:a16="http://schemas.microsoft.com/office/drawing/2014/main" val="20006"/>
                    </a:ext>
                  </a:extLst>
                </a:gridCol>
              </a:tblGrid>
              <a:tr h="576569">
                <a:tc>
                  <a:txBody>
                    <a:bodyPr/>
                    <a:lstStyle/>
                    <a:p>
                      <a:endParaRPr lang="en-AU" dirty="0"/>
                    </a:p>
                  </a:txBody>
                  <a:tcPr/>
                </a:tc>
                <a:tc>
                  <a:txBody>
                    <a:bodyPr/>
                    <a:lstStyle/>
                    <a:p>
                      <a:pPr algn="ctr"/>
                      <a:r>
                        <a:rPr lang="en-AU" sz="1200" b="1" baseline="0" dirty="0">
                          <a:latin typeface="FrugalSans-Bold"/>
                        </a:rPr>
                        <a:t>Own</a:t>
                      </a:r>
                      <a:endParaRPr lang="en-AU" sz="1200" dirty="0"/>
                    </a:p>
                  </a:txBody>
                  <a:tcPr/>
                </a:tc>
                <a:tc>
                  <a:txBody>
                    <a:bodyPr/>
                    <a:lstStyle/>
                    <a:p>
                      <a:pPr algn="ctr"/>
                      <a:r>
                        <a:rPr lang="en-AU" sz="1200" b="1" baseline="0" dirty="0">
                          <a:latin typeface="FrugalSans-Bold"/>
                        </a:rPr>
                        <a:t>Conceive</a:t>
                      </a:r>
                      <a:endParaRPr lang="en-AU" sz="1200" dirty="0"/>
                    </a:p>
                  </a:txBody>
                  <a:tcPr/>
                </a:tc>
                <a:tc>
                  <a:txBody>
                    <a:bodyPr/>
                    <a:lstStyle/>
                    <a:p>
                      <a:pPr algn="ctr"/>
                      <a:r>
                        <a:rPr lang="en-AU" sz="1200" b="1" baseline="0" dirty="0">
                          <a:latin typeface="FrugalSans-Bold"/>
                        </a:rPr>
                        <a:t>Design</a:t>
                      </a:r>
                      <a:endParaRPr lang="en-AU" sz="1200" dirty="0"/>
                    </a:p>
                  </a:txBody>
                  <a:tcPr/>
                </a:tc>
                <a:tc>
                  <a:txBody>
                    <a:bodyPr/>
                    <a:lstStyle/>
                    <a:p>
                      <a:pPr algn="ctr"/>
                      <a:r>
                        <a:rPr lang="en-AU" sz="1200" b="1" baseline="0" dirty="0">
                          <a:latin typeface="FrugalSans-Bold"/>
                        </a:rPr>
                        <a:t>Build</a:t>
                      </a:r>
                      <a:endParaRPr lang="en-AU" sz="1200" dirty="0"/>
                    </a:p>
                  </a:txBody>
                  <a:tcPr/>
                </a:tc>
                <a:tc>
                  <a:txBody>
                    <a:bodyPr/>
                    <a:lstStyle/>
                    <a:p>
                      <a:pPr algn="ctr"/>
                      <a:r>
                        <a:rPr lang="en-AU" sz="1200" b="1" baseline="0" dirty="0">
                          <a:latin typeface="FrugalSans-Bold"/>
                        </a:rPr>
                        <a:t>Operation &amp; Operation</a:t>
                      </a:r>
                      <a:endParaRPr lang="en-AU" sz="1200" dirty="0"/>
                    </a:p>
                  </a:txBody>
                  <a:tcPr/>
                </a:tc>
                <a:tc>
                  <a:txBody>
                    <a:bodyPr/>
                    <a:lstStyle/>
                    <a:p>
                      <a:pPr algn="ctr"/>
                      <a:r>
                        <a:rPr lang="en-AU" sz="1200" b="1" baseline="0" dirty="0">
                          <a:latin typeface="FrugalSans-Bold"/>
                        </a:rPr>
                        <a:t>Financial Responsibility</a:t>
                      </a:r>
                      <a:endParaRPr lang="en-AU" sz="1200" dirty="0"/>
                    </a:p>
                  </a:txBody>
                  <a:tcPr/>
                </a:tc>
                <a:extLst>
                  <a:ext uri="{0D108BD9-81ED-4DB2-BD59-A6C34878D82A}">
                    <a16:rowId xmlns:a16="http://schemas.microsoft.com/office/drawing/2014/main" val="10000"/>
                  </a:ext>
                </a:extLst>
              </a:tr>
              <a:tr h="665272">
                <a:tc>
                  <a:txBody>
                    <a:bodyPr/>
                    <a:lstStyle/>
                    <a:p>
                      <a:pPr algn="l"/>
                      <a:r>
                        <a:rPr lang="en-AU" sz="1400" b="1" kern="1200" baseline="0" dirty="0">
                          <a:solidFill>
                            <a:schemeClr val="dk1"/>
                          </a:solidFill>
                          <a:latin typeface="+mn-lt"/>
                          <a:ea typeface="+mn-ea"/>
                          <a:cs typeface="+mn-cs"/>
                        </a:rPr>
                        <a:t>Design–Bid–Build</a:t>
                      </a:r>
                      <a:endParaRPr lang="en-AU" sz="1400" b="1" dirty="0"/>
                    </a:p>
                  </a:txBody>
                  <a:tcPr/>
                </a:tc>
                <a:tc>
                  <a:txBody>
                    <a:bodyPr/>
                    <a:lstStyle/>
                    <a:p>
                      <a:r>
                        <a:rPr lang="en-AU" sz="1400" b="1" dirty="0">
                          <a:solidFill>
                            <a:srgbClr val="FF0000"/>
                          </a:solidFill>
                        </a:rPr>
                        <a:t>Public</a:t>
                      </a:r>
                    </a:p>
                  </a:txBody>
                  <a:tcPr/>
                </a:tc>
                <a:tc>
                  <a:txBody>
                    <a:bodyPr/>
                    <a:lstStyle/>
                    <a:p>
                      <a:r>
                        <a:rPr lang="en-AU" sz="1400" b="1" dirty="0">
                          <a:solidFill>
                            <a:srgbClr val="FF0000"/>
                          </a:solidFill>
                        </a:rPr>
                        <a:t>Public</a:t>
                      </a:r>
                    </a:p>
                  </a:txBody>
                  <a:tcPr/>
                </a:tc>
                <a:tc gridSpan="2">
                  <a:txBody>
                    <a:bodyPr/>
                    <a:lstStyle/>
                    <a:p>
                      <a:pPr algn="ctr"/>
                      <a:r>
                        <a:rPr lang="en-AU" sz="1400" kern="1200" baseline="0" dirty="0">
                          <a:solidFill>
                            <a:schemeClr val="dk1"/>
                          </a:solidFill>
                          <a:latin typeface="+mn-lt"/>
                          <a:ea typeface="+mn-ea"/>
                          <a:cs typeface="+mn-cs"/>
                        </a:rPr>
                        <a:t>Private by fee contract</a:t>
                      </a:r>
                      <a:endParaRPr lang="en-AU" sz="1400" dirty="0"/>
                    </a:p>
                  </a:txBody>
                  <a:tcPr/>
                </a:tc>
                <a:tc hMerge="1">
                  <a:txBody>
                    <a:bodyPr/>
                    <a:lstStyle/>
                    <a:p>
                      <a:endParaRPr lang="en-AU" sz="1200" dirty="0"/>
                    </a:p>
                  </a:txBody>
                  <a:tcPr/>
                </a:tc>
                <a:tc>
                  <a:txBody>
                    <a:bodyPr/>
                    <a:lstStyle/>
                    <a:p>
                      <a:r>
                        <a:rPr lang="en-AU" sz="1400" b="1" kern="1200" baseline="0" dirty="0">
                          <a:solidFill>
                            <a:srgbClr val="FF0000"/>
                          </a:solidFill>
                          <a:latin typeface="+mn-lt"/>
                          <a:ea typeface="+mn-ea"/>
                          <a:cs typeface="+mn-cs"/>
                        </a:rPr>
                        <a:t>Public</a:t>
                      </a:r>
                      <a:endParaRPr lang="en-AU" sz="1400" b="1" dirty="0">
                        <a:solidFill>
                          <a:srgbClr val="FF0000"/>
                        </a:solidFill>
                      </a:endParaRPr>
                    </a:p>
                  </a:txBody>
                  <a:tcPr/>
                </a:tc>
                <a:tc>
                  <a:txBody>
                    <a:bodyPr/>
                    <a:lstStyle/>
                    <a:p>
                      <a:r>
                        <a:rPr lang="en-AU" sz="1400" b="1" kern="1200" baseline="0" dirty="0">
                          <a:solidFill>
                            <a:srgbClr val="FF0000"/>
                          </a:solidFill>
                          <a:latin typeface="+mn-lt"/>
                          <a:ea typeface="+mn-ea"/>
                          <a:cs typeface="+mn-cs"/>
                        </a:rPr>
                        <a:t>Public</a:t>
                      </a:r>
                      <a:endParaRPr lang="en-AU" sz="1400" b="1" dirty="0">
                        <a:solidFill>
                          <a:srgbClr val="FF0000"/>
                        </a:solidFill>
                      </a:endParaRPr>
                    </a:p>
                  </a:txBody>
                  <a:tcPr/>
                </a:tc>
                <a:extLst>
                  <a:ext uri="{0D108BD9-81ED-4DB2-BD59-A6C34878D82A}">
                    <a16:rowId xmlns:a16="http://schemas.microsoft.com/office/drawing/2014/main" val="10001"/>
                  </a:ext>
                </a:extLst>
              </a:tr>
              <a:tr h="539610">
                <a:tc>
                  <a:txBody>
                    <a:bodyPr/>
                    <a:lstStyle/>
                    <a:p>
                      <a:r>
                        <a:rPr lang="en-AU" sz="1400" b="1" kern="1200" baseline="0" dirty="0">
                          <a:solidFill>
                            <a:schemeClr val="dk1"/>
                          </a:solidFill>
                          <a:latin typeface="+mn-lt"/>
                          <a:ea typeface="+mn-ea"/>
                          <a:cs typeface="+mn-cs"/>
                        </a:rPr>
                        <a:t>Design–Build</a:t>
                      </a:r>
                      <a:endParaRPr lang="en-A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a:t>
                      </a:r>
                    </a:p>
                  </a:txBody>
                  <a:tcPr/>
                </a:tc>
                <a:tc gridSpan="2">
                  <a:txBody>
                    <a:bodyPr/>
                    <a:lstStyle/>
                    <a:p>
                      <a:pPr algn="ctr"/>
                      <a:r>
                        <a:rPr lang="en-AU" sz="1400" kern="1200" baseline="0" dirty="0">
                          <a:solidFill>
                            <a:schemeClr val="dk1"/>
                          </a:solidFill>
                          <a:latin typeface="+mn-lt"/>
                          <a:ea typeface="+mn-ea"/>
                          <a:cs typeface="+mn-cs"/>
                        </a:rPr>
                        <a:t>Private by fee contract</a:t>
                      </a:r>
                      <a:endParaRPr lang="en-AU" sz="1400" dirty="0"/>
                    </a:p>
                  </a:txBody>
                  <a:tcPr/>
                </a:tc>
                <a:tc hMerge="1">
                  <a:txBody>
                    <a:bodyPr/>
                    <a:lstStyle/>
                    <a:p>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a:t>
                      </a:r>
                    </a:p>
                  </a:txBody>
                  <a:tcPr/>
                </a:tc>
                <a:extLst>
                  <a:ext uri="{0D108BD9-81ED-4DB2-BD59-A6C34878D82A}">
                    <a16:rowId xmlns:a16="http://schemas.microsoft.com/office/drawing/2014/main" val="10002"/>
                  </a:ext>
                </a:extLst>
              </a:tr>
              <a:tr h="665272">
                <a:tc>
                  <a:txBody>
                    <a:bodyPr/>
                    <a:lstStyle/>
                    <a:p>
                      <a:r>
                        <a:rPr lang="en-AU" sz="1400" b="1" kern="1200" baseline="0" dirty="0">
                          <a:solidFill>
                            <a:schemeClr val="dk1"/>
                          </a:solidFill>
                          <a:latin typeface="+mn-lt"/>
                          <a:ea typeface="+mn-ea"/>
                          <a:cs typeface="+mn-cs"/>
                        </a:rPr>
                        <a:t>Build–Operate–Transfer (BOT)</a:t>
                      </a:r>
                      <a:endParaRPr lang="en-A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a:t>
                      </a:r>
                    </a:p>
                    <a:p>
                      <a:endParaRPr lang="en-AU" sz="1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a:t>
                      </a:r>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kern="1200" baseline="0" dirty="0">
                          <a:solidFill>
                            <a:srgbClr val="FF0000"/>
                          </a:solidFill>
                          <a:latin typeface="+mn-lt"/>
                          <a:ea typeface="+mn-ea"/>
                          <a:cs typeface="+mn-cs"/>
                        </a:rPr>
                        <a:t>Private by fee contract</a:t>
                      </a:r>
                      <a:endParaRPr lang="en-AU" sz="1400" b="1" dirty="0">
                        <a:solidFill>
                          <a:srgbClr val="FF0000"/>
                        </a:solidFill>
                      </a:endParaRPr>
                    </a:p>
                    <a:p>
                      <a:pPr algn="ctr"/>
                      <a:endParaRPr lang="en-AU" sz="1400" b="1" dirty="0">
                        <a:solidFill>
                          <a:srgbClr val="FF0000"/>
                        </a:solidFill>
                      </a:endParaRPr>
                    </a:p>
                  </a:txBody>
                  <a:tcPr/>
                </a:tc>
                <a:tc hMerge="1">
                  <a:txBody>
                    <a:bodyPr/>
                    <a:lstStyle/>
                    <a:p>
                      <a:endParaRPr lang="en-AU" sz="1200" dirty="0"/>
                    </a:p>
                  </a:txBody>
                  <a:tcPr/>
                </a:tc>
                <a:tc hMerge="1">
                  <a:txBody>
                    <a:bodyPr/>
                    <a:lstStyle/>
                    <a:p>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a:t>
                      </a:r>
                    </a:p>
                    <a:p>
                      <a:endParaRPr lang="en-AU" sz="1400" b="1" dirty="0">
                        <a:solidFill>
                          <a:srgbClr val="FF0000"/>
                        </a:solidFill>
                      </a:endParaRPr>
                    </a:p>
                  </a:txBody>
                  <a:tcPr/>
                </a:tc>
                <a:extLst>
                  <a:ext uri="{0D108BD9-81ED-4DB2-BD59-A6C34878D82A}">
                    <a16:rowId xmlns:a16="http://schemas.microsoft.com/office/drawing/2014/main" val="10003"/>
                  </a:ext>
                </a:extLst>
              </a:tr>
              <a:tr h="931381">
                <a:tc>
                  <a:txBody>
                    <a:bodyPr/>
                    <a:lstStyle/>
                    <a:p>
                      <a:r>
                        <a:rPr lang="en-AU" sz="1400" b="1" kern="1200" baseline="0" dirty="0">
                          <a:solidFill>
                            <a:schemeClr val="dk1"/>
                          </a:solidFill>
                          <a:latin typeface="+mn-lt"/>
                          <a:ea typeface="+mn-ea"/>
                          <a:cs typeface="+mn-cs"/>
                        </a:rPr>
                        <a:t>Design–Build–Finance–Operate (DBFO)</a:t>
                      </a:r>
                      <a:endParaRPr lang="en-A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a:t>
                      </a:r>
                    </a:p>
                    <a:p>
                      <a:endParaRPr lang="en-AU" sz="1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0" dirty="0">
                          <a:solidFill>
                            <a:schemeClr val="tx1"/>
                          </a:solidFill>
                        </a:rPr>
                        <a:t>Public</a:t>
                      </a:r>
                      <a:r>
                        <a:rPr lang="en-AU" sz="1400" b="1" dirty="0">
                          <a:solidFill>
                            <a:srgbClr val="FF0000"/>
                          </a:solidFill>
                        </a:rPr>
                        <a:t> </a:t>
                      </a:r>
                      <a:r>
                        <a:rPr lang="en-AU" sz="1400" dirty="0"/>
                        <a:t>or Private</a:t>
                      </a:r>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kern="1200" baseline="0" dirty="0">
                          <a:solidFill>
                            <a:schemeClr val="dk1"/>
                          </a:solidFill>
                          <a:latin typeface="+mn-lt"/>
                          <a:ea typeface="+mn-ea"/>
                          <a:cs typeface="+mn-cs"/>
                        </a:rPr>
                        <a:t>Private by fee contract</a:t>
                      </a:r>
                      <a:endParaRPr lang="en-AU" sz="1400" dirty="0"/>
                    </a:p>
                    <a:p>
                      <a:pPr algn="ctr"/>
                      <a:endParaRPr lang="en-AU" sz="1400" dirty="0"/>
                    </a:p>
                  </a:txBody>
                  <a:tcPr/>
                </a:tc>
                <a:tc hMerge="1">
                  <a:txBody>
                    <a:bodyPr/>
                    <a:lstStyle/>
                    <a:p>
                      <a:endParaRPr lang="en-AU" sz="1200" dirty="0"/>
                    </a:p>
                  </a:txBody>
                  <a:tcPr/>
                </a:tc>
                <a:tc hMerge="1">
                  <a:txBody>
                    <a:bodyPr/>
                    <a:lstStyle/>
                    <a:p>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 </a:t>
                      </a:r>
                      <a:r>
                        <a:rPr lang="en-AU" sz="1400" b="0" dirty="0">
                          <a:solidFill>
                            <a:schemeClr val="tx1"/>
                          </a:solidFill>
                        </a:rPr>
                        <a:t>Public</a:t>
                      </a:r>
                      <a:r>
                        <a:rPr lang="en-AU" sz="1400" dirty="0"/>
                        <a:t>/Private,</a:t>
                      </a:r>
                      <a:r>
                        <a:rPr lang="en-AU" sz="1400" baseline="0" dirty="0"/>
                        <a:t> or Private</a:t>
                      </a:r>
                      <a:endParaRPr lang="en-AU" sz="1400" dirty="0"/>
                    </a:p>
                  </a:txBody>
                  <a:tcPr/>
                </a:tc>
                <a:extLst>
                  <a:ext uri="{0D108BD9-81ED-4DB2-BD59-A6C34878D82A}">
                    <a16:rowId xmlns:a16="http://schemas.microsoft.com/office/drawing/2014/main" val="10004"/>
                  </a:ext>
                </a:extLst>
              </a:tr>
              <a:tr h="665272">
                <a:tc>
                  <a:txBody>
                    <a:bodyPr/>
                    <a:lstStyle/>
                    <a:p>
                      <a:r>
                        <a:rPr lang="en-AU" sz="1400" b="1" kern="1200" baseline="0" dirty="0">
                          <a:solidFill>
                            <a:schemeClr val="dk1"/>
                          </a:solidFill>
                          <a:latin typeface="+mn-lt"/>
                          <a:ea typeface="+mn-ea"/>
                          <a:cs typeface="+mn-cs"/>
                        </a:rPr>
                        <a:t>Build–Own–Operate (BOO)</a:t>
                      </a:r>
                      <a:endParaRPr lang="en-AU" sz="1400" b="1" dirty="0"/>
                    </a:p>
                  </a:txBody>
                  <a:tcPr/>
                </a:tc>
                <a:tc>
                  <a:txBody>
                    <a:bodyPr/>
                    <a:lstStyle/>
                    <a:p>
                      <a:r>
                        <a:rPr lang="en-AU" sz="1400" dirty="0"/>
                        <a:t>Private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FF0000"/>
                          </a:solidFill>
                        </a:rPr>
                        <a:t>Public</a:t>
                      </a:r>
                    </a:p>
                    <a:p>
                      <a:endParaRPr lang="en-AU" sz="1400" dirty="0"/>
                    </a:p>
                  </a:txBody>
                  <a:tcPr/>
                </a:tc>
                <a:tc gridSpan="4">
                  <a:txBody>
                    <a:bodyPr/>
                    <a:lstStyle/>
                    <a:p>
                      <a:pPr algn="ctr"/>
                      <a:r>
                        <a:rPr lang="en-AU" sz="1400" kern="1200" baseline="0" dirty="0">
                          <a:solidFill>
                            <a:schemeClr val="dk1"/>
                          </a:solidFill>
                          <a:latin typeface="+mn-lt"/>
                          <a:ea typeface="+mn-ea"/>
                          <a:cs typeface="+mn-cs"/>
                        </a:rPr>
                        <a:t>Private by contract (concession)</a:t>
                      </a:r>
                      <a:endParaRPr lang="en-AU" sz="1400" dirty="0"/>
                    </a:p>
                  </a:txBody>
                  <a:tcPr/>
                </a:tc>
                <a:tc hMerge="1">
                  <a:txBody>
                    <a:bodyPr/>
                    <a:lstStyle/>
                    <a:p>
                      <a:endParaRPr lang="en-AU" sz="1200" dirty="0"/>
                    </a:p>
                  </a:txBody>
                  <a:tcPr/>
                </a:tc>
                <a:tc hMerge="1">
                  <a:txBody>
                    <a:bodyPr/>
                    <a:lstStyle/>
                    <a:p>
                      <a:endParaRPr lang="en-AU" sz="1200" dirty="0"/>
                    </a:p>
                  </a:txBody>
                  <a:tcPr/>
                </a:tc>
                <a:tc hMerge="1">
                  <a:txBody>
                    <a:bodyPr/>
                    <a:lstStyle/>
                    <a:p>
                      <a:endParaRPr lang="en-AU" sz="1200" dirty="0"/>
                    </a:p>
                  </a:txBody>
                  <a:tcPr/>
                </a:tc>
                <a:extLst>
                  <a:ext uri="{0D108BD9-81ED-4DB2-BD59-A6C34878D82A}">
                    <a16:rowId xmlns:a16="http://schemas.microsoft.com/office/drawing/2014/main" val="10005"/>
                  </a:ext>
                </a:extLst>
              </a:tr>
            </a:tbl>
          </a:graphicData>
        </a:graphic>
      </p:graphicFrame>
      <p:sp>
        <p:nvSpPr>
          <p:cNvPr id="8" name="Rectangle 7"/>
          <p:cNvSpPr/>
          <p:nvPr/>
        </p:nvSpPr>
        <p:spPr>
          <a:xfrm>
            <a:off x="500034" y="5643578"/>
            <a:ext cx="4572000" cy="253916"/>
          </a:xfrm>
          <a:prstGeom prst="rect">
            <a:avLst/>
          </a:prstGeom>
        </p:spPr>
        <p:txBody>
          <a:bodyPr>
            <a:spAutoFit/>
          </a:bodyPr>
          <a:lstStyle/>
          <a:p>
            <a:r>
              <a:rPr lang="en-AU" sz="1050" dirty="0"/>
              <a:t>Source: Heather Skilling and Kathleen Booth. 2007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AU" sz="2400" dirty="0">
                <a:solidFill>
                  <a:schemeClr val="tx2"/>
                </a:solidFill>
                <a:latin typeface="Arial Rounded MT Bold" pitchFamily="34" charset="0"/>
              </a:rPr>
              <a:t>Structure of Joint Venture Contract</a:t>
            </a:r>
          </a:p>
        </p:txBody>
      </p:sp>
      <p:sp>
        <p:nvSpPr>
          <p:cNvPr id="7" name="TextBox 6"/>
          <p:cNvSpPr txBox="1"/>
          <p:nvPr/>
        </p:nvSpPr>
        <p:spPr>
          <a:xfrm>
            <a:off x="2928926" y="2143116"/>
            <a:ext cx="3429024" cy="338554"/>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pPr algn="ctr"/>
            <a:r>
              <a:rPr lang="en-AU" sz="1600" b="1" dirty="0">
                <a:solidFill>
                  <a:srgbClr val="FF0000"/>
                </a:solidFill>
                <a:latin typeface="Lucida Console" pitchFamily="49" charset="0"/>
              </a:rPr>
              <a:t>Government</a:t>
            </a:r>
          </a:p>
        </p:txBody>
      </p:sp>
      <p:sp>
        <p:nvSpPr>
          <p:cNvPr id="8" name="TextBox 7"/>
          <p:cNvSpPr txBox="1"/>
          <p:nvPr/>
        </p:nvSpPr>
        <p:spPr>
          <a:xfrm>
            <a:off x="3071802" y="3571876"/>
            <a:ext cx="3357586" cy="338554"/>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pPr algn="ctr"/>
            <a:r>
              <a:rPr lang="en-AU" sz="1600" b="1" dirty="0">
                <a:latin typeface="Lucida Console" pitchFamily="49" charset="0"/>
              </a:rPr>
              <a:t>Private Owner/Operator</a:t>
            </a:r>
          </a:p>
        </p:txBody>
      </p:sp>
      <p:sp>
        <p:nvSpPr>
          <p:cNvPr id="9" name="TextBox 8"/>
          <p:cNvSpPr txBox="1"/>
          <p:nvPr/>
        </p:nvSpPr>
        <p:spPr>
          <a:xfrm>
            <a:off x="3143240" y="5000636"/>
            <a:ext cx="3357586" cy="338554"/>
          </a:xfrm>
          <a:prstGeom prst="rect">
            <a:avLst/>
          </a:prstGeom>
          <a:solidFill>
            <a:schemeClr val="bg2">
              <a:lumMod val="75000"/>
            </a:schemeClr>
          </a:solidFill>
          <a:ln>
            <a:solidFill>
              <a:schemeClr val="bg2">
                <a:lumMod val="75000"/>
              </a:schemeClr>
            </a:solidFill>
          </a:ln>
        </p:spPr>
        <p:txBody>
          <a:bodyPr wrap="square" rtlCol="0">
            <a:spAutoFit/>
          </a:bodyPr>
          <a:lstStyle/>
          <a:p>
            <a:pPr algn="ctr"/>
            <a:r>
              <a:rPr lang="en-AU" sz="1600" b="1" dirty="0">
                <a:latin typeface="Lucida Console" pitchFamily="49" charset="0"/>
              </a:rPr>
              <a:t>Consumers</a:t>
            </a:r>
          </a:p>
        </p:txBody>
      </p:sp>
      <p:sp>
        <p:nvSpPr>
          <p:cNvPr id="10" name="Rectangle 9"/>
          <p:cNvSpPr/>
          <p:nvPr/>
        </p:nvSpPr>
        <p:spPr>
          <a:xfrm>
            <a:off x="0" y="2571744"/>
            <a:ext cx="2928958" cy="830997"/>
          </a:xfrm>
          <a:prstGeom prst="rect">
            <a:avLst/>
          </a:prstGeom>
        </p:spPr>
        <p:txBody>
          <a:bodyPr wrap="square">
            <a:spAutoFit/>
          </a:bodyPr>
          <a:lstStyle/>
          <a:p>
            <a:pPr algn="ctr"/>
            <a:r>
              <a:rPr lang="en-AU" sz="1200" dirty="0">
                <a:latin typeface="Lucida Console" pitchFamily="49" charset="0"/>
              </a:rPr>
              <a:t>Regulation:</a:t>
            </a:r>
          </a:p>
          <a:p>
            <a:pPr algn="ctr"/>
            <a:r>
              <a:rPr lang="en-AU" sz="1200" dirty="0">
                <a:latin typeface="Lucida Console" pitchFamily="49" charset="0"/>
              </a:rPr>
              <a:t>Tariff setting</a:t>
            </a:r>
          </a:p>
          <a:p>
            <a:pPr algn="ctr"/>
            <a:r>
              <a:rPr lang="en-AU" sz="1200" dirty="0">
                <a:latin typeface="Lucida Console" pitchFamily="49" charset="0"/>
              </a:rPr>
              <a:t>Service standards</a:t>
            </a:r>
          </a:p>
          <a:p>
            <a:pPr algn="ctr"/>
            <a:r>
              <a:rPr lang="en-AU" sz="1200" dirty="0">
                <a:latin typeface="Lucida Console" pitchFamily="49" charset="0"/>
              </a:rPr>
              <a:t>Environmental monitoring</a:t>
            </a:r>
          </a:p>
        </p:txBody>
      </p:sp>
      <p:sp>
        <p:nvSpPr>
          <p:cNvPr id="12" name="Rectangle 11"/>
          <p:cNvSpPr/>
          <p:nvPr/>
        </p:nvSpPr>
        <p:spPr>
          <a:xfrm>
            <a:off x="5433576" y="2857496"/>
            <a:ext cx="1765228" cy="461665"/>
          </a:xfrm>
          <a:prstGeom prst="rect">
            <a:avLst/>
          </a:prstGeom>
        </p:spPr>
        <p:txBody>
          <a:bodyPr wrap="none">
            <a:spAutoFit/>
          </a:bodyPr>
          <a:lstStyle/>
          <a:p>
            <a:pPr algn="ctr"/>
            <a:r>
              <a:rPr lang="en-AU" sz="1200" dirty="0">
                <a:latin typeface="Lucida Console" pitchFamily="49" charset="0"/>
              </a:rPr>
              <a:t>Asset Ownership</a:t>
            </a:r>
          </a:p>
          <a:p>
            <a:pPr algn="ctr"/>
            <a:r>
              <a:rPr lang="en-AU" sz="1200" dirty="0">
                <a:latin typeface="Lucida Console" pitchFamily="49" charset="0"/>
              </a:rPr>
              <a:t>(full or partial)</a:t>
            </a:r>
          </a:p>
        </p:txBody>
      </p:sp>
      <p:sp>
        <p:nvSpPr>
          <p:cNvPr id="13" name="Rectangle 12"/>
          <p:cNvSpPr/>
          <p:nvPr/>
        </p:nvSpPr>
        <p:spPr>
          <a:xfrm>
            <a:off x="3071802" y="3214686"/>
            <a:ext cx="1021433" cy="276999"/>
          </a:xfrm>
          <a:prstGeom prst="rect">
            <a:avLst/>
          </a:prstGeom>
        </p:spPr>
        <p:txBody>
          <a:bodyPr wrap="none">
            <a:spAutoFit/>
          </a:bodyPr>
          <a:lstStyle/>
          <a:p>
            <a:r>
              <a:rPr lang="en-AU" sz="1200" dirty="0">
                <a:latin typeface="Lucida Console" pitchFamily="49" charset="0"/>
              </a:rPr>
              <a:t>Reporting</a:t>
            </a:r>
          </a:p>
        </p:txBody>
      </p:sp>
      <p:cxnSp>
        <p:nvCxnSpPr>
          <p:cNvPr id="35" name="Straight Arrow Connector 34"/>
          <p:cNvCxnSpPr/>
          <p:nvPr/>
        </p:nvCxnSpPr>
        <p:spPr>
          <a:xfrm rot="16200000" flipV="1">
            <a:off x="3255722" y="2887889"/>
            <a:ext cx="500066" cy="10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28662" y="5715016"/>
            <a:ext cx="4572000" cy="253916"/>
          </a:xfrm>
          <a:prstGeom prst="rect">
            <a:avLst/>
          </a:prstGeom>
        </p:spPr>
        <p:txBody>
          <a:bodyPr>
            <a:spAutoFit/>
          </a:bodyPr>
          <a:lstStyle/>
          <a:p>
            <a:r>
              <a:rPr lang="en-AU" sz="1050" dirty="0"/>
              <a:t>Source: Heather Skilling and Kathleen Booth. 2007.</a:t>
            </a:r>
          </a:p>
        </p:txBody>
      </p:sp>
      <p:sp>
        <p:nvSpPr>
          <p:cNvPr id="26" name="Rectangle 25"/>
          <p:cNvSpPr/>
          <p:nvPr/>
        </p:nvSpPr>
        <p:spPr>
          <a:xfrm>
            <a:off x="5715008" y="4357694"/>
            <a:ext cx="928459" cy="276999"/>
          </a:xfrm>
          <a:prstGeom prst="rect">
            <a:avLst/>
          </a:prstGeom>
        </p:spPr>
        <p:txBody>
          <a:bodyPr wrap="none">
            <a:spAutoFit/>
          </a:bodyPr>
          <a:lstStyle/>
          <a:p>
            <a:r>
              <a:rPr lang="en-AU" sz="1200" dirty="0">
                <a:latin typeface="Lucida Console" pitchFamily="49" charset="0"/>
              </a:rPr>
              <a:t>Revenues</a:t>
            </a:r>
          </a:p>
        </p:txBody>
      </p:sp>
      <p:cxnSp>
        <p:nvCxnSpPr>
          <p:cNvPr id="38" name="Straight Connector 37"/>
          <p:cNvCxnSpPr/>
          <p:nvPr/>
        </p:nvCxnSpPr>
        <p:spPr>
          <a:xfrm>
            <a:off x="1357290" y="2357430"/>
            <a:ext cx="15001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5214942" y="4429132"/>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571736" y="4286256"/>
            <a:ext cx="928459" cy="276999"/>
          </a:xfrm>
          <a:prstGeom prst="rect">
            <a:avLst/>
          </a:prstGeom>
        </p:spPr>
        <p:txBody>
          <a:bodyPr wrap="none">
            <a:spAutoFit/>
          </a:bodyPr>
          <a:lstStyle/>
          <a:p>
            <a:r>
              <a:rPr lang="en-AU" sz="1200" dirty="0">
                <a:latin typeface="Lucida Console" pitchFamily="49" charset="0"/>
              </a:rPr>
              <a:t>Services</a:t>
            </a:r>
          </a:p>
        </p:txBody>
      </p:sp>
      <p:cxnSp>
        <p:nvCxnSpPr>
          <p:cNvPr id="43" name="Straight Arrow Connector 42"/>
          <p:cNvCxnSpPr/>
          <p:nvPr/>
        </p:nvCxnSpPr>
        <p:spPr>
          <a:xfrm rot="5400000">
            <a:off x="3036083" y="4464851"/>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357290" y="3786190"/>
            <a:ext cx="1214446" cy="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4929190" y="3000372"/>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250133" y="2464587"/>
            <a:ext cx="21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1142976" y="3571876"/>
            <a:ext cx="428628"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71472" y="1000108"/>
            <a:ext cx="7929618" cy="861774"/>
          </a:xfrm>
          <a:prstGeom prst="rect">
            <a:avLst/>
          </a:prstGeom>
        </p:spPr>
        <p:txBody>
          <a:bodyPr wrap="square">
            <a:spAutoFit/>
          </a:bodyPr>
          <a:lstStyle/>
          <a:p>
            <a:pPr algn="ctr"/>
            <a:r>
              <a:rPr lang="en-AU" sz="1000" dirty="0">
                <a:latin typeface="Lucida Console" pitchFamily="49" charset="0"/>
              </a:rPr>
              <a:t>The joint venture structure is often accompanied by additional contracts (concessions or performance agreements) that specify the expectations of the company. Joint ventures also take some time to develop and allow the public and private partners considerable opportunity for dialogue and cooperation before the project is implemented. Under the joint venture structure, both public and private partners have to be willing to invest in the company and share certain risks.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AU" sz="2400" dirty="0">
                <a:solidFill>
                  <a:schemeClr val="tx2"/>
                </a:solidFill>
                <a:latin typeface="Arial Rounded MT Bold" pitchFamily="34" charset="0"/>
              </a:rPr>
              <a:t>Role of Different Stakeholders in the PPP Process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9311155"/>
              </p:ext>
            </p:extLst>
          </p:nvPr>
        </p:nvGraphicFramePr>
        <p:xfrm>
          <a:off x="457200" y="1214422"/>
          <a:ext cx="8229600" cy="4714910"/>
        </p:xfrm>
        <a:graphic>
          <a:graphicData uri="http://schemas.openxmlformats.org/drawingml/2006/table">
            <a:tbl>
              <a:tblPr firstRow="1" bandRow="1">
                <a:tableStyleId>{5C22544A-7EE6-4342-B048-85BDC9FD1C3A}</a:tableStyleId>
              </a:tblPr>
              <a:tblGrid>
                <a:gridCol w="2828916">
                  <a:extLst>
                    <a:ext uri="{9D8B030D-6E8A-4147-A177-3AD203B41FA5}">
                      <a16:colId xmlns:a16="http://schemas.microsoft.com/office/drawing/2014/main" val="20000"/>
                    </a:ext>
                  </a:extLst>
                </a:gridCol>
                <a:gridCol w="5400684">
                  <a:extLst>
                    <a:ext uri="{9D8B030D-6E8A-4147-A177-3AD203B41FA5}">
                      <a16:colId xmlns:a16="http://schemas.microsoft.com/office/drawing/2014/main" val="20001"/>
                    </a:ext>
                  </a:extLst>
                </a:gridCol>
              </a:tblGrid>
              <a:tr h="435682">
                <a:tc>
                  <a:txBody>
                    <a:bodyPr/>
                    <a:lstStyle/>
                    <a:p>
                      <a:pPr algn="ctr"/>
                      <a:r>
                        <a:rPr lang="en-AU" sz="1400" b="1" baseline="0" dirty="0">
                          <a:latin typeface="Lucida Console" pitchFamily="49" charset="0"/>
                        </a:rPr>
                        <a:t>Stakeholder</a:t>
                      </a:r>
                      <a:endParaRPr lang="en-AU" sz="1400" dirty="0">
                        <a:latin typeface="Lucida Console" pitchFamily="49" charset="0"/>
                      </a:endParaRPr>
                    </a:p>
                  </a:txBody>
                  <a:tcPr/>
                </a:tc>
                <a:tc>
                  <a:txBody>
                    <a:bodyPr/>
                    <a:lstStyle/>
                    <a:p>
                      <a:pPr algn="ctr"/>
                      <a:r>
                        <a:rPr lang="en-AU" sz="1400" b="1" baseline="0" dirty="0">
                          <a:latin typeface="Lucida Console" pitchFamily="49" charset="0"/>
                        </a:rPr>
                        <a:t>Role</a:t>
                      </a:r>
                    </a:p>
                  </a:txBody>
                  <a:tcPr/>
                </a:tc>
                <a:extLst>
                  <a:ext uri="{0D108BD9-81ED-4DB2-BD59-A6C34878D82A}">
                    <a16:rowId xmlns:a16="http://schemas.microsoft.com/office/drawing/2014/main" val="10000"/>
                  </a:ext>
                </a:extLst>
              </a:tr>
              <a:tr h="1092188">
                <a:tc>
                  <a:txBody>
                    <a:bodyPr/>
                    <a:lstStyle/>
                    <a:p>
                      <a:pPr algn="l"/>
                      <a:r>
                        <a:rPr lang="en-AU" sz="1100" b="1" baseline="0" dirty="0">
                          <a:solidFill>
                            <a:srgbClr val="FF0000"/>
                          </a:solidFill>
                          <a:latin typeface="Lucida Console" pitchFamily="49" charset="0"/>
                        </a:rPr>
                        <a:t>Political decision makers</a:t>
                      </a:r>
                      <a:endParaRPr lang="en-AU" sz="1100" b="1" dirty="0">
                        <a:solidFill>
                          <a:srgbClr val="FF0000"/>
                        </a:solidFill>
                        <a:latin typeface="Lucida Console" pitchFamily="49" charset="0"/>
                      </a:endParaRPr>
                    </a:p>
                  </a:txBody>
                  <a:tcPr/>
                </a:tc>
                <a:tc>
                  <a:txBody>
                    <a:bodyPr/>
                    <a:lstStyle/>
                    <a:p>
                      <a:pPr algn="l"/>
                      <a:r>
                        <a:rPr lang="en-AU" sz="1100" baseline="0" dirty="0">
                          <a:latin typeface="Lucida Console" pitchFamily="49" charset="0"/>
                        </a:rPr>
                        <a:t>Establish and prioritize goals and objectives of PPP and</a:t>
                      </a:r>
                    </a:p>
                    <a:p>
                      <a:pPr algn="l"/>
                      <a:r>
                        <a:rPr lang="en-AU" sz="1100" b="1" baseline="0" dirty="0">
                          <a:solidFill>
                            <a:srgbClr val="FF0000"/>
                          </a:solidFill>
                          <a:latin typeface="Lucida Console" pitchFamily="49" charset="0"/>
                        </a:rPr>
                        <a:t>communicate these to the public</a:t>
                      </a:r>
                    </a:p>
                    <a:p>
                      <a:pPr algn="l"/>
                      <a:r>
                        <a:rPr lang="en-AU" sz="1100" baseline="0" dirty="0">
                          <a:latin typeface="Lucida Console" pitchFamily="49" charset="0"/>
                        </a:rPr>
                        <a:t>Approve decision criteria for selecting preferred PPP option</a:t>
                      </a:r>
                    </a:p>
                    <a:p>
                      <a:pPr algn="l"/>
                      <a:r>
                        <a:rPr lang="en-AU" sz="1100" baseline="0" dirty="0">
                          <a:latin typeface="Lucida Console" pitchFamily="49" charset="0"/>
                        </a:rPr>
                        <a:t>Approve recommended PPP option</a:t>
                      </a:r>
                    </a:p>
                    <a:p>
                      <a:pPr algn="l"/>
                      <a:r>
                        <a:rPr lang="en-AU" sz="1100" b="1" baseline="0" dirty="0">
                          <a:solidFill>
                            <a:srgbClr val="FF0000"/>
                          </a:solidFill>
                          <a:latin typeface="Lucida Console" pitchFamily="49" charset="0"/>
                        </a:rPr>
                        <a:t>Approve regulatory and legal frameworks</a:t>
                      </a:r>
                      <a:endParaRPr lang="en-AU" sz="1100" b="1" dirty="0">
                        <a:solidFill>
                          <a:srgbClr val="FF0000"/>
                        </a:solidFill>
                        <a:latin typeface="Lucida Console" pitchFamily="49" charset="0"/>
                      </a:endParaRPr>
                    </a:p>
                  </a:txBody>
                  <a:tcPr/>
                </a:tc>
                <a:extLst>
                  <a:ext uri="{0D108BD9-81ED-4DB2-BD59-A6C34878D82A}">
                    <a16:rowId xmlns:a16="http://schemas.microsoft.com/office/drawing/2014/main" val="10001"/>
                  </a:ext>
                </a:extLst>
              </a:tr>
              <a:tr h="895236">
                <a:tc>
                  <a:txBody>
                    <a:bodyPr/>
                    <a:lstStyle/>
                    <a:p>
                      <a:pPr algn="l"/>
                      <a:r>
                        <a:rPr lang="en-AU" sz="1100" baseline="0" dirty="0">
                          <a:latin typeface="Lucida Console" pitchFamily="49" charset="0"/>
                        </a:rPr>
                        <a:t>Company management</a:t>
                      </a:r>
                    </a:p>
                    <a:p>
                      <a:pPr algn="l"/>
                      <a:r>
                        <a:rPr lang="en-AU" sz="1100" baseline="0" dirty="0">
                          <a:latin typeface="Lucida Console" pitchFamily="49" charset="0"/>
                        </a:rPr>
                        <a:t>and staff</a:t>
                      </a:r>
                      <a:endParaRPr lang="en-AU" sz="1100" dirty="0">
                        <a:latin typeface="Lucida Console" pitchFamily="49" charset="0"/>
                      </a:endParaRPr>
                    </a:p>
                  </a:txBody>
                  <a:tcPr/>
                </a:tc>
                <a:tc>
                  <a:txBody>
                    <a:bodyPr/>
                    <a:lstStyle/>
                    <a:p>
                      <a:pPr algn="l"/>
                      <a:r>
                        <a:rPr lang="en-AU" sz="1100" baseline="0" dirty="0">
                          <a:latin typeface="Lucida Console" pitchFamily="49" charset="0"/>
                        </a:rPr>
                        <a:t>Identify company-specific needs and goals of PPP</a:t>
                      </a:r>
                    </a:p>
                    <a:p>
                      <a:pPr algn="l"/>
                      <a:r>
                        <a:rPr lang="en-AU" sz="1100" baseline="0" dirty="0">
                          <a:latin typeface="Lucida Console" pitchFamily="49" charset="0"/>
                        </a:rPr>
                        <a:t>Provide company-specific data</a:t>
                      </a:r>
                    </a:p>
                    <a:p>
                      <a:pPr algn="l"/>
                      <a:r>
                        <a:rPr lang="en-AU" sz="1100" baseline="0" dirty="0">
                          <a:latin typeface="Lucida Console" pitchFamily="49" charset="0"/>
                        </a:rPr>
                        <a:t>Assist in marketing and due diligence process</a:t>
                      </a:r>
                    </a:p>
                    <a:p>
                      <a:pPr algn="l"/>
                      <a:r>
                        <a:rPr lang="en-AU" sz="1100" baseline="0" dirty="0">
                          <a:latin typeface="Lucida Console" pitchFamily="49" charset="0"/>
                        </a:rPr>
                        <a:t>Implement change</a:t>
                      </a:r>
                      <a:endParaRPr lang="en-AU" sz="1100" dirty="0">
                        <a:latin typeface="Lucida Console" pitchFamily="49" charset="0"/>
                      </a:endParaRPr>
                    </a:p>
                  </a:txBody>
                  <a:tcPr/>
                </a:tc>
                <a:extLst>
                  <a:ext uri="{0D108BD9-81ED-4DB2-BD59-A6C34878D82A}">
                    <a16:rowId xmlns:a16="http://schemas.microsoft.com/office/drawing/2014/main" val="10002"/>
                  </a:ext>
                </a:extLst>
              </a:tr>
              <a:tr h="698284">
                <a:tc>
                  <a:txBody>
                    <a:bodyPr/>
                    <a:lstStyle/>
                    <a:p>
                      <a:pPr algn="l"/>
                      <a:r>
                        <a:rPr lang="en-AU" sz="1100" baseline="0" dirty="0">
                          <a:latin typeface="Lucida Console" pitchFamily="49" charset="0"/>
                        </a:rPr>
                        <a:t>Consumers</a:t>
                      </a:r>
                      <a:endParaRPr lang="en-AU" sz="1100" dirty="0">
                        <a:latin typeface="Lucida Console" pitchFamily="49" charset="0"/>
                      </a:endParaRPr>
                    </a:p>
                  </a:txBody>
                  <a:tcPr/>
                </a:tc>
                <a:tc>
                  <a:txBody>
                    <a:bodyPr/>
                    <a:lstStyle/>
                    <a:p>
                      <a:pPr algn="l"/>
                      <a:r>
                        <a:rPr lang="en-AU" sz="1100" baseline="0" dirty="0">
                          <a:latin typeface="Lucida Console" pitchFamily="49" charset="0"/>
                        </a:rPr>
                        <a:t>Communicate ability and willingness to pay for service</a:t>
                      </a:r>
                    </a:p>
                    <a:p>
                      <a:pPr algn="l"/>
                      <a:r>
                        <a:rPr lang="en-AU" sz="1100" baseline="0" dirty="0">
                          <a:latin typeface="Lucida Console" pitchFamily="49" charset="0"/>
                        </a:rPr>
                        <a:t>Express priorities for quality and level of service</a:t>
                      </a:r>
                    </a:p>
                    <a:p>
                      <a:pPr algn="l"/>
                      <a:r>
                        <a:rPr lang="en-AU" sz="1100" baseline="0" dirty="0">
                          <a:latin typeface="Lucida Console" pitchFamily="49" charset="0"/>
                        </a:rPr>
                        <a:t>Identify existing strengths and weaknesses in service</a:t>
                      </a:r>
                      <a:endParaRPr lang="en-AU" sz="1100" dirty="0">
                        <a:latin typeface="Lucida Console" pitchFamily="49" charset="0"/>
                      </a:endParaRPr>
                    </a:p>
                  </a:txBody>
                  <a:tcPr/>
                </a:tc>
                <a:extLst>
                  <a:ext uri="{0D108BD9-81ED-4DB2-BD59-A6C34878D82A}">
                    <a16:rowId xmlns:a16="http://schemas.microsoft.com/office/drawing/2014/main" val="10003"/>
                  </a:ext>
                </a:extLst>
              </a:tr>
              <a:tr h="895236">
                <a:tc>
                  <a:txBody>
                    <a:bodyPr/>
                    <a:lstStyle/>
                    <a:p>
                      <a:pPr algn="l"/>
                      <a:r>
                        <a:rPr lang="en-AU" sz="1100" baseline="0" dirty="0">
                          <a:latin typeface="Lucida Console" pitchFamily="49" charset="0"/>
                        </a:rPr>
                        <a:t>Investors</a:t>
                      </a:r>
                      <a:endParaRPr lang="en-AU" sz="1100" dirty="0">
                        <a:latin typeface="Lucida Console" pitchFamily="49" charset="0"/>
                      </a:endParaRPr>
                    </a:p>
                  </a:txBody>
                  <a:tcPr/>
                </a:tc>
                <a:tc>
                  <a:txBody>
                    <a:bodyPr/>
                    <a:lstStyle/>
                    <a:p>
                      <a:pPr algn="l"/>
                      <a:r>
                        <a:rPr lang="en-AU" sz="1100" baseline="0" dirty="0">
                          <a:latin typeface="Lucida Console" pitchFamily="49" charset="0"/>
                        </a:rPr>
                        <a:t>Provide feedback on attractiveness of various PPP options</a:t>
                      </a:r>
                    </a:p>
                    <a:p>
                      <a:pPr algn="l"/>
                      <a:r>
                        <a:rPr lang="en-AU" sz="1100" baseline="0" dirty="0">
                          <a:latin typeface="Lucida Console" pitchFamily="49" charset="0"/>
                        </a:rPr>
                        <a:t>Follow rules and procedures of competitive bidding process</a:t>
                      </a:r>
                    </a:p>
                    <a:p>
                      <a:pPr algn="l"/>
                      <a:r>
                        <a:rPr lang="en-AU" sz="1100" baseline="0" dirty="0">
                          <a:latin typeface="Lucida Console" pitchFamily="49" charset="0"/>
                        </a:rPr>
                        <a:t>Perform thorough due diligence resulting in competitive and</a:t>
                      </a:r>
                    </a:p>
                    <a:p>
                      <a:pPr algn="l"/>
                      <a:r>
                        <a:rPr lang="en-AU" sz="1100" baseline="0" dirty="0">
                          <a:latin typeface="Lucida Console" pitchFamily="49" charset="0"/>
                        </a:rPr>
                        <a:t>realistic bidding</a:t>
                      </a:r>
                      <a:endParaRPr lang="en-AU" sz="1100" dirty="0">
                        <a:latin typeface="Lucida Console" pitchFamily="49" charset="0"/>
                      </a:endParaRPr>
                    </a:p>
                  </a:txBody>
                  <a:tcPr/>
                </a:tc>
                <a:extLst>
                  <a:ext uri="{0D108BD9-81ED-4DB2-BD59-A6C34878D82A}">
                    <a16:rowId xmlns:a16="http://schemas.microsoft.com/office/drawing/2014/main" val="10004"/>
                  </a:ext>
                </a:extLst>
              </a:tr>
              <a:tr h="698284">
                <a:tc>
                  <a:txBody>
                    <a:bodyPr/>
                    <a:lstStyle/>
                    <a:p>
                      <a:pPr algn="l"/>
                      <a:r>
                        <a:rPr lang="en-AU" sz="1100" baseline="0" dirty="0">
                          <a:latin typeface="Lucida Console" pitchFamily="49" charset="0"/>
                        </a:rPr>
                        <a:t>Strategic consultants</a:t>
                      </a:r>
                      <a:endParaRPr lang="en-AU" sz="1100" dirty="0">
                        <a:latin typeface="Lucida Console" pitchFamily="49" charset="0"/>
                      </a:endParaRPr>
                    </a:p>
                  </a:txBody>
                  <a:tcPr/>
                </a:tc>
                <a:tc>
                  <a:txBody>
                    <a:bodyPr/>
                    <a:lstStyle/>
                    <a:p>
                      <a:pPr algn="l"/>
                      <a:r>
                        <a:rPr lang="en-AU" sz="1100" baseline="0" dirty="0">
                          <a:latin typeface="Lucida Console" pitchFamily="49" charset="0"/>
                        </a:rPr>
                        <a:t>Provide unbiased evaluation of options for PPP</a:t>
                      </a:r>
                    </a:p>
                    <a:p>
                      <a:pPr algn="l"/>
                      <a:r>
                        <a:rPr lang="en-AU" sz="1100" baseline="0" dirty="0">
                          <a:latin typeface="Lucida Console" pitchFamily="49" charset="0"/>
                        </a:rPr>
                        <a:t>Review existing framework and propose reforms</a:t>
                      </a:r>
                    </a:p>
                    <a:p>
                      <a:pPr algn="l"/>
                      <a:r>
                        <a:rPr lang="en-AU" sz="1100" baseline="0" dirty="0">
                          <a:latin typeface="Lucida Console" pitchFamily="49" charset="0"/>
                        </a:rPr>
                        <a:t>Act as facilitator for cooperation among stakeholders</a:t>
                      </a:r>
                      <a:endParaRPr lang="en-AU" sz="1100" dirty="0">
                        <a:latin typeface="Lucida Console" pitchFamily="49" charset="0"/>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143800" cy="642942"/>
          </a:xfrm>
          <a:noFill/>
          <a:ln>
            <a:noFill/>
          </a:ln>
        </p:spPr>
        <p:txBody>
          <a:bodyPr>
            <a:normAutofit/>
          </a:bodyPr>
          <a:lstStyle/>
          <a:p>
            <a:r>
              <a:rPr lang="en-AU" sz="2400" dirty="0">
                <a:solidFill>
                  <a:schemeClr val="tx2"/>
                </a:solidFill>
                <a:latin typeface="Arial Rounded MT Bold" pitchFamily="34" charset="0"/>
              </a:rPr>
              <a:t>PPP Project Structure</a:t>
            </a:r>
          </a:p>
        </p:txBody>
      </p:sp>
      <p:sp>
        <p:nvSpPr>
          <p:cNvPr id="2074" name="Oval 26"/>
          <p:cNvSpPr>
            <a:spLocks noChangeArrowheads="1"/>
          </p:cNvSpPr>
          <p:nvPr/>
        </p:nvSpPr>
        <p:spPr bwMode="auto">
          <a:xfrm>
            <a:off x="3286116" y="2000240"/>
            <a:ext cx="1285884" cy="571500"/>
          </a:xfrm>
          <a:prstGeom prst="ellipse">
            <a:avLst/>
          </a:prstGeom>
          <a:solidFill>
            <a:srgbClr val="66FF66"/>
          </a:solidFill>
          <a:ln w="9525">
            <a:solidFill>
              <a:srgbClr val="66FF66"/>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Project Agreement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73" name="Rectangle 25"/>
          <p:cNvSpPr>
            <a:spLocks noChangeArrowheads="1"/>
          </p:cNvSpPr>
          <p:nvPr/>
        </p:nvSpPr>
        <p:spPr bwMode="auto">
          <a:xfrm>
            <a:off x="3286116" y="3000372"/>
            <a:ext cx="1328738" cy="457200"/>
          </a:xfrm>
          <a:prstGeom prst="rect">
            <a:avLst/>
          </a:prstGeom>
          <a:solidFill>
            <a:schemeClr val="accent1">
              <a:lumMod val="75000"/>
            </a:schemeClr>
          </a:solidFill>
          <a:ln w="9525">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Lucida Console" pitchFamily="49" charset="0"/>
                <a:ea typeface="Times New Roman" pitchFamily="18" charset="0"/>
                <a:cs typeface="Arial" pitchFamily="34" charset="0"/>
              </a:rPr>
              <a:t>Special Purpose Project Company</a:t>
            </a:r>
            <a:endParaRPr kumimoji="0" lang="en-US" sz="1000" b="1" i="0" u="none" strike="noStrike" cap="none" normalizeH="0" baseline="0" dirty="0">
              <a:ln>
                <a:noFill/>
              </a:ln>
              <a:solidFill>
                <a:schemeClr val="bg1"/>
              </a:solidFill>
              <a:effectLst/>
              <a:latin typeface="Lucida Console" pitchFamily="49"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2" name="Oval 24"/>
          <p:cNvSpPr>
            <a:spLocks noChangeArrowheads="1"/>
          </p:cNvSpPr>
          <p:nvPr/>
        </p:nvSpPr>
        <p:spPr bwMode="auto">
          <a:xfrm>
            <a:off x="3214678" y="3857628"/>
            <a:ext cx="142876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Shareholders Agreement</a:t>
            </a:r>
            <a:endParaRPr kumimoji="0" lang="en-US" sz="900" b="0" i="0" u="none" strike="noStrike" cap="none" normalizeH="0" baseline="0" dirty="0">
              <a:ln>
                <a:noFill/>
              </a:ln>
              <a:solidFill>
                <a:schemeClr val="tx1"/>
              </a:solidFill>
              <a:effectLst/>
              <a:latin typeface="Lucida Console" pitchFamily="49" charset="0"/>
              <a:cs typeface="Arial" pitchFamily="34" charset="0"/>
            </a:endParaRPr>
          </a:p>
        </p:txBody>
      </p:sp>
      <p:sp>
        <p:nvSpPr>
          <p:cNvPr id="2071" name="Oval 23"/>
          <p:cNvSpPr>
            <a:spLocks noChangeArrowheads="1"/>
          </p:cNvSpPr>
          <p:nvPr/>
        </p:nvSpPr>
        <p:spPr bwMode="auto">
          <a:xfrm>
            <a:off x="1357290" y="2428868"/>
            <a:ext cx="1171576"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EPC Contract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70" name="Oval 22"/>
          <p:cNvSpPr>
            <a:spLocks noChangeArrowheads="1"/>
          </p:cNvSpPr>
          <p:nvPr/>
        </p:nvSpPr>
        <p:spPr bwMode="auto">
          <a:xfrm>
            <a:off x="1428728" y="3500438"/>
            <a:ext cx="1171576"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O &amp; M Contract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9" name="Oval 21"/>
          <p:cNvSpPr>
            <a:spLocks noChangeArrowheads="1"/>
          </p:cNvSpPr>
          <p:nvPr/>
        </p:nvSpPr>
        <p:spPr bwMode="auto">
          <a:xfrm>
            <a:off x="5286380" y="2428868"/>
            <a:ext cx="1285884"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Loan Agreement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8" name="Oval 20"/>
          <p:cNvSpPr>
            <a:spLocks noChangeArrowheads="1"/>
          </p:cNvSpPr>
          <p:nvPr/>
        </p:nvSpPr>
        <p:spPr bwMode="auto">
          <a:xfrm>
            <a:off x="5429256" y="3357562"/>
            <a:ext cx="1285884"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Lucida Console" pitchFamily="49" charset="0"/>
                <a:ea typeface="Times New Roman" pitchFamily="18" charset="0"/>
                <a:cs typeface="Arial" pitchFamily="34" charset="0"/>
              </a:rPr>
              <a:t>Insurance Agreement</a:t>
            </a:r>
            <a:endParaRPr kumimoji="0" lang="en-US" sz="1000" b="1" i="0" u="none" strike="noStrike" cap="none" normalizeH="0" baseline="0" dirty="0">
              <a:ln>
                <a:noFill/>
              </a:ln>
              <a:solidFill>
                <a:srgbClr val="FF0000"/>
              </a:solidFill>
              <a:effectLst/>
              <a:latin typeface="Lucida Console" pitchFamily="49" charset="0"/>
              <a:cs typeface="Arial" pitchFamily="34" charset="0"/>
            </a:endParaRPr>
          </a:p>
        </p:txBody>
      </p:sp>
      <p:sp>
        <p:nvSpPr>
          <p:cNvPr id="2067" name="Rectangle 19"/>
          <p:cNvSpPr>
            <a:spLocks noChangeArrowheads="1"/>
          </p:cNvSpPr>
          <p:nvPr/>
        </p:nvSpPr>
        <p:spPr bwMode="auto">
          <a:xfrm>
            <a:off x="3357554" y="1214422"/>
            <a:ext cx="1028700" cy="457200"/>
          </a:xfrm>
          <a:prstGeom prst="rect">
            <a:avLst/>
          </a:prstGeom>
          <a:solidFill>
            <a:schemeClr val="accent3"/>
          </a:solidFill>
          <a:ln w="9525">
            <a:solidFill>
              <a:schemeClr val="accent3"/>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Lucida Console" pitchFamily="49" charset="0"/>
                <a:ea typeface="Times New Roman" pitchFamily="18" charset="0"/>
                <a:cs typeface="Arial" pitchFamily="34" charset="0"/>
              </a:rPr>
              <a:t>Contracting Authority</a:t>
            </a:r>
            <a:endParaRPr kumimoji="0" lang="en-US" sz="1000" b="1" i="0" u="none" strike="noStrike" cap="none" normalizeH="0" baseline="0" dirty="0">
              <a:ln>
                <a:noFill/>
              </a:ln>
              <a:solidFill>
                <a:srgbClr val="FF0000"/>
              </a:solidFill>
              <a:effectLst/>
              <a:latin typeface="Lucida Console" pitchFamily="49" charset="0"/>
              <a:cs typeface="Arial" pitchFamily="34" charset="0"/>
            </a:endParaRPr>
          </a:p>
        </p:txBody>
      </p:sp>
      <p:sp>
        <p:nvSpPr>
          <p:cNvPr id="2066" name="Rectangle 18"/>
          <p:cNvSpPr>
            <a:spLocks noChangeArrowheads="1"/>
          </p:cNvSpPr>
          <p:nvPr/>
        </p:nvSpPr>
        <p:spPr bwMode="auto">
          <a:xfrm>
            <a:off x="3428992" y="4786322"/>
            <a:ext cx="1028700" cy="342900"/>
          </a:xfrm>
          <a:prstGeom prst="rect">
            <a:avLst/>
          </a:prstGeom>
          <a:solidFill>
            <a:schemeClr val="accent2">
              <a:lumMod val="60000"/>
              <a:lumOff val="40000"/>
            </a:schemeClr>
          </a:solidFill>
          <a:ln w="9525">
            <a:solidFill>
              <a:schemeClr val="accent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Investors</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5" name="Rectangle 17"/>
          <p:cNvSpPr>
            <a:spLocks noChangeArrowheads="1"/>
          </p:cNvSpPr>
          <p:nvPr/>
        </p:nvSpPr>
        <p:spPr bwMode="auto">
          <a:xfrm>
            <a:off x="1714480" y="4429132"/>
            <a:ext cx="800100" cy="342900"/>
          </a:xfrm>
          <a:prstGeom prst="rect">
            <a:avLst/>
          </a:prstGeom>
          <a:solidFill>
            <a:srgbClr val="CCFF33"/>
          </a:solidFill>
          <a:ln w="9525">
            <a:solidFill>
              <a:srgbClr val="CCFF33"/>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Operator</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4" name="Rectangle 16"/>
          <p:cNvSpPr>
            <a:spLocks noChangeArrowheads="1"/>
          </p:cNvSpPr>
          <p:nvPr/>
        </p:nvSpPr>
        <p:spPr bwMode="auto">
          <a:xfrm>
            <a:off x="1500165" y="1714488"/>
            <a:ext cx="1028699" cy="342900"/>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Contractor</a:t>
            </a:r>
            <a:r>
              <a:rPr kumimoji="0" lang="en-US" sz="1200" b="0" i="0" u="none" strike="noStrike" cap="none" normalizeH="0" baseline="0" dirty="0">
                <a:ln>
                  <a:noFill/>
                </a:ln>
                <a:solidFill>
                  <a:schemeClr val="tx1"/>
                </a:solidFill>
                <a:effectLst/>
                <a:ea typeface="Times New Roman" pitchFamily="18" charset="0"/>
                <a:cs typeface="Arial" pitchFamily="34" charset="0"/>
              </a:rPr>
              <a:t>s</a:t>
            </a:r>
            <a:endParaRPr kumimoji="0" lang="en-US" sz="1200" b="0" i="0" u="none" strike="noStrike" cap="none" normalizeH="0" baseline="0" dirty="0">
              <a:ln>
                <a:noFill/>
              </a:ln>
              <a:solidFill>
                <a:schemeClr val="tx1"/>
              </a:solidFill>
              <a:effectLst/>
              <a:cs typeface="Arial" pitchFamily="34" charset="0"/>
            </a:endParaRPr>
          </a:p>
        </p:txBody>
      </p:sp>
      <p:sp>
        <p:nvSpPr>
          <p:cNvPr id="2063" name="Rectangle 15"/>
          <p:cNvSpPr>
            <a:spLocks noChangeArrowheads="1"/>
          </p:cNvSpPr>
          <p:nvPr/>
        </p:nvSpPr>
        <p:spPr bwMode="auto">
          <a:xfrm>
            <a:off x="5500694" y="1714488"/>
            <a:ext cx="800100" cy="342900"/>
          </a:xfrm>
          <a:prstGeom prst="rect">
            <a:avLst/>
          </a:prstGeom>
          <a:solidFill>
            <a:schemeClr val="accent6"/>
          </a:solid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Lenders</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2" name="Rectangle 14"/>
          <p:cNvSpPr>
            <a:spLocks noChangeArrowheads="1"/>
          </p:cNvSpPr>
          <p:nvPr/>
        </p:nvSpPr>
        <p:spPr bwMode="auto">
          <a:xfrm>
            <a:off x="5715008" y="4286256"/>
            <a:ext cx="800100" cy="296863"/>
          </a:xfrm>
          <a:prstGeom prst="rect">
            <a:avLst/>
          </a:prstGeom>
          <a:solidFill>
            <a:schemeClr val="accent4">
              <a:lumMod val="60000"/>
              <a:lumOff val="40000"/>
            </a:schemeClr>
          </a:solidFill>
          <a:ln w="9525">
            <a:solidFill>
              <a:schemeClr val="accent4">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Lucida Console" pitchFamily="49" charset="0"/>
                <a:ea typeface="Times New Roman" pitchFamily="18" charset="0"/>
                <a:cs typeface="Arial" pitchFamily="34" charset="0"/>
              </a:rPr>
              <a:t>Insurers</a:t>
            </a:r>
            <a:endParaRPr kumimoji="0" lang="en-US" sz="1000" b="1" i="0" u="none" strike="noStrike" cap="none" normalizeH="0" baseline="0" dirty="0">
              <a:ln>
                <a:noFill/>
              </a:ln>
              <a:solidFill>
                <a:srgbClr val="FF0000"/>
              </a:solidFill>
              <a:effectLst/>
              <a:latin typeface="Lucida Console" pitchFamily="49" charset="0"/>
              <a:cs typeface="Arial" pitchFamily="34" charset="0"/>
            </a:endParaRPr>
          </a:p>
        </p:txBody>
      </p:sp>
      <p:sp>
        <p:nvSpPr>
          <p:cNvPr id="2061" name="Line 13"/>
          <p:cNvSpPr>
            <a:spLocks noChangeShapeType="1"/>
          </p:cNvSpPr>
          <p:nvPr/>
        </p:nvSpPr>
        <p:spPr bwMode="auto">
          <a:xfrm flipV="1">
            <a:off x="3929058" y="1643050"/>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60" name="Line 12"/>
          <p:cNvSpPr>
            <a:spLocks noChangeShapeType="1"/>
          </p:cNvSpPr>
          <p:nvPr/>
        </p:nvSpPr>
        <p:spPr bwMode="auto">
          <a:xfrm>
            <a:off x="3929058" y="2571744"/>
            <a:ext cx="0" cy="4572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9" name="Line 11"/>
          <p:cNvSpPr>
            <a:spLocks noChangeShapeType="1"/>
          </p:cNvSpPr>
          <p:nvPr/>
        </p:nvSpPr>
        <p:spPr bwMode="auto">
          <a:xfrm flipV="1">
            <a:off x="3929058" y="3429000"/>
            <a:ext cx="0" cy="4572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8" name="Line 10"/>
          <p:cNvSpPr>
            <a:spLocks noChangeShapeType="1"/>
          </p:cNvSpPr>
          <p:nvPr/>
        </p:nvSpPr>
        <p:spPr bwMode="auto">
          <a:xfrm>
            <a:off x="3929058" y="4429132"/>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7" name="Line 9"/>
          <p:cNvSpPr>
            <a:spLocks noChangeShapeType="1"/>
          </p:cNvSpPr>
          <p:nvPr/>
        </p:nvSpPr>
        <p:spPr bwMode="auto">
          <a:xfrm flipH="1" flipV="1">
            <a:off x="2571736" y="2714620"/>
            <a:ext cx="685800" cy="34290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AU" dirty="0"/>
          </a:p>
        </p:txBody>
      </p:sp>
      <p:sp>
        <p:nvSpPr>
          <p:cNvPr id="2056" name="Line 8"/>
          <p:cNvSpPr>
            <a:spLocks noChangeShapeType="1"/>
          </p:cNvSpPr>
          <p:nvPr/>
        </p:nvSpPr>
        <p:spPr bwMode="auto">
          <a:xfrm flipH="1">
            <a:off x="2571736" y="3429000"/>
            <a:ext cx="800100" cy="296862"/>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AU" dirty="0"/>
          </a:p>
        </p:txBody>
      </p:sp>
      <p:sp>
        <p:nvSpPr>
          <p:cNvPr id="2055" name="Line 7"/>
          <p:cNvSpPr>
            <a:spLocks noChangeShapeType="1"/>
          </p:cNvSpPr>
          <p:nvPr/>
        </p:nvSpPr>
        <p:spPr bwMode="auto">
          <a:xfrm flipV="1">
            <a:off x="4643438" y="2786058"/>
            <a:ext cx="685800" cy="274637"/>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AU" dirty="0"/>
          </a:p>
        </p:txBody>
      </p:sp>
      <p:sp>
        <p:nvSpPr>
          <p:cNvPr id="2054" name="Line 6"/>
          <p:cNvSpPr>
            <a:spLocks noChangeShapeType="1"/>
          </p:cNvSpPr>
          <p:nvPr/>
        </p:nvSpPr>
        <p:spPr bwMode="auto">
          <a:xfrm>
            <a:off x="4643438" y="3429000"/>
            <a:ext cx="800100" cy="136525"/>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AU" dirty="0"/>
          </a:p>
        </p:txBody>
      </p:sp>
      <p:sp>
        <p:nvSpPr>
          <p:cNvPr id="2053" name="Line 5"/>
          <p:cNvSpPr>
            <a:spLocks noChangeShapeType="1"/>
          </p:cNvSpPr>
          <p:nvPr/>
        </p:nvSpPr>
        <p:spPr bwMode="auto">
          <a:xfrm flipV="1">
            <a:off x="2000232" y="2071678"/>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2" name="Line 4"/>
          <p:cNvSpPr>
            <a:spLocks noChangeShapeType="1"/>
          </p:cNvSpPr>
          <p:nvPr/>
        </p:nvSpPr>
        <p:spPr bwMode="auto">
          <a:xfrm>
            <a:off x="2071670" y="4071942"/>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1" name="Line 3"/>
          <p:cNvSpPr>
            <a:spLocks noChangeShapeType="1"/>
          </p:cNvSpPr>
          <p:nvPr/>
        </p:nvSpPr>
        <p:spPr bwMode="auto">
          <a:xfrm flipV="1">
            <a:off x="5857884" y="2071678"/>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0" name="Line 2"/>
          <p:cNvSpPr>
            <a:spLocks noChangeShapeType="1"/>
          </p:cNvSpPr>
          <p:nvPr/>
        </p:nvSpPr>
        <p:spPr bwMode="auto">
          <a:xfrm>
            <a:off x="6072198" y="3929066"/>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49" name="Rectangle 1"/>
          <p:cNvSpPr>
            <a:spLocks noChangeArrowheads="1"/>
          </p:cNvSpPr>
          <p:nvPr/>
        </p:nvSpPr>
        <p:spPr bwMode="auto">
          <a:xfrm>
            <a:off x="1285852" y="5072074"/>
            <a:ext cx="6215106" cy="1385910"/>
          </a:xfrm>
          <a:prstGeom prst="rect">
            <a:avLst/>
          </a:prstGeom>
          <a:solidFill>
            <a:srgbClr val="FFFFFF"/>
          </a:solid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144000" marR="0" lvl="0" indent="-144000" algn="just" defTabSz="914400" rtl="0" eaLnBrk="0" fontAlgn="base" latinLnBrk="0" hangingPunct="0">
              <a:lnSpc>
                <a:spcPct val="100000"/>
              </a:lnSpc>
              <a:spcBef>
                <a:spcPct val="0"/>
              </a:spcBef>
              <a:spcAft>
                <a:spcPct val="0"/>
              </a:spcAft>
              <a:buClrTx/>
              <a:buSzTx/>
              <a:buFontTx/>
              <a:buNone/>
              <a:tabLst/>
            </a:pPr>
            <a:r>
              <a:rPr kumimoji="0" lang="en-US" sz="900" b="0" i="0" u="sng" strike="noStrike" cap="none" normalizeH="0" baseline="0" dirty="0">
                <a:ln>
                  <a:noFill/>
                </a:ln>
                <a:solidFill>
                  <a:schemeClr val="tx1"/>
                </a:solidFill>
                <a:effectLst/>
                <a:latin typeface="Lucida Console" pitchFamily="49" charset="0"/>
                <a:ea typeface="Times New Roman" pitchFamily="18" charset="0"/>
                <a:cs typeface="Arial" pitchFamily="34" charset="0"/>
              </a:rPr>
              <a:t>Notes:</a:t>
            </a:r>
            <a:endParaRPr kumimoji="0" lang="en-AU" sz="900" b="0" i="0" u="sng" strike="noStrike" cap="none" normalizeH="0" baseline="0" dirty="0">
              <a:ln>
                <a:noFill/>
              </a:ln>
              <a:solidFill>
                <a:schemeClr val="tx1"/>
              </a:solidFill>
              <a:effectLst/>
              <a:latin typeface="Lucida Console" pitchFamily="49" charset="0"/>
              <a:cs typeface="Arial" pitchFamily="34" charset="0"/>
            </a:endParaRPr>
          </a:p>
          <a:p>
            <a:pPr marL="144000" marR="0" lvl="0" indent="-1440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9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The contracting authority is usually the PPP implementation agency. It is responsible for</a:t>
            </a:r>
            <a:r>
              <a:rPr kumimoji="0" lang="en-US" sz="900" b="0" i="0" u="none" strike="noStrike" cap="none" normalizeH="0" dirty="0">
                <a:ln>
                  <a:noFill/>
                </a:ln>
                <a:solidFill>
                  <a:schemeClr val="tx1"/>
                </a:solidFill>
                <a:effectLst/>
                <a:latin typeface="Lucida Console" pitchFamily="49" charset="0"/>
                <a:ea typeface="Times New Roman" pitchFamily="18" charset="0"/>
                <a:cs typeface="Arial" pitchFamily="34" charset="0"/>
              </a:rPr>
              <a:t> </a:t>
            </a:r>
            <a:r>
              <a:rPr kumimoji="0" lang="en-US" sz="9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procurement i.e. tendering the PPP project and awards the concession contract.</a:t>
            </a:r>
          </a:p>
          <a:p>
            <a:pPr marL="144000" marR="0" lvl="0" indent="-1440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9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The project agreement is the concession contract.</a:t>
            </a:r>
          </a:p>
          <a:p>
            <a:pPr marL="144000" marR="0" lvl="0" indent="-1440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9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The special purpose project company is set up usually by a consortium of investors.</a:t>
            </a:r>
          </a:p>
          <a:p>
            <a:pPr marL="144000" marR="0" lvl="0" indent="-1440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9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The EPC contract refers to engineering, procurement and construction of the PPP project.</a:t>
            </a:r>
            <a:endParaRPr kumimoji="0" lang="en-AU" sz="900" b="0" i="0" u="none" strike="noStrike" cap="none" normalizeH="0" baseline="0" dirty="0">
              <a:ln>
                <a:noFill/>
              </a:ln>
              <a:solidFill>
                <a:schemeClr val="tx1"/>
              </a:solidFill>
              <a:effectLst/>
              <a:latin typeface="Lucida Console" pitchFamily="49" charset="0"/>
              <a:cs typeface="Arial" pitchFamily="34" charset="0"/>
            </a:endParaRPr>
          </a:p>
        </p:txBody>
      </p:sp>
      <p:sp>
        <p:nvSpPr>
          <p:cNvPr id="2089" name="Rectangle 4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7715304" cy="571504"/>
          </a:xfrm>
          <a:noFill/>
          <a:ln>
            <a:noFill/>
          </a:ln>
        </p:spPr>
        <p:txBody>
          <a:bodyPr>
            <a:normAutofit/>
          </a:bodyPr>
          <a:lstStyle/>
          <a:p>
            <a:r>
              <a:rPr lang="en-AU" sz="2400" dirty="0">
                <a:solidFill>
                  <a:schemeClr val="tx2"/>
                </a:solidFill>
                <a:latin typeface="Arial Rounded MT Bold" pitchFamily="34" charset="0"/>
              </a:rPr>
              <a:t>Project Finance for a Power Purchase Agreement</a:t>
            </a:r>
          </a:p>
        </p:txBody>
      </p:sp>
      <p:sp>
        <p:nvSpPr>
          <p:cNvPr id="2074" name="Oval 26"/>
          <p:cNvSpPr>
            <a:spLocks noChangeArrowheads="1"/>
          </p:cNvSpPr>
          <p:nvPr/>
        </p:nvSpPr>
        <p:spPr bwMode="auto">
          <a:xfrm>
            <a:off x="2928926" y="1643050"/>
            <a:ext cx="1214438" cy="500062"/>
          </a:xfrm>
          <a:prstGeom prst="ellipse">
            <a:avLst/>
          </a:prstGeom>
          <a:noFill/>
          <a:ln w="9525">
            <a:solidFill>
              <a:srgbClr val="92D05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cs typeface="Arial" pitchFamily="34" charset="0"/>
            </a:endParaRPr>
          </a:p>
        </p:txBody>
      </p:sp>
      <p:sp>
        <p:nvSpPr>
          <p:cNvPr id="2073" name="Rectangle 25"/>
          <p:cNvSpPr>
            <a:spLocks noChangeArrowheads="1"/>
          </p:cNvSpPr>
          <p:nvPr/>
        </p:nvSpPr>
        <p:spPr bwMode="auto">
          <a:xfrm>
            <a:off x="3357554" y="3000372"/>
            <a:ext cx="1571636" cy="457200"/>
          </a:xfrm>
          <a:prstGeom prst="rect">
            <a:avLst/>
          </a:prstGeom>
          <a:solidFill>
            <a:schemeClr val="accent1">
              <a:lumMod val="75000"/>
            </a:schemeClr>
          </a:solidFill>
          <a:ln w="9525">
            <a:solidFill>
              <a:schemeClr val="accent1">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Lucida Console" pitchFamily="49" charset="0"/>
                <a:ea typeface="Times New Roman" pitchFamily="18" charset="0"/>
                <a:cs typeface="Arial" pitchFamily="34" charset="0"/>
              </a:rPr>
              <a:t>Special Purpose Project Company</a:t>
            </a:r>
            <a:endParaRPr kumimoji="0" lang="en-US" sz="1000" b="1" i="0" u="none" strike="noStrike" cap="none" normalizeH="0" baseline="0" dirty="0">
              <a:ln>
                <a:noFill/>
              </a:ln>
              <a:solidFill>
                <a:schemeClr val="bg1"/>
              </a:solidFill>
              <a:effectLst/>
              <a:latin typeface="Lucida Console" pitchFamily="49"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2" name="Oval 24"/>
          <p:cNvSpPr>
            <a:spLocks noChangeArrowheads="1"/>
          </p:cNvSpPr>
          <p:nvPr/>
        </p:nvSpPr>
        <p:spPr bwMode="auto">
          <a:xfrm>
            <a:off x="3357554" y="3857628"/>
            <a:ext cx="12573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Fuel Supply Contract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71" name="Oval 23"/>
          <p:cNvSpPr>
            <a:spLocks noChangeArrowheads="1"/>
          </p:cNvSpPr>
          <p:nvPr/>
        </p:nvSpPr>
        <p:spPr bwMode="auto">
          <a:xfrm>
            <a:off x="1285852" y="2571744"/>
            <a:ext cx="1314452" cy="64294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Power Purchase Agreement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70" name="Oval 22"/>
          <p:cNvSpPr>
            <a:spLocks noChangeArrowheads="1"/>
          </p:cNvSpPr>
          <p:nvPr/>
        </p:nvSpPr>
        <p:spPr bwMode="auto">
          <a:xfrm>
            <a:off x="1643042" y="3857628"/>
            <a:ext cx="1143008"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EPC Contract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9" name="Oval 21"/>
          <p:cNvSpPr>
            <a:spLocks noChangeArrowheads="1"/>
          </p:cNvSpPr>
          <p:nvPr/>
        </p:nvSpPr>
        <p:spPr bwMode="auto">
          <a:xfrm>
            <a:off x="7072330" y="1571612"/>
            <a:ext cx="1143000" cy="571500"/>
          </a:xfrm>
          <a:prstGeom prst="ellipse">
            <a:avLst/>
          </a:prstGeom>
          <a:no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Debt Service</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8" name="Oval 20"/>
          <p:cNvSpPr>
            <a:spLocks noChangeArrowheads="1"/>
          </p:cNvSpPr>
          <p:nvPr/>
        </p:nvSpPr>
        <p:spPr bwMode="auto">
          <a:xfrm>
            <a:off x="5500694" y="3786190"/>
            <a:ext cx="1143004"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O&amp;M Contract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7" name="Rectangle 19"/>
          <p:cNvSpPr>
            <a:spLocks noChangeArrowheads="1"/>
          </p:cNvSpPr>
          <p:nvPr/>
        </p:nvSpPr>
        <p:spPr bwMode="auto">
          <a:xfrm>
            <a:off x="3357554" y="1000108"/>
            <a:ext cx="928694" cy="357190"/>
          </a:xfrm>
          <a:prstGeom prst="rect">
            <a:avLst/>
          </a:prstGeom>
          <a:solidFill>
            <a:schemeClr val="accent3"/>
          </a:solidFill>
          <a:ln w="9525">
            <a:solidFill>
              <a:schemeClr val="accent3"/>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Investors</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6" name="Rectangle 18"/>
          <p:cNvSpPr>
            <a:spLocks noChangeArrowheads="1"/>
          </p:cNvSpPr>
          <p:nvPr/>
        </p:nvSpPr>
        <p:spPr bwMode="auto">
          <a:xfrm>
            <a:off x="3500430" y="4786322"/>
            <a:ext cx="1028700" cy="428628"/>
          </a:xfrm>
          <a:prstGeom prst="rect">
            <a:avLst/>
          </a:prstGeom>
          <a:solidFill>
            <a:schemeClr val="accent2">
              <a:lumMod val="60000"/>
              <a:lumOff val="40000"/>
            </a:schemeClr>
          </a:solidFill>
          <a:ln w="9525">
            <a:solidFill>
              <a:schemeClr val="accent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Fuel Supplier</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5" name="Rectangle 17"/>
          <p:cNvSpPr>
            <a:spLocks noChangeArrowheads="1"/>
          </p:cNvSpPr>
          <p:nvPr/>
        </p:nvSpPr>
        <p:spPr bwMode="auto">
          <a:xfrm>
            <a:off x="1714480" y="4786322"/>
            <a:ext cx="1000132" cy="428628"/>
          </a:xfrm>
          <a:prstGeom prst="rect">
            <a:avLst/>
          </a:prstGeom>
          <a:solidFill>
            <a:srgbClr val="CCFF33"/>
          </a:solidFill>
          <a:ln w="9525">
            <a:solidFill>
              <a:srgbClr val="CCFF33"/>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EPC Contractor</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1500166" y="1643050"/>
            <a:ext cx="1057276" cy="557214"/>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Electricity Distribution Company</a:t>
            </a:r>
            <a:endParaRPr kumimoji="0" lang="en-US" sz="900" b="0" i="0" u="none" strike="noStrike" cap="none" normalizeH="0" baseline="0" dirty="0">
              <a:ln>
                <a:noFill/>
              </a:ln>
              <a:solidFill>
                <a:schemeClr val="tx1"/>
              </a:solidFill>
              <a:effectLst/>
              <a:latin typeface="Lucida Console" pitchFamily="49" charset="0"/>
              <a:cs typeface="Arial" pitchFamily="34" charset="0"/>
            </a:endParaRPr>
          </a:p>
        </p:txBody>
      </p:sp>
      <p:sp>
        <p:nvSpPr>
          <p:cNvPr id="2063" name="Rectangle 15"/>
          <p:cNvSpPr>
            <a:spLocks noChangeArrowheads="1"/>
          </p:cNvSpPr>
          <p:nvPr/>
        </p:nvSpPr>
        <p:spPr bwMode="auto">
          <a:xfrm>
            <a:off x="6286512" y="1000108"/>
            <a:ext cx="800100" cy="342900"/>
          </a:xfrm>
          <a:prstGeom prst="rect">
            <a:avLst/>
          </a:prstGeom>
          <a:solidFill>
            <a:schemeClr val="accent6"/>
          </a:solid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Lenders</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2" name="Rectangle 14"/>
          <p:cNvSpPr>
            <a:spLocks noChangeArrowheads="1"/>
          </p:cNvSpPr>
          <p:nvPr/>
        </p:nvSpPr>
        <p:spPr bwMode="auto">
          <a:xfrm>
            <a:off x="5572132" y="4714884"/>
            <a:ext cx="1071570" cy="428628"/>
          </a:xfrm>
          <a:prstGeom prst="rect">
            <a:avLst/>
          </a:prstGeom>
          <a:solidFill>
            <a:schemeClr val="accent4">
              <a:lumMod val="60000"/>
              <a:lumOff val="40000"/>
            </a:schemeClr>
          </a:solidFill>
          <a:ln w="9525">
            <a:solidFill>
              <a:schemeClr val="accent4">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O&amp;M Contractor</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58" name="Line 10"/>
          <p:cNvSpPr>
            <a:spLocks noChangeShapeType="1"/>
          </p:cNvSpPr>
          <p:nvPr/>
        </p:nvSpPr>
        <p:spPr bwMode="auto">
          <a:xfrm>
            <a:off x="4000496" y="4429132"/>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2" name="Line 4"/>
          <p:cNvSpPr>
            <a:spLocks noChangeShapeType="1"/>
          </p:cNvSpPr>
          <p:nvPr/>
        </p:nvSpPr>
        <p:spPr bwMode="auto">
          <a:xfrm>
            <a:off x="2214546" y="4429132"/>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0" name="Line 2"/>
          <p:cNvSpPr>
            <a:spLocks noChangeShapeType="1"/>
          </p:cNvSpPr>
          <p:nvPr/>
        </p:nvSpPr>
        <p:spPr bwMode="auto">
          <a:xfrm>
            <a:off x="6072198" y="4357694"/>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89" name="Rectangle 4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 name="Oval 29"/>
          <p:cNvSpPr/>
          <p:nvPr/>
        </p:nvSpPr>
        <p:spPr>
          <a:xfrm>
            <a:off x="4214810" y="1643050"/>
            <a:ext cx="1000132" cy="50006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Oval 30"/>
          <p:cNvSpPr/>
          <p:nvPr/>
        </p:nvSpPr>
        <p:spPr>
          <a:xfrm>
            <a:off x="5715008" y="1571612"/>
            <a:ext cx="1000132" cy="57150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3" name="Straight Connector 32"/>
          <p:cNvCxnSpPr>
            <a:stCxn id="2070" idx="0"/>
          </p:cNvCxnSpPr>
          <p:nvPr/>
        </p:nvCxnSpPr>
        <p:spPr>
          <a:xfrm rot="5400000" flipH="1" flipV="1">
            <a:off x="2571737" y="3071811"/>
            <a:ext cx="428626" cy="1143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071" idx="6"/>
            <a:endCxn id="2073" idx="1"/>
          </p:cNvCxnSpPr>
          <p:nvPr/>
        </p:nvCxnSpPr>
        <p:spPr>
          <a:xfrm>
            <a:off x="2600304" y="2893215"/>
            <a:ext cx="757250" cy="3357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73" idx="2"/>
            <a:endCxn id="2072" idx="0"/>
          </p:cNvCxnSpPr>
          <p:nvPr/>
        </p:nvCxnSpPr>
        <p:spPr>
          <a:xfrm rot="5400000">
            <a:off x="3864760" y="3579016"/>
            <a:ext cx="400056" cy="157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068" idx="0"/>
          </p:cNvCxnSpPr>
          <p:nvPr/>
        </p:nvCxnSpPr>
        <p:spPr>
          <a:xfrm>
            <a:off x="4643438" y="3429000"/>
            <a:ext cx="1428758"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000628" y="2428868"/>
            <a:ext cx="857256" cy="428628"/>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4" name="Shape 53"/>
          <p:cNvCxnSpPr>
            <a:stCxn id="30" idx="4"/>
            <a:endCxn id="48" idx="1"/>
          </p:cNvCxnSpPr>
          <p:nvPr/>
        </p:nvCxnSpPr>
        <p:spPr>
          <a:xfrm rot="16200000" flipH="1">
            <a:off x="4607719" y="2250273"/>
            <a:ext cx="500066" cy="28575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hape 57"/>
          <p:cNvCxnSpPr>
            <a:stCxn id="31" idx="4"/>
            <a:endCxn id="48" idx="3"/>
          </p:cNvCxnSpPr>
          <p:nvPr/>
        </p:nvCxnSpPr>
        <p:spPr>
          <a:xfrm rot="5400000">
            <a:off x="5786446" y="2214554"/>
            <a:ext cx="500066" cy="35719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hape 59"/>
          <p:cNvCxnSpPr>
            <a:stCxn id="31" idx="0"/>
            <a:endCxn id="2063" idx="1"/>
          </p:cNvCxnSpPr>
          <p:nvPr/>
        </p:nvCxnSpPr>
        <p:spPr>
          <a:xfrm rot="5400000" flipH="1" flipV="1">
            <a:off x="6050766" y="1335866"/>
            <a:ext cx="400054" cy="7143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hape 61"/>
          <p:cNvCxnSpPr>
            <a:stCxn id="2067" idx="3"/>
            <a:endCxn id="30" idx="0"/>
          </p:cNvCxnSpPr>
          <p:nvPr/>
        </p:nvCxnSpPr>
        <p:spPr>
          <a:xfrm>
            <a:off x="4286248" y="1178703"/>
            <a:ext cx="428628" cy="46434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hape 63"/>
          <p:cNvCxnSpPr>
            <a:stCxn id="2073" idx="3"/>
            <a:endCxn id="2069" idx="4"/>
          </p:cNvCxnSpPr>
          <p:nvPr/>
        </p:nvCxnSpPr>
        <p:spPr>
          <a:xfrm flipV="1">
            <a:off x="4929190" y="2143112"/>
            <a:ext cx="2714640" cy="10858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069" idx="0"/>
            <a:endCxn id="2063" idx="3"/>
          </p:cNvCxnSpPr>
          <p:nvPr/>
        </p:nvCxnSpPr>
        <p:spPr>
          <a:xfrm rot="16200000" flipV="1">
            <a:off x="7165194" y="1092976"/>
            <a:ext cx="400054" cy="5572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429124" y="1785926"/>
            <a:ext cx="642942" cy="246221"/>
          </a:xfrm>
          <a:prstGeom prst="rect">
            <a:avLst/>
          </a:prstGeom>
          <a:noFill/>
        </p:spPr>
        <p:txBody>
          <a:bodyPr wrap="square" rtlCol="0">
            <a:spAutoFit/>
          </a:bodyPr>
          <a:lstStyle/>
          <a:p>
            <a:r>
              <a:rPr lang="en-AU" sz="1000" dirty="0">
                <a:latin typeface="Lucida Console" pitchFamily="49" charset="0"/>
              </a:rPr>
              <a:t>Equity</a:t>
            </a:r>
          </a:p>
        </p:txBody>
      </p:sp>
      <p:sp>
        <p:nvSpPr>
          <p:cNvPr id="68" name="TextBox 67"/>
          <p:cNvSpPr txBox="1"/>
          <p:nvPr/>
        </p:nvSpPr>
        <p:spPr>
          <a:xfrm>
            <a:off x="3071802" y="1785926"/>
            <a:ext cx="1000132" cy="215444"/>
          </a:xfrm>
          <a:prstGeom prst="rect">
            <a:avLst/>
          </a:prstGeom>
          <a:noFill/>
        </p:spPr>
        <p:txBody>
          <a:bodyPr wrap="square" rtlCol="0">
            <a:spAutoFit/>
          </a:bodyPr>
          <a:lstStyle/>
          <a:p>
            <a:r>
              <a:rPr lang="en-AU" sz="800" dirty="0">
                <a:latin typeface="Lucida Console" pitchFamily="49" charset="0"/>
              </a:rPr>
              <a:t>Distributions</a:t>
            </a:r>
          </a:p>
        </p:txBody>
      </p:sp>
      <p:sp>
        <p:nvSpPr>
          <p:cNvPr id="69" name="TextBox 68"/>
          <p:cNvSpPr txBox="1"/>
          <p:nvPr/>
        </p:nvSpPr>
        <p:spPr>
          <a:xfrm>
            <a:off x="5000628" y="2500306"/>
            <a:ext cx="857256" cy="246221"/>
          </a:xfrm>
          <a:prstGeom prst="rect">
            <a:avLst/>
          </a:prstGeom>
          <a:noFill/>
          <a:ln>
            <a:noFill/>
          </a:ln>
        </p:spPr>
        <p:txBody>
          <a:bodyPr wrap="square" rtlCol="0">
            <a:spAutoFit/>
          </a:bodyPr>
          <a:lstStyle/>
          <a:p>
            <a:r>
              <a:rPr lang="en-AU" sz="1000" dirty="0">
                <a:latin typeface="Lucida Console" pitchFamily="49" charset="0"/>
              </a:rPr>
              <a:t>Finance</a:t>
            </a:r>
          </a:p>
        </p:txBody>
      </p:sp>
      <p:sp>
        <p:nvSpPr>
          <p:cNvPr id="71" name="TextBox 70"/>
          <p:cNvSpPr txBox="1"/>
          <p:nvPr/>
        </p:nvSpPr>
        <p:spPr>
          <a:xfrm>
            <a:off x="5715008" y="1571612"/>
            <a:ext cx="1071570" cy="553998"/>
          </a:xfrm>
          <a:prstGeom prst="rect">
            <a:avLst/>
          </a:prstGeom>
          <a:noFill/>
        </p:spPr>
        <p:txBody>
          <a:bodyPr wrap="square" rtlCol="0">
            <a:spAutoFit/>
          </a:bodyPr>
          <a:lstStyle/>
          <a:p>
            <a:pPr algn="ctr"/>
            <a:r>
              <a:rPr lang="en-AU" sz="1000" dirty="0">
                <a:latin typeface="Lucida Console" pitchFamily="49" charset="0"/>
              </a:rPr>
              <a:t>Project-Finance Debt</a:t>
            </a:r>
          </a:p>
        </p:txBody>
      </p:sp>
      <p:cxnSp>
        <p:nvCxnSpPr>
          <p:cNvPr id="78" name="Straight Arrow Connector 77"/>
          <p:cNvCxnSpPr>
            <a:stCxn id="2074" idx="0"/>
          </p:cNvCxnSpPr>
          <p:nvPr/>
        </p:nvCxnSpPr>
        <p:spPr>
          <a:xfrm rot="5400000" flipH="1" flipV="1">
            <a:off x="3411132" y="1482315"/>
            <a:ext cx="285749" cy="357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074" idx="4"/>
          </p:cNvCxnSpPr>
          <p:nvPr/>
        </p:nvCxnSpPr>
        <p:spPr>
          <a:xfrm rot="16200000" flipH="1">
            <a:off x="3125375" y="2553882"/>
            <a:ext cx="857260" cy="3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flipV="1">
            <a:off x="4572000" y="2857496"/>
            <a:ext cx="428628" cy="142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357290" y="3714752"/>
            <a:ext cx="5786478" cy="178595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4" name="TextBox 83"/>
          <p:cNvSpPr txBox="1"/>
          <p:nvPr/>
        </p:nvSpPr>
        <p:spPr>
          <a:xfrm>
            <a:off x="1428728" y="3429000"/>
            <a:ext cx="1214446" cy="246221"/>
          </a:xfrm>
          <a:prstGeom prst="rect">
            <a:avLst/>
          </a:prstGeom>
          <a:noFill/>
        </p:spPr>
        <p:txBody>
          <a:bodyPr wrap="square" rtlCol="0">
            <a:spAutoFit/>
          </a:bodyPr>
          <a:lstStyle/>
          <a:p>
            <a:r>
              <a:rPr lang="en-AU" sz="1000" dirty="0">
                <a:latin typeface="Lucida Console" pitchFamily="49" charset="0"/>
              </a:rPr>
              <a:t>Subcontracts</a:t>
            </a:r>
          </a:p>
        </p:txBody>
      </p:sp>
      <p:cxnSp>
        <p:nvCxnSpPr>
          <p:cNvPr id="87" name="Straight Connector 86"/>
          <p:cNvCxnSpPr/>
          <p:nvPr/>
        </p:nvCxnSpPr>
        <p:spPr>
          <a:xfrm rot="5400000">
            <a:off x="1785917" y="2357431"/>
            <a:ext cx="371480" cy="85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42852"/>
            <a:ext cx="7715304" cy="642942"/>
          </a:xfrm>
          <a:noFill/>
          <a:ln>
            <a:noFill/>
          </a:ln>
        </p:spPr>
        <p:txBody>
          <a:bodyPr>
            <a:normAutofit/>
          </a:bodyPr>
          <a:lstStyle/>
          <a:p>
            <a:r>
              <a:rPr lang="en-AU" sz="2400" dirty="0">
                <a:solidFill>
                  <a:schemeClr val="tx2"/>
                </a:solidFill>
                <a:latin typeface="Arial Rounded MT Bold" pitchFamily="34" charset="0"/>
              </a:rPr>
              <a:t>Project Finance for a Toll Road Concession</a:t>
            </a:r>
          </a:p>
        </p:txBody>
      </p:sp>
      <p:sp>
        <p:nvSpPr>
          <p:cNvPr id="2074" name="Oval 26"/>
          <p:cNvSpPr>
            <a:spLocks noChangeArrowheads="1"/>
          </p:cNvSpPr>
          <p:nvPr/>
        </p:nvSpPr>
        <p:spPr bwMode="auto">
          <a:xfrm>
            <a:off x="3000364" y="1643050"/>
            <a:ext cx="1143000" cy="500062"/>
          </a:xfrm>
          <a:prstGeom prst="ellipse">
            <a:avLst/>
          </a:prstGeom>
          <a:noFill/>
          <a:ln w="9525">
            <a:solidFill>
              <a:srgbClr val="92D05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cs typeface="Arial" pitchFamily="34" charset="0"/>
            </a:endParaRPr>
          </a:p>
        </p:txBody>
      </p:sp>
      <p:sp>
        <p:nvSpPr>
          <p:cNvPr id="2073" name="Rectangle 25"/>
          <p:cNvSpPr>
            <a:spLocks noChangeArrowheads="1"/>
          </p:cNvSpPr>
          <p:nvPr/>
        </p:nvSpPr>
        <p:spPr bwMode="auto">
          <a:xfrm>
            <a:off x="3357554" y="3000372"/>
            <a:ext cx="1500198" cy="457200"/>
          </a:xfrm>
          <a:prstGeom prst="rect">
            <a:avLst/>
          </a:prstGeom>
          <a:solidFill>
            <a:schemeClr val="tx2">
              <a:lumMod val="40000"/>
              <a:lumOff val="60000"/>
            </a:schemeClr>
          </a:solidFill>
          <a:ln w="9525">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Special Purpose Project Company</a:t>
            </a:r>
            <a:endParaRPr kumimoji="0" lang="en-US" sz="1000" b="1" i="0" u="none" strike="noStrike" cap="none" normalizeH="0" baseline="0" dirty="0">
              <a:ln>
                <a:noFill/>
              </a:ln>
              <a:solidFill>
                <a:schemeClr val="tx1"/>
              </a:solidFill>
              <a:effectLst/>
              <a:latin typeface="Lucida Console" pitchFamily="49"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2" name="Oval 24"/>
          <p:cNvSpPr>
            <a:spLocks noChangeArrowheads="1"/>
          </p:cNvSpPr>
          <p:nvPr/>
        </p:nvSpPr>
        <p:spPr bwMode="auto">
          <a:xfrm>
            <a:off x="3357554" y="3857628"/>
            <a:ext cx="12573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Operating Contract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71" name="Oval 23"/>
          <p:cNvSpPr>
            <a:spLocks noChangeArrowheads="1"/>
          </p:cNvSpPr>
          <p:nvPr/>
        </p:nvSpPr>
        <p:spPr bwMode="auto">
          <a:xfrm>
            <a:off x="1357290" y="2571744"/>
            <a:ext cx="1357322" cy="64294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Concession Agreement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70" name="Oval 22"/>
          <p:cNvSpPr>
            <a:spLocks noChangeArrowheads="1"/>
          </p:cNvSpPr>
          <p:nvPr/>
        </p:nvSpPr>
        <p:spPr bwMode="auto">
          <a:xfrm>
            <a:off x="1571604" y="3857628"/>
            <a:ext cx="1171576"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Design &amp; Build Contract</a:t>
            </a:r>
            <a:endParaRPr kumimoji="0" lang="en-US" sz="900" b="0" i="0" u="none" strike="noStrike" cap="none" normalizeH="0" baseline="0" dirty="0">
              <a:ln>
                <a:noFill/>
              </a:ln>
              <a:solidFill>
                <a:schemeClr val="tx1"/>
              </a:solidFill>
              <a:effectLst/>
              <a:latin typeface="Lucida Console" pitchFamily="49" charset="0"/>
              <a:cs typeface="Arial" pitchFamily="34" charset="0"/>
            </a:endParaRPr>
          </a:p>
        </p:txBody>
      </p:sp>
      <p:sp>
        <p:nvSpPr>
          <p:cNvPr id="2069" name="Oval 21"/>
          <p:cNvSpPr>
            <a:spLocks noChangeArrowheads="1"/>
          </p:cNvSpPr>
          <p:nvPr/>
        </p:nvSpPr>
        <p:spPr bwMode="auto">
          <a:xfrm>
            <a:off x="7072330" y="1571612"/>
            <a:ext cx="1143000" cy="571500"/>
          </a:xfrm>
          <a:prstGeom prst="ellipse">
            <a:avLst/>
          </a:prstGeom>
          <a:no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Debt Service</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8" name="Oval 20"/>
          <p:cNvSpPr>
            <a:spLocks noChangeArrowheads="1"/>
          </p:cNvSpPr>
          <p:nvPr/>
        </p:nvSpPr>
        <p:spPr bwMode="auto">
          <a:xfrm>
            <a:off x="5214942" y="3786190"/>
            <a:ext cx="1500198"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Maintenance Contract</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7" name="Rectangle 19"/>
          <p:cNvSpPr>
            <a:spLocks noChangeArrowheads="1"/>
          </p:cNvSpPr>
          <p:nvPr/>
        </p:nvSpPr>
        <p:spPr bwMode="auto">
          <a:xfrm>
            <a:off x="3357554" y="1000108"/>
            <a:ext cx="928694" cy="357190"/>
          </a:xfrm>
          <a:prstGeom prst="rect">
            <a:avLst/>
          </a:prstGeom>
          <a:solidFill>
            <a:schemeClr val="accent3"/>
          </a:solidFill>
          <a:ln w="9525">
            <a:solidFill>
              <a:schemeClr val="accent3"/>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Investors</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6" name="Rectangle 18"/>
          <p:cNvSpPr>
            <a:spLocks noChangeArrowheads="1"/>
          </p:cNvSpPr>
          <p:nvPr/>
        </p:nvSpPr>
        <p:spPr bwMode="auto">
          <a:xfrm>
            <a:off x="3500430" y="4786322"/>
            <a:ext cx="1028700" cy="428628"/>
          </a:xfrm>
          <a:prstGeom prst="rect">
            <a:avLst/>
          </a:prstGeom>
          <a:solidFill>
            <a:schemeClr val="accent2">
              <a:lumMod val="60000"/>
              <a:lumOff val="40000"/>
            </a:schemeClr>
          </a:solidFill>
          <a:ln w="9525">
            <a:solidFill>
              <a:schemeClr val="accent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Toll-road Operator</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5" name="Rectangle 17"/>
          <p:cNvSpPr>
            <a:spLocks noChangeArrowheads="1"/>
          </p:cNvSpPr>
          <p:nvPr/>
        </p:nvSpPr>
        <p:spPr bwMode="auto">
          <a:xfrm>
            <a:off x="1643042" y="4786322"/>
            <a:ext cx="1071570" cy="428628"/>
          </a:xfrm>
          <a:prstGeom prst="rect">
            <a:avLst/>
          </a:prstGeom>
          <a:solidFill>
            <a:srgbClr val="CCFF33"/>
          </a:solidFill>
          <a:ln w="9525">
            <a:solidFill>
              <a:srgbClr val="CCFF33"/>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D&amp;B Contractor</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1643042" y="1643050"/>
            <a:ext cx="914400" cy="557214"/>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Public Authority</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3" name="Rectangle 15"/>
          <p:cNvSpPr>
            <a:spLocks noChangeArrowheads="1"/>
          </p:cNvSpPr>
          <p:nvPr/>
        </p:nvSpPr>
        <p:spPr bwMode="auto">
          <a:xfrm>
            <a:off x="6286512" y="1000108"/>
            <a:ext cx="800100" cy="342900"/>
          </a:xfrm>
          <a:prstGeom prst="rect">
            <a:avLst/>
          </a:prstGeom>
          <a:solidFill>
            <a:schemeClr val="accent6"/>
          </a:solid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Lenders</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62" name="Rectangle 14"/>
          <p:cNvSpPr>
            <a:spLocks noChangeArrowheads="1"/>
          </p:cNvSpPr>
          <p:nvPr/>
        </p:nvSpPr>
        <p:spPr bwMode="auto">
          <a:xfrm>
            <a:off x="5500694" y="4714884"/>
            <a:ext cx="1143008" cy="428628"/>
          </a:xfrm>
          <a:prstGeom prst="rect">
            <a:avLst/>
          </a:prstGeom>
          <a:solidFill>
            <a:schemeClr val="accent4">
              <a:lumMod val="60000"/>
              <a:lumOff val="40000"/>
            </a:schemeClr>
          </a:solidFill>
          <a:ln w="9525">
            <a:solidFill>
              <a:schemeClr val="accent4">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Lucida Console" pitchFamily="49" charset="0"/>
                <a:ea typeface="Times New Roman" pitchFamily="18" charset="0"/>
                <a:cs typeface="Arial" pitchFamily="34" charset="0"/>
              </a:rPr>
              <a:t>Maintenance Company</a:t>
            </a:r>
            <a:endParaRPr kumimoji="0" lang="en-US" sz="1000" b="0" i="0" u="none" strike="noStrike" cap="none" normalizeH="0" baseline="0" dirty="0">
              <a:ln>
                <a:noFill/>
              </a:ln>
              <a:solidFill>
                <a:schemeClr val="tx1"/>
              </a:solidFill>
              <a:effectLst/>
              <a:latin typeface="Lucida Console" pitchFamily="49" charset="0"/>
              <a:cs typeface="Arial" pitchFamily="34" charset="0"/>
            </a:endParaRPr>
          </a:p>
        </p:txBody>
      </p:sp>
      <p:sp>
        <p:nvSpPr>
          <p:cNvPr id="2058" name="Line 10"/>
          <p:cNvSpPr>
            <a:spLocks noChangeShapeType="1"/>
          </p:cNvSpPr>
          <p:nvPr/>
        </p:nvSpPr>
        <p:spPr bwMode="auto">
          <a:xfrm>
            <a:off x="4000496" y="4429132"/>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2" name="Line 4"/>
          <p:cNvSpPr>
            <a:spLocks noChangeShapeType="1"/>
          </p:cNvSpPr>
          <p:nvPr/>
        </p:nvSpPr>
        <p:spPr bwMode="auto">
          <a:xfrm>
            <a:off x="2143108" y="4429132"/>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50" name="Line 2"/>
          <p:cNvSpPr>
            <a:spLocks noChangeShapeType="1"/>
          </p:cNvSpPr>
          <p:nvPr/>
        </p:nvSpPr>
        <p:spPr bwMode="auto">
          <a:xfrm>
            <a:off x="6072198" y="4357694"/>
            <a:ext cx="0" cy="342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dirty="0"/>
          </a:p>
        </p:txBody>
      </p:sp>
      <p:sp>
        <p:nvSpPr>
          <p:cNvPr id="2089" name="Rectangle 4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 name="Oval 29"/>
          <p:cNvSpPr/>
          <p:nvPr/>
        </p:nvSpPr>
        <p:spPr>
          <a:xfrm>
            <a:off x="4214810" y="1643050"/>
            <a:ext cx="1000132" cy="50006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Oval 30"/>
          <p:cNvSpPr/>
          <p:nvPr/>
        </p:nvSpPr>
        <p:spPr>
          <a:xfrm>
            <a:off x="5715008" y="1571612"/>
            <a:ext cx="1000132" cy="57150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3" name="Straight Connector 32"/>
          <p:cNvCxnSpPr>
            <a:stCxn id="2070" idx="0"/>
          </p:cNvCxnSpPr>
          <p:nvPr/>
        </p:nvCxnSpPr>
        <p:spPr>
          <a:xfrm rot="5400000" flipH="1" flipV="1">
            <a:off x="2543159" y="3043233"/>
            <a:ext cx="428628" cy="1200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071" idx="6"/>
            <a:endCxn id="2073" idx="1"/>
          </p:cNvCxnSpPr>
          <p:nvPr/>
        </p:nvCxnSpPr>
        <p:spPr>
          <a:xfrm>
            <a:off x="2714612" y="2893215"/>
            <a:ext cx="642942" cy="335757"/>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73" idx="2"/>
            <a:endCxn id="2072" idx="0"/>
          </p:cNvCxnSpPr>
          <p:nvPr/>
        </p:nvCxnSpPr>
        <p:spPr>
          <a:xfrm rot="5400000">
            <a:off x="3846901" y="3596876"/>
            <a:ext cx="400056" cy="121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068" idx="0"/>
          </p:cNvCxnSpPr>
          <p:nvPr/>
        </p:nvCxnSpPr>
        <p:spPr>
          <a:xfrm>
            <a:off x="4643438" y="3429000"/>
            <a:ext cx="1321603"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000628" y="2428868"/>
            <a:ext cx="857256" cy="428628"/>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4" name="Shape 53"/>
          <p:cNvCxnSpPr>
            <a:stCxn id="30" idx="4"/>
            <a:endCxn id="48" idx="1"/>
          </p:cNvCxnSpPr>
          <p:nvPr/>
        </p:nvCxnSpPr>
        <p:spPr>
          <a:xfrm rot="16200000" flipH="1">
            <a:off x="4607719" y="2250273"/>
            <a:ext cx="500066" cy="285752"/>
          </a:xfrm>
          <a:prstGeom prst="bentConnector2">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hape 57"/>
          <p:cNvCxnSpPr>
            <a:stCxn id="31" idx="4"/>
            <a:endCxn id="48" idx="3"/>
          </p:cNvCxnSpPr>
          <p:nvPr/>
        </p:nvCxnSpPr>
        <p:spPr>
          <a:xfrm rot="5400000">
            <a:off x="5786446" y="2214554"/>
            <a:ext cx="500066" cy="357190"/>
          </a:xfrm>
          <a:prstGeom prst="bentConnector2">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hape 59"/>
          <p:cNvCxnSpPr>
            <a:stCxn id="31" idx="0"/>
            <a:endCxn id="2063" idx="1"/>
          </p:cNvCxnSpPr>
          <p:nvPr/>
        </p:nvCxnSpPr>
        <p:spPr>
          <a:xfrm rot="5400000" flipH="1" flipV="1">
            <a:off x="6050766" y="1335866"/>
            <a:ext cx="400054" cy="71438"/>
          </a:xfrm>
          <a:prstGeom prst="bentConnector2">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hape 61"/>
          <p:cNvCxnSpPr>
            <a:stCxn id="2067" idx="3"/>
            <a:endCxn id="30" idx="0"/>
          </p:cNvCxnSpPr>
          <p:nvPr/>
        </p:nvCxnSpPr>
        <p:spPr>
          <a:xfrm>
            <a:off x="4286248" y="1178703"/>
            <a:ext cx="428628" cy="464347"/>
          </a:xfrm>
          <a:prstGeom prst="bentConnector2">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hape 63"/>
          <p:cNvCxnSpPr>
            <a:stCxn id="2073" idx="3"/>
            <a:endCxn id="2069" idx="4"/>
          </p:cNvCxnSpPr>
          <p:nvPr/>
        </p:nvCxnSpPr>
        <p:spPr>
          <a:xfrm flipV="1">
            <a:off x="4857752" y="2143112"/>
            <a:ext cx="2786078" cy="1085860"/>
          </a:xfrm>
          <a:prstGeom prst="bentConnector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069" idx="0"/>
            <a:endCxn id="2063" idx="3"/>
          </p:cNvCxnSpPr>
          <p:nvPr/>
        </p:nvCxnSpPr>
        <p:spPr>
          <a:xfrm rot="16200000" flipV="1">
            <a:off x="7165194" y="1092976"/>
            <a:ext cx="400054" cy="55721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429124" y="1785926"/>
            <a:ext cx="642942" cy="246221"/>
          </a:xfrm>
          <a:prstGeom prst="rect">
            <a:avLst/>
          </a:prstGeom>
          <a:noFill/>
        </p:spPr>
        <p:txBody>
          <a:bodyPr wrap="square" rtlCol="0">
            <a:spAutoFit/>
          </a:bodyPr>
          <a:lstStyle/>
          <a:p>
            <a:r>
              <a:rPr lang="en-AU" sz="1000" dirty="0">
                <a:latin typeface="Lucida Console" pitchFamily="49" charset="0"/>
              </a:rPr>
              <a:t>Equity</a:t>
            </a:r>
          </a:p>
        </p:txBody>
      </p:sp>
      <p:sp>
        <p:nvSpPr>
          <p:cNvPr id="68" name="TextBox 67"/>
          <p:cNvSpPr txBox="1"/>
          <p:nvPr/>
        </p:nvSpPr>
        <p:spPr>
          <a:xfrm>
            <a:off x="3071802" y="1785926"/>
            <a:ext cx="1214446" cy="246221"/>
          </a:xfrm>
          <a:prstGeom prst="rect">
            <a:avLst/>
          </a:prstGeom>
          <a:noFill/>
        </p:spPr>
        <p:txBody>
          <a:bodyPr wrap="square" rtlCol="0">
            <a:spAutoFit/>
          </a:bodyPr>
          <a:lstStyle/>
          <a:p>
            <a:r>
              <a:rPr lang="en-AU" sz="1000" dirty="0">
                <a:latin typeface="Lucida Console" pitchFamily="49" charset="0"/>
              </a:rPr>
              <a:t>Distributions</a:t>
            </a:r>
          </a:p>
        </p:txBody>
      </p:sp>
      <p:sp>
        <p:nvSpPr>
          <p:cNvPr id="69" name="TextBox 68"/>
          <p:cNvSpPr txBox="1"/>
          <p:nvPr/>
        </p:nvSpPr>
        <p:spPr>
          <a:xfrm>
            <a:off x="5000628" y="2500306"/>
            <a:ext cx="857256" cy="246221"/>
          </a:xfrm>
          <a:prstGeom prst="rect">
            <a:avLst/>
          </a:prstGeom>
          <a:noFill/>
          <a:ln>
            <a:noFill/>
          </a:ln>
        </p:spPr>
        <p:txBody>
          <a:bodyPr wrap="square" rtlCol="0">
            <a:spAutoFit/>
          </a:bodyPr>
          <a:lstStyle/>
          <a:p>
            <a:r>
              <a:rPr lang="en-AU" sz="1000" dirty="0">
                <a:latin typeface="Lucida Console" pitchFamily="49" charset="0"/>
              </a:rPr>
              <a:t>Finance</a:t>
            </a:r>
          </a:p>
        </p:txBody>
      </p:sp>
      <p:sp>
        <p:nvSpPr>
          <p:cNvPr id="71" name="TextBox 70"/>
          <p:cNvSpPr txBox="1"/>
          <p:nvPr/>
        </p:nvSpPr>
        <p:spPr>
          <a:xfrm>
            <a:off x="5715008" y="1571612"/>
            <a:ext cx="1071570" cy="553998"/>
          </a:xfrm>
          <a:prstGeom prst="rect">
            <a:avLst/>
          </a:prstGeom>
          <a:noFill/>
        </p:spPr>
        <p:txBody>
          <a:bodyPr wrap="square" rtlCol="0">
            <a:spAutoFit/>
          </a:bodyPr>
          <a:lstStyle/>
          <a:p>
            <a:pPr algn="ctr"/>
            <a:r>
              <a:rPr lang="en-AU" sz="1000" dirty="0">
                <a:latin typeface="Lucida Console" pitchFamily="49" charset="0"/>
              </a:rPr>
              <a:t>Project-Finance Debt</a:t>
            </a:r>
          </a:p>
        </p:txBody>
      </p:sp>
      <p:cxnSp>
        <p:nvCxnSpPr>
          <p:cNvPr id="78" name="Straight Arrow Connector 77"/>
          <p:cNvCxnSpPr>
            <a:stCxn id="2074" idx="0"/>
          </p:cNvCxnSpPr>
          <p:nvPr/>
        </p:nvCxnSpPr>
        <p:spPr>
          <a:xfrm rot="5400000" flipH="1" flipV="1">
            <a:off x="3428990" y="1500172"/>
            <a:ext cx="285752" cy="4"/>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074" idx="4"/>
          </p:cNvCxnSpPr>
          <p:nvPr/>
        </p:nvCxnSpPr>
        <p:spPr>
          <a:xfrm rot="16200000" flipH="1">
            <a:off x="3143236" y="2571740"/>
            <a:ext cx="857260" cy="4"/>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flipV="1">
            <a:off x="4572000" y="2857496"/>
            <a:ext cx="428628" cy="142876"/>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357290" y="3714752"/>
            <a:ext cx="5786478" cy="171451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4" name="TextBox 83"/>
          <p:cNvSpPr txBox="1"/>
          <p:nvPr/>
        </p:nvSpPr>
        <p:spPr>
          <a:xfrm>
            <a:off x="1428728" y="3429000"/>
            <a:ext cx="1357322" cy="246221"/>
          </a:xfrm>
          <a:prstGeom prst="rect">
            <a:avLst/>
          </a:prstGeom>
          <a:noFill/>
        </p:spPr>
        <p:txBody>
          <a:bodyPr wrap="square" rtlCol="0">
            <a:spAutoFit/>
          </a:bodyPr>
          <a:lstStyle/>
          <a:p>
            <a:r>
              <a:rPr lang="en-AU" sz="1000" dirty="0">
                <a:latin typeface="Lucida Console" pitchFamily="49" charset="0"/>
              </a:rPr>
              <a:t>Subcontracts</a:t>
            </a:r>
          </a:p>
        </p:txBody>
      </p:sp>
      <p:cxnSp>
        <p:nvCxnSpPr>
          <p:cNvPr id="87" name="Straight Connector 86"/>
          <p:cNvCxnSpPr>
            <a:stCxn id="2064" idx="2"/>
            <a:endCxn id="2071" idx="0"/>
          </p:cNvCxnSpPr>
          <p:nvPr/>
        </p:nvCxnSpPr>
        <p:spPr>
          <a:xfrm rot="5400000">
            <a:off x="1882357" y="2353859"/>
            <a:ext cx="371480" cy="6429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001024" y="2500306"/>
            <a:ext cx="928694" cy="50006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TextBox 44"/>
          <p:cNvSpPr txBox="1"/>
          <p:nvPr/>
        </p:nvSpPr>
        <p:spPr>
          <a:xfrm>
            <a:off x="8072462" y="2500306"/>
            <a:ext cx="785818" cy="400110"/>
          </a:xfrm>
          <a:prstGeom prst="rect">
            <a:avLst/>
          </a:prstGeom>
          <a:noFill/>
        </p:spPr>
        <p:txBody>
          <a:bodyPr wrap="square" rtlCol="0">
            <a:spAutoFit/>
          </a:bodyPr>
          <a:lstStyle/>
          <a:p>
            <a:pPr algn="ctr"/>
            <a:r>
              <a:rPr lang="en-AU" sz="1000" dirty="0">
                <a:latin typeface="Lucida Console" pitchFamily="49" charset="0"/>
              </a:rPr>
              <a:t>Road Users</a:t>
            </a:r>
          </a:p>
        </p:txBody>
      </p:sp>
      <p:sp>
        <p:nvSpPr>
          <p:cNvPr id="46" name="Oval 45"/>
          <p:cNvSpPr/>
          <p:nvPr/>
        </p:nvSpPr>
        <p:spPr>
          <a:xfrm>
            <a:off x="7858148" y="3500438"/>
            <a:ext cx="928694"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TextBox 46"/>
          <p:cNvSpPr txBox="1"/>
          <p:nvPr/>
        </p:nvSpPr>
        <p:spPr>
          <a:xfrm>
            <a:off x="7929586" y="3500438"/>
            <a:ext cx="928694" cy="400110"/>
          </a:xfrm>
          <a:prstGeom prst="rect">
            <a:avLst/>
          </a:prstGeom>
          <a:noFill/>
        </p:spPr>
        <p:txBody>
          <a:bodyPr wrap="square" rtlCol="0">
            <a:spAutoFit/>
          </a:bodyPr>
          <a:lstStyle/>
          <a:p>
            <a:pPr algn="ctr"/>
            <a:r>
              <a:rPr lang="en-AU" sz="1000" dirty="0">
                <a:latin typeface="Lucida Console" pitchFamily="49" charset="0"/>
              </a:rPr>
              <a:t>Toll Payments</a:t>
            </a:r>
          </a:p>
        </p:txBody>
      </p:sp>
      <p:cxnSp>
        <p:nvCxnSpPr>
          <p:cNvPr id="50" name="Straight Arrow Connector 49"/>
          <p:cNvCxnSpPr>
            <a:stCxn id="46" idx="2"/>
          </p:cNvCxnSpPr>
          <p:nvPr/>
        </p:nvCxnSpPr>
        <p:spPr>
          <a:xfrm rot="10800000">
            <a:off x="4643438" y="3357563"/>
            <a:ext cx="3214710" cy="39290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2"/>
            <a:endCxn id="47" idx="0"/>
          </p:cNvCxnSpPr>
          <p:nvPr/>
        </p:nvCxnSpPr>
        <p:spPr>
          <a:xfrm rot="5400000">
            <a:off x="8179619" y="3214686"/>
            <a:ext cx="500066" cy="714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Permen</a:t>
            </a:r>
            <a:r>
              <a:rPr lang="en-US" dirty="0"/>
              <a:t> PPN 4/2015</a:t>
            </a:r>
          </a:p>
        </p:txBody>
      </p:sp>
      <p:sp>
        <p:nvSpPr>
          <p:cNvPr id="3" name="Content Placeholder 2"/>
          <p:cNvSpPr>
            <a:spLocks noGrp="1"/>
          </p:cNvSpPr>
          <p:nvPr>
            <p:ph idx="1"/>
          </p:nvPr>
        </p:nvSpPr>
        <p:spPr>
          <a:xfrm>
            <a:off x="457200" y="1905000"/>
            <a:ext cx="8229600" cy="4221163"/>
          </a:xfrm>
        </p:spPr>
        <p:txBody>
          <a:bodyPr>
            <a:normAutofit fontScale="85000" lnSpcReduction="10000"/>
          </a:bodyPr>
          <a:lstStyle/>
          <a:p>
            <a:r>
              <a:rPr lang="en-US" dirty="0" err="1"/>
              <a:t>Proyek</a:t>
            </a:r>
            <a:r>
              <a:rPr lang="en-US" dirty="0"/>
              <a:t> </a:t>
            </a:r>
            <a:r>
              <a:rPr lang="en-US" dirty="0" err="1"/>
              <a:t>Kerjasama</a:t>
            </a:r>
            <a:r>
              <a:rPr lang="en-US" dirty="0"/>
              <a:t> </a:t>
            </a:r>
            <a:r>
              <a:rPr lang="en-US" dirty="0" err="1"/>
              <a:t>adalah</a:t>
            </a:r>
            <a:r>
              <a:rPr lang="en-US" dirty="0"/>
              <a:t> </a:t>
            </a:r>
            <a:r>
              <a:rPr lang="en-US" dirty="0" err="1"/>
              <a:t>Penyediaan</a:t>
            </a:r>
            <a:r>
              <a:rPr lang="en-US" dirty="0"/>
              <a:t> </a:t>
            </a:r>
            <a:r>
              <a:rPr lang="en-US" dirty="0" err="1"/>
              <a:t>Infrastruktur</a:t>
            </a:r>
            <a:r>
              <a:rPr lang="en-US" dirty="0"/>
              <a:t> yang </a:t>
            </a:r>
            <a:r>
              <a:rPr lang="en-US" dirty="0" err="1"/>
              <a:t>dilakukan</a:t>
            </a:r>
            <a:r>
              <a:rPr lang="en-US" dirty="0"/>
              <a:t> </a:t>
            </a:r>
            <a:r>
              <a:rPr lang="en-US" dirty="0" err="1"/>
              <a:t>melalui</a:t>
            </a:r>
            <a:r>
              <a:rPr lang="en-US" dirty="0"/>
              <a:t> </a:t>
            </a:r>
            <a:r>
              <a:rPr lang="en-US" b="1" dirty="0" err="1"/>
              <a:t>Perjanjian</a:t>
            </a:r>
            <a:r>
              <a:rPr lang="en-US" b="1" dirty="0"/>
              <a:t> </a:t>
            </a:r>
            <a:r>
              <a:rPr lang="en-US" b="1" dirty="0" err="1"/>
              <a:t>Kerjasama</a:t>
            </a:r>
            <a:r>
              <a:rPr lang="en-US" b="1" dirty="0"/>
              <a:t> </a:t>
            </a:r>
            <a:r>
              <a:rPr lang="en-US" dirty="0" err="1"/>
              <a:t>atau</a:t>
            </a:r>
            <a:r>
              <a:rPr lang="en-US" dirty="0"/>
              <a:t> </a:t>
            </a:r>
            <a:r>
              <a:rPr lang="en-US" dirty="0" err="1"/>
              <a:t>pemberian</a:t>
            </a:r>
            <a:r>
              <a:rPr lang="en-US" dirty="0"/>
              <a:t> </a:t>
            </a:r>
            <a:r>
              <a:rPr lang="en-US" dirty="0" err="1"/>
              <a:t>Izin</a:t>
            </a:r>
            <a:r>
              <a:rPr lang="en-US" dirty="0"/>
              <a:t> </a:t>
            </a:r>
            <a:r>
              <a:rPr lang="en-US" dirty="0" err="1"/>
              <a:t>Pengusahaan</a:t>
            </a:r>
            <a:r>
              <a:rPr lang="en-US" dirty="0"/>
              <a:t> </a:t>
            </a:r>
            <a:r>
              <a:rPr lang="en-US" dirty="0" err="1"/>
              <a:t>antara</a:t>
            </a:r>
            <a:r>
              <a:rPr lang="en-US" dirty="0"/>
              <a:t> </a:t>
            </a:r>
            <a:r>
              <a:rPr lang="en-US" dirty="0" err="1"/>
              <a:t>Menteri/Kepala</a:t>
            </a:r>
            <a:r>
              <a:rPr lang="en-US" dirty="0"/>
              <a:t> </a:t>
            </a:r>
            <a:r>
              <a:rPr lang="en-US" dirty="0" err="1"/>
              <a:t>Lembaga/Kepala</a:t>
            </a:r>
            <a:r>
              <a:rPr lang="en-US" dirty="0"/>
              <a:t> Daerah </a:t>
            </a:r>
            <a:r>
              <a:rPr lang="en-US" dirty="0" err="1"/>
              <a:t>dengan</a:t>
            </a:r>
            <a:r>
              <a:rPr lang="en-US" dirty="0"/>
              <a:t> </a:t>
            </a:r>
            <a:r>
              <a:rPr lang="en-US" dirty="0" err="1"/>
              <a:t>Badan</a:t>
            </a:r>
            <a:r>
              <a:rPr lang="en-US" dirty="0"/>
              <a:t> Usaha.</a:t>
            </a:r>
          </a:p>
          <a:p>
            <a:pPr>
              <a:buNone/>
            </a:pPr>
            <a:endParaRPr lang="en-US" dirty="0"/>
          </a:p>
          <a:p>
            <a:r>
              <a:rPr lang="en-US" dirty="0" err="1"/>
              <a:t>Perjanjian</a:t>
            </a:r>
            <a:r>
              <a:rPr lang="en-US" dirty="0"/>
              <a:t> </a:t>
            </a:r>
            <a:r>
              <a:rPr lang="en-US" dirty="0" err="1"/>
              <a:t>Kerjasama</a:t>
            </a:r>
            <a:r>
              <a:rPr lang="en-US" dirty="0"/>
              <a:t> </a:t>
            </a:r>
            <a:r>
              <a:rPr lang="en-US" dirty="0" err="1"/>
              <a:t>adalah</a:t>
            </a:r>
            <a:r>
              <a:rPr lang="en-US" dirty="0"/>
              <a:t> </a:t>
            </a:r>
            <a:r>
              <a:rPr lang="en-US" dirty="0" err="1"/>
              <a:t>kesepakatan</a:t>
            </a:r>
            <a:r>
              <a:rPr lang="en-US" dirty="0"/>
              <a:t> </a:t>
            </a:r>
            <a:r>
              <a:rPr lang="en-US" dirty="0" err="1"/>
              <a:t>tertulis</a:t>
            </a:r>
            <a:r>
              <a:rPr lang="en-US" dirty="0"/>
              <a:t> </a:t>
            </a:r>
            <a:r>
              <a:rPr lang="en-US" dirty="0" err="1"/>
              <a:t>untuk</a:t>
            </a:r>
            <a:r>
              <a:rPr lang="en-US" dirty="0"/>
              <a:t> </a:t>
            </a:r>
            <a:r>
              <a:rPr lang="en-US" dirty="0" err="1"/>
              <a:t>Penyediaan</a:t>
            </a:r>
            <a:r>
              <a:rPr lang="en-US" dirty="0"/>
              <a:t> </a:t>
            </a:r>
            <a:r>
              <a:rPr lang="en-US" dirty="0" err="1"/>
              <a:t>Infrastruktur</a:t>
            </a:r>
            <a:r>
              <a:rPr lang="en-US" dirty="0"/>
              <a:t> </a:t>
            </a:r>
            <a:r>
              <a:rPr lang="en-US" dirty="0" err="1"/>
              <a:t>antara</a:t>
            </a:r>
            <a:r>
              <a:rPr lang="en-US" dirty="0"/>
              <a:t> </a:t>
            </a:r>
            <a:r>
              <a:rPr lang="en-US" dirty="0" err="1"/>
              <a:t>Menteri/Kepala</a:t>
            </a:r>
            <a:r>
              <a:rPr lang="en-US" dirty="0"/>
              <a:t> </a:t>
            </a:r>
            <a:r>
              <a:rPr lang="en-US" dirty="0" err="1"/>
              <a:t>Lembaga</a:t>
            </a:r>
            <a:r>
              <a:rPr lang="en-US" dirty="0"/>
              <a:t>/ </a:t>
            </a:r>
            <a:r>
              <a:rPr lang="en-US" dirty="0" err="1"/>
              <a:t>Kepala</a:t>
            </a:r>
            <a:r>
              <a:rPr lang="en-US" dirty="0"/>
              <a:t> Daerah </a:t>
            </a:r>
            <a:r>
              <a:rPr lang="en-US" dirty="0" err="1"/>
              <a:t>dengan</a:t>
            </a:r>
            <a:r>
              <a:rPr lang="en-US" dirty="0"/>
              <a:t> </a:t>
            </a:r>
            <a:r>
              <a:rPr lang="en-US" dirty="0" err="1"/>
              <a:t>Badan</a:t>
            </a:r>
            <a:r>
              <a:rPr lang="en-US" dirty="0"/>
              <a:t> Usaha yang </a:t>
            </a:r>
            <a:r>
              <a:rPr lang="en-US" dirty="0" err="1"/>
              <a:t>ditetapkan</a:t>
            </a:r>
            <a:r>
              <a:rPr lang="en-US" dirty="0"/>
              <a:t> </a:t>
            </a:r>
            <a:r>
              <a:rPr lang="en-US" dirty="0" err="1"/>
              <a:t>melalui</a:t>
            </a:r>
            <a:r>
              <a:rPr lang="en-US" dirty="0"/>
              <a:t> </a:t>
            </a:r>
            <a:r>
              <a:rPr lang="en-US" b="1" dirty="0" err="1">
                <a:solidFill>
                  <a:srgbClr val="0D0D0D"/>
                </a:solidFill>
              </a:rPr>
              <a:t>pelelangan</a:t>
            </a:r>
            <a:r>
              <a:rPr lang="en-US" b="1" dirty="0">
                <a:solidFill>
                  <a:srgbClr val="0D0D0D"/>
                </a:solidFill>
              </a:rPr>
              <a:t> </a:t>
            </a:r>
            <a:r>
              <a:rPr lang="en-US" b="1" dirty="0" err="1">
                <a:solidFill>
                  <a:srgbClr val="0D0D0D"/>
                </a:solidFill>
              </a:rPr>
              <a:t>umum</a:t>
            </a:r>
            <a:r>
              <a:rPr lang="en-US" dirty="0">
                <a:solidFill>
                  <a:srgbClr val="0D0D0D"/>
                </a:solidFill>
              </a:rPr>
              <a:t>. </a:t>
            </a:r>
          </a:p>
          <a:p>
            <a:endParaRPr lang="en-US" dirty="0"/>
          </a:p>
        </p:txBody>
      </p:sp>
    </p:spTree>
    <p:extLst>
      <p:ext uri="{BB962C8B-B14F-4D97-AF65-F5344CB8AC3E}">
        <p14:creationId xmlns:p14="http://schemas.microsoft.com/office/powerpoint/2010/main" val="153598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4445"/>
          <a:stretch/>
        </p:blipFill>
        <p:spPr>
          <a:xfrm>
            <a:off x="36095" y="2496780"/>
            <a:ext cx="2845084" cy="3083330"/>
          </a:xfrm>
          <a:prstGeom prst="rect">
            <a:avLst/>
          </a:prstGeom>
        </p:spPr>
      </p:pic>
      <p:sp>
        <p:nvSpPr>
          <p:cNvPr id="4" name="Slide Number Placeholder 3"/>
          <p:cNvSpPr>
            <a:spLocks noGrp="1"/>
          </p:cNvSpPr>
          <p:nvPr>
            <p:ph type="sldNum" sz="quarter" idx="12"/>
          </p:nvPr>
        </p:nvSpPr>
        <p:spPr>
          <a:xfrm>
            <a:off x="8495928" y="6506039"/>
            <a:ext cx="648072" cy="268139"/>
          </a:xfrm>
        </p:spPr>
        <p:txBody>
          <a:bodyPr/>
          <a:lstStyle/>
          <a:p>
            <a:fld id="{714AD1AD-C05A-40AC-ACB3-3D19CF546B47}" type="slidenum">
              <a:rPr lang="id-ID" smtClean="0"/>
              <a:pPr/>
              <a:t>30</a:t>
            </a:fld>
            <a:endParaRPr lang="id-ID"/>
          </a:p>
        </p:txBody>
      </p:sp>
      <p:sp>
        <p:nvSpPr>
          <p:cNvPr id="6" name="Title 1"/>
          <p:cNvSpPr>
            <a:spLocks noGrp="1"/>
          </p:cNvSpPr>
          <p:nvPr>
            <p:ph type="title"/>
          </p:nvPr>
        </p:nvSpPr>
        <p:spPr>
          <a:xfrm>
            <a:off x="735009" y="34697"/>
            <a:ext cx="8568952" cy="576064"/>
          </a:xfrm>
        </p:spPr>
        <p:txBody>
          <a:bodyPr/>
          <a:lstStyle/>
          <a:p>
            <a:r>
              <a:rPr lang="id-ID" sz="2400" dirty="0"/>
              <a:t>Landasan Hukum KPBU</a:t>
            </a:r>
          </a:p>
        </p:txBody>
      </p:sp>
      <p:sp>
        <p:nvSpPr>
          <p:cNvPr id="9" name="TextBox 8"/>
          <p:cNvSpPr txBox="1"/>
          <p:nvPr/>
        </p:nvSpPr>
        <p:spPr>
          <a:xfrm>
            <a:off x="230078" y="1143769"/>
            <a:ext cx="6808396" cy="1200329"/>
          </a:xfrm>
          <a:prstGeom prst="rect">
            <a:avLst/>
          </a:prstGeom>
          <a:solidFill>
            <a:schemeClr val="accent3">
              <a:lumMod val="20000"/>
              <a:lumOff val="80000"/>
            </a:schemeClr>
          </a:solidFill>
        </p:spPr>
        <p:txBody>
          <a:bodyPr wrap="square" rtlCol="0">
            <a:spAutoFit/>
          </a:bodyPr>
          <a:lstStyle/>
          <a:p>
            <a:pPr marL="228600" indent="-228600">
              <a:buFont typeface="Wingdings" panose="05000000000000000000" pitchFamily="2" charset="2"/>
              <a:buChar char="q"/>
            </a:pPr>
            <a:r>
              <a:rPr lang="id-ID" sz="1200" dirty="0">
                <a:latin typeface="Helvetica" panose="020B0604020202020204" pitchFamily="34" charset="0"/>
                <a:ea typeface="Arial Unicode MS" panose="020B0604020202020204" pitchFamily="34" charset="-128"/>
                <a:cs typeface="Helvetica" panose="020B0604020202020204" pitchFamily="34" charset="0"/>
              </a:rPr>
              <a:t>Perpres No. 38/2015 tentang KPBU dalam Penyediaan Infrastruktur</a:t>
            </a:r>
          </a:p>
          <a:p>
            <a:pPr marL="228600" indent="-228600">
              <a:buFont typeface="Wingdings" panose="05000000000000000000" pitchFamily="2" charset="2"/>
              <a:buChar char="q"/>
            </a:pPr>
            <a:r>
              <a:rPr lang="id-ID" sz="1200" dirty="0">
                <a:latin typeface="Helvetica" panose="020B0604020202020204" pitchFamily="34" charset="0"/>
                <a:ea typeface="Arial Unicode MS" panose="020B0604020202020204" pitchFamily="34" charset="-128"/>
                <a:cs typeface="Helvetica" panose="020B0604020202020204" pitchFamily="34" charset="0"/>
              </a:rPr>
              <a:t>Permen PPN/Bappenas No. 4/2015 tentang Tata Cara KPBU dalam Penyediaan Infrastruktur</a:t>
            </a:r>
          </a:p>
          <a:p>
            <a:pPr marL="228600" indent="-228600">
              <a:buFont typeface="Wingdings" panose="05000000000000000000" pitchFamily="2" charset="2"/>
              <a:buChar char="q"/>
            </a:pPr>
            <a:r>
              <a:rPr lang="id-ID" sz="1200" dirty="0">
                <a:latin typeface="Helvetica" panose="020B0604020202020204" pitchFamily="34" charset="0"/>
                <a:ea typeface="Arial Unicode MS" panose="020B0604020202020204" pitchFamily="34" charset="-128"/>
                <a:cs typeface="Helvetica" panose="020B0604020202020204" pitchFamily="34" charset="0"/>
              </a:rPr>
              <a:t>Perka LKPP No. 19/2015 tentang Tata Cara Pelaksanaan Pengadaan Badan Usaha KPBU dalam Penyediaan Infrastruktur</a:t>
            </a:r>
            <a:endParaRPr lang="en-US" sz="1200" dirty="0">
              <a:latin typeface="Helvetica" panose="020B0604020202020204" pitchFamily="34" charset="0"/>
              <a:ea typeface="Arial Unicode MS" panose="020B0604020202020204" pitchFamily="34" charset="-128"/>
              <a:cs typeface="Helvetica" panose="020B0604020202020204" pitchFamily="34" charset="0"/>
            </a:endParaRPr>
          </a:p>
          <a:p>
            <a:pPr marL="228600" indent="-228600">
              <a:buFont typeface="Wingdings" panose="05000000000000000000" pitchFamily="2" charset="2"/>
              <a:buChar char="q"/>
            </a:pP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Permendagri</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No. 96/2016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tentang</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Pembayaran</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Ketersediaan</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Layanan</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dalam</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Rangka</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KPBU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dalam</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Penyediaan</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Infrastruktur</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di Daerah</a:t>
            </a:r>
            <a:endParaRPr lang="id-ID"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endParaRPr>
          </a:p>
        </p:txBody>
      </p:sp>
      <p:sp>
        <p:nvSpPr>
          <p:cNvPr id="10" name="TextBox 9"/>
          <p:cNvSpPr txBox="1"/>
          <p:nvPr/>
        </p:nvSpPr>
        <p:spPr>
          <a:xfrm>
            <a:off x="2881178" y="2785694"/>
            <a:ext cx="6034221" cy="2308324"/>
          </a:xfrm>
          <a:prstGeom prst="rect">
            <a:avLst/>
          </a:prstGeom>
          <a:solidFill>
            <a:schemeClr val="accent4">
              <a:lumMod val="20000"/>
              <a:lumOff val="80000"/>
            </a:schemeClr>
          </a:solidFill>
        </p:spPr>
        <p:txBody>
          <a:bodyPr wrap="square" rtlCol="0">
            <a:spAutoFit/>
          </a:bodyPr>
          <a:lstStyle/>
          <a:p>
            <a:pPr marL="228600" indent="-228600">
              <a:buFont typeface="Wingdings" panose="05000000000000000000" pitchFamily="2" charset="2"/>
              <a:buChar char="q"/>
            </a:pPr>
            <a:r>
              <a:rPr lang="id-ID" sz="1200" dirty="0">
                <a:latin typeface="Helvetica" panose="020B0604020202020204" pitchFamily="34" charset="0"/>
                <a:ea typeface="Arial Unicode MS" panose="020B0604020202020204" pitchFamily="34" charset="-128"/>
                <a:cs typeface="Helvetica" panose="020B0604020202020204" pitchFamily="34" charset="0"/>
              </a:rPr>
              <a:t>Perpres No. 78/2010 tentang Penjaminan Infrastruktur dalam Proyek KPBU yang Dilakukan Melalui Badan Usaha Penjaminan Infrastruktur</a:t>
            </a:r>
          </a:p>
          <a:p>
            <a:pPr marL="228600" indent="-228600">
              <a:buFont typeface="Wingdings" panose="05000000000000000000" pitchFamily="2" charset="2"/>
              <a:buChar char="q"/>
            </a:pPr>
            <a:r>
              <a:rPr lang="id-ID" sz="1200" dirty="0">
                <a:latin typeface="Helvetica" panose="020B0604020202020204" pitchFamily="34" charset="0"/>
                <a:ea typeface="Arial Unicode MS" panose="020B0604020202020204" pitchFamily="34" charset="-128"/>
                <a:cs typeface="Helvetica" panose="020B0604020202020204" pitchFamily="34" charset="0"/>
              </a:rPr>
              <a:t>PMK</a:t>
            </a:r>
            <a:r>
              <a:rPr lang="en-US" sz="1200" dirty="0">
                <a:latin typeface="Helvetica" panose="020B0604020202020204" pitchFamily="34" charset="0"/>
                <a:ea typeface="Arial Unicode MS" panose="020B0604020202020204" pitchFamily="34" charset="-128"/>
                <a:cs typeface="Helvetica" panose="020B0604020202020204" pitchFamily="34" charset="0"/>
              </a:rPr>
              <a:t> No. </a:t>
            </a:r>
            <a:r>
              <a:rPr lang="id-ID" sz="1200" dirty="0">
                <a:latin typeface="Helvetica" panose="020B0604020202020204" pitchFamily="34" charset="0"/>
                <a:ea typeface="Arial Unicode MS" panose="020B0604020202020204" pitchFamily="34" charset="-128"/>
                <a:cs typeface="Helvetica" panose="020B0604020202020204" pitchFamily="34" charset="0"/>
              </a:rPr>
              <a:t>260/PMK.011/2010 tentang Petunjuk Pelaksanaan Penjaminan Infrastruktur </a:t>
            </a:r>
            <a:r>
              <a:rPr lang="en-US" sz="1200" dirty="0" err="1">
                <a:latin typeface="Helvetica" panose="020B0604020202020204" pitchFamily="34" charset="0"/>
                <a:ea typeface="Arial Unicode MS" panose="020B0604020202020204" pitchFamily="34" charset="-128"/>
                <a:cs typeface="Helvetica" panose="020B0604020202020204" pitchFamily="34" charset="0"/>
              </a:rPr>
              <a:t>dalam</a:t>
            </a:r>
            <a:r>
              <a:rPr lang="id-ID" sz="1200" dirty="0">
                <a:latin typeface="Helvetica" panose="020B0604020202020204" pitchFamily="34" charset="0"/>
                <a:ea typeface="Arial Unicode MS" panose="020B0604020202020204" pitchFamily="34" charset="-128"/>
                <a:cs typeface="Helvetica" panose="020B0604020202020204" pitchFamily="34" charset="0"/>
              </a:rPr>
              <a:t> Proyek KPBU</a:t>
            </a:r>
          </a:p>
          <a:p>
            <a:pPr marL="228600" indent="-228600">
              <a:buFont typeface="Wingdings" panose="05000000000000000000" pitchFamily="2" charset="2"/>
              <a:buChar char="q"/>
            </a:pPr>
            <a:r>
              <a:rPr lang="id-ID" sz="1200" dirty="0">
                <a:latin typeface="Helvetica" panose="020B0604020202020204" pitchFamily="34" charset="0"/>
                <a:ea typeface="Arial Unicode MS" panose="020B0604020202020204" pitchFamily="34" charset="-128"/>
                <a:cs typeface="Helvetica" panose="020B0604020202020204" pitchFamily="34" charset="0"/>
              </a:rPr>
              <a:t>PMK No. 223/PMK.011/2012 tentang </a:t>
            </a:r>
            <a:r>
              <a:rPr lang="en-US" sz="1200" dirty="0" err="1">
                <a:latin typeface="Helvetica" panose="020B0604020202020204" pitchFamily="34" charset="0"/>
                <a:ea typeface="Arial Unicode MS" panose="020B0604020202020204" pitchFamily="34" charset="-128"/>
                <a:cs typeface="Helvetica" panose="020B0604020202020204" pitchFamily="34" charset="0"/>
              </a:rPr>
              <a:t>Pemberian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Dukungan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Kelayakan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Atas</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Sebagian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Biaya</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Konstruksi</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Pada</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Proyek</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id-ID" sz="1200" dirty="0">
                <a:latin typeface="Helvetica" panose="020B0604020202020204" pitchFamily="34" charset="0"/>
                <a:ea typeface="Arial Unicode MS" panose="020B0604020202020204" pitchFamily="34" charset="-128"/>
                <a:cs typeface="Helvetica" panose="020B0604020202020204" pitchFamily="34" charset="0"/>
              </a:rPr>
              <a:t>KPBU</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dalam</a:t>
            </a:r>
            <a:r>
              <a:rPr lang="id-ID"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Penyediaan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Infrastruktur</a:t>
            </a:r>
            <a:r>
              <a:rPr lang="id-ID" sz="1200" dirty="0">
                <a:latin typeface="Helvetica" panose="020B0604020202020204" pitchFamily="34" charset="0"/>
                <a:ea typeface="Arial Unicode MS" panose="020B0604020202020204" pitchFamily="34" charset="-128"/>
                <a:cs typeface="Helvetica" panose="020B0604020202020204" pitchFamily="34" charset="0"/>
              </a:rPr>
              <a:t> (</a:t>
            </a:r>
            <a:r>
              <a:rPr lang="id-ID" sz="1200" i="1" dirty="0">
                <a:latin typeface="Helvetica" panose="020B0604020202020204" pitchFamily="34" charset="0"/>
                <a:ea typeface="Arial Unicode MS" panose="020B0604020202020204" pitchFamily="34" charset="-128"/>
                <a:cs typeface="Helvetica" panose="020B0604020202020204" pitchFamily="34" charset="0"/>
              </a:rPr>
              <a:t>Viability Gap Funding/VGF</a:t>
            </a:r>
            <a:r>
              <a:rPr lang="id-ID" sz="1200" dirty="0">
                <a:latin typeface="Helvetica" panose="020B0604020202020204" pitchFamily="34" charset="0"/>
                <a:ea typeface="Arial Unicode MS" panose="020B0604020202020204" pitchFamily="34" charset="-128"/>
                <a:cs typeface="Helvetica" panose="020B0604020202020204" pitchFamily="34" charset="0"/>
              </a:rPr>
              <a:t>)</a:t>
            </a:r>
          </a:p>
          <a:p>
            <a:pPr marL="228600" indent="-228600">
              <a:buFont typeface="Wingdings" panose="05000000000000000000" pitchFamily="2" charset="2"/>
              <a:buChar char="q"/>
            </a:pPr>
            <a:r>
              <a:rPr lang="id-ID"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PMK No. 190/</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PMK.08/</a:t>
            </a:r>
            <a:r>
              <a:rPr lang="id-ID"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2015 tentang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Pembayaran</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Ketersediaan</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Layanan</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dalam</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Rang</a:t>
            </a:r>
            <a:r>
              <a:rPr lang="id-ID"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ka KPBU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dalam</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Penyediaan</a:t>
            </a:r>
            <a:r>
              <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rPr>
              <a:t> </a:t>
            </a:r>
            <a:r>
              <a:rPr lang="en-US" sz="1200" b="1" dirty="0" err="1">
                <a:solidFill>
                  <a:srgbClr val="FF0000"/>
                </a:solidFill>
                <a:latin typeface="Helvetica" panose="020B0604020202020204" pitchFamily="34" charset="0"/>
                <a:ea typeface="Arial Unicode MS" panose="020B0604020202020204" pitchFamily="34" charset="-128"/>
                <a:cs typeface="Helvetica" panose="020B0604020202020204" pitchFamily="34" charset="0"/>
              </a:rPr>
              <a:t>Infrastruktur</a:t>
            </a:r>
            <a:endParaRPr lang="en-US" sz="1200" b="1" dirty="0">
              <a:solidFill>
                <a:srgbClr val="FF0000"/>
              </a:solidFill>
              <a:latin typeface="Helvetica" panose="020B0604020202020204" pitchFamily="34" charset="0"/>
              <a:ea typeface="Arial Unicode MS" panose="020B0604020202020204" pitchFamily="34" charset="-128"/>
              <a:cs typeface="Helvetica" panose="020B0604020202020204" pitchFamily="34" charset="0"/>
            </a:endParaRPr>
          </a:p>
          <a:p>
            <a:pPr marL="228600" indent="-228600">
              <a:buFont typeface="Wingdings" panose="05000000000000000000" pitchFamily="2" charset="2"/>
              <a:buChar char="q"/>
            </a:pPr>
            <a:r>
              <a:rPr lang="en-US" sz="1200" dirty="0">
                <a:latin typeface="Helvetica" panose="020B0604020202020204" pitchFamily="34" charset="0"/>
                <a:ea typeface="Arial Unicode MS" panose="020B0604020202020204" pitchFamily="34" charset="-128"/>
                <a:cs typeface="Helvetica" panose="020B0604020202020204" pitchFamily="34" charset="0"/>
              </a:rPr>
              <a:t>PMK No. 265/PMK.08/2015 </a:t>
            </a:r>
            <a:r>
              <a:rPr lang="en-US" sz="1200" dirty="0" err="1">
                <a:latin typeface="Helvetica" panose="020B0604020202020204" pitchFamily="34" charset="0"/>
                <a:ea typeface="Arial Unicode MS" panose="020B0604020202020204" pitchFamily="34" charset="-128"/>
                <a:cs typeface="Helvetica" panose="020B0604020202020204" pitchFamily="34" charset="0"/>
              </a:rPr>
              <a:t>tentang</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Fasilitas</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dalam</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Rangka</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Penyiapan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dan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Pelaksanaan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Transaksi</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Proyek</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Kerjasama</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Pemerintah</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dengan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Badan</a:t>
            </a:r>
            <a:r>
              <a:rPr lang="en-US" sz="1200" dirty="0">
                <a:latin typeface="Helvetica" panose="020B0604020202020204" pitchFamily="34" charset="0"/>
                <a:ea typeface="Arial Unicode MS" panose="020B0604020202020204" pitchFamily="34" charset="-128"/>
                <a:cs typeface="Helvetica" panose="020B0604020202020204" pitchFamily="34" charset="0"/>
              </a:rPr>
              <a:t> Usaha </a:t>
            </a:r>
            <a:r>
              <a:rPr lang="en-US" sz="1200" dirty="0" err="1">
                <a:latin typeface="Helvetica" panose="020B0604020202020204" pitchFamily="34" charset="0"/>
                <a:ea typeface="Arial Unicode MS" panose="020B0604020202020204" pitchFamily="34" charset="-128"/>
                <a:cs typeface="Helvetica" panose="020B0604020202020204" pitchFamily="34" charset="0"/>
              </a:rPr>
              <a:t>dalam</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Penyediaan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Infrastruktur</a:t>
            </a:r>
            <a:endParaRPr lang="id-ID" sz="1200" dirty="0">
              <a:latin typeface="Helvetica" panose="020B0604020202020204" pitchFamily="34" charset="0"/>
              <a:ea typeface="Arial Unicode MS" panose="020B0604020202020204" pitchFamily="34" charset="-128"/>
              <a:cs typeface="Helvetica" panose="020B0604020202020204" pitchFamily="34" charset="0"/>
            </a:endParaRPr>
          </a:p>
        </p:txBody>
      </p:sp>
      <p:sp>
        <p:nvSpPr>
          <p:cNvPr id="11" name="TextBox 10"/>
          <p:cNvSpPr txBox="1"/>
          <p:nvPr/>
        </p:nvSpPr>
        <p:spPr>
          <a:xfrm>
            <a:off x="3396192" y="5456086"/>
            <a:ext cx="5630778" cy="1015663"/>
          </a:xfrm>
          <a:prstGeom prst="rect">
            <a:avLst/>
          </a:prstGeom>
          <a:solidFill>
            <a:schemeClr val="accent6">
              <a:lumMod val="20000"/>
              <a:lumOff val="80000"/>
            </a:schemeClr>
          </a:solidFill>
        </p:spPr>
        <p:txBody>
          <a:bodyPr wrap="square" rtlCol="0">
            <a:spAutoFit/>
          </a:bodyPr>
          <a:lstStyle/>
          <a:p>
            <a:pPr marL="228600" indent="-228600">
              <a:buFont typeface="Wingdings" panose="05000000000000000000" pitchFamily="2" charset="2"/>
              <a:buChar char="q"/>
            </a:pPr>
            <a:r>
              <a:rPr lang="id-ID" sz="1200" dirty="0">
                <a:latin typeface="Helvetica" panose="020B0604020202020204" pitchFamily="34" charset="0"/>
                <a:ea typeface="Arial Unicode MS" panose="020B0604020202020204" pitchFamily="34" charset="-128"/>
                <a:cs typeface="Helvetica" panose="020B0604020202020204" pitchFamily="34" charset="0"/>
              </a:rPr>
              <a:t>PP No. 27/2014 tentang Pengelolaan Barang Milik Negara/Daerah</a:t>
            </a:r>
          </a:p>
          <a:p>
            <a:pPr marL="228600" indent="-228600">
              <a:buFont typeface="Wingdings" panose="05000000000000000000" pitchFamily="2" charset="2"/>
              <a:buChar char="q"/>
            </a:pPr>
            <a:r>
              <a:rPr lang="id-ID" sz="1200" dirty="0">
                <a:latin typeface="Helvetica" panose="020B0604020202020204" pitchFamily="34" charset="0"/>
                <a:ea typeface="Arial Unicode MS" panose="020B0604020202020204" pitchFamily="34" charset="-128"/>
                <a:cs typeface="Helvetica" panose="020B0604020202020204" pitchFamily="34" charset="0"/>
              </a:rPr>
              <a:t>PMK No. 164/PMK.06/2014 tentang Tata Cara Pelaksanaan Pemanfaatan Barang Milik Negara </a:t>
            </a:r>
            <a:r>
              <a:rPr lang="en-US" sz="1200" dirty="0" err="1">
                <a:latin typeface="Helvetica" panose="020B0604020202020204" pitchFamily="34" charset="0"/>
                <a:ea typeface="Arial Unicode MS" panose="020B0604020202020204" pitchFamily="34" charset="-128"/>
                <a:cs typeface="Helvetica" panose="020B0604020202020204" pitchFamily="34" charset="0"/>
              </a:rPr>
              <a:t>dalam</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id-ID" sz="1200" dirty="0">
                <a:latin typeface="Helvetica" panose="020B0604020202020204" pitchFamily="34" charset="0"/>
                <a:ea typeface="Arial Unicode MS" panose="020B0604020202020204" pitchFamily="34" charset="-128"/>
                <a:cs typeface="Helvetica" panose="020B0604020202020204" pitchFamily="34" charset="0"/>
              </a:rPr>
              <a:t>Rangka </a:t>
            </a:r>
            <a:r>
              <a:rPr lang="en-US" sz="1200" dirty="0" err="1">
                <a:latin typeface="Helvetica" panose="020B0604020202020204" pitchFamily="34" charset="0"/>
                <a:ea typeface="Arial Unicode MS" panose="020B0604020202020204" pitchFamily="34" charset="-128"/>
                <a:cs typeface="Helvetica" panose="020B0604020202020204" pitchFamily="34" charset="0"/>
              </a:rPr>
              <a:t>Penyediaan</a:t>
            </a:r>
            <a:r>
              <a:rPr lang="en-US" sz="1200" dirty="0">
                <a:latin typeface="Helvetica" panose="020B0604020202020204" pitchFamily="34" charset="0"/>
                <a:ea typeface="Arial Unicode MS" panose="020B0604020202020204" pitchFamily="34" charset="-128"/>
                <a:cs typeface="Helvetica" panose="020B0604020202020204" pitchFamily="34" charset="0"/>
              </a:rPr>
              <a:t> </a:t>
            </a:r>
            <a:r>
              <a:rPr lang="en-US" sz="1200" dirty="0" err="1">
                <a:latin typeface="Helvetica" panose="020B0604020202020204" pitchFamily="34" charset="0"/>
                <a:ea typeface="Arial Unicode MS" panose="020B0604020202020204" pitchFamily="34" charset="-128"/>
                <a:cs typeface="Helvetica" panose="020B0604020202020204" pitchFamily="34" charset="0"/>
              </a:rPr>
              <a:t>Infrastruktur</a:t>
            </a:r>
            <a:endParaRPr lang="id-ID" sz="1200" dirty="0">
              <a:latin typeface="Helvetica" panose="020B0604020202020204" pitchFamily="34" charset="0"/>
              <a:ea typeface="Arial Unicode MS" panose="020B0604020202020204" pitchFamily="34" charset="-128"/>
              <a:cs typeface="Helvetica" panose="020B0604020202020204" pitchFamily="34" charset="0"/>
            </a:endParaRPr>
          </a:p>
          <a:p>
            <a:pPr marL="228600" indent="-228600">
              <a:buFont typeface="Wingdings" panose="05000000000000000000" pitchFamily="2" charset="2"/>
              <a:buChar char="q"/>
            </a:pPr>
            <a:r>
              <a:rPr lang="id-ID" sz="1200" dirty="0">
                <a:latin typeface="Helvetica" panose="020B0604020202020204" pitchFamily="34" charset="0"/>
                <a:ea typeface="Arial Unicode MS" panose="020B0604020202020204" pitchFamily="34" charset="-128"/>
                <a:cs typeface="Helvetica" panose="020B0604020202020204" pitchFamily="34" charset="0"/>
              </a:rPr>
              <a:t>Perpres No. 39/2014 tentang Daftar Bidang Usaha Yang Tertutup dan Bidang Usaha Yang Terbuka </a:t>
            </a:r>
            <a:r>
              <a:rPr lang="en-US" sz="1200" dirty="0">
                <a:latin typeface="Helvetica" panose="020B0604020202020204" pitchFamily="34" charset="0"/>
                <a:ea typeface="Arial Unicode MS" panose="020B0604020202020204" pitchFamily="34" charset="-128"/>
                <a:cs typeface="Helvetica" panose="020B0604020202020204" pitchFamily="34" charset="0"/>
              </a:rPr>
              <a:t>d</a:t>
            </a:r>
            <a:r>
              <a:rPr lang="id-ID" sz="1200" dirty="0">
                <a:latin typeface="Helvetica" panose="020B0604020202020204" pitchFamily="34" charset="0"/>
                <a:ea typeface="Arial Unicode MS" panose="020B0604020202020204" pitchFamily="34" charset="-128"/>
                <a:cs typeface="Helvetica" panose="020B0604020202020204" pitchFamily="34" charset="0"/>
              </a:rPr>
              <a:t>engan Persyaratan di Bidang Penanaman Modal</a:t>
            </a:r>
          </a:p>
        </p:txBody>
      </p:sp>
      <p:sp>
        <p:nvSpPr>
          <p:cNvPr id="12" name="Rectangle 11"/>
          <p:cNvSpPr/>
          <p:nvPr/>
        </p:nvSpPr>
        <p:spPr>
          <a:xfrm>
            <a:off x="2786250" y="2456514"/>
            <a:ext cx="5135745" cy="369332"/>
          </a:xfrm>
          <a:prstGeom prst="rect">
            <a:avLst/>
          </a:prstGeom>
        </p:spPr>
        <p:txBody>
          <a:bodyPr wrap="square">
            <a:spAutoFit/>
          </a:bodyPr>
          <a:lstStyle/>
          <a:p>
            <a:pPr lvl="0"/>
            <a:r>
              <a:rPr lang="en-US" b="1" spc="-150" dirty="0" err="1">
                <a:latin typeface="Helvetica" panose="020B0604020202020204" pitchFamily="34" charset="0"/>
                <a:ea typeface="+mj-ea"/>
                <a:cs typeface="Helvetica" panose="020B0604020202020204" pitchFamily="34" charset="0"/>
              </a:rPr>
              <a:t>Dukungan</a:t>
            </a:r>
            <a:r>
              <a:rPr lang="en-US" b="1" spc="-150" dirty="0">
                <a:latin typeface="Helvetica" panose="020B0604020202020204" pitchFamily="34" charset="0"/>
                <a:ea typeface="+mj-ea"/>
                <a:cs typeface="Helvetica" panose="020B0604020202020204" pitchFamily="34" charset="0"/>
              </a:rPr>
              <a:t> </a:t>
            </a:r>
            <a:r>
              <a:rPr lang="en-US" b="1" spc="-150" dirty="0" err="1">
                <a:latin typeface="Helvetica" panose="020B0604020202020204" pitchFamily="34" charset="0"/>
                <a:ea typeface="+mj-ea"/>
                <a:cs typeface="Helvetica" panose="020B0604020202020204" pitchFamily="34" charset="0"/>
              </a:rPr>
              <a:t>Pemerintah</a:t>
            </a:r>
            <a:r>
              <a:rPr lang="en-US" b="1" spc="-150" dirty="0">
                <a:latin typeface="Helvetica" panose="020B0604020202020204" pitchFamily="34" charset="0"/>
                <a:ea typeface="+mj-ea"/>
                <a:cs typeface="Helvetica" panose="020B0604020202020204" pitchFamily="34" charset="0"/>
              </a:rPr>
              <a:t> </a:t>
            </a:r>
            <a:r>
              <a:rPr lang="en-US" b="1" spc="-150" dirty="0" err="1">
                <a:latin typeface="Helvetica" panose="020B0604020202020204" pitchFamily="34" charset="0"/>
                <a:ea typeface="+mj-ea"/>
                <a:cs typeface="Helvetica" panose="020B0604020202020204" pitchFamily="34" charset="0"/>
              </a:rPr>
              <a:t>dan</a:t>
            </a:r>
            <a:r>
              <a:rPr lang="en-US" b="1" spc="-150" dirty="0">
                <a:latin typeface="Helvetica" panose="020B0604020202020204" pitchFamily="34" charset="0"/>
                <a:ea typeface="+mj-ea"/>
                <a:cs typeface="Helvetica" panose="020B0604020202020204" pitchFamily="34" charset="0"/>
              </a:rPr>
              <a:t> </a:t>
            </a:r>
            <a:r>
              <a:rPr lang="en-US" b="1" spc="-150" dirty="0" err="1">
                <a:latin typeface="Helvetica" panose="020B0604020202020204" pitchFamily="34" charset="0"/>
                <a:ea typeface="+mj-ea"/>
                <a:cs typeface="Helvetica" panose="020B0604020202020204" pitchFamily="34" charset="0"/>
              </a:rPr>
              <a:t>Penjaminan</a:t>
            </a:r>
            <a:r>
              <a:rPr lang="en-US" b="1" spc="-150" dirty="0">
                <a:latin typeface="Helvetica" panose="020B0604020202020204" pitchFamily="34" charset="0"/>
                <a:ea typeface="+mj-ea"/>
                <a:cs typeface="Helvetica" panose="020B0604020202020204" pitchFamily="34" charset="0"/>
              </a:rPr>
              <a:t> </a:t>
            </a:r>
            <a:r>
              <a:rPr lang="en-US" b="1" spc="-150" dirty="0" err="1">
                <a:latin typeface="Helvetica" panose="020B0604020202020204" pitchFamily="34" charset="0"/>
                <a:ea typeface="+mj-ea"/>
                <a:cs typeface="Helvetica" panose="020B0604020202020204" pitchFamily="34" charset="0"/>
              </a:rPr>
              <a:t>Proyek</a:t>
            </a:r>
            <a:r>
              <a:rPr lang="en-US" b="1" spc="-150" dirty="0">
                <a:latin typeface="Helvetica" panose="020B0604020202020204" pitchFamily="34" charset="0"/>
                <a:ea typeface="+mj-ea"/>
                <a:cs typeface="Helvetica" panose="020B0604020202020204" pitchFamily="34" charset="0"/>
              </a:rPr>
              <a:t> KPBU</a:t>
            </a:r>
          </a:p>
        </p:txBody>
      </p:sp>
      <p:sp>
        <p:nvSpPr>
          <p:cNvPr id="13" name="Rectangle 12"/>
          <p:cNvSpPr/>
          <p:nvPr/>
        </p:nvSpPr>
        <p:spPr>
          <a:xfrm>
            <a:off x="3293322" y="5130578"/>
            <a:ext cx="3692345" cy="369332"/>
          </a:xfrm>
          <a:prstGeom prst="rect">
            <a:avLst/>
          </a:prstGeom>
        </p:spPr>
        <p:txBody>
          <a:bodyPr wrap="square">
            <a:spAutoFit/>
          </a:bodyPr>
          <a:lstStyle/>
          <a:p>
            <a:pPr lvl="0"/>
            <a:r>
              <a:rPr lang="en-US" b="1" spc="-150" dirty="0" err="1">
                <a:latin typeface="Helvetica" panose="020B0604020202020204" pitchFamily="34" charset="0"/>
                <a:ea typeface="+mj-ea"/>
                <a:cs typeface="Helvetica" panose="020B0604020202020204" pitchFamily="34" charset="0"/>
              </a:rPr>
              <a:t>Regulasi</a:t>
            </a:r>
            <a:r>
              <a:rPr lang="en-US" b="1" spc="-150" dirty="0">
                <a:latin typeface="Helvetica" panose="020B0604020202020204" pitchFamily="34" charset="0"/>
                <a:ea typeface="+mj-ea"/>
                <a:cs typeface="Helvetica" panose="020B0604020202020204" pitchFamily="34" charset="0"/>
              </a:rPr>
              <a:t> </a:t>
            </a:r>
            <a:r>
              <a:rPr lang="en-US" b="1" spc="-150" dirty="0" err="1">
                <a:latin typeface="Helvetica" panose="020B0604020202020204" pitchFamily="34" charset="0"/>
                <a:ea typeface="+mj-ea"/>
                <a:cs typeface="Helvetica" panose="020B0604020202020204" pitchFamily="34" charset="0"/>
              </a:rPr>
              <a:t>Lainnya</a:t>
            </a:r>
            <a:endParaRPr lang="en-US" b="1" spc="-150" dirty="0">
              <a:latin typeface="Helvetica" panose="020B0604020202020204" pitchFamily="34" charset="0"/>
              <a:ea typeface="+mj-ea"/>
              <a:cs typeface="Helvetica" panose="020B0604020202020204" pitchFamily="34" charset="0"/>
            </a:endParaRPr>
          </a:p>
        </p:txBody>
      </p:sp>
      <p:sp>
        <p:nvSpPr>
          <p:cNvPr id="14" name="Rectangle 13"/>
          <p:cNvSpPr/>
          <p:nvPr/>
        </p:nvSpPr>
        <p:spPr>
          <a:xfrm>
            <a:off x="230078" y="857744"/>
            <a:ext cx="4929464" cy="369332"/>
          </a:xfrm>
          <a:prstGeom prst="rect">
            <a:avLst/>
          </a:prstGeom>
        </p:spPr>
        <p:txBody>
          <a:bodyPr wrap="square">
            <a:spAutoFit/>
          </a:bodyPr>
          <a:lstStyle/>
          <a:p>
            <a:pPr lvl="0"/>
            <a:r>
              <a:rPr lang="en-US" b="1" spc="-150" dirty="0">
                <a:latin typeface="Helvetica" panose="020B0604020202020204" pitchFamily="34" charset="0"/>
                <a:ea typeface="+mj-ea"/>
                <a:cs typeface="Helvetica" panose="020B0604020202020204" pitchFamily="34" charset="0"/>
              </a:rPr>
              <a:t>KPBU</a:t>
            </a:r>
          </a:p>
        </p:txBody>
      </p:sp>
    </p:spTree>
    <p:extLst>
      <p:ext uri="{BB962C8B-B14F-4D97-AF65-F5344CB8AC3E}">
        <p14:creationId xmlns:p14="http://schemas.microsoft.com/office/powerpoint/2010/main" val="159200834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20" y="68196"/>
            <a:ext cx="8568952" cy="576064"/>
          </a:xfrm>
        </p:spPr>
        <p:txBody>
          <a:bodyPr vert="horz" lIns="68580" tIns="34290" rIns="68580" bIns="34290" rtlCol="0" anchor="t">
            <a:noAutofit/>
          </a:bodyPr>
          <a:lstStyle/>
          <a:p>
            <a:pPr defTabSz="457200"/>
            <a:r>
              <a:rPr lang="id-ID" sz="2400" dirty="0">
                <a:solidFill>
                  <a:srgbClr val="000066"/>
                </a:solidFill>
                <a:cs typeface="+mj-cs"/>
              </a:rPr>
              <a:t>Framework Skema Pembiayaan Infrastruktur</a:t>
            </a:r>
          </a:p>
        </p:txBody>
      </p:sp>
      <p:sp>
        <p:nvSpPr>
          <p:cNvPr id="4" name="Slide Number Placeholder 3"/>
          <p:cNvSpPr>
            <a:spLocks noGrp="1"/>
          </p:cNvSpPr>
          <p:nvPr>
            <p:ph type="sldNum" sz="quarter" idx="12"/>
          </p:nvPr>
        </p:nvSpPr>
        <p:spPr/>
        <p:txBody>
          <a:bodyPr/>
          <a:lstStyle/>
          <a:p>
            <a:fld id="{714AD1AD-C05A-40AC-ACB3-3D19CF546B47}" type="slidenum">
              <a:rPr lang="id-ID" smtClean="0"/>
              <a:pPr/>
              <a:t>31</a:t>
            </a:fld>
            <a:endParaRPr lang="id-ID"/>
          </a:p>
        </p:txBody>
      </p:sp>
      <p:cxnSp>
        <p:nvCxnSpPr>
          <p:cNvPr id="8" name="Elbow Connector 7"/>
          <p:cNvCxnSpPr/>
          <p:nvPr/>
        </p:nvCxnSpPr>
        <p:spPr>
          <a:xfrm rot="16200000" flipH="1">
            <a:off x="1407916" y="1525258"/>
            <a:ext cx="1221965" cy="841846"/>
          </a:xfrm>
          <a:prstGeom prst="bentConnector3">
            <a:avLst>
              <a:gd name="adj1" fmla="val 43452"/>
            </a:avLst>
          </a:prstGeom>
          <a:ln w="28575"/>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a:off x="2433908" y="2570764"/>
            <a:ext cx="2573465" cy="707129"/>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74978" y="1066595"/>
            <a:ext cx="1371561" cy="4622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d-ID" sz="1200" b="1" dirty="0"/>
              <a:t>Proposal Proyek</a:t>
            </a:r>
          </a:p>
        </p:txBody>
      </p:sp>
      <p:sp>
        <p:nvSpPr>
          <p:cNvPr id="32" name="Rounded Rectangle 31"/>
          <p:cNvSpPr/>
          <p:nvPr/>
        </p:nvSpPr>
        <p:spPr>
          <a:xfrm>
            <a:off x="2491258" y="1941705"/>
            <a:ext cx="1143000" cy="53721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d-ID" sz="1400" b="1" dirty="0"/>
              <a:t>B to B</a:t>
            </a:r>
          </a:p>
        </p:txBody>
      </p:sp>
      <p:sp>
        <p:nvSpPr>
          <p:cNvPr id="35" name="Rounded Rectangle 34"/>
          <p:cNvSpPr/>
          <p:nvPr/>
        </p:nvSpPr>
        <p:spPr>
          <a:xfrm>
            <a:off x="3806200" y="2708877"/>
            <a:ext cx="1141610" cy="49909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d-ID" sz="1400" b="1" dirty="0"/>
              <a:t>KPBU – </a:t>
            </a:r>
            <a:r>
              <a:rPr lang="id-ID" sz="1400" b="1" i="1" dirty="0"/>
              <a:t>User Pay</a:t>
            </a:r>
          </a:p>
        </p:txBody>
      </p:sp>
      <p:cxnSp>
        <p:nvCxnSpPr>
          <p:cNvPr id="41" name="Elbow Connector 40"/>
          <p:cNvCxnSpPr/>
          <p:nvPr/>
        </p:nvCxnSpPr>
        <p:spPr>
          <a:xfrm rot="16200000" flipH="1">
            <a:off x="4808539" y="3465253"/>
            <a:ext cx="1537420" cy="118990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5063687" y="3365063"/>
            <a:ext cx="1143000" cy="57575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d-ID" sz="1100" b="1" dirty="0"/>
              <a:t>KPBU </a:t>
            </a:r>
            <a:r>
              <a:rPr lang="id-ID" sz="1100" b="1" i="1" dirty="0"/>
              <a:t>Availaibility Payment</a:t>
            </a:r>
          </a:p>
        </p:txBody>
      </p:sp>
      <p:sp>
        <p:nvSpPr>
          <p:cNvPr id="43" name="Rounded Rectangle 42"/>
          <p:cNvSpPr/>
          <p:nvPr/>
        </p:nvSpPr>
        <p:spPr>
          <a:xfrm>
            <a:off x="6353898" y="4274820"/>
            <a:ext cx="1143000" cy="44317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d-ID" sz="1200" b="1" i="1" dirty="0"/>
              <a:t>Hybrid Finance</a:t>
            </a:r>
          </a:p>
        </p:txBody>
      </p:sp>
      <p:cxnSp>
        <p:nvCxnSpPr>
          <p:cNvPr id="44" name="Elbow Connector 43"/>
          <p:cNvCxnSpPr/>
          <p:nvPr/>
        </p:nvCxnSpPr>
        <p:spPr>
          <a:xfrm>
            <a:off x="6172201" y="4814782"/>
            <a:ext cx="2780807" cy="929219"/>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7672908" y="5112601"/>
            <a:ext cx="1143000" cy="53721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d-ID" sz="1050" b="1" dirty="0"/>
              <a:t>Pembiayaan Publik (APBN/APBD)</a:t>
            </a:r>
          </a:p>
        </p:txBody>
      </p:sp>
      <p:cxnSp>
        <p:nvCxnSpPr>
          <p:cNvPr id="60" name="Straight Arrow Connector 59"/>
          <p:cNvCxnSpPr/>
          <p:nvPr/>
        </p:nvCxnSpPr>
        <p:spPr>
          <a:xfrm>
            <a:off x="571762" y="1603805"/>
            <a:ext cx="22729" cy="186316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94491" y="3822275"/>
            <a:ext cx="0" cy="14571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8" name="Flowchart: Decision 77"/>
          <p:cNvSpPr/>
          <p:nvPr/>
        </p:nvSpPr>
        <p:spPr>
          <a:xfrm>
            <a:off x="110480" y="3342203"/>
            <a:ext cx="968022" cy="46184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EIRR</a:t>
            </a:r>
          </a:p>
        </p:txBody>
      </p:sp>
      <p:sp>
        <p:nvSpPr>
          <p:cNvPr id="87" name="Flowchart: Decision 86"/>
          <p:cNvSpPr/>
          <p:nvPr/>
        </p:nvSpPr>
        <p:spPr>
          <a:xfrm>
            <a:off x="1020798" y="2761679"/>
            <a:ext cx="989769" cy="37600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FIRR</a:t>
            </a:r>
          </a:p>
        </p:txBody>
      </p:sp>
      <p:sp>
        <p:nvSpPr>
          <p:cNvPr id="88" name="Flowchart: Decision 87"/>
          <p:cNvSpPr/>
          <p:nvPr/>
        </p:nvSpPr>
        <p:spPr>
          <a:xfrm>
            <a:off x="2307479" y="2766971"/>
            <a:ext cx="915781" cy="37600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VGF</a:t>
            </a:r>
          </a:p>
        </p:txBody>
      </p:sp>
      <p:sp>
        <p:nvSpPr>
          <p:cNvPr id="89" name="Flowchart: Decision 88"/>
          <p:cNvSpPr/>
          <p:nvPr/>
        </p:nvSpPr>
        <p:spPr>
          <a:xfrm>
            <a:off x="3203987" y="3466973"/>
            <a:ext cx="1040140" cy="37600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b="1" dirty="0"/>
              <a:t>VFM</a:t>
            </a:r>
          </a:p>
        </p:txBody>
      </p:sp>
      <p:sp>
        <p:nvSpPr>
          <p:cNvPr id="90" name="Flowchart: Decision 89"/>
          <p:cNvSpPr/>
          <p:nvPr/>
        </p:nvSpPr>
        <p:spPr>
          <a:xfrm>
            <a:off x="4354840" y="4269696"/>
            <a:ext cx="1192129" cy="45364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a:t>Hybrid?</a:t>
            </a:r>
          </a:p>
        </p:txBody>
      </p:sp>
      <p:sp>
        <p:nvSpPr>
          <p:cNvPr id="91" name="Rectangle 90"/>
          <p:cNvSpPr/>
          <p:nvPr/>
        </p:nvSpPr>
        <p:spPr>
          <a:xfrm>
            <a:off x="174978" y="5284051"/>
            <a:ext cx="84582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t>Ditolak</a:t>
            </a:r>
          </a:p>
        </p:txBody>
      </p:sp>
      <p:cxnSp>
        <p:nvCxnSpPr>
          <p:cNvPr id="95" name="Elbow Connector 94"/>
          <p:cNvCxnSpPr>
            <a:endCxn id="87" idx="1"/>
          </p:cNvCxnSpPr>
          <p:nvPr/>
        </p:nvCxnSpPr>
        <p:spPr>
          <a:xfrm rot="5400000" flipH="1" flipV="1">
            <a:off x="662090" y="3088997"/>
            <a:ext cx="498021" cy="21939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94491" y="4405549"/>
            <a:ext cx="704912" cy="276999"/>
          </a:xfrm>
          <a:prstGeom prst="rect">
            <a:avLst/>
          </a:prstGeom>
          <a:noFill/>
        </p:spPr>
        <p:txBody>
          <a:bodyPr wrap="square" rtlCol="0">
            <a:spAutoFit/>
          </a:bodyPr>
          <a:lstStyle/>
          <a:p>
            <a:r>
              <a:rPr lang="id-ID" sz="1200" dirty="0"/>
              <a:t>Rendah</a:t>
            </a:r>
          </a:p>
        </p:txBody>
      </p:sp>
      <p:sp>
        <p:nvSpPr>
          <p:cNvPr id="97" name="TextBox 96"/>
          <p:cNvSpPr txBox="1"/>
          <p:nvPr/>
        </p:nvSpPr>
        <p:spPr>
          <a:xfrm>
            <a:off x="604475" y="2636162"/>
            <a:ext cx="704912" cy="276999"/>
          </a:xfrm>
          <a:prstGeom prst="rect">
            <a:avLst/>
          </a:prstGeom>
          <a:noFill/>
        </p:spPr>
        <p:txBody>
          <a:bodyPr wrap="square" rtlCol="0">
            <a:spAutoFit/>
          </a:bodyPr>
          <a:lstStyle/>
          <a:p>
            <a:r>
              <a:rPr lang="id-ID" sz="1200" dirty="0"/>
              <a:t>Tinggi</a:t>
            </a:r>
          </a:p>
        </p:txBody>
      </p:sp>
      <p:cxnSp>
        <p:nvCxnSpPr>
          <p:cNvPr id="99" name="Straight Arrow Connector 98"/>
          <p:cNvCxnSpPr>
            <a:stCxn id="87" idx="3"/>
            <a:endCxn id="88" idx="1"/>
          </p:cNvCxnSpPr>
          <p:nvPr/>
        </p:nvCxnSpPr>
        <p:spPr>
          <a:xfrm>
            <a:off x="2010567" y="2949683"/>
            <a:ext cx="296912" cy="52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87" idx="0"/>
            <a:endCxn id="32" idx="1"/>
          </p:cNvCxnSpPr>
          <p:nvPr/>
        </p:nvCxnSpPr>
        <p:spPr>
          <a:xfrm rot="5400000" flipH="1" flipV="1">
            <a:off x="1727786" y="1998208"/>
            <a:ext cx="551369" cy="97557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endCxn id="89" idx="1"/>
          </p:cNvCxnSpPr>
          <p:nvPr/>
        </p:nvCxnSpPr>
        <p:spPr>
          <a:xfrm>
            <a:off x="1515683" y="3137687"/>
            <a:ext cx="1688304" cy="517290"/>
          </a:xfrm>
          <a:prstGeom prst="bentConnector3">
            <a:avLst>
              <a:gd name="adj1" fmla="val -776"/>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89" idx="2"/>
            <a:endCxn id="90" idx="1"/>
          </p:cNvCxnSpPr>
          <p:nvPr/>
        </p:nvCxnSpPr>
        <p:spPr>
          <a:xfrm rot="16200000" flipH="1">
            <a:off x="3712679" y="3854357"/>
            <a:ext cx="653539" cy="630783"/>
          </a:xfrm>
          <a:prstGeom prst="bentConnector2">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89" idx="3"/>
            <a:endCxn id="42" idx="1"/>
          </p:cNvCxnSpPr>
          <p:nvPr/>
        </p:nvCxnSpPr>
        <p:spPr>
          <a:xfrm flipV="1">
            <a:off x="4244127" y="3652941"/>
            <a:ext cx="819560" cy="20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90" idx="3"/>
            <a:endCxn id="43" idx="1"/>
          </p:cNvCxnSpPr>
          <p:nvPr/>
        </p:nvCxnSpPr>
        <p:spPr>
          <a:xfrm flipV="1">
            <a:off x="5546969" y="4496405"/>
            <a:ext cx="806929" cy="1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90" idx="2"/>
            <a:endCxn id="57" idx="1"/>
          </p:cNvCxnSpPr>
          <p:nvPr/>
        </p:nvCxnSpPr>
        <p:spPr>
          <a:xfrm rot="16200000" flipH="1">
            <a:off x="5982974" y="3691272"/>
            <a:ext cx="657864" cy="2722003"/>
          </a:xfrm>
          <a:prstGeom prst="bentConnector2">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537341" y="2204221"/>
            <a:ext cx="704912" cy="276999"/>
          </a:xfrm>
          <a:prstGeom prst="rect">
            <a:avLst/>
          </a:prstGeom>
          <a:noFill/>
        </p:spPr>
        <p:txBody>
          <a:bodyPr wrap="square" rtlCol="0">
            <a:spAutoFit/>
          </a:bodyPr>
          <a:lstStyle/>
          <a:p>
            <a:r>
              <a:rPr lang="id-ID" sz="1200" dirty="0"/>
              <a:t>Tinggi</a:t>
            </a:r>
          </a:p>
        </p:txBody>
      </p:sp>
      <p:sp>
        <p:nvSpPr>
          <p:cNvPr id="131" name="TextBox 130"/>
          <p:cNvSpPr txBox="1"/>
          <p:nvPr/>
        </p:nvSpPr>
        <p:spPr>
          <a:xfrm>
            <a:off x="1457979" y="3369450"/>
            <a:ext cx="704912" cy="276999"/>
          </a:xfrm>
          <a:prstGeom prst="rect">
            <a:avLst/>
          </a:prstGeom>
          <a:noFill/>
        </p:spPr>
        <p:txBody>
          <a:bodyPr wrap="square" rtlCol="0">
            <a:spAutoFit/>
          </a:bodyPr>
          <a:lstStyle/>
          <a:p>
            <a:r>
              <a:rPr lang="id-ID" sz="1200" dirty="0"/>
              <a:t>Rendah</a:t>
            </a:r>
          </a:p>
        </p:txBody>
      </p:sp>
      <p:cxnSp>
        <p:nvCxnSpPr>
          <p:cNvPr id="134" name="Straight Arrow Connector 133"/>
          <p:cNvCxnSpPr>
            <a:stCxn id="88" idx="3"/>
            <a:endCxn id="35" idx="1"/>
          </p:cNvCxnSpPr>
          <p:nvPr/>
        </p:nvCxnSpPr>
        <p:spPr>
          <a:xfrm>
            <a:off x="3223260" y="2954975"/>
            <a:ext cx="582940" cy="345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4338885" y="3406048"/>
            <a:ext cx="411163" cy="261610"/>
          </a:xfrm>
          <a:prstGeom prst="rect">
            <a:avLst/>
          </a:prstGeom>
          <a:noFill/>
        </p:spPr>
        <p:txBody>
          <a:bodyPr wrap="square" rtlCol="0">
            <a:spAutoFit/>
          </a:bodyPr>
          <a:lstStyle/>
          <a:p>
            <a:r>
              <a:rPr lang="id-ID" sz="1100" b="1" dirty="0"/>
              <a:t>(+)</a:t>
            </a:r>
          </a:p>
        </p:txBody>
      </p:sp>
      <p:sp>
        <p:nvSpPr>
          <p:cNvPr id="140" name="TextBox 139"/>
          <p:cNvSpPr txBox="1"/>
          <p:nvPr/>
        </p:nvSpPr>
        <p:spPr>
          <a:xfrm>
            <a:off x="3711138" y="4182231"/>
            <a:ext cx="411163" cy="261610"/>
          </a:xfrm>
          <a:prstGeom prst="rect">
            <a:avLst/>
          </a:prstGeom>
          <a:noFill/>
        </p:spPr>
        <p:txBody>
          <a:bodyPr wrap="square" rtlCol="0">
            <a:spAutoFit/>
          </a:bodyPr>
          <a:lstStyle/>
          <a:p>
            <a:r>
              <a:rPr lang="id-ID" sz="1100" b="1" dirty="0"/>
              <a:t>(-)</a:t>
            </a:r>
          </a:p>
        </p:txBody>
      </p:sp>
      <p:sp>
        <p:nvSpPr>
          <p:cNvPr id="141" name="TextBox 140"/>
          <p:cNvSpPr txBox="1"/>
          <p:nvPr/>
        </p:nvSpPr>
        <p:spPr>
          <a:xfrm>
            <a:off x="5632580" y="4268547"/>
            <a:ext cx="411163" cy="261610"/>
          </a:xfrm>
          <a:prstGeom prst="rect">
            <a:avLst/>
          </a:prstGeom>
          <a:noFill/>
        </p:spPr>
        <p:txBody>
          <a:bodyPr wrap="square" rtlCol="0">
            <a:spAutoFit/>
          </a:bodyPr>
          <a:lstStyle/>
          <a:p>
            <a:r>
              <a:rPr lang="id-ID" sz="1100" b="1" dirty="0"/>
              <a:t>Ya</a:t>
            </a:r>
          </a:p>
        </p:txBody>
      </p:sp>
      <p:sp>
        <p:nvSpPr>
          <p:cNvPr id="142" name="TextBox 141"/>
          <p:cNvSpPr txBox="1"/>
          <p:nvPr/>
        </p:nvSpPr>
        <p:spPr>
          <a:xfrm>
            <a:off x="4982296" y="5097520"/>
            <a:ext cx="639564" cy="261610"/>
          </a:xfrm>
          <a:prstGeom prst="rect">
            <a:avLst/>
          </a:prstGeom>
          <a:noFill/>
        </p:spPr>
        <p:txBody>
          <a:bodyPr wrap="square" rtlCol="0">
            <a:spAutoFit/>
          </a:bodyPr>
          <a:lstStyle/>
          <a:p>
            <a:r>
              <a:rPr lang="id-ID" sz="1100" b="1" dirty="0"/>
              <a:t>Tidak</a:t>
            </a:r>
          </a:p>
        </p:txBody>
      </p:sp>
      <p:sp>
        <p:nvSpPr>
          <p:cNvPr id="149" name="TextBox 148"/>
          <p:cNvSpPr txBox="1"/>
          <p:nvPr/>
        </p:nvSpPr>
        <p:spPr>
          <a:xfrm>
            <a:off x="1819777" y="2665010"/>
            <a:ext cx="704912" cy="276999"/>
          </a:xfrm>
          <a:prstGeom prst="rect">
            <a:avLst/>
          </a:prstGeom>
          <a:noFill/>
        </p:spPr>
        <p:txBody>
          <a:bodyPr wrap="square" rtlCol="0">
            <a:spAutoFit/>
          </a:bodyPr>
          <a:lstStyle/>
          <a:p>
            <a:r>
              <a:rPr lang="id-ID" sz="1200" dirty="0"/>
              <a:t>Sedang</a:t>
            </a:r>
          </a:p>
        </p:txBody>
      </p:sp>
      <p:sp>
        <p:nvSpPr>
          <p:cNvPr id="3" name="TextBox 2"/>
          <p:cNvSpPr txBox="1"/>
          <p:nvPr/>
        </p:nvSpPr>
        <p:spPr>
          <a:xfrm>
            <a:off x="1503770" y="5695360"/>
            <a:ext cx="5675471" cy="954107"/>
          </a:xfrm>
          <a:prstGeom prst="rect">
            <a:avLst/>
          </a:prstGeom>
          <a:solidFill>
            <a:schemeClr val="accent4">
              <a:lumMod val="40000"/>
              <a:lumOff val="60000"/>
            </a:schemeClr>
          </a:solidFill>
        </p:spPr>
        <p:txBody>
          <a:bodyPr wrap="square" rtlCol="0">
            <a:spAutoFit/>
          </a:bodyPr>
          <a:lstStyle/>
          <a:p>
            <a:r>
              <a:rPr lang="id-ID" sz="1400" dirty="0"/>
              <a:t>EIRR : Economic Internal Rate of Return (analisis kelayakan ekonomi)</a:t>
            </a:r>
          </a:p>
          <a:p>
            <a:r>
              <a:rPr lang="id-ID" sz="1400" dirty="0"/>
              <a:t>FIRR : Financial Internal Rate of Return (analisis kelayakan finansial)</a:t>
            </a:r>
          </a:p>
          <a:p>
            <a:r>
              <a:rPr lang="id-ID" sz="1400" dirty="0"/>
              <a:t>VGF : Viability Gap Fund (dukungan kelayakan)</a:t>
            </a:r>
          </a:p>
          <a:p>
            <a:r>
              <a:rPr lang="id-ID" sz="1400" dirty="0"/>
              <a:t>VFM : Value for Money </a:t>
            </a:r>
          </a:p>
        </p:txBody>
      </p:sp>
    </p:spTree>
    <p:extLst>
      <p:ext uri="{BB962C8B-B14F-4D97-AF65-F5344CB8AC3E}">
        <p14:creationId xmlns:p14="http://schemas.microsoft.com/office/powerpoint/2010/main" val="19744762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D54178-CB0D-0B4A-B6DD-E4851D571CCD}"/>
              </a:ext>
            </a:extLst>
          </p:cNvPr>
          <p:cNvPicPr>
            <a:picLocks noChangeAspect="1"/>
          </p:cNvPicPr>
          <p:nvPr/>
        </p:nvPicPr>
        <p:blipFill>
          <a:blip r:embed="rId2"/>
          <a:stretch>
            <a:fillRect/>
          </a:stretch>
        </p:blipFill>
        <p:spPr>
          <a:xfrm>
            <a:off x="190500" y="533400"/>
            <a:ext cx="8763000" cy="5257800"/>
          </a:xfrm>
          <a:prstGeom prst="rect">
            <a:avLst/>
          </a:prstGeom>
        </p:spPr>
      </p:pic>
    </p:spTree>
    <p:extLst>
      <p:ext uri="{BB962C8B-B14F-4D97-AF65-F5344CB8AC3E}">
        <p14:creationId xmlns:p14="http://schemas.microsoft.com/office/powerpoint/2010/main" val="3246352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a:extLst>
              <a:ext uri="{FF2B5EF4-FFF2-40B4-BE49-F238E27FC236}">
                <a16:creationId xmlns:a16="http://schemas.microsoft.com/office/drawing/2014/main" id="{F9C3F01D-1D24-42AA-9090-C8FB65B746F0}"/>
              </a:ext>
            </a:extLst>
          </p:cNvPr>
          <p:cNvSpPr>
            <a:spLocks noGrp="1"/>
          </p:cNvSpPr>
          <p:nvPr>
            <p:ph type="sldNum" sz="quarter" idx="12"/>
            <p:custDataLst>
              <p:tags r:id="rId1"/>
            </p:custDataLst>
          </p:nvPr>
        </p:nvSpPr>
        <p:spPr>
          <a:xfrm>
            <a:off x="6849582" y="6332296"/>
            <a:ext cx="2133600" cy="342474"/>
          </a:xfrm>
        </p:spPr>
        <p:txBody>
          <a:bodyPr/>
          <a:lstStyle/>
          <a:p>
            <a:fld id="{14DB47F9-A8D3-5347-A893-D6F16EAFE989}" type="slidenum">
              <a:rPr lang="id-ID">
                <a:solidFill>
                  <a:schemeClr val="accent5">
                    <a:lumMod val="75000"/>
                  </a:schemeClr>
                </a:solidFill>
              </a:rPr>
              <a:pPr/>
              <a:t>33</a:t>
            </a:fld>
            <a:endParaRPr lang="id-ID" dirty="0">
              <a:solidFill>
                <a:schemeClr val="accent5">
                  <a:lumMod val="75000"/>
                </a:schemeClr>
              </a:solidFill>
            </a:endParaRPr>
          </a:p>
        </p:txBody>
      </p:sp>
      <p:graphicFrame>
        <p:nvGraphicFramePr>
          <p:cNvPr id="4" name="Table 3">
            <a:extLst>
              <a:ext uri="{FF2B5EF4-FFF2-40B4-BE49-F238E27FC236}">
                <a16:creationId xmlns:a16="http://schemas.microsoft.com/office/drawing/2014/main" id="{52D8D0F9-DF9C-4A85-B216-F809FE5C7C34}"/>
              </a:ext>
            </a:extLst>
          </p:cNvPr>
          <p:cNvGraphicFramePr>
            <a:graphicFrameLocks noGrp="1"/>
          </p:cNvGraphicFramePr>
          <p:nvPr/>
        </p:nvGraphicFramePr>
        <p:xfrm>
          <a:off x="3231374" y="1271712"/>
          <a:ext cx="3432923" cy="1797858"/>
        </p:xfrm>
        <a:graphic>
          <a:graphicData uri="http://schemas.openxmlformats.org/drawingml/2006/table">
            <a:tbl>
              <a:tblPr firstRow="1" bandRow="1">
                <a:tableStyleId>{69012ECD-51FC-41F1-AA8D-1B2483CD663E}</a:tableStyleId>
              </a:tblPr>
              <a:tblGrid>
                <a:gridCol w="1543869">
                  <a:extLst>
                    <a:ext uri="{9D8B030D-6E8A-4147-A177-3AD203B41FA5}">
                      <a16:colId xmlns:a16="http://schemas.microsoft.com/office/drawing/2014/main" val="2414017839"/>
                    </a:ext>
                  </a:extLst>
                </a:gridCol>
                <a:gridCol w="1889054">
                  <a:extLst>
                    <a:ext uri="{9D8B030D-6E8A-4147-A177-3AD203B41FA5}">
                      <a16:colId xmlns:a16="http://schemas.microsoft.com/office/drawing/2014/main" val="1874515678"/>
                    </a:ext>
                  </a:extLst>
                </a:gridCol>
              </a:tblGrid>
              <a:tr h="247531">
                <a:tc>
                  <a:txBody>
                    <a:bodyPr/>
                    <a:lstStyle/>
                    <a:p>
                      <a:r>
                        <a:rPr lang="en-US" sz="1100" dirty="0">
                          <a:solidFill>
                            <a:schemeClr val="bg1"/>
                          </a:solidFill>
                          <a:latin typeface="Arial" panose="020B0604020202020204" pitchFamily="34" charset="0"/>
                          <a:cs typeface="Arial" panose="020B0604020202020204" pitchFamily="34" charset="0"/>
                        </a:rPr>
                        <a:t>PJPK</a:t>
                      </a:r>
                      <a:endParaRPr lang="en-ID" sz="1100"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r>
                        <a:rPr lang="en-US" sz="1000" b="0" dirty="0" err="1">
                          <a:solidFill>
                            <a:schemeClr val="accent6">
                              <a:lumMod val="50000"/>
                            </a:schemeClr>
                          </a:solidFill>
                          <a:latin typeface="Arial" panose="020B0604020202020204" pitchFamily="34" charset="0"/>
                          <a:cs typeface="Arial" panose="020B0604020202020204" pitchFamily="34" charset="0"/>
                        </a:rPr>
                        <a:t>Gubernur</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Jawa</a:t>
                      </a:r>
                      <a:r>
                        <a:rPr lang="en-US" sz="1000" b="0" dirty="0">
                          <a:solidFill>
                            <a:schemeClr val="accent6">
                              <a:lumMod val="50000"/>
                            </a:schemeClr>
                          </a:solidFill>
                          <a:latin typeface="Arial" panose="020B0604020202020204" pitchFamily="34" charset="0"/>
                          <a:cs typeface="Arial" panose="020B0604020202020204" pitchFamily="34" charset="0"/>
                        </a:rPr>
                        <a:t> Barat</a:t>
                      </a:r>
                      <a:endParaRPr lang="en-ID" sz="1000" b="0" dirty="0">
                        <a:solidFill>
                          <a:schemeClr val="accent6">
                            <a:lumMod val="50000"/>
                          </a:schemeClr>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367967090"/>
                  </a:ext>
                </a:extLst>
              </a:tr>
              <a:tr h="247531">
                <a:tc>
                  <a:txBody>
                    <a:bodyPr/>
                    <a:lstStyle/>
                    <a:p>
                      <a:r>
                        <a:rPr lang="en-US" sz="1100" b="1" dirty="0" err="1">
                          <a:solidFill>
                            <a:schemeClr val="bg1"/>
                          </a:solidFill>
                          <a:latin typeface="Arial" panose="020B0604020202020204" pitchFamily="34" charset="0"/>
                          <a:cs typeface="Arial" panose="020B0604020202020204" pitchFamily="34" charset="0"/>
                        </a:rPr>
                        <a:t>Sektor</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1000" b="0" dirty="0" err="1">
                          <a:solidFill>
                            <a:schemeClr val="accent6">
                              <a:lumMod val="50000"/>
                            </a:schemeClr>
                          </a:solidFill>
                          <a:latin typeface="Arial" panose="020B0604020202020204" pitchFamily="34" charset="0"/>
                          <a:cs typeface="Arial" panose="020B0604020202020204" pitchFamily="34" charset="0"/>
                        </a:rPr>
                        <a:t>Transportasi</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317823506"/>
                  </a:ext>
                </a:extLst>
              </a:tr>
              <a:tr h="247531">
                <a:tc>
                  <a:txBody>
                    <a:bodyPr/>
                    <a:lstStyle/>
                    <a:p>
                      <a:r>
                        <a:rPr lang="en-US" sz="1100" b="1" dirty="0" err="1">
                          <a:solidFill>
                            <a:schemeClr val="bg1"/>
                          </a:solidFill>
                          <a:latin typeface="Arial" panose="020B0604020202020204" pitchFamily="34" charset="0"/>
                          <a:cs typeface="Arial" panose="020B0604020202020204" pitchFamily="34" charset="0"/>
                        </a:rPr>
                        <a:t>Estimasi</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Investasi</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a:solidFill>
                            <a:schemeClr val="accent6">
                              <a:lumMod val="50000"/>
                            </a:schemeClr>
                          </a:solidFill>
                          <a:latin typeface="Arial" panose="020B0604020202020204" pitchFamily="34" charset="0"/>
                          <a:cs typeface="Arial" panose="020B0604020202020204" pitchFamily="34" charset="0"/>
                        </a:rPr>
                        <a:t>IDR 4.4 </a:t>
                      </a:r>
                      <a:r>
                        <a:rPr lang="en-US" sz="1000" b="0" dirty="0" err="1">
                          <a:solidFill>
                            <a:schemeClr val="accent6">
                              <a:lumMod val="50000"/>
                            </a:schemeClr>
                          </a:solidFill>
                          <a:latin typeface="Arial" panose="020B0604020202020204" pitchFamily="34" charset="0"/>
                          <a:cs typeface="Arial" panose="020B0604020202020204" pitchFamily="34" charset="0"/>
                        </a:rPr>
                        <a:t>Triliun</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430288308"/>
                  </a:ext>
                </a:extLst>
              </a:tr>
              <a:tr h="416895">
                <a:tc>
                  <a:txBody>
                    <a:bodyPr/>
                    <a:lstStyle/>
                    <a:p>
                      <a:r>
                        <a:rPr lang="en-US" sz="1100" b="1" dirty="0" err="1">
                          <a:solidFill>
                            <a:schemeClr val="bg1"/>
                          </a:solidFill>
                          <a:latin typeface="Arial" panose="020B0604020202020204" pitchFamily="34" charset="0"/>
                          <a:cs typeface="Arial" panose="020B0604020202020204" pitchFamily="34" charset="0"/>
                        </a:rPr>
                        <a:t>Indikasi</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Skema</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Investasi</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KPBU</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596754763"/>
                  </a:ext>
                </a:extLst>
              </a:tr>
              <a:tr h="247531">
                <a:tc>
                  <a:txBody>
                    <a:bodyPr/>
                    <a:lstStyle/>
                    <a:p>
                      <a:r>
                        <a:rPr lang="en-US" sz="1100" b="1" dirty="0">
                          <a:solidFill>
                            <a:schemeClr val="bg1"/>
                          </a:solidFill>
                          <a:latin typeface="Arial" panose="020B0604020202020204" pitchFamily="34" charset="0"/>
                          <a:cs typeface="Arial" panose="020B0604020202020204" pitchFamily="34" charset="0"/>
                        </a:rPr>
                        <a:t>Status </a:t>
                      </a:r>
                      <a:r>
                        <a:rPr lang="en-US" sz="1100" b="1" dirty="0" err="1">
                          <a:solidFill>
                            <a:schemeClr val="bg1"/>
                          </a:solidFill>
                          <a:latin typeface="Arial" panose="020B0604020202020204" pitchFamily="34" charset="0"/>
                          <a:cs typeface="Arial" panose="020B0604020202020204" pitchFamily="34" charset="0"/>
                        </a:rPr>
                        <a:t>Proyek</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OBC</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80685569"/>
                  </a:ext>
                </a:extLst>
              </a:tr>
              <a:tr h="390839">
                <a:tc>
                  <a:txBody>
                    <a:bodyPr/>
                    <a:lstStyle/>
                    <a:p>
                      <a:r>
                        <a:rPr lang="en-US" sz="1100" b="1" i="0" dirty="0" err="1">
                          <a:solidFill>
                            <a:schemeClr val="bg1"/>
                          </a:solidFill>
                          <a:latin typeface="Arial" panose="020B0604020202020204" pitchFamily="34" charset="0"/>
                          <a:cs typeface="Arial" panose="020B0604020202020204" pitchFamily="34" charset="0"/>
                        </a:rPr>
                        <a:t>Informasi</a:t>
                      </a:r>
                      <a:r>
                        <a:rPr lang="en-US" sz="1100" b="1" i="0" dirty="0">
                          <a:solidFill>
                            <a:schemeClr val="bg1"/>
                          </a:solidFill>
                          <a:latin typeface="Arial" panose="020B0604020202020204" pitchFamily="34" charset="0"/>
                          <a:cs typeface="Arial" panose="020B0604020202020204" pitchFamily="34" charset="0"/>
                        </a:rPr>
                        <a:t> </a:t>
                      </a:r>
                      <a:r>
                        <a:rPr lang="en-US" sz="1100" b="1" i="0" dirty="0" err="1">
                          <a:solidFill>
                            <a:schemeClr val="bg1"/>
                          </a:solidFill>
                          <a:latin typeface="Arial" panose="020B0604020202020204" pitchFamily="34" charset="0"/>
                          <a:cs typeface="Arial" panose="020B0604020202020204" pitchFamily="34" charset="0"/>
                        </a:rPr>
                        <a:t>Kontak</a:t>
                      </a:r>
                      <a:endParaRPr lang="en-ID" sz="1100" b="1" i="0"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err="1">
                          <a:solidFill>
                            <a:schemeClr val="accent6">
                              <a:lumMod val="50000"/>
                            </a:schemeClr>
                          </a:solidFill>
                          <a:latin typeface="Arial" panose="020B0604020202020204" pitchFamily="34" charset="0"/>
                          <a:cs typeface="Arial" panose="020B0604020202020204" pitchFamily="34" charset="0"/>
                        </a:rPr>
                        <a:t>Dinas</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kern="1200" dirty="0" err="1">
                          <a:solidFill>
                            <a:schemeClr val="accent6">
                              <a:lumMod val="50000"/>
                            </a:schemeClr>
                          </a:solidFill>
                          <a:latin typeface="Arial" panose="020B0604020202020204" pitchFamily="34" charset="0"/>
                          <a:ea typeface="+mn-ea"/>
                          <a:cs typeface="Arial" panose="020B0604020202020204" pitchFamily="34" charset="0"/>
                        </a:rPr>
                        <a:t>Perhubungan</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Provinsi</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Jawa</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kern="1200" dirty="0">
                          <a:solidFill>
                            <a:schemeClr val="accent6">
                              <a:lumMod val="50000"/>
                            </a:schemeClr>
                          </a:solidFill>
                          <a:latin typeface="Arial" panose="020B0604020202020204" pitchFamily="34" charset="0"/>
                          <a:ea typeface="+mn-ea"/>
                          <a:cs typeface="Arial" panose="020B0604020202020204" pitchFamily="34" charset="0"/>
                        </a:rPr>
                        <a:t>Barat</a:t>
                      </a:r>
                      <a:r>
                        <a:rPr lang="en-ID" sz="1000" b="0" dirty="0">
                          <a:solidFill>
                            <a:schemeClr val="accent6">
                              <a:lumMod val="50000"/>
                            </a:schemeClr>
                          </a:solidFill>
                          <a:latin typeface="Arial" panose="020B0604020202020204" pitchFamily="34" charset="0"/>
                          <a:cs typeface="Arial" panose="020B0604020202020204" pitchFamily="34" charset="0"/>
                        </a:rPr>
                        <a:t>, </a:t>
                      </a:r>
                      <a:endParaRPr lang="en-US" sz="1000" b="0" dirty="0">
                        <a:solidFill>
                          <a:schemeClr val="accent6">
                            <a:lumMod val="50000"/>
                          </a:schemeClr>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28405915"/>
                  </a:ext>
                </a:extLst>
              </a:tr>
            </a:tbl>
          </a:graphicData>
        </a:graphic>
      </p:graphicFrame>
      <p:sp>
        <p:nvSpPr>
          <p:cNvPr id="12" name="TextBox 11">
            <a:extLst>
              <a:ext uri="{FF2B5EF4-FFF2-40B4-BE49-F238E27FC236}">
                <a16:creationId xmlns:a16="http://schemas.microsoft.com/office/drawing/2014/main" id="{FF83E650-2584-4F1B-AB4B-97C11AB504C9}"/>
              </a:ext>
            </a:extLst>
          </p:cNvPr>
          <p:cNvSpPr txBox="1"/>
          <p:nvPr/>
        </p:nvSpPr>
        <p:spPr>
          <a:xfrm>
            <a:off x="160818" y="417176"/>
            <a:ext cx="8818429" cy="605601"/>
          </a:xfrm>
          <a:prstGeom prst="rect">
            <a:avLst/>
          </a:prstGeom>
          <a:noFill/>
        </p:spPr>
        <p:txBody>
          <a:bodyPr wrap="square" lIns="78524" tIns="39268" rIns="78524" bIns="39268" rtlCol="0">
            <a:spAutoFit/>
          </a:bodyPr>
          <a:lstStyle/>
          <a:p>
            <a:pPr defTabSz="894312">
              <a:spcBef>
                <a:spcPct val="0"/>
              </a:spcBef>
              <a:defRPr/>
            </a:pPr>
            <a:r>
              <a:rPr lang="en-US" sz="1539" b="1" dirty="0" err="1">
                <a:solidFill>
                  <a:srgbClr val="4BACC6">
                    <a:lumMod val="50000"/>
                  </a:srgbClr>
                </a:solidFill>
                <a:latin typeface="Arial" panose="020B0604020202020204" pitchFamily="34" charset="0"/>
                <a:cs typeface="Arial" panose="020B0604020202020204" pitchFamily="34" charset="0"/>
              </a:rPr>
              <a:t>Perkeretaapian</a:t>
            </a:r>
            <a:r>
              <a:rPr lang="en-US" sz="1539" b="1" dirty="0">
                <a:solidFill>
                  <a:srgbClr val="4BACC6">
                    <a:lumMod val="50000"/>
                  </a:srgbClr>
                </a:solidFill>
                <a:latin typeface="Arial" panose="020B0604020202020204" pitchFamily="34" charset="0"/>
                <a:cs typeface="Arial" panose="020B0604020202020204" pitchFamily="34" charset="0"/>
              </a:rPr>
              <a:t> </a:t>
            </a:r>
            <a:r>
              <a:rPr lang="en-US" sz="1539" b="1" dirty="0" err="1">
                <a:solidFill>
                  <a:srgbClr val="4BACC6">
                    <a:lumMod val="50000"/>
                  </a:srgbClr>
                </a:solidFill>
                <a:latin typeface="Arial" panose="020B0604020202020204" pitchFamily="34" charset="0"/>
                <a:cs typeface="Arial" panose="020B0604020202020204" pitchFamily="34" charset="0"/>
              </a:rPr>
              <a:t>Perkotaan</a:t>
            </a:r>
            <a:r>
              <a:rPr lang="en-US" sz="1539" b="1" dirty="0">
                <a:solidFill>
                  <a:srgbClr val="4BACC6">
                    <a:lumMod val="50000"/>
                  </a:srgbClr>
                </a:solidFill>
                <a:latin typeface="Arial" panose="020B0604020202020204" pitchFamily="34" charset="0"/>
                <a:cs typeface="Arial" panose="020B0604020202020204" pitchFamily="34" charset="0"/>
              </a:rPr>
              <a:t>/LRT Bandung Raya </a:t>
            </a:r>
            <a:r>
              <a:rPr lang="en-US" sz="1881" b="1" dirty="0">
                <a:solidFill>
                  <a:srgbClr val="4BACC6">
                    <a:lumMod val="50000"/>
                  </a:srgbClr>
                </a:solidFill>
                <a:latin typeface="Arial" panose="020B0604020202020204" pitchFamily="34" charset="0"/>
                <a:cs typeface="Arial" panose="020B0604020202020204" pitchFamily="34" charset="0"/>
              </a:rPr>
              <a:t>(</a:t>
            </a:r>
            <a:r>
              <a:rPr lang="en-US" sz="1368" b="1" dirty="0" err="1">
                <a:solidFill>
                  <a:srgbClr val="4BACC6">
                    <a:lumMod val="50000"/>
                  </a:srgbClr>
                </a:solidFill>
                <a:latin typeface="Arial" panose="020B0604020202020204" pitchFamily="34" charset="0"/>
                <a:cs typeface="Arial" panose="020B0604020202020204" pitchFamily="34" charset="0"/>
              </a:rPr>
              <a:t>Leuwipanjang-Gedebage-Tegalluar</a:t>
            </a:r>
            <a:r>
              <a:rPr lang="en-US" sz="1881" b="1" dirty="0">
                <a:solidFill>
                  <a:srgbClr val="4BACC6">
                    <a:lumMod val="50000"/>
                  </a:srgbClr>
                </a:solidFill>
                <a:latin typeface="Arial" panose="020B0604020202020204" pitchFamily="34" charset="0"/>
                <a:cs typeface="Arial" panose="020B0604020202020204" pitchFamily="34" charset="0"/>
              </a:rPr>
              <a:t>)</a:t>
            </a:r>
          </a:p>
          <a:p>
            <a:pPr defTabSz="894312">
              <a:spcBef>
                <a:spcPct val="0"/>
              </a:spcBef>
              <a:defRPr/>
            </a:pPr>
            <a:r>
              <a:rPr lang="en-US" sz="1539" dirty="0">
                <a:solidFill>
                  <a:srgbClr val="4BACC6">
                    <a:lumMod val="50000"/>
                  </a:srgbClr>
                </a:solidFill>
                <a:latin typeface="Arial" panose="020B0604020202020204" pitchFamily="34" charset="0"/>
                <a:cs typeface="Arial" panose="020B0604020202020204" pitchFamily="34" charset="0"/>
              </a:rPr>
              <a:t>Metropolitan Bandung Raya (Kota Bandung, </a:t>
            </a:r>
            <a:r>
              <a:rPr lang="en-US" sz="1539" dirty="0" err="1">
                <a:solidFill>
                  <a:srgbClr val="4BACC6">
                    <a:lumMod val="50000"/>
                  </a:srgbClr>
                </a:solidFill>
                <a:latin typeface="Arial" panose="020B0604020202020204" pitchFamily="34" charset="0"/>
                <a:cs typeface="Arial" panose="020B0604020202020204" pitchFamily="34" charset="0"/>
              </a:rPr>
              <a:t>Kab</a:t>
            </a:r>
            <a:r>
              <a:rPr lang="en-US" sz="1539" dirty="0">
                <a:solidFill>
                  <a:srgbClr val="4BACC6">
                    <a:lumMod val="50000"/>
                  </a:srgbClr>
                </a:solidFill>
                <a:latin typeface="Arial" panose="020B0604020202020204" pitchFamily="34" charset="0"/>
                <a:cs typeface="Arial" panose="020B0604020202020204" pitchFamily="34" charset="0"/>
              </a:rPr>
              <a:t>. Bandung)</a:t>
            </a:r>
            <a:endParaRPr lang="it-IT" sz="1539" i="1" dirty="0">
              <a:solidFill>
                <a:schemeClr val="accent6">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1470801-3DBB-4BE2-81C5-799B458C90FA}"/>
              </a:ext>
            </a:extLst>
          </p:cNvPr>
          <p:cNvSpPr/>
          <p:nvPr/>
        </p:nvSpPr>
        <p:spPr>
          <a:xfrm>
            <a:off x="230852" y="1271712"/>
            <a:ext cx="2904598" cy="1838567"/>
          </a:xfrm>
          <a:prstGeom prst="rect">
            <a:avLst/>
          </a:prstGeom>
          <a:blipFill>
            <a:blip r:embed="rId4"/>
            <a:stretch>
              <a:fillRect/>
            </a:stretch>
          </a:bli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539"/>
          </a:p>
        </p:txBody>
      </p:sp>
      <p:sp>
        <p:nvSpPr>
          <p:cNvPr id="17" name="Rectangle 13">
            <a:extLst>
              <a:ext uri="{FF2B5EF4-FFF2-40B4-BE49-F238E27FC236}">
                <a16:creationId xmlns:a16="http://schemas.microsoft.com/office/drawing/2014/main" id="{9055A337-3D57-487E-BB40-1AE793208ECD}"/>
              </a:ext>
            </a:extLst>
          </p:cNvPr>
          <p:cNvSpPr/>
          <p:nvPr/>
        </p:nvSpPr>
        <p:spPr>
          <a:xfrm>
            <a:off x="6760219" y="1475301"/>
            <a:ext cx="2219028" cy="163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t"/>
          <a:lstStyle/>
          <a:p>
            <a:pPr marL="146573" indent="-146573" defTabSz="894312">
              <a:spcBef>
                <a:spcPct val="0"/>
              </a:spcBef>
              <a:buFont typeface="Arial" panose="020B0604020202020204" pitchFamily="34" charset="0"/>
              <a:buChar char="•"/>
              <a:defRPr/>
            </a:pPr>
            <a:r>
              <a:rPr lang="en-ID" sz="940" dirty="0" err="1">
                <a:solidFill>
                  <a:schemeClr val="accent6">
                    <a:lumMod val="50000"/>
                  </a:schemeClr>
                </a:solidFill>
                <a:latin typeface="+mj-lt"/>
              </a:rPr>
              <a:t>Peningkatan</a:t>
            </a:r>
            <a:r>
              <a:rPr lang="en-ID" sz="940" dirty="0">
                <a:solidFill>
                  <a:schemeClr val="accent6">
                    <a:lumMod val="50000"/>
                  </a:schemeClr>
                </a:solidFill>
                <a:latin typeface="+mj-lt"/>
              </a:rPr>
              <a:t> </a:t>
            </a:r>
            <a:r>
              <a:rPr lang="en-ID" sz="940" dirty="0" err="1">
                <a:solidFill>
                  <a:schemeClr val="accent6">
                    <a:lumMod val="50000"/>
                  </a:schemeClr>
                </a:solidFill>
                <a:latin typeface="+mj-lt"/>
              </a:rPr>
              <a:t>kondisi</a:t>
            </a:r>
            <a:r>
              <a:rPr lang="en-ID" sz="940" dirty="0">
                <a:solidFill>
                  <a:schemeClr val="accent6">
                    <a:lumMod val="50000"/>
                  </a:schemeClr>
                </a:solidFill>
                <a:latin typeface="+mj-lt"/>
              </a:rPr>
              <a:t> </a:t>
            </a:r>
            <a:r>
              <a:rPr lang="en-ID" sz="940" dirty="0" err="1">
                <a:solidFill>
                  <a:schemeClr val="accent6">
                    <a:lumMod val="50000"/>
                  </a:schemeClr>
                </a:solidFill>
                <a:latin typeface="+mj-lt"/>
              </a:rPr>
              <a:t>sosial</a:t>
            </a:r>
            <a:r>
              <a:rPr lang="en-ID" sz="940" dirty="0">
                <a:solidFill>
                  <a:schemeClr val="accent6">
                    <a:lumMod val="50000"/>
                  </a:schemeClr>
                </a:solidFill>
                <a:latin typeface="+mj-lt"/>
              </a:rPr>
              <a:t> </a:t>
            </a:r>
            <a:r>
              <a:rPr lang="en-ID" sz="940" dirty="0" err="1">
                <a:solidFill>
                  <a:schemeClr val="accent6">
                    <a:lumMod val="50000"/>
                  </a:schemeClr>
                </a:solidFill>
                <a:latin typeface="+mj-lt"/>
              </a:rPr>
              <a:t>dan</a:t>
            </a:r>
            <a:r>
              <a:rPr lang="en-ID" sz="940" dirty="0">
                <a:solidFill>
                  <a:schemeClr val="accent6">
                    <a:lumMod val="50000"/>
                  </a:schemeClr>
                </a:solidFill>
                <a:latin typeface="+mj-lt"/>
              </a:rPr>
              <a:t> </a:t>
            </a:r>
            <a:r>
              <a:rPr lang="en-ID" sz="940" dirty="0" err="1">
                <a:solidFill>
                  <a:schemeClr val="accent6">
                    <a:lumMod val="50000"/>
                  </a:schemeClr>
                </a:solidFill>
                <a:latin typeface="+mj-lt"/>
              </a:rPr>
              <a:t>ekonomi</a:t>
            </a:r>
            <a:r>
              <a:rPr lang="en-ID" sz="940" dirty="0">
                <a:solidFill>
                  <a:schemeClr val="accent6">
                    <a:lumMod val="50000"/>
                  </a:schemeClr>
                </a:solidFill>
                <a:latin typeface="+mj-lt"/>
              </a:rPr>
              <a:t> di Wilayah Metropolitan Bandung Raya </a:t>
            </a:r>
            <a:r>
              <a:rPr lang="en-ID" sz="940" dirty="0" err="1">
                <a:solidFill>
                  <a:schemeClr val="accent6">
                    <a:lumMod val="50000"/>
                  </a:schemeClr>
                </a:solidFill>
                <a:latin typeface="+mj-lt"/>
              </a:rPr>
              <a:t>mempengaruhi</a:t>
            </a:r>
            <a:r>
              <a:rPr lang="en-ID" sz="940" dirty="0">
                <a:solidFill>
                  <a:schemeClr val="accent6">
                    <a:lumMod val="50000"/>
                  </a:schemeClr>
                </a:solidFill>
                <a:latin typeface="+mj-lt"/>
              </a:rPr>
              <a:t> </a:t>
            </a:r>
            <a:r>
              <a:rPr lang="en-ID" sz="940" dirty="0" err="1">
                <a:solidFill>
                  <a:schemeClr val="accent6">
                    <a:lumMod val="50000"/>
                  </a:schemeClr>
                </a:solidFill>
                <a:latin typeface="+mj-lt"/>
              </a:rPr>
              <a:t>pergerakan</a:t>
            </a:r>
            <a:r>
              <a:rPr lang="en-ID" sz="940" dirty="0">
                <a:solidFill>
                  <a:schemeClr val="accent6">
                    <a:lumMod val="50000"/>
                  </a:schemeClr>
                </a:solidFill>
                <a:latin typeface="+mj-lt"/>
              </a:rPr>
              <a:t> (</a:t>
            </a:r>
            <a:r>
              <a:rPr lang="en-ID" sz="940" dirty="0" err="1">
                <a:solidFill>
                  <a:schemeClr val="accent6">
                    <a:lumMod val="50000"/>
                  </a:schemeClr>
                </a:solidFill>
                <a:latin typeface="+mj-lt"/>
              </a:rPr>
              <a:t>mobilitas</a:t>
            </a:r>
            <a:r>
              <a:rPr lang="en-ID" sz="940" dirty="0">
                <a:solidFill>
                  <a:schemeClr val="accent6">
                    <a:lumMod val="50000"/>
                  </a:schemeClr>
                </a:solidFill>
                <a:latin typeface="+mj-lt"/>
              </a:rPr>
              <a:t>).</a:t>
            </a:r>
          </a:p>
          <a:p>
            <a:pPr marL="146573" indent="-146573" defTabSz="894312">
              <a:spcBef>
                <a:spcPct val="0"/>
              </a:spcBef>
              <a:buFont typeface="Arial" panose="020B0604020202020204" pitchFamily="34" charset="0"/>
              <a:buChar char="•"/>
              <a:defRPr/>
            </a:pPr>
            <a:r>
              <a:rPr lang="en-ID" sz="940" dirty="0">
                <a:solidFill>
                  <a:schemeClr val="accent6">
                    <a:lumMod val="50000"/>
                  </a:schemeClr>
                </a:solidFill>
                <a:latin typeface="+mj-lt"/>
              </a:rPr>
              <a:t>Hal </a:t>
            </a:r>
            <a:r>
              <a:rPr lang="en-ID" sz="940" dirty="0" err="1">
                <a:solidFill>
                  <a:schemeClr val="accent6">
                    <a:lumMod val="50000"/>
                  </a:schemeClr>
                </a:solidFill>
                <a:latin typeface="+mj-lt"/>
              </a:rPr>
              <a:t>tersebut</a:t>
            </a:r>
            <a:r>
              <a:rPr lang="en-ID" sz="940" dirty="0">
                <a:solidFill>
                  <a:schemeClr val="accent6">
                    <a:lumMod val="50000"/>
                  </a:schemeClr>
                </a:solidFill>
                <a:latin typeface="+mj-lt"/>
              </a:rPr>
              <a:t> </a:t>
            </a:r>
            <a:r>
              <a:rPr lang="en-ID" sz="940" dirty="0" err="1">
                <a:solidFill>
                  <a:schemeClr val="accent6">
                    <a:lumMod val="50000"/>
                  </a:schemeClr>
                </a:solidFill>
                <a:latin typeface="+mj-lt"/>
              </a:rPr>
              <a:t>berimbas</a:t>
            </a:r>
            <a:r>
              <a:rPr lang="en-ID" sz="940" dirty="0">
                <a:solidFill>
                  <a:schemeClr val="accent6">
                    <a:lumMod val="50000"/>
                  </a:schemeClr>
                </a:solidFill>
                <a:latin typeface="+mj-lt"/>
              </a:rPr>
              <a:t> </a:t>
            </a:r>
            <a:r>
              <a:rPr lang="en-ID" sz="940" dirty="0" err="1">
                <a:solidFill>
                  <a:schemeClr val="accent6">
                    <a:lumMod val="50000"/>
                  </a:schemeClr>
                </a:solidFill>
                <a:latin typeface="+mj-lt"/>
              </a:rPr>
              <a:t>kepada</a:t>
            </a:r>
            <a:r>
              <a:rPr lang="en-ID" sz="940" dirty="0">
                <a:solidFill>
                  <a:schemeClr val="accent6">
                    <a:lumMod val="50000"/>
                  </a:schemeClr>
                </a:solidFill>
                <a:latin typeface="+mj-lt"/>
              </a:rPr>
              <a:t> </a:t>
            </a:r>
            <a:r>
              <a:rPr lang="en-ID" sz="940" dirty="0" err="1">
                <a:solidFill>
                  <a:schemeClr val="accent6">
                    <a:lumMod val="50000"/>
                  </a:schemeClr>
                </a:solidFill>
                <a:latin typeface="+mj-lt"/>
              </a:rPr>
              <a:t>meningkatnya</a:t>
            </a:r>
            <a:r>
              <a:rPr lang="en-ID" sz="940" dirty="0">
                <a:solidFill>
                  <a:schemeClr val="accent6">
                    <a:lumMod val="50000"/>
                  </a:schemeClr>
                </a:solidFill>
                <a:latin typeface="+mj-lt"/>
              </a:rPr>
              <a:t> </a:t>
            </a:r>
            <a:r>
              <a:rPr lang="en-ID" sz="940" dirty="0" err="1">
                <a:solidFill>
                  <a:schemeClr val="accent6">
                    <a:lumMod val="50000"/>
                  </a:schemeClr>
                </a:solidFill>
                <a:latin typeface="+mj-lt"/>
              </a:rPr>
              <a:t>permintaan</a:t>
            </a:r>
            <a:r>
              <a:rPr lang="en-ID" sz="940" dirty="0">
                <a:solidFill>
                  <a:schemeClr val="accent6">
                    <a:lumMod val="50000"/>
                  </a:schemeClr>
                </a:solidFill>
                <a:latin typeface="+mj-lt"/>
              </a:rPr>
              <a:t> </a:t>
            </a:r>
            <a:r>
              <a:rPr lang="en-ID" sz="940" dirty="0" err="1">
                <a:solidFill>
                  <a:schemeClr val="accent6">
                    <a:lumMod val="50000"/>
                  </a:schemeClr>
                </a:solidFill>
                <a:latin typeface="+mj-lt"/>
              </a:rPr>
              <a:t>akan</a:t>
            </a:r>
            <a:r>
              <a:rPr lang="en-ID" sz="940" dirty="0">
                <a:solidFill>
                  <a:schemeClr val="accent6">
                    <a:lumMod val="50000"/>
                  </a:schemeClr>
                </a:solidFill>
                <a:latin typeface="+mj-lt"/>
              </a:rPr>
              <a:t> </a:t>
            </a:r>
            <a:r>
              <a:rPr lang="en-ID" sz="940" dirty="0" err="1">
                <a:solidFill>
                  <a:schemeClr val="accent6">
                    <a:lumMod val="50000"/>
                  </a:schemeClr>
                </a:solidFill>
                <a:latin typeface="+mj-lt"/>
              </a:rPr>
              <a:t>penggunaan</a:t>
            </a:r>
            <a:r>
              <a:rPr lang="en-ID" sz="940" dirty="0">
                <a:solidFill>
                  <a:schemeClr val="accent6">
                    <a:lumMod val="50000"/>
                  </a:schemeClr>
                </a:solidFill>
                <a:latin typeface="+mj-lt"/>
              </a:rPr>
              <a:t> </a:t>
            </a:r>
            <a:r>
              <a:rPr lang="en-ID" sz="940" dirty="0" err="1">
                <a:solidFill>
                  <a:schemeClr val="accent6">
                    <a:lumMod val="50000"/>
                  </a:schemeClr>
                </a:solidFill>
                <a:latin typeface="+mj-lt"/>
              </a:rPr>
              <a:t>jasa</a:t>
            </a:r>
            <a:r>
              <a:rPr lang="en-ID" sz="940" dirty="0">
                <a:solidFill>
                  <a:schemeClr val="accent6">
                    <a:lumMod val="50000"/>
                  </a:schemeClr>
                </a:solidFill>
                <a:latin typeface="+mj-lt"/>
              </a:rPr>
              <a:t> </a:t>
            </a:r>
            <a:r>
              <a:rPr lang="en-ID" sz="940" dirty="0" err="1">
                <a:solidFill>
                  <a:schemeClr val="accent6">
                    <a:lumMod val="50000"/>
                  </a:schemeClr>
                </a:solidFill>
                <a:latin typeface="+mj-lt"/>
              </a:rPr>
              <a:t>angkutan</a:t>
            </a:r>
            <a:r>
              <a:rPr lang="en-ID" sz="940" dirty="0">
                <a:solidFill>
                  <a:schemeClr val="accent6">
                    <a:lumMod val="50000"/>
                  </a:schemeClr>
                </a:solidFill>
                <a:latin typeface="+mj-lt"/>
              </a:rPr>
              <a:t> </a:t>
            </a:r>
            <a:r>
              <a:rPr lang="en-ID" sz="940" dirty="0" err="1">
                <a:solidFill>
                  <a:schemeClr val="accent6">
                    <a:lumMod val="50000"/>
                  </a:schemeClr>
                </a:solidFill>
                <a:latin typeface="+mj-lt"/>
              </a:rPr>
              <a:t>umum</a:t>
            </a:r>
            <a:r>
              <a:rPr lang="en-ID" sz="940" dirty="0">
                <a:solidFill>
                  <a:schemeClr val="accent6">
                    <a:lumMod val="50000"/>
                  </a:schemeClr>
                </a:solidFill>
                <a:latin typeface="+mj-lt"/>
              </a:rPr>
              <a:t> </a:t>
            </a:r>
            <a:r>
              <a:rPr lang="en-ID" sz="940" dirty="0" err="1">
                <a:solidFill>
                  <a:schemeClr val="accent6">
                    <a:lumMod val="50000"/>
                  </a:schemeClr>
                </a:solidFill>
                <a:latin typeface="+mj-lt"/>
              </a:rPr>
              <a:t>massal</a:t>
            </a:r>
            <a:r>
              <a:rPr lang="en-ID" sz="940" dirty="0">
                <a:solidFill>
                  <a:schemeClr val="accent6">
                    <a:lumMod val="50000"/>
                  </a:schemeClr>
                </a:solidFill>
                <a:latin typeface="+mj-lt"/>
              </a:rPr>
              <a:t> yang </a:t>
            </a:r>
            <a:r>
              <a:rPr lang="en-ID" sz="940" dirty="0" err="1">
                <a:solidFill>
                  <a:schemeClr val="accent6">
                    <a:lumMod val="50000"/>
                  </a:schemeClr>
                </a:solidFill>
                <a:latin typeface="+mj-lt"/>
              </a:rPr>
              <a:t>nyaman</a:t>
            </a:r>
            <a:r>
              <a:rPr lang="en-ID" sz="940" dirty="0">
                <a:solidFill>
                  <a:schemeClr val="accent6">
                    <a:lumMod val="50000"/>
                  </a:schemeClr>
                </a:solidFill>
                <a:latin typeface="+mj-lt"/>
              </a:rPr>
              <a:t> </a:t>
            </a:r>
            <a:r>
              <a:rPr lang="en-ID" sz="940" dirty="0" err="1">
                <a:solidFill>
                  <a:schemeClr val="accent6">
                    <a:lumMod val="50000"/>
                  </a:schemeClr>
                </a:solidFill>
                <a:latin typeface="+mj-lt"/>
              </a:rPr>
              <a:t>dan</a:t>
            </a:r>
            <a:r>
              <a:rPr lang="en-ID" sz="940" dirty="0">
                <a:solidFill>
                  <a:schemeClr val="accent6">
                    <a:lumMod val="50000"/>
                  </a:schemeClr>
                </a:solidFill>
                <a:latin typeface="+mj-lt"/>
              </a:rPr>
              <a:t> </a:t>
            </a:r>
            <a:r>
              <a:rPr lang="en-ID" sz="940" dirty="0" err="1">
                <a:solidFill>
                  <a:schemeClr val="accent6">
                    <a:lumMod val="50000"/>
                  </a:schemeClr>
                </a:solidFill>
                <a:latin typeface="+mj-lt"/>
              </a:rPr>
              <a:t>cepat</a:t>
            </a:r>
            <a:r>
              <a:rPr lang="en-ID" sz="940" dirty="0">
                <a:solidFill>
                  <a:schemeClr val="accent6">
                    <a:lumMod val="50000"/>
                  </a:schemeClr>
                </a:solidFill>
                <a:latin typeface="+mj-lt"/>
              </a:rPr>
              <a:t>.</a:t>
            </a:r>
          </a:p>
          <a:p>
            <a:pPr marL="146573" indent="-146573" defTabSz="894312">
              <a:spcBef>
                <a:spcPct val="0"/>
              </a:spcBef>
              <a:buFont typeface="Arial" panose="020B0604020202020204" pitchFamily="34" charset="0"/>
              <a:buChar char="•"/>
              <a:defRPr/>
            </a:pPr>
            <a:r>
              <a:rPr lang="en-ID" sz="940" dirty="0" err="1">
                <a:solidFill>
                  <a:schemeClr val="accent6">
                    <a:lumMod val="50000"/>
                  </a:schemeClr>
                </a:solidFill>
                <a:latin typeface="+mj-lt"/>
              </a:rPr>
              <a:t>Kondisi</a:t>
            </a:r>
            <a:r>
              <a:rPr lang="en-ID" sz="940" dirty="0">
                <a:solidFill>
                  <a:schemeClr val="accent6">
                    <a:lumMod val="50000"/>
                  </a:schemeClr>
                </a:solidFill>
                <a:latin typeface="+mj-lt"/>
              </a:rPr>
              <a:t> </a:t>
            </a:r>
            <a:r>
              <a:rPr lang="en-ID" sz="940" dirty="0" err="1">
                <a:solidFill>
                  <a:schemeClr val="accent6">
                    <a:lumMod val="50000"/>
                  </a:schemeClr>
                </a:solidFill>
                <a:latin typeface="+mj-lt"/>
              </a:rPr>
              <a:t>saat</a:t>
            </a:r>
            <a:r>
              <a:rPr lang="en-ID" sz="940" dirty="0">
                <a:solidFill>
                  <a:schemeClr val="accent6">
                    <a:lumMod val="50000"/>
                  </a:schemeClr>
                </a:solidFill>
                <a:latin typeface="+mj-lt"/>
              </a:rPr>
              <a:t> </a:t>
            </a:r>
            <a:r>
              <a:rPr lang="en-ID" sz="940" dirty="0" err="1">
                <a:solidFill>
                  <a:schemeClr val="accent6">
                    <a:lumMod val="50000"/>
                  </a:schemeClr>
                </a:solidFill>
                <a:latin typeface="+mj-lt"/>
              </a:rPr>
              <a:t>ini</a:t>
            </a:r>
            <a:r>
              <a:rPr lang="en-ID" sz="940" dirty="0">
                <a:solidFill>
                  <a:schemeClr val="accent6">
                    <a:lumMod val="50000"/>
                  </a:schemeClr>
                </a:solidFill>
                <a:latin typeface="+mj-lt"/>
              </a:rPr>
              <a:t> </a:t>
            </a:r>
            <a:r>
              <a:rPr lang="en-ID" sz="940" dirty="0" err="1">
                <a:solidFill>
                  <a:schemeClr val="accent6">
                    <a:lumMod val="50000"/>
                  </a:schemeClr>
                </a:solidFill>
                <a:latin typeface="+mj-lt"/>
              </a:rPr>
              <a:t>menunjukan</a:t>
            </a:r>
            <a:r>
              <a:rPr lang="en-ID" sz="940" dirty="0">
                <a:solidFill>
                  <a:schemeClr val="accent6">
                    <a:lumMod val="50000"/>
                  </a:schemeClr>
                </a:solidFill>
                <a:latin typeface="+mj-lt"/>
              </a:rPr>
              <a:t> </a:t>
            </a:r>
            <a:r>
              <a:rPr lang="en-ID" sz="940" dirty="0" err="1">
                <a:solidFill>
                  <a:schemeClr val="accent6">
                    <a:lumMod val="50000"/>
                  </a:schemeClr>
                </a:solidFill>
                <a:latin typeface="+mj-lt"/>
              </a:rPr>
              <a:t>pergerakan</a:t>
            </a:r>
            <a:r>
              <a:rPr lang="en-ID" sz="940" dirty="0">
                <a:solidFill>
                  <a:schemeClr val="accent6">
                    <a:lumMod val="50000"/>
                  </a:schemeClr>
                </a:solidFill>
                <a:latin typeface="+mj-lt"/>
              </a:rPr>
              <a:t> yang </a:t>
            </a:r>
            <a:r>
              <a:rPr lang="en-ID" sz="940" dirty="0" err="1">
                <a:solidFill>
                  <a:schemeClr val="accent6">
                    <a:lumMod val="50000"/>
                  </a:schemeClr>
                </a:solidFill>
                <a:latin typeface="+mj-lt"/>
              </a:rPr>
              <a:t>cukup</a:t>
            </a:r>
            <a:r>
              <a:rPr lang="en-ID" sz="940" dirty="0">
                <a:solidFill>
                  <a:schemeClr val="accent6">
                    <a:lumMod val="50000"/>
                  </a:schemeClr>
                </a:solidFill>
                <a:latin typeface="+mj-lt"/>
              </a:rPr>
              <a:t> </a:t>
            </a:r>
            <a:r>
              <a:rPr lang="en-ID" sz="940" dirty="0" err="1">
                <a:solidFill>
                  <a:schemeClr val="accent6">
                    <a:lumMod val="50000"/>
                  </a:schemeClr>
                </a:solidFill>
                <a:latin typeface="+mj-lt"/>
              </a:rPr>
              <a:t>besar</a:t>
            </a:r>
            <a:r>
              <a:rPr lang="en-ID" sz="940" dirty="0">
                <a:solidFill>
                  <a:schemeClr val="accent6">
                    <a:lumMod val="50000"/>
                  </a:schemeClr>
                </a:solidFill>
                <a:latin typeface="+mj-lt"/>
              </a:rPr>
              <a:t> </a:t>
            </a:r>
            <a:r>
              <a:rPr lang="en-ID" sz="940" dirty="0" err="1">
                <a:solidFill>
                  <a:schemeClr val="accent6">
                    <a:lumMod val="50000"/>
                  </a:schemeClr>
                </a:solidFill>
                <a:latin typeface="+mj-lt"/>
              </a:rPr>
              <a:t>menuju</a:t>
            </a:r>
            <a:r>
              <a:rPr lang="en-ID" sz="940" dirty="0">
                <a:solidFill>
                  <a:schemeClr val="accent6">
                    <a:lumMod val="50000"/>
                  </a:schemeClr>
                </a:solidFill>
                <a:latin typeface="+mj-lt"/>
              </a:rPr>
              <a:t> Kota Bandung, </a:t>
            </a:r>
            <a:r>
              <a:rPr lang="en-ID" sz="940" dirty="0" err="1">
                <a:solidFill>
                  <a:schemeClr val="accent6">
                    <a:lumMod val="50000"/>
                  </a:schemeClr>
                </a:solidFill>
                <a:latin typeface="+mj-lt"/>
              </a:rPr>
              <a:t>beberapa</a:t>
            </a:r>
            <a:r>
              <a:rPr lang="en-ID" sz="940" dirty="0">
                <a:solidFill>
                  <a:schemeClr val="accent6">
                    <a:lumMod val="50000"/>
                  </a:schemeClr>
                </a:solidFill>
                <a:latin typeface="+mj-lt"/>
              </a:rPr>
              <a:t> </a:t>
            </a:r>
            <a:r>
              <a:rPr lang="en-ID" sz="940" dirty="0" err="1">
                <a:solidFill>
                  <a:schemeClr val="accent6">
                    <a:lumMod val="50000"/>
                  </a:schemeClr>
                </a:solidFill>
                <a:latin typeface="+mj-lt"/>
              </a:rPr>
              <a:t>jalan</a:t>
            </a:r>
            <a:r>
              <a:rPr lang="en-ID" sz="940" dirty="0">
                <a:solidFill>
                  <a:schemeClr val="accent6">
                    <a:lumMod val="50000"/>
                  </a:schemeClr>
                </a:solidFill>
                <a:latin typeface="+mj-lt"/>
              </a:rPr>
              <a:t> </a:t>
            </a:r>
            <a:r>
              <a:rPr lang="en-ID" sz="940" dirty="0" err="1">
                <a:solidFill>
                  <a:schemeClr val="accent6">
                    <a:lumMod val="50000"/>
                  </a:schemeClr>
                </a:solidFill>
                <a:latin typeface="+mj-lt"/>
              </a:rPr>
              <a:t>mempunyai</a:t>
            </a:r>
            <a:r>
              <a:rPr lang="en-ID" sz="940" dirty="0">
                <a:solidFill>
                  <a:schemeClr val="accent6">
                    <a:lumMod val="50000"/>
                  </a:schemeClr>
                </a:solidFill>
                <a:latin typeface="+mj-lt"/>
              </a:rPr>
              <a:t> V/C Ratio 1</a:t>
            </a:r>
          </a:p>
          <a:p>
            <a:pPr marL="146573" indent="-146573" defTabSz="894312">
              <a:spcBef>
                <a:spcPct val="0"/>
              </a:spcBef>
              <a:buFont typeface="Arial" panose="020B0604020202020204" pitchFamily="34" charset="0"/>
              <a:buChar char="•"/>
              <a:defRPr/>
            </a:pPr>
            <a:endParaRPr lang="en-ID" sz="940" dirty="0">
              <a:solidFill>
                <a:schemeClr val="accent6">
                  <a:lumMod val="50000"/>
                </a:schemeClr>
              </a:solidFill>
              <a:latin typeface="+mj-lt"/>
            </a:endParaRPr>
          </a:p>
        </p:txBody>
      </p:sp>
      <p:sp>
        <p:nvSpPr>
          <p:cNvPr id="18" name="Rectangle 17">
            <a:extLst>
              <a:ext uri="{FF2B5EF4-FFF2-40B4-BE49-F238E27FC236}">
                <a16:creationId xmlns:a16="http://schemas.microsoft.com/office/drawing/2014/main" id="{A8F0132E-19E7-4DD6-8E25-61A81147D486}"/>
              </a:ext>
            </a:extLst>
          </p:cNvPr>
          <p:cNvSpPr/>
          <p:nvPr/>
        </p:nvSpPr>
        <p:spPr>
          <a:xfrm>
            <a:off x="5566804" y="3286063"/>
            <a:ext cx="3387631" cy="2086778"/>
          </a:xfrm>
          <a:prstGeom prst="rect">
            <a:avLst/>
          </a:prstGeom>
          <a:blipFill>
            <a:blip r:embed="rId5"/>
            <a:stretch>
              <a:fillRect/>
            </a:stretch>
          </a:bli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539"/>
          </a:p>
        </p:txBody>
      </p:sp>
      <p:sp>
        <p:nvSpPr>
          <p:cNvPr id="22" name="Rectangle 13">
            <a:extLst>
              <a:ext uri="{FF2B5EF4-FFF2-40B4-BE49-F238E27FC236}">
                <a16:creationId xmlns:a16="http://schemas.microsoft.com/office/drawing/2014/main" id="{340B64EC-2663-48B9-B909-12698E67EC71}"/>
              </a:ext>
            </a:extLst>
          </p:cNvPr>
          <p:cNvSpPr/>
          <p:nvPr/>
        </p:nvSpPr>
        <p:spPr>
          <a:xfrm>
            <a:off x="230853" y="3511317"/>
            <a:ext cx="3073860" cy="18718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t"/>
          <a:lstStyle/>
          <a:p>
            <a:pPr marL="146573" indent="-146573" defTabSz="894312">
              <a:spcBef>
                <a:spcPct val="0"/>
              </a:spcBef>
              <a:buFont typeface="Wingdings" panose="05000000000000000000" pitchFamily="2" charset="2"/>
              <a:buChar char="§"/>
              <a:defRPr/>
            </a:pPr>
            <a:r>
              <a:rPr lang="en-US" sz="1026" i="1" dirty="0" err="1">
                <a:solidFill>
                  <a:schemeClr val="accent6">
                    <a:lumMod val="50000"/>
                  </a:schemeClr>
                </a:solidFill>
                <a:latin typeface="Arial" panose="020B0604020202020204" pitchFamily="34" charset="0"/>
                <a:cs typeface="Arial" panose="020B0604020202020204" pitchFamily="34" charset="0"/>
              </a:rPr>
              <a:t>Jalur</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sepanjang</a:t>
            </a:r>
            <a:r>
              <a:rPr lang="en-US" sz="1026" i="1" dirty="0">
                <a:solidFill>
                  <a:schemeClr val="accent6">
                    <a:lumMod val="50000"/>
                  </a:schemeClr>
                </a:solidFill>
                <a:latin typeface="Arial" panose="020B0604020202020204" pitchFamily="34" charset="0"/>
                <a:cs typeface="Arial" panose="020B0604020202020204" pitchFamily="34" charset="0"/>
              </a:rPr>
              <a:t> 16.550 km </a:t>
            </a:r>
            <a:r>
              <a:rPr lang="en-US" sz="1026" i="1" dirty="0" err="1">
                <a:solidFill>
                  <a:schemeClr val="accent6">
                    <a:lumMod val="50000"/>
                  </a:schemeClr>
                </a:solidFill>
                <a:latin typeface="Arial" panose="020B0604020202020204" pitchFamily="34" charset="0"/>
                <a:cs typeface="Arial" panose="020B0604020202020204" pitchFamily="34" charset="0"/>
              </a:rPr>
              <a:t>terdiri</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dari</a:t>
            </a:r>
            <a:r>
              <a:rPr lang="en-US" sz="1026" i="1" dirty="0">
                <a:solidFill>
                  <a:schemeClr val="accent6">
                    <a:lumMod val="50000"/>
                  </a:schemeClr>
                </a:solidFill>
                <a:latin typeface="Arial" panose="020B0604020202020204" pitchFamily="34" charset="0"/>
                <a:cs typeface="Arial" panose="020B0604020202020204" pitchFamily="34" charset="0"/>
              </a:rPr>
              <a:t> 15 </a:t>
            </a:r>
            <a:r>
              <a:rPr lang="en-US" sz="1026" i="1" dirty="0" err="1">
                <a:solidFill>
                  <a:schemeClr val="accent6">
                    <a:lumMod val="50000"/>
                  </a:schemeClr>
                </a:solidFill>
                <a:latin typeface="Arial" panose="020B0604020202020204" pitchFamily="34" charset="0"/>
                <a:cs typeface="Arial" panose="020B0604020202020204" pitchFamily="34" charset="0"/>
              </a:rPr>
              <a:t>stasiun</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menghubungkan</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Stasiun</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Kereta</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Cepat</a:t>
            </a:r>
            <a:r>
              <a:rPr lang="en-US" sz="1026" i="1" dirty="0">
                <a:solidFill>
                  <a:schemeClr val="accent6">
                    <a:lumMod val="50000"/>
                  </a:schemeClr>
                </a:solidFill>
                <a:latin typeface="Arial" panose="020B0604020202020204" pitchFamily="34" charset="0"/>
                <a:cs typeface="Arial" panose="020B0604020202020204" pitchFamily="34" charset="0"/>
              </a:rPr>
              <a:t> di </a:t>
            </a:r>
            <a:r>
              <a:rPr lang="en-US" sz="1026" i="1" dirty="0" err="1">
                <a:solidFill>
                  <a:schemeClr val="accent6">
                    <a:lumMod val="50000"/>
                  </a:schemeClr>
                </a:solidFill>
                <a:latin typeface="Arial" panose="020B0604020202020204" pitchFamily="34" charset="0"/>
                <a:cs typeface="Arial" panose="020B0604020202020204" pitchFamily="34" charset="0"/>
              </a:rPr>
              <a:t>Tegalluar</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ke</a:t>
            </a:r>
            <a:r>
              <a:rPr lang="en-US" sz="1026" i="1" dirty="0">
                <a:solidFill>
                  <a:schemeClr val="accent6">
                    <a:lumMod val="50000"/>
                  </a:schemeClr>
                </a:solidFill>
                <a:latin typeface="Arial" panose="020B0604020202020204" pitchFamily="34" charset="0"/>
                <a:cs typeface="Arial" panose="020B0604020202020204" pitchFamily="34" charset="0"/>
              </a:rPr>
              <a:t> Terminal </a:t>
            </a:r>
            <a:r>
              <a:rPr lang="en-US" sz="1026" i="1" dirty="0" err="1">
                <a:solidFill>
                  <a:schemeClr val="accent6">
                    <a:lumMod val="50000"/>
                  </a:schemeClr>
                </a:solidFill>
                <a:latin typeface="Arial" panose="020B0604020202020204" pitchFamily="34" charset="0"/>
                <a:cs typeface="Arial" panose="020B0604020202020204" pitchFamily="34" charset="0"/>
              </a:rPr>
              <a:t>Leuwipanjang</a:t>
            </a:r>
            <a:r>
              <a:rPr lang="en-US" sz="1026" i="1" dirty="0">
                <a:solidFill>
                  <a:schemeClr val="accent6">
                    <a:lumMod val="50000"/>
                  </a:schemeClr>
                </a:solidFill>
                <a:latin typeface="Arial" panose="020B0604020202020204" pitchFamily="34" charset="0"/>
                <a:cs typeface="Arial" panose="020B0604020202020204" pitchFamily="34" charset="0"/>
              </a:rPr>
              <a:t> di Kota Bandung;</a:t>
            </a:r>
          </a:p>
          <a:p>
            <a:pPr marL="146573" indent="-146573" defTabSz="894312">
              <a:spcBef>
                <a:spcPct val="0"/>
              </a:spcBef>
              <a:buFont typeface="Wingdings" panose="05000000000000000000" pitchFamily="2" charset="2"/>
              <a:buChar char="§"/>
              <a:defRPr/>
            </a:pPr>
            <a:r>
              <a:rPr lang="en-US" sz="1026" i="1" dirty="0" err="1">
                <a:solidFill>
                  <a:schemeClr val="accent6">
                    <a:lumMod val="50000"/>
                  </a:schemeClr>
                </a:solidFill>
                <a:latin typeface="Arial" panose="020B0604020202020204" pitchFamily="34" charset="0"/>
                <a:cs typeface="Arial" panose="020B0604020202020204" pitchFamily="34" charset="0"/>
              </a:rPr>
              <a:t>Indikasi</a:t>
            </a:r>
            <a:r>
              <a:rPr lang="en-US" sz="1026" i="1" dirty="0">
                <a:solidFill>
                  <a:schemeClr val="accent6">
                    <a:lumMod val="50000"/>
                  </a:schemeClr>
                </a:solidFill>
                <a:latin typeface="Arial" panose="020B0604020202020204" pitchFamily="34" charset="0"/>
                <a:cs typeface="Arial" panose="020B0604020202020204" pitchFamily="34" charset="0"/>
              </a:rPr>
              <a:t> masa </a:t>
            </a:r>
            <a:r>
              <a:rPr lang="en-US" sz="1026" i="1" dirty="0" err="1">
                <a:solidFill>
                  <a:schemeClr val="accent6">
                    <a:lumMod val="50000"/>
                  </a:schemeClr>
                </a:solidFill>
                <a:latin typeface="Arial" panose="020B0604020202020204" pitchFamily="34" charset="0"/>
                <a:cs typeface="Arial" panose="020B0604020202020204" pitchFamily="34" charset="0"/>
              </a:rPr>
              <a:t>kerjasama</a:t>
            </a:r>
            <a:r>
              <a:rPr lang="en-US" sz="1026" i="1" dirty="0">
                <a:solidFill>
                  <a:schemeClr val="accent6">
                    <a:lumMod val="50000"/>
                  </a:schemeClr>
                </a:solidFill>
                <a:latin typeface="Arial" panose="020B0604020202020204" pitchFamily="34" charset="0"/>
                <a:cs typeface="Arial" panose="020B0604020202020204" pitchFamily="34" charset="0"/>
              </a:rPr>
              <a:t> 30 </a:t>
            </a:r>
            <a:r>
              <a:rPr lang="en-US" sz="1026" i="1" dirty="0" err="1">
                <a:solidFill>
                  <a:schemeClr val="accent6">
                    <a:lumMod val="50000"/>
                  </a:schemeClr>
                </a:solidFill>
                <a:latin typeface="Arial" panose="020B0604020202020204" pitchFamily="34" charset="0"/>
                <a:cs typeface="Arial" panose="020B0604020202020204" pitchFamily="34" charset="0"/>
              </a:rPr>
              <a:t>tahun</a:t>
            </a:r>
            <a:endParaRPr lang="en-US" sz="1026" i="1" dirty="0">
              <a:solidFill>
                <a:schemeClr val="accent6">
                  <a:lumMod val="50000"/>
                </a:schemeClr>
              </a:solidFill>
              <a:latin typeface="Arial" panose="020B0604020202020204" pitchFamily="34" charset="0"/>
              <a:cs typeface="Arial" panose="020B0604020202020204" pitchFamily="34" charset="0"/>
            </a:endParaRPr>
          </a:p>
          <a:p>
            <a:pPr marL="146573" indent="-146573" defTabSz="894312">
              <a:spcBef>
                <a:spcPct val="0"/>
              </a:spcBef>
              <a:buFont typeface="Wingdings" panose="05000000000000000000" pitchFamily="2" charset="2"/>
              <a:buChar char="§"/>
              <a:defRPr/>
            </a:pPr>
            <a:r>
              <a:rPr lang="en-US" sz="1026" i="1" dirty="0" err="1">
                <a:solidFill>
                  <a:schemeClr val="accent6">
                    <a:lumMod val="50000"/>
                  </a:schemeClr>
                </a:solidFill>
                <a:latin typeface="Arial" panose="020B0604020202020204" pitchFamily="34" charset="0"/>
                <a:cs typeface="Arial" panose="020B0604020202020204" pitchFamily="34" charset="0"/>
              </a:rPr>
              <a:t>Indikasi</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besaran</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biaya</a:t>
            </a:r>
            <a:r>
              <a:rPr lang="en-US" sz="1026" i="1" dirty="0">
                <a:solidFill>
                  <a:schemeClr val="accent6">
                    <a:lumMod val="50000"/>
                  </a:schemeClr>
                </a:solidFill>
                <a:latin typeface="Arial" panose="020B0604020202020204" pitchFamily="34" charset="0"/>
                <a:cs typeface="Arial" panose="020B0604020202020204" pitchFamily="34" charset="0"/>
              </a:rPr>
              <a:t> Capex IDR 4.4 </a:t>
            </a:r>
            <a:r>
              <a:rPr lang="en-US" sz="1026" i="1" dirty="0" err="1">
                <a:solidFill>
                  <a:schemeClr val="accent6">
                    <a:lumMod val="50000"/>
                  </a:schemeClr>
                </a:solidFill>
                <a:latin typeface="Arial" panose="020B0604020202020204" pitchFamily="34" charset="0"/>
                <a:cs typeface="Arial" panose="020B0604020202020204" pitchFamily="34" charset="0"/>
              </a:rPr>
              <a:t>Triliun</a:t>
            </a:r>
            <a:endParaRPr lang="en-US" sz="1026" i="1" dirty="0">
              <a:solidFill>
                <a:schemeClr val="accent6">
                  <a:lumMod val="50000"/>
                </a:schemeClr>
              </a:solidFill>
              <a:latin typeface="Arial" panose="020B0604020202020204" pitchFamily="34" charset="0"/>
              <a:cs typeface="Arial" panose="020B0604020202020204" pitchFamily="34" charset="0"/>
            </a:endParaRPr>
          </a:p>
          <a:p>
            <a:pPr marL="146573" indent="-146573" defTabSz="894312">
              <a:spcBef>
                <a:spcPct val="0"/>
              </a:spcBef>
              <a:buFont typeface="Wingdings" panose="05000000000000000000" pitchFamily="2" charset="2"/>
              <a:buChar char="§"/>
              <a:defRPr/>
            </a:pPr>
            <a:r>
              <a:rPr lang="en-US" sz="1026" i="1" dirty="0" err="1">
                <a:solidFill>
                  <a:schemeClr val="accent6">
                    <a:lumMod val="50000"/>
                  </a:schemeClr>
                </a:solidFill>
                <a:latin typeface="Arial" panose="020B0604020202020204" pitchFamily="34" charset="0"/>
                <a:cs typeface="Arial" panose="020B0604020202020204" pitchFamily="34" charset="0"/>
              </a:rPr>
              <a:t>Indikasi</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besaran</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biaya</a:t>
            </a:r>
            <a:r>
              <a:rPr lang="en-US" sz="1026" i="1" dirty="0">
                <a:solidFill>
                  <a:schemeClr val="accent6">
                    <a:lumMod val="50000"/>
                  </a:schemeClr>
                </a:solidFill>
                <a:latin typeface="Arial" panose="020B0604020202020204" pitchFamily="34" charset="0"/>
                <a:cs typeface="Arial" panose="020B0604020202020204" pitchFamily="34" charset="0"/>
              </a:rPr>
              <a:t> O&amp;M IDR 500 </a:t>
            </a:r>
            <a:r>
              <a:rPr lang="en-US" sz="1026" i="1" dirty="0" err="1">
                <a:solidFill>
                  <a:schemeClr val="accent6">
                    <a:lumMod val="50000"/>
                  </a:schemeClr>
                </a:solidFill>
                <a:latin typeface="Arial" panose="020B0604020202020204" pitchFamily="34" charset="0"/>
                <a:cs typeface="Arial" panose="020B0604020202020204" pitchFamily="34" charset="0"/>
              </a:rPr>
              <a:t>Milyar</a:t>
            </a:r>
            <a:r>
              <a:rPr lang="en-US" sz="1026" i="1" dirty="0">
                <a:solidFill>
                  <a:schemeClr val="accent6">
                    <a:lumMod val="50000"/>
                  </a:schemeClr>
                </a:solidFill>
                <a:latin typeface="Arial" panose="020B0604020202020204" pitchFamily="34" charset="0"/>
                <a:cs typeface="Arial" panose="020B0604020202020204" pitchFamily="34" charset="0"/>
              </a:rPr>
              <a:t> (rata-rata </a:t>
            </a:r>
            <a:r>
              <a:rPr lang="en-US" sz="1026" i="1" dirty="0" err="1">
                <a:solidFill>
                  <a:schemeClr val="accent6">
                    <a:lumMod val="50000"/>
                  </a:schemeClr>
                </a:solidFill>
                <a:latin typeface="Arial" panose="020B0604020202020204" pitchFamily="34" charset="0"/>
                <a:cs typeface="Arial" panose="020B0604020202020204" pitchFamily="34" charset="0"/>
              </a:rPr>
              <a:t>selama</a:t>
            </a:r>
            <a:r>
              <a:rPr lang="en-US" sz="1026" i="1" dirty="0">
                <a:solidFill>
                  <a:schemeClr val="accent6">
                    <a:lumMod val="50000"/>
                  </a:schemeClr>
                </a:solidFill>
                <a:latin typeface="Arial" panose="020B0604020202020204" pitchFamily="34" charset="0"/>
                <a:cs typeface="Arial" panose="020B0604020202020204" pitchFamily="34" charset="0"/>
              </a:rPr>
              <a:t> masa </a:t>
            </a:r>
            <a:r>
              <a:rPr lang="en-US" sz="1026" i="1" dirty="0" err="1">
                <a:solidFill>
                  <a:schemeClr val="accent6">
                    <a:lumMod val="50000"/>
                  </a:schemeClr>
                </a:solidFill>
                <a:latin typeface="Arial" panose="020B0604020202020204" pitchFamily="34" charset="0"/>
                <a:cs typeface="Arial" panose="020B0604020202020204" pitchFamily="34" charset="0"/>
              </a:rPr>
              <a:t>konsesi</a:t>
            </a:r>
            <a:r>
              <a:rPr lang="en-US" sz="1026" i="1" dirty="0">
                <a:solidFill>
                  <a:schemeClr val="accent6">
                    <a:lumMod val="50000"/>
                  </a:schemeClr>
                </a:solidFill>
                <a:latin typeface="Arial" panose="020B0604020202020204" pitchFamily="34" charset="0"/>
                <a:cs typeface="Arial" panose="020B0604020202020204" pitchFamily="34" charset="0"/>
              </a:rPr>
              <a:t> 30 </a:t>
            </a:r>
            <a:r>
              <a:rPr lang="en-US" sz="1026" i="1" dirty="0" err="1">
                <a:solidFill>
                  <a:schemeClr val="accent6">
                    <a:lumMod val="50000"/>
                  </a:schemeClr>
                </a:solidFill>
                <a:latin typeface="Arial" panose="020B0604020202020204" pitchFamily="34" charset="0"/>
                <a:cs typeface="Arial" panose="020B0604020202020204" pitchFamily="34" charset="0"/>
              </a:rPr>
              <a:t>tahun</a:t>
            </a:r>
            <a:endParaRPr lang="en-US" sz="1026" i="1" dirty="0">
              <a:solidFill>
                <a:schemeClr val="accent6">
                  <a:lumMod val="50000"/>
                </a:schemeClr>
              </a:solidFill>
              <a:latin typeface="Arial" panose="020B0604020202020204" pitchFamily="34" charset="0"/>
              <a:cs typeface="Arial" panose="020B0604020202020204" pitchFamily="34" charset="0"/>
            </a:endParaRPr>
          </a:p>
          <a:p>
            <a:pPr marL="146573" indent="-146573" defTabSz="894312">
              <a:spcBef>
                <a:spcPct val="0"/>
              </a:spcBef>
              <a:buFont typeface="Wingdings" panose="05000000000000000000" pitchFamily="2" charset="2"/>
              <a:buChar char="§"/>
              <a:defRPr/>
            </a:pPr>
            <a:r>
              <a:rPr lang="en-US" sz="1026" i="1" dirty="0" err="1">
                <a:solidFill>
                  <a:schemeClr val="accent6">
                    <a:lumMod val="50000"/>
                  </a:schemeClr>
                </a:solidFill>
                <a:latin typeface="Arial" panose="020B0604020202020204" pitchFamily="34" charset="0"/>
                <a:cs typeface="Arial" panose="020B0604020202020204" pitchFamily="34" charset="0"/>
              </a:rPr>
              <a:t>Indikasi</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tarif</a:t>
            </a:r>
            <a:r>
              <a:rPr lang="en-US" sz="1026" i="1" dirty="0">
                <a:solidFill>
                  <a:schemeClr val="accent6">
                    <a:lumMod val="50000"/>
                  </a:schemeClr>
                </a:solidFill>
                <a:latin typeface="Arial" panose="020B0604020202020204" pitchFamily="34" charset="0"/>
                <a:cs typeface="Arial" panose="020B0604020202020204" pitchFamily="34" charset="0"/>
              </a:rPr>
              <a:t> IDR 9000 / </a:t>
            </a:r>
            <a:r>
              <a:rPr lang="en-US" sz="1026" i="1" dirty="0" err="1">
                <a:solidFill>
                  <a:schemeClr val="accent6">
                    <a:lumMod val="50000"/>
                  </a:schemeClr>
                </a:solidFill>
                <a:latin typeface="Arial" panose="020B0604020202020204" pitchFamily="34" charset="0"/>
                <a:cs typeface="Arial" panose="020B0604020202020204" pitchFamily="34" charset="0"/>
              </a:rPr>
              <a:t>pnp</a:t>
            </a:r>
            <a:r>
              <a:rPr lang="en-US" sz="1026" i="1" dirty="0">
                <a:solidFill>
                  <a:schemeClr val="accent6">
                    <a:lumMod val="50000"/>
                  </a:schemeClr>
                </a:solidFill>
                <a:latin typeface="Arial" panose="020B0604020202020204" pitchFamily="34" charset="0"/>
                <a:cs typeface="Arial" panose="020B0604020202020204" pitchFamily="34" charset="0"/>
              </a:rPr>
              <a:t> (5 </a:t>
            </a:r>
            <a:r>
              <a:rPr lang="en-US" sz="1026" i="1" dirty="0" err="1">
                <a:solidFill>
                  <a:schemeClr val="accent6">
                    <a:lumMod val="50000"/>
                  </a:schemeClr>
                </a:solidFill>
                <a:latin typeface="Arial" panose="020B0604020202020204" pitchFamily="34" charset="0"/>
                <a:cs typeface="Arial" panose="020B0604020202020204" pitchFamily="34" charset="0"/>
              </a:rPr>
              <a:t>tahun</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pertama</a:t>
            </a:r>
            <a:r>
              <a:rPr lang="en-US" sz="1026" i="1" dirty="0">
                <a:solidFill>
                  <a:schemeClr val="accent6">
                    <a:lumMod val="50000"/>
                  </a:schemeClr>
                </a:solidFill>
                <a:latin typeface="Arial" panose="020B0604020202020204" pitchFamily="34" charset="0"/>
                <a:cs typeface="Arial" panose="020B0604020202020204" pitchFamily="34" charset="0"/>
              </a:rPr>
              <a:t>)</a:t>
            </a:r>
          </a:p>
          <a:p>
            <a:pPr marL="146573" indent="-146573" defTabSz="894312">
              <a:spcBef>
                <a:spcPct val="0"/>
              </a:spcBef>
              <a:buFont typeface="Wingdings" panose="05000000000000000000" pitchFamily="2" charset="2"/>
              <a:buChar char="§"/>
              <a:defRPr/>
            </a:pPr>
            <a:r>
              <a:rPr lang="en-US" sz="1026" i="1" dirty="0" err="1">
                <a:solidFill>
                  <a:schemeClr val="accent6">
                    <a:lumMod val="50000"/>
                  </a:schemeClr>
                </a:solidFill>
                <a:latin typeface="Arial" panose="020B0604020202020204" pitchFamily="34" charset="0"/>
                <a:cs typeface="Arial" panose="020B0604020202020204" pitchFamily="34" charset="0"/>
              </a:rPr>
              <a:t>Potensi</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penumpang</a:t>
            </a:r>
            <a:r>
              <a:rPr lang="en-US" sz="1026" i="1" dirty="0">
                <a:solidFill>
                  <a:schemeClr val="accent6">
                    <a:lumMod val="50000"/>
                  </a:schemeClr>
                </a:solidFill>
                <a:latin typeface="Arial" panose="020B0604020202020204" pitchFamily="34" charset="0"/>
                <a:cs typeface="Arial" panose="020B0604020202020204" pitchFamily="34" charset="0"/>
              </a:rPr>
              <a:t> 25.000 / </a:t>
            </a:r>
            <a:r>
              <a:rPr lang="en-US" sz="1026" i="1" dirty="0" err="1">
                <a:solidFill>
                  <a:schemeClr val="accent6">
                    <a:lumMod val="50000"/>
                  </a:schemeClr>
                </a:solidFill>
                <a:latin typeface="Arial" panose="020B0604020202020204" pitchFamily="34" charset="0"/>
                <a:cs typeface="Arial" panose="020B0604020202020204" pitchFamily="34" charset="0"/>
              </a:rPr>
              <a:t>hari</a:t>
            </a:r>
            <a:endParaRPr lang="en-US" sz="1026" i="1" dirty="0">
              <a:solidFill>
                <a:schemeClr val="accent6">
                  <a:lumMod val="50000"/>
                </a:schemeClr>
              </a:solidFill>
              <a:latin typeface="Arial" panose="020B0604020202020204" pitchFamily="34" charset="0"/>
              <a:cs typeface="Arial" panose="020B0604020202020204" pitchFamily="34" charset="0"/>
            </a:endParaRPr>
          </a:p>
          <a:p>
            <a:pPr marL="146573" indent="-146573" defTabSz="894312">
              <a:spcBef>
                <a:spcPct val="0"/>
              </a:spcBef>
              <a:buFont typeface="Wingdings" panose="05000000000000000000" pitchFamily="2" charset="2"/>
              <a:buChar char="§"/>
              <a:defRPr/>
            </a:pPr>
            <a:r>
              <a:rPr lang="en-US" sz="1026" i="1" dirty="0" err="1">
                <a:solidFill>
                  <a:schemeClr val="accent6">
                    <a:lumMod val="50000"/>
                  </a:schemeClr>
                </a:solidFill>
                <a:latin typeface="Arial" panose="020B0604020202020204" pitchFamily="34" charset="0"/>
                <a:cs typeface="Arial" panose="020B0604020202020204" pitchFamily="34" charset="0"/>
              </a:rPr>
              <a:t>Pekerjaan</a:t>
            </a:r>
            <a:r>
              <a:rPr lang="en-US" sz="1026" i="1" dirty="0">
                <a:solidFill>
                  <a:schemeClr val="accent6">
                    <a:lumMod val="50000"/>
                  </a:schemeClr>
                </a:solidFill>
                <a:latin typeface="Arial" panose="020B0604020202020204" pitchFamily="34" charset="0"/>
                <a:cs typeface="Arial" panose="020B0604020202020204" pitchFamily="34" charset="0"/>
              </a:rPr>
              <a:t> </a:t>
            </a:r>
            <a:r>
              <a:rPr lang="en-US" sz="1026" i="1" dirty="0" err="1">
                <a:solidFill>
                  <a:schemeClr val="accent6">
                    <a:lumMod val="50000"/>
                  </a:schemeClr>
                </a:solidFill>
                <a:latin typeface="Arial" panose="020B0604020202020204" pitchFamily="34" charset="0"/>
                <a:cs typeface="Arial" panose="020B0604020202020204" pitchFamily="34" charset="0"/>
              </a:rPr>
              <a:t>konstruksi</a:t>
            </a:r>
            <a:r>
              <a:rPr lang="en-US" sz="1026" i="1" dirty="0">
                <a:solidFill>
                  <a:schemeClr val="accent6">
                    <a:lumMod val="50000"/>
                  </a:schemeClr>
                </a:solidFill>
                <a:latin typeface="Arial" panose="020B0604020202020204" pitchFamily="34" charset="0"/>
                <a:cs typeface="Arial" panose="020B0604020202020204" pitchFamily="34" charset="0"/>
              </a:rPr>
              <a:t> 2-3 </a:t>
            </a:r>
            <a:r>
              <a:rPr lang="en-US" sz="1026" i="1" dirty="0" err="1">
                <a:solidFill>
                  <a:schemeClr val="accent6">
                    <a:lumMod val="50000"/>
                  </a:schemeClr>
                </a:solidFill>
                <a:latin typeface="Arial" panose="020B0604020202020204" pitchFamily="34" charset="0"/>
                <a:cs typeface="Arial" panose="020B0604020202020204" pitchFamily="34" charset="0"/>
              </a:rPr>
              <a:t>tahun</a:t>
            </a:r>
            <a:endParaRPr lang="en-US" sz="1026" i="1" dirty="0">
              <a:solidFill>
                <a:schemeClr val="accent6">
                  <a:lumMod val="50000"/>
                </a:schemeClr>
              </a:solidFill>
              <a:latin typeface="Arial" panose="020B0604020202020204" pitchFamily="34" charset="0"/>
              <a:cs typeface="Arial" panose="020B0604020202020204" pitchFamily="34" charset="0"/>
            </a:endParaRPr>
          </a:p>
          <a:p>
            <a:pPr defTabSz="894312">
              <a:spcBef>
                <a:spcPct val="0"/>
              </a:spcBef>
              <a:defRPr/>
            </a:pPr>
            <a:endParaRPr lang="en-US" sz="1197" dirty="0">
              <a:solidFill>
                <a:schemeClr val="accent6">
                  <a:lumMod val="50000"/>
                </a:schemeClr>
              </a:solidFill>
              <a:latin typeface="Arial" pitchFamily="34" charset="0"/>
              <a:cs typeface="Arial" pitchFamily="34" charset="0"/>
            </a:endParaRPr>
          </a:p>
        </p:txBody>
      </p:sp>
      <p:sp>
        <p:nvSpPr>
          <p:cNvPr id="23" name="Rectangle 13">
            <a:extLst>
              <a:ext uri="{FF2B5EF4-FFF2-40B4-BE49-F238E27FC236}">
                <a16:creationId xmlns:a16="http://schemas.microsoft.com/office/drawing/2014/main" id="{5086C794-8206-42D8-84C9-87EADEE504FF}"/>
              </a:ext>
            </a:extLst>
          </p:cNvPr>
          <p:cNvSpPr/>
          <p:nvPr/>
        </p:nvSpPr>
        <p:spPr>
          <a:xfrm>
            <a:off x="3404369" y="3526813"/>
            <a:ext cx="2083723" cy="18446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t"/>
          <a:lstStyle/>
          <a:p>
            <a:pPr marL="146573" indent="-146573">
              <a:buFont typeface="Wingdings" panose="05000000000000000000" pitchFamily="2" charset="2"/>
              <a:buChar char="§"/>
            </a:pPr>
            <a:r>
              <a:rPr lang="sv-SE" sz="940" i="1" dirty="0" err="1">
                <a:solidFill>
                  <a:schemeClr val="accent6">
                    <a:lumMod val="50000"/>
                  </a:schemeClr>
                </a:solidFill>
                <a:latin typeface="Arial" panose="020B0604020202020204" pitchFamily="34" charset="0"/>
                <a:cs typeface="Arial" panose="020B0604020202020204" pitchFamily="34" charset="0"/>
              </a:rPr>
              <a:t>Manfaat</a:t>
            </a:r>
            <a:r>
              <a:rPr lang="sv-SE" sz="940" i="1" dirty="0">
                <a:solidFill>
                  <a:schemeClr val="accent6">
                    <a:lumMod val="50000"/>
                  </a:schemeClr>
                </a:solidFill>
                <a:latin typeface="Arial" panose="020B0604020202020204" pitchFamily="34" charset="0"/>
                <a:cs typeface="Arial" panose="020B0604020202020204" pitchFamily="34" charset="0"/>
              </a:rPr>
              <a:t> ekonomis </a:t>
            </a:r>
            <a:r>
              <a:rPr lang="sv-SE" sz="940" i="1" dirty="0" err="1">
                <a:solidFill>
                  <a:schemeClr val="accent6">
                    <a:lumMod val="50000"/>
                  </a:schemeClr>
                </a:solidFill>
                <a:latin typeface="Arial" panose="020B0604020202020204" pitchFamily="34" charset="0"/>
                <a:cs typeface="Arial" panose="020B0604020202020204" pitchFamily="34" charset="0"/>
              </a:rPr>
              <a:t>terdiri</a:t>
            </a:r>
            <a:r>
              <a:rPr lang="sv-SE" sz="940" i="1" dirty="0">
                <a:solidFill>
                  <a:schemeClr val="accent6">
                    <a:lumMod val="50000"/>
                  </a:schemeClr>
                </a:solidFill>
                <a:latin typeface="Arial" panose="020B0604020202020204" pitchFamily="34" charset="0"/>
                <a:cs typeface="Arial" panose="020B0604020202020204" pitchFamily="34" charset="0"/>
              </a:rPr>
              <a:t> dari </a:t>
            </a:r>
            <a:r>
              <a:rPr lang="sv-SE" sz="940" i="1" dirty="0" err="1">
                <a:solidFill>
                  <a:schemeClr val="accent6">
                    <a:lumMod val="50000"/>
                  </a:schemeClr>
                </a:solidFill>
                <a:latin typeface="Arial" panose="020B0604020202020204" pitchFamily="34" charset="0"/>
                <a:cs typeface="Arial" panose="020B0604020202020204" pitchFamily="34" charset="0"/>
              </a:rPr>
              <a:t>penghematan</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biaya</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operasi</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penghematan</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waktu</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pengurangan</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biaya</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kecelakaan</a:t>
            </a:r>
            <a:r>
              <a:rPr lang="sv-SE" sz="940" i="1" dirty="0">
                <a:solidFill>
                  <a:schemeClr val="accent6">
                    <a:lumMod val="50000"/>
                  </a:schemeClr>
                </a:solidFill>
                <a:latin typeface="Arial" panose="020B0604020202020204" pitchFamily="34" charset="0"/>
                <a:cs typeface="Arial" panose="020B0604020202020204" pitchFamily="34" charset="0"/>
              </a:rPr>
              <a:t>.</a:t>
            </a:r>
          </a:p>
          <a:p>
            <a:pPr marL="146573" indent="-146573">
              <a:buFont typeface="Wingdings" panose="05000000000000000000" pitchFamily="2" charset="2"/>
              <a:buChar char="§"/>
            </a:pPr>
            <a:r>
              <a:rPr lang="sv-SE" sz="940" i="1" dirty="0" err="1">
                <a:solidFill>
                  <a:schemeClr val="accent6">
                    <a:lumMod val="50000"/>
                  </a:schemeClr>
                </a:solidFill>
                <a:latin typeface="Arial" panose="020B0604020202020204" pitchFamily="34" charset="0"/>
                <a:cs typeface="Arial" panose="020B0604020202020204" pitchFamily="34" charset="0"/>
              </a:rPr>
              <a:t>Nilai</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waktu</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perjalanan</a:t>
            </a:r>
            <a:r>
              <a:rPr lang="sv-SE" sz="940" i="1" dirty="0">
                <a:solidFill>
                  <a:schemeClr val="accent6">
                    <a:lumMod val="50000"/>
                  </a:schemeClr>
                </a:solidFill>
                <a:latin typeface="Arial" panose="020B0604020202020204" pitchFamily="34" charset="0"/>
                <a:cs typeface="Arial" panose="020B0604020202020204" pitchFamily="34" charset="0"/>
              </a:rPr>
              <a:t> rata-rata </a:t>
            </a:r>
            <a:r>
              <a:rPr lang="sv-SE" sz="940" i="1" dirty="0" err="1">
                <a:solidFill>
                  <a:schemeClr val="accent6">
                    <a:lumMod val="50000"/>
                  </a:schemeClr>
                </a:solidFill>
                <a:latin typeface="Arial" panose="020B0604020202020204" pitchFamily="34" charset="0"/>
                <a:cs typeface="Arial" panose="020B0604020202020204" pitchFamily="34" charset="0"/>
              </a:rPr>
              <a:t>menjadi</a:t>
            </a:r>
            <a:r>
              <a:rPr lang="sv-SE" sz="940" i="1" dirty="0">
                <a:solidFill>
                  <a:schemeClr val="accent6">
                    <a:lumMod val="50000"/>
                  </a:schemeClr>
                </a:solidFill>
                <a:latin typeface="Arial" panose="020B0604020202020204" pitchFamily="34" charset="0"/>
                <a:cs typeface="Arial" panose="020B0604020202020204" pitchFamily="34" charset="0"/>
              </a:rPr>
              <a:t> 1.858/</a:t>
            </a:r>
            <a:r>
              <a:rPr lang="sv-SE" sz="940" i="1" dirty="0" err="1">
                <a:solidFill>
                  <a:schemeClr val="accent6">
                    <a:lumMod val="50000"/>
                  </a:schemeClr>
                </a:solidFill>
                <a:latin typeface="Arial" panose="020B0604020202020204" pitchFamily="34" charset="0"/>
                <a:cs typeface="Arial" panose="020B0604020202020204" pitchFamily="34" charset="0"/>
              </a:rPr>
              <a:t>orang</a:t>
            </a:r>
            <a:r>
              <a:rPr lang="sv-SE" sz="940" i="1" dirty="0">
                <a:solidFill>
                  <a:schemeClr val="accent6">
                    <a:lumMod val="50000"/>
                  </a:schemeClr>
                </a:solidFill>
                <a:latin typeface="Arial" panose="020B0604020202020204" pitchFamily="34" charset="0"/>
                <a:cs typeface="Arial" panose="020B0604020202020204" pitchFamily="34" charset="0"/>
              </a:rPr>
              <a:t>/jam</a:t>
            </a:r>
          </a:p>
          <a:p>
            <a:pPr marL="146573" indent="-146573">
              <a:buFont typeface="Wingdings" panose="05000000000000000000" pitchFamily="2" charset="2"/>
              <a:buChar char="§"/>
            </a:pPr>
            <a:r>
              <a:rPr lang="sv-SE" sz="940" i="1" dirty="0" err="1">
                <a:solidFill>
                  <a:schemeClr val="accent6">
                    <a:lumMod val="50000"/>
                  </a:schemeClr>
                </a:solidFill>
                <a:latin typeface="Arial" panose="020B0604020202020204" pitchFamily="34" charset="0"/>
                <a:cs typeface="Arial" panose="020B0604020202020204" pitchFamily="34" charset="0"/>
              </a:rPr>
              <a:t>Dampak</a:t>
            </a:r>
            <a:r>
              <a:rPr lang="sv-SE" sz="940" i="1" dirty="0">
                <a:solidFill>
                  <a:schemeClr val="accent6">
                    <a:lumMod val="50000"/>
                  </a:schemeClr>
                </a:solidFill>
                <a:latin typeface="Arial" panose="020B0604020202020204" pitchFamily="34" charset="0"/>
                <a:cs typeface="Arial" panose="020B0604020202020204" pitchFamily="34" charset="0"/>
              </a:rPr>
              <a:t> positif dari </a:t>
            </a:r>
            <a:r>
              <a:rPr lang="sv-SE" sz="940" i="1" dirty="0" err="1">
                <a:solidFill>
                  <a:schemeClr val="accent6">
                    <a:lumMod val="50000"/>
                  </a:schemeClr>
                </a:solidFill>
                <a:latin typeface="Arial" panose="020B0604020202020204" pitchFamily="34" charset="0"/>
                <a:cs typeface="Arial" panose="020B0604020202020204" pitchFamily="34" charset="0"/>
              </a:rPr>
              <a:t>proyek</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memberikan</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layanan</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transportasi</a:t>
            </a:r>
            <a:r>
              <a:rPr lang="sv-SE" sz="940" i="1" dirty="0">
                <a:solidFill>
                  <a:schemeClr val="accent6">
                    <a:lumMod val="50000"/>
                  </a:schemeClr>
                </a:solidFill>
                <a:latin typeface="Arial" panose="020B0604020202020204" pitchFamily="34" charset="0"/>
                <a:cs typeface="Arial" panose="020B0604020202020204" pitchFamily="34" charset="0"/>
              </a:rPr>
              <a:t> yang </a:t>
            </a:r>
            <a:r>
              <a:rPr lang="sv-SE" sz="940" i="1" dirty="0" err="1">
                <a:solidFill>
                  <a:schemeClr val="accent6">
                    <a:lumMod val="50000"/>
                  </a:schemeClr>
                </a:solidFill>
                <a:latin typeface="Arial" panose="020B0604020202020204" pitchFamily="34" charset="0"/>
                <a:cs typeface="Arial" panose="020B0604020202020204" pitchFamily="34" charset="0"/>
              </a:rPr>
              <a:t>handal</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tepat</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waktu</a:t>
            </a:r>
            <a:r>
              <a:rPr lang="sv-SE" sz="940" i="1" dirty="0">
                <a:solidFill>
                  <a:schemeClr val="accent6">
                    <a:lumMod val="50000"/>
                  </a:schemeClr>
                </a:solidFill>
                <a:latin typeface="Arial" panose="020B0604020202020204" pitchFamily="34" charset="0"/>
                <a:cs typeface="Arial" panose="020B0604020202020204" pitchFamily="34" charset="0"/>
              </a:rPr>
              <a:t> dan </a:t>
            </a:r>
            <a:r>
              <a:rPr lang="sv-SE" sz="940" i="1" dirty="0" err="1">
                <a:solidFill>
                  <a:schemeClr val="accent6">
                    <a:lumMod val="50000"/>
                  </a:schemeClr>
                </a:solidFill>
                <a:latin typeface="Arial" panose="020B0604020202020204" pitchFamily="34" charset="0"/>
                <a:cs typeface="Arial" panose="020B0604020202020204" pitchFamily="34" charset="0"/>
              </a:rPr>
              <a:t>mengurangi</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beban</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penggunakan</a:t>
            </a:r>
            <a:r>
              <a:rPr lang="sv-SE" sz="940" i="1" dirty="0">
                <a:solidFill>
                  <a:schemeClr val="accent6">
                    <a:lumMod val="50000"/>
                  </a:schemeClr>
                </a:solidFill>
                <a:latin typeface="Arial" panose="020B0604020202020204" pitchFamily="34" charset="0"/>
                <a:cs typeface="Arial" panose="020B0604020202020204" pitchFamily="34" charset="0"/>
              </a:rPr>
              <a:t> </a:t>
            </a:r>
            <a:r>
              <a:rPr lang="sv-SE" sz="940" i="1" dirty="0" err="1">
                <a:solidFill>
                  <a:schemeClr val="accent6">
                    <a:lumMod val="50000"/>
                  </a:schemeClr>
                </a:solidFill>
                <a:latin typeface="Arial" panose="020B0604020202020204" pitchFamily="34" charset="0"/>
                <a:cs typeface="Arial" panose="020B0604020202020204" pitchFamily="34" charset="0"/>
              </a:rPr>
              <a:t>jalan</a:t>
            </a:r>
            <a:endParaRPr lang="sv-SE" sz="940" i="1" dirty="0">
              <a:solidFill>
                <a:schemeClr val="accent6">
                  <a:lumMod val="50000"/>
                </a:schemeClr>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891C0A9-00E9-4F7C-BF14-13F32520C3E5}"/>
              </a:ext>
            </a:extLst>
          </p:cNvPr>
          <p:cNvCxnSpPr>
            <a:cxnSpLocks/>
            <a:stCxn id="8" idx="6"/>
            <a:endCxn id="31" idx="2"/>
          </p:cNvCxnSpPr>
          <p:nvPr/>
        </p:nvCxnSpPr>
        <p:spPr>
          <a:xfrm flipV="1">
            <a:off x="824051" y="5580393"/>
            <a:ext cx="1442316" cy="40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4600D08-B038-43CC-A317-2A92D6911C92}"/>
              </a:ext>
            </a:extLst>
          </p:cNvPr>
          <p:cNvSpPr/>
          <p:nvPr/>
        </p:nvSpPr>
        <p:spPr>
          <a:xfrm>
            <a:off x="632204" y="5488565"/>
            <a:ext cx="191847" cy="191847"/>
          </a:xfrm>
          <a:prstGeom prst="ellipse">
            <a:avLst/>
          </a:prstGeom>
          <a:solidFill>
            <a:srgbClr val="FFC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539"/>
          </a:p>
        </p:txBody>
      </p:sp>
      <p:sp>
        <p:nvSpPr>
          <p:cNvPr id="31" name="Oval 30">
            <a:extLst>
              <a:ext uri="{FF2B5EF4-FFF2-40B4-BE49-F238E27FC236}">
                <a16:creationId xmlns:a16="http://schemas.microsoft.com/office/drawing/2014/main" id="{28F0434D-CA69-4EED-BFBE-3A8B74C5823B}"/>
              </a:ext>
            </a:extLst>
          </p:cNvPr>
          <p:cNvSpPr/>
          <p:nvPr/>
        </p:nvSpPr>
        <p:spPr>
          <a:xfrm>
            <a:off x="2266367" y="5484470"/>
            <a:ext cx="191847" cy="191847"/>
          </a:xfrm>
          <a:prstGeom prst="ellipse">
            <a:avLst/>
          </a:prstGeom>
          <a:solidFill>
            <a:srgbClr val="FFC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539"/>
          </a:p>
        </p:txBody>
      </p:sp>
      <p:sp>
        <p:nvSpPr>
          <p:cNvPr id="33" name="Oval 32">
            <a:extLst>
              <a:ext uri="{FF2B5EF4-FFF2-40B4-BE49-F238E27FC236}">
                <a16:creationId xmlns:a16="http://schemas.microsoft.com/office/drawing/2014/main" id="{4FBB8364-7442-49D5-9896-9BB2A9F68FB6}"/>
              </a:ext>
            </a:extLst>
          </p:cNvPr>
          <p:cNvSpPr/>
          <p:nvPr/>
        </p:nvSpPr>
        <p:spPr>
          <a:xfrm>
            <a:off x="3776205" y="5484469"/>
            <a:ext cx="191847" cy="191847"/>
          </a:xfrm>
          <a:prstGeom prst="ellipse">
            <a:avLst/>
          </a:prstGeom>
          <a:solidFill>
            <a:srgbClr val="FFC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539"/>
          </a:p>
        </p:txBody>
      </p:sp>
      <p:cxnSp>
        <p:nvCxnSpPr>
          <p:cNvPr id="34" name="Straight Connector 33">
            <a:extLst>
              <a:ext uri="{FF2B5EF4-FFF2-40B4-BE49-F238E27FC236}">
                <a16:creationId xmlns:a16="http://schemas.microsoft.com/office/drawing/2014/main" id="{654E3B0C-20B0-4A76-8A44-96C12A814E3A}"/>
              </a:ext>
            </a:extLst>
          </p:cNvPr>
          <p:cNvCxnSpPr>
            <a:cxnSpLocks/>
            <a:stCxn id="31" idx="6"/>
            <a:endCxn id="33" idx="2"/>
          </p:cNvCxnSpPr>
          <p:nvPr/>
        </p:nvCxnSpPr>
        <p:spPr>
          <a:xfrm flipV="1">
            <a:off x="2458214" y="5580393"/>
            <a:ext cx="1317991" cy="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Rectangle 13">
            <a:extLst>
              <a:ext uri="{FF2B5EF4-FFF2-40B4-BE49-F238E27FC236}">
                <a16:creationId xmlns:a16="http://schemas.microsoft.com/office/drawing/2014/main" id="{8C0773A6-2135-4973-9E6D-952094A2D2F1}"/>
              </a:ext>
            </a:extLst>
          </p:cNvPr>
          <p:cNvSpPr/>
          <p:nvPr/>
        </p:nvSpPr>
        <p:spPr>
          <a:xfrm>
            <a:off x="92149" y="5744441"/>
            <a:ext cx="1376356" cy="4506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pPr algn="ctr"/>
            <a:r>
              <a:rPr lang="en-US" sz="1026" b="1" dirty="0" err="1">
                <a:solidFill>
                  <a:schemeClr val="tx1"/>
                </a:solidFill>
                <a:latin typeface="Arial" pitchFamily="34" charset="0"/>
                <a:cs typeface="Arial" pitchFamily="34" charset="0"/>
              </a:rPr>
              <a:t>Prastudi</a:t>
            </a:r>
            <a:r>
              <a:rPr lang="en-US" sz="1026" b="1" dirty="0">
                <a:solidFill>
                  <a:schemeClr val="tx1"/>
                </a:solidFill>
                <a:latin typeface="Arial" pitchFamily="34" charset="0"/>
                <a:cs typeface="Arial" pitchFamily="34" charset="0"/>
              </a:rPr>
              <a:t> </a:t>
            </a:r>
            <a:r>
              <a:rPr lang="en-US" sz="1026" b="1" dirty="0" err="1">
                <a:solidFill>
                  <a:schemeClr val="tx1"/>
                </a:solidFill>
                <a:latin typeface="Arial" pitchFamily="34" charset="0"/>
                <a:cs typeface="Arial" pitchFamily="34" charset="0"/>
              </a:rPr>
              <a:t>Kelayakan</a:t>
            </a:r>
            <a:br>
              <a:rPr lang="en-US" sz="1026" b="1" dirty="0">
                <a:solidFill>
                  <a:schemeClr val="tx1"/>
                </a:solidFill>
                <a:latin typeface="Arial" pitchFamily="34" charset="0"/>
                <a:cs typeface="Arial" pitchFamily="34" charset="0"/>
              </a:rPr>
            </a:br>
            <a:r>
              <a:rPr lang="en-US" sz="1026" dirty="0" err="1">
                <a:solidFill>
                  <a:schemeClr val="accent6">
                    <a:lumMod val="50000"/>
                  </a:schemeClr>
                </a:solidFill>
                <a:latin typeface="Arial" pitchFamily="34" charset="0"/>
                <a:cs typeface="Arial" pitchFamily="34" charset="0"/>
              </a:rPr>
              <a:t>Desember</a:t>
            </a:r>
            <a:r>
              <a:rPr lang="en-US" sz="1026" dirty="0">
                <a:solidFill>
                  <a:schemeClr val="accent6">
                    <a:lumMod val="50000"/>
                  </a:schemeClr>
                </a:solidFill>
                <a:latin typeface="Arial" pitchFamily="34" charset="0"/>
                <a:cs typeface="Arial" pitchFamily="34" charset="0"/>
              </a:rPr>
              <a:t> 2018</a:t>
            </a:r>
          </a:p>
        </p:txBody>
      </p:sp>
      <p:sp>
        <p:nvSpPr>
          <p:cNvPr id="39" name="Rectangle 13">
            <a:extLst>
              <a:ext uri="{FF2B5EF4-FFF2-40B4-BE49-F238E27FC236}">
                <a16:creationId xmlns:a16="http://schemas.microsoft.com/office/drawing/2014/main" id="{D2064591-3ACB-4209-B6C5-971C6F0B5DB6}"/>
              </a:ext>
            </a:extLst>
          </p:cNvPr>
          <p:cNvSpPr/>
          <p:nvPr/>
        </p:nvSpPr>
        <p:spPr>
          <a:xfrm>
            <a:off x="1649010" y="5744441"/>
            <a:ext cx="1376356" cy="4506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pPr algn="ctr"/>
            <a:r>
              <a:rPr lang="en-US" sz="1026" b="1" dirty="0" err="1">
                <a:solidFill>
                  <a:schemeClr val="tx1"/>
                </a:solidFill>
                <a:latin typeface="Arial" pitchFamily="34" charset="0"/>
                <a:cs typeface="Arial" pitchFamily="34" charset="0"/>
              </a:rPr>
              <a:t>Pelelangan</a:t>
            </a:r>
            <a:r>
              <a:rPr lang="en-US" sz="1026" b="1" dirty="0">
                <a:solidFill>
                  <a:schemeClr val="tx1"/>
                </a:solidFill>
                <a:latin typeface="Arial" pitchFamily="34" charset="0"/>
                <a:cs typeface="Arial" pitchFamily="34" charset="0"/>
              </a:rPr>
              <a:t> </a:t>
            </a:r>
            <a:r>
              <a:rPr lang="en-US" sz="1026" b="1" dirty="0" err="1">
                <a:solidFill>
                  <a:schemeClr val="tx1"/>
                </a:solidFill>
                <a:latin typeface="Arial" pitchFamily="34" charset="0"/>
                <a:cs typeface="Arial" pitchFamily="34" charset="0"/>
              </a:rPr>
              <a:t>Dimulai</a:t>
            </a:r>
            <a:br>
              <a:rPr lang="en-US" sz="1026" b="1" dirty="0">
                <a:solidFill>
                  <a:schemeClr val="tx1"/>
                </a:solidFill>
                <a:latin typeface="Arial" pitchFamily="34" charset="0"/>
                <a:cs typeface="Arial" pitchFamily="34" charset="0"/>
              </a:rPr>
            </a:br>
            <a:r>
              <a:rPr lang="en-US" sz="1026" dirty="0">
                <a:solidFill>
                  <a:schemeClr val="accent6">
                    <a:lumMod val="50000"/>
                  </a:schemeClr>
                </a:solidFill>
                <a:latin typeface="Arial" pitchFamily="34" charset="0"/>
                <a:cs typeface="Arial" pitchFamily="34" charset="0"/>
              </a:rPr>
              <a:t>Nov 2019</a:t>
            </a:r>
            <a:endParaRPr lang="en-US" sz="1026" dirty="0">
              <a:solidFill>
                <a:schemeClr val="tx1"/>
              </a:solidFill>
              <a:latin typeface="Arial" pitchFamily="34" charset="0"/>
              <a:cs typeface="Arial" pitchFamily="34" charset="0"/>
            </a:endParaRPr>
          </a:p>
        </p:txBody>
      </p:sp>
      <p:sp>
        <p:nvSpPr>
          <p:cNvPr id="40" name="Rectangle 13">
            <a:extLst>
              <a:ext uri="{FF2B5EF4-FFF2-40B4-BE49-F238E27FC236}">
                <a16:creationId xmlns:a16="http://schemas.microsoft.com/office/drawing/2014/main" id="{2745D431-34C4-4F78-A954-C65608A431ED}"/>
              </a:ext>
            </a:extLst>
          </p:cNvPr>
          <p:cNvSpPr/>
          <p:nvPr/>
        </p:nvSpPr>
        <p:spPr>
          <a:xfrm>
            <a:off x="3184305" y="5744441"/>
            <a:ext cx="1480845" cy="4506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pPr algn="ctr"/>
            <a:r>
              <a:rPr lang="en-US" sz="1026" b="1" dirty="0" err="1">
                <a:solidFill>
                  <a:schemeClr val="tx1"/>
                </a:solidFill>
                <a:latin typeface="Arial" pitchFamily="34" charset="0"/>
                <a:cs typeface="Arial" pitchFamily="34" charset="0"/>
              </a:rPr>
              <a:t>Perjanjian</a:t>
            </a:r>
            <a:r>
              <a:rPr lang="en-US" sz="1026" b="1" dirty="0">
                <a:solidFill>
                  <a:schemeClr val="tx1"/>
                </a:solidFill>
                <a:latin typeface="Arial" pitchFamily="34" charset="0"/>
                <a:cs typeface="Arial" pitchFamily="34" charset="0"/>
              </a:rPr>
              <a:t> </a:t>
            </a:r>
            <a:r>
              <a:rPr lang="en-US" sz="1026" b="1" dirty="0" err="1">
                <a:solidFill>
                  <a:schemeClr val="tx1"/>
                </a:solidFill>
                <a:latin typeface="Arial" pitchFamily="34" charset="0"/>
                <a:cs typeface="Arial" pitchFamily="34" charset="0"/>
              </a:rPr>
              <a:t>Kerjasama</a:t>
            </a:r>
            <a:br>
              <a:rPr lang="en-US" sz="1026" b="1" dirty="0">
                <a:solidFill>
                  <a:schemeClr val="tx1"/>
                </a:solidFill>
                <a:latin typeface="Arial" pitchFamily="34" charset="0"/>
                <a:cs typeface="Arial" pitchFamily="34" charset="0"/>
              </a:rPr>
            </a:br>
            <a:r>
              <a:rPr lang="en-US" sz="1026" dirty="0" err="1">
                <a:solidFill>
                  <a:schemeClr val="accent6">
                    <a:lumMod val="50000"/>
                  </a:schemeClr>
                </a:solidFill>
                <a:latin typeface="Arial" pitchFamily="34" charset="0"/>
                <a:cs typeface="Arial" pitchFamily="34" charset="0"/>
              </a:rPr>
              <a:t>Februari</a:t>
            </a:r>
            <a:r>
              <a:rPr lang="en-US" sz="1026" dirty="0">
                <a:solidFill>
                  <a:schemeClr val="accent6">
                    <a:lumMod val="50000"/>
                  </a:schemeClr>
                </a:solidFill>
                <a:latin typeface="Arial" pitchFamily="34" charset="0"/>
                <a:cs typeface="Arial" pitchFamily="34" charset="0"/>
              </a:rPr>
              <a:t> 2020</a:t>
            </a:r>
            <a:endParaRPr lang="en-US" sz="1026" dirty="0">
              <a:solidFill>
                <a:schemeClr val="tx1"/>
              </a:solidFill>
              <a:latin typeface="Arial" pitchFamily="34" charset="0"/>
              <a:cs typeface="Arial" pitchFamily="34" charset="0"/>
            </a:endParaRPr>
          </a:p>
        </p:txBody>
      </p:sp>
      <p:sp>
        <p:nvSpPr>
          <p:cNvPr id="43" name="Oval 42">
            <a:extLst>
              <a:ext uri="{FF2B5EF4-FFF2-40B4-BE49-F238E27FC236}">
                <a16:creationId xmlns:a16="http://schemas.microsoft.com/office/drawing/2014/main" id="{3A5663E7-78AC-4C06-81B1-A68533CF635C}"/>
              </a:ext>
            </a:extLst>
          </p:cNvPr>
          <p:cNvSpPr/>
          <p:nvPr/>
        </p:nvSpPr>
        <p:spPr>
          <a:xfrm>
            <a:off x="5423813" y="5484469"/>
            <a:ext cx="191847" cy="191847"/>
          </a:xfrm>
          <a:prstGeom prst="ellipse">
            <a:avLst/>
          </a:prstGeom>
          <a:solidFill>
            <a:srgbClr val="FFC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539"/>
          </a:p>
        </p:txBody>
      </p:sp>
      <p:cxnSp>
        <p:nvCxnSpPr>
          <p:cNvPr id="44" name="Straight Connector 43">
            <a:extLst>
              <a:ext uri="{FF2B5EF4-FFF2-40B4-BE49-F238E27FC236}">
                <a16:creationId xmlns:a16="http://schemas.microsoft.com/office/drawing/2014/main" id="{219E982E-FE68-427E-BA74-627A45F0322A}"/>
              </a:ext>
            </a:extLst>
          </p:cNvPr>
          <p:cNvCxnSpPr>
            <a:cxnSpLocks/>
            <a:stCxn id="33" idx="6"/>
            <a:endCxn id="43" idx="2"/>
          </p:cNvCxnSpPr>
          <p:nvPr/>
        </p:nvCxnSpPr>
        <p:spPr>
          <a:xfrm>
            <a:off x="3968052" y="5580392"/>
            <a:ext cx="145576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6" name="Rectangle 13">
            <a:extLst>
              <a:ext uri="{FF2B5EF4-FFF2-40B4-BE49-F238E27FC236}">
                <a16:creationId xmlns:a16="http://schemas.microsoft.com/office/drawing/2014/main" id="{EEDF2E3D-D2A6-4618-8AFB-DB2A3395A68A}"/>
              </a:ext>
            </a:extLst>
          </p:cNvPr>
          <p:cNvSpPr/>
          <p:nvPr/>
        </p:nvSpPr>
        <p:spPr>
          <a:xfrm>
            <a:off x="4807854" y="5744441"/>
            <a:ext cx="1376356" cy="4506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pPr algn="ctr"/>
            <a:r>
              <a:rPr lang="en-US" sz="1026" b="1" dirty="0" err="1">
                <a:solidFill>
                  <a:schemeClr val="tx1"/>
                </a:solidFill>
                <a:latin typeface="Arial" pitchFamily="34" charset="0"/>
                <a:cs typeface="Arial" pitchFamily="34" charset="0"/>
              </a:rPr>
              <a:t>Konstruksi</a:t>
            </a:r>
            <a:r>
              <a:rPr lang="en-US" sz="1026" b="1" dirty="0">
                <a:solidFill>
                  <a:schemeClr val="tx1"/>
                </a:solidFill>
                <a:latin typeface="Arial" pitchFamily="34" charset="0"/>
                <a:cs typeface="Arial" pitchFamily="34" charset="0"/>
              </a:rPr>
              <a:t> </a:t>
            </a:r>
            <a:r>
              <a:rPr lang="en-US" sz="1026" b="1" dirty="0" err="1">
                <a:solidFill>
                  <a:schemeClr val="tx1"/>
                </a:solidFill>
                <a:latin typeface="Arial" pitchFamily="34" charset="0"/>
                <a:cs typeface="Arial" pitchFamily="34" charset="0"/>
              </a:rPr>
              <a:t>Dimulai</a:t>
            </a:r>
            <a:br>
              <a:rPr lang="en-US" sz="1026" b="1" dirty="0">
                <a:solidFill>
                  <a:schemeClr val="tx1"/>
                </a:solidFill>
                <a:latin typeface="Arial" pitchFamily="34" charset="0"/>
                <a:cs typeface="Arial" pitchFamily="34" charset="0"/>
              </a:rPr>
            </a:br>
            <a:r>
              <a:rPr lang="en-US" sz="1026" dirty="0">
                <a:solidFill>
                  <a:schemeClr val="accent6">
                    <a:lumMod val="50000"/>
                  </a:schemeClr>
                </a:solidFill>
                <a:latin typeface="Arial" pitchFamily="34" charset="0"/>
                <a:cs typeface="Arial" pitchFamily="34" charset="0"/>
              </a:rPr>
              <a:t>April 2020</a:t>
            </a:r>
            <a:endParaRPr lang="en-US" sz="1026" dirty="0">
              <a:solidFill>
                <a:schemeClr val="tx1"/>
              </a:solidFill>
              <a:latin typeface="Arial" pitchFamily="34" charset="0"/>
              <a:cs typeface="Arial" pitchFamily="34" charset="0"/>
            </a:endParaRPr>
          </a:p>
        </p:txBody>
      </p:sp>
      <p:sp>
        <p:nvSpPr>
          <p:cNvPr id="53" name="Oval 52">
            <a:extLst>
              <a:ext uri="{FF2B5EF4-FFF2-40B4-BE49-F238E27FC236}">
                <a16:creationId xmlns:a16="http://schemas.microsoft.com/office/drawing/2014/main" id="{3432061E-2D26-4169-B532-EC1FEB0F0E5B}"/>
              </a:ext>
            </a:extLst>
          </p:cNvPr>
          <p:cNvSpPr/>
          <p:nvPr/>
        </p:nvSpPr>
        <p:spPr>
          <a:xfrm>
            <a:off x="6974140" y="5485432"/>
            <a:ext cx="191847" cy="191847"/>
          </a:xfrm>
          <a:prstGeom prst="ellipse">
            <a:avLst/>
          </a:prstGeom>
          <a:solidFill>
            <a:srgbClr val="FFC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539"/>
          </a:p>
        </p:txBody>
      </p:sp>
      <p:sp>
        <p:nvSpPr>
          <p:cNvPr id="54" name="Rectangle 13">
            <a:extLst>
              <a:ext uri="{FF2B5EF4-FFF2-40B4-BE49-F238E27FC236}">
                <a16:creationId xmlns:a16="http://schemas.microsoft.com/office/drawing/2014/main" id="{C7AA0985-CC11-41D1-B0DF-08CE8A7C5094}"/>
              </a:ext>
            </a:extLst>
          </p:cNvPr>
          <p:cNvSpPr/>
          <p:nvPr/>
        </p:nvSpPr>
        <p:spPr>
          <a:xfrm>
            <a:off x="6358181" y="5744441"/>
            <a:ext cx="1376356" cy="420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pPr algn="ctr"/>
            <a:r>
              <a:rPr lang="en-US" sz="1026" b="1" dirty="0" err="1">
                <a:solidFill>
                  <a:schemeClr val="tx1"/>
                </a:solidFill>
                <a:latin typeface="Arial" pitchFamily="34" charset="0"/>
                <a:cs typeface="Arial" pitchFamily="34" charset="0"/>
              </a:rPr>
              <a:t>Proyek</a:t>
            </a:r>
            <a:r>
              <a:rPr lang="en-US" sz="1026" b="1" dirty="0">
                <a:solidFill>
                  <a:schemeClr val="tx1"/>
                </a:solidFill>
                <a:latin typeface="Arial" pitchFamily="34" charset="0"/>
                <a:cs typeface="Arial" pitchFamily="34" charset="0"/>
              </a:rPr>
              <a:t> </a:t>
            </a:r>
            <a:r>
              <a:rPr lang="en-US" sz="1026" b="1" dirty="0" err="1">
                <a:solidFill>
                  <a:schemeClr val="tx1"/>
                </a:solidFill>
                <a:latin typeface="Arial" pitchFamily="34" charset="0"/>
                <a:cs typeface="Arial" pitchFamily="34" charset="0"/>
              </a:rPr>
              <a:t>Beroperasi</a:t>
            </a:r>
            <a:br>
              <a:rPr lang="en-US" sz="1026" b="1" dirty="0">
                <a:solidFill>
                  <a:schemeClr val="tx1"/>
                </a:solidFill>
                <a:latin typeface="Arial" pitchFamily="34" charset="0"/>
                <a:cs typeface="Arial" pitchFamily="34" charset="0"/>
              </a:rPr>
            </a:br>
            <a:r>
              <a:rPr lang="en-US" sz="1026" dirty="0">
                <a:solidFill>
                  <a:schemeClr val="accent6">
                    <a:lumMod val="50000"/>
                  </a:schemeClr>
                </a:solidFill>
                <a:latin typeface="Arial" pitchFamily="34" charset="0"/>
                <a:cs typeface="Arial" pitchFamily="34" charset="0"/>
              </a:rPr>
              <a:t>April 2022</a:t>
            </a:r>
            <a:endParaRPr lang="en-US" sz="1026" dirty="0">
              <a:solidFill>
                <a:schemeClr val="tx1"/>
              </a:solidFill>
              <a:latin typeface="Arial" pitchFamily="34" charset="0"/>
              <a:cs typeface="Arial" pitchFamily="34" charset="0"/>
            </a:endParaRPr>
          </a:p>
        </p:txBody>
      </p:sp>
      <p:cxnSp>
        <p:nvCxnSpPr>
          <p:cNvPr id="55" name="Straight Connector 54">
            <a:extLst>
              <a:ext uri="{FF2B5EF4-FFF2-40B4-BE49-F238E27FC236}">
                <a16:creationId xmlns:a16="http://schemas.microsoft.com/office/drawing/2014/main" id="{1E09B63B-54FB-43C2-B66D-5A05E4426DE0}"/>
              </a:ext>
            </a:extLst>
          </p:cNvPr>
          <p:cNvCxnSpPr>
            <a:cxnSpLocks/>
            <a:stCxn id="43" idx="6"/>
            <a:endCxn id="53" idx="2"/>
          </p:cNvCxnSpPr>
          <p:nvPr/>
        </p:nvCxnSpPr>
        <p:spPr>
          <a:xfrm>
            <a:off x="5615660" y="5580392"/>
            <a:ext cx="1358480" cy="9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DFDB97-AB43-48F9-B4F0-05934796AC2F}"/>
              </a:ext>
            </a:extLst>
          </p:cNvPr>
          <p:cNvCxnSpPr>
            <a:cxnSpLocks/>
            <a:stCxn id="53" idx="6"/>
          </p:cNvCxnSpPr>
          <p:nvPr/>
        </p:nvCxnSpPr>
        <p:spPr>
          <a:xfrm>
            <a:off x="7165987" y="5581355"/>
            <a:ext cx="925657" cy="0"/>
          </a:xfrm>
          <a:prstGeom prst="line">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Rectangle 13">
            <a:extLst>
              <a:ext uri="{FF2B5EF4-FFF2-40B4-BE49-F238E27FC236}">
                <a16:creationId xmlns:a16="http://schemas.microsoft.com/office/drawing/2014/main" id="{516E718F-3F81-4DDA-9348-F6B155A42E45}"/>
              </a:ext>
            </a:extLst>
          </p:cNvPr>
          <p:cNvSpPr/>
          <p:nvPr/>
        </p:nvSpPr>
        <p:spPr>
          <a:xfrm>
            <a:off x="8053590" y="5398105"/>
            <a:ext cx="925657" cy="7670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pPr algn="ctr"/>
            <a:r>
              <a:rPr lang="en-US" sz="1026" b="1" dirty="0">
                <a:solidFill>
                  <a:schemeClr val="tx1"/>
                </a:solidFill>
                <a:latin typeface="Arial" pitchFamily="34" charset="0"/>
                <a:cs typeface="Arial" pitchFamily="34" charset="0"/>
              </a:rPr>
              <a:t>Masa </a:t>
            </a:r>
            <a:r>
              <a:rPr lang="en-US" sz="1026" b="1" dirty="0" err="1">
                <a:solidFill>
                  <a:schemeClr val="tx1"/>
                </a:solidFill>
                <a:latin typeface="Arial" pitchFamily="34" charset="0"/>
                <a:cs typeface="Arial" pitchFamily="34" charset="0"/>
              </a:rPr>
              <a:t>Konsesi</a:t>
            </a:r>
            <a:br>
              <a:rPr lang="en-US" sz="1026" b="1" dirty="0">
                <a:solidFill>
                  <a:schemeClr val="tx1"/>
                </a:solidFill>
                <a:latin typeface="Arial" pitchFamily="34" charset="0"/>
                <a:cs typeface="Arial" pitchFamily="34" charset="0"/>
              </a:rPr>
            </a:br>
            <a:r>
              <a:rPr lang="en-US" sz="1026" dirty="0">
                <a:solidFill>
                  <a:schemeClr val="accent6">
                    <a:lumMod val="50000"/>
                  </a:schemeClr>
                </a:solidFill>
                <a:latin typeface="Arial" pitchFamily="34" charset="0"/>
                <a:cs typeface="Arial" pitchFamily="34" charset="0"/>
              </a:rPr>
              <a:t>30 </a:t>
            </a:r>
            <a:r>
              <a:rPr lang="en-US" sz="1026" dirty="0" err="1">
                <a:solidFill>
                  <a:schemeClr val="accent6">
                    <a:lumMod val="50000"/>
                  </a:schemeClr>
                </a:solidFill>
                <a:latin typeface="Arial" pitchFamily="34" charset="0"/>
                <a:cs typeface="Arial" pitchFamily="34" charset="0"/>
              </a:rPr>
              <a:t>Tahun</a:t>
            </a:r>
            <a:endParaRPr lang="en-US" sz="1026" dirty="0">
              <a:solidFill>
                <a:schemeClr val="tx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033A75E3-7D8D-492B-A438-A4AC5B70BCA5}"/>
              </a:ext>
            </a:extLst>
          </p:cNvPr>
          <p:cNvSpPr txBox="1"/>
          <p:nvPr/>
        </p:nvSpPr>
        <p:spPr>
          <a:xfrm>
            <a:off x="8221340" y="-2262934"/>
            <a:ext cx="1399488" cy="263521"/>
          </a:xfrm>
          <a:prstGeom prst="rect">
            <a:avLst/>
          </a:prstGeom>
          <a:noFill/>
        </p:spPr>
        <p:txBody>
          <a:bodyPr wrap="square" lIns="78524" tIns="39268" rIns="78524" bIns="39268" rtlCol="0">
            <a:spAutoFit/>
          </a:bodyPr>
          <a:lstStyle/>
          <a:p>
            <a:pPr algn="ctr" defTabSz="894312">
              <a:spcBef>
                <a:spcPct val="0"/>
              </a:spcBef>
              <a:defRPr/>
            </a:pPr>
            <a:r>
              <a:rPr lang="en-US" sz="1197" b="1" dirty="0">
                <a:solidFill>
                  <a:schemeClr val="tx2">
                    <a:lumMod val="75000"/>
                  </a:schemeClr>
                </a:solidFill>
                <a:latin typeface="Arial" panose="020B0604020202020204" pitchFamily="34" charset="0"/>
                <a:cs typeface="Arial" panose="020B0604020202020204" pitchFamily="34" charset="0"/>
              </a:rPr>
              <a:t>A. </a:t>
            </a:r>
            <a:r>
              <a:rPr lang="en-US" sz="1197" b="1" dirty="0" err="1">
                <a:solidFill>
                  <a:schemeClr val="tx2">
                    <a:lumMod val="75000"/>
                  </a:schemeClr>
                </a:solidFill>
                <a:latin typeface="Arial" panose="020B0604020202020204" pitchFamily="34" charset="0"/>
                <a:cs typeface="Arial" panose="020B0604020202020204" pitchFamily="34" charset="0"/>
              </a:rPr>
              <a:t>Profil</a:t>
            </a:r>
            <a:r>
              <a:rPr lang="en-US" sz="1197" b="1" dirty="0">
                <a:solidFill>
                  <a:schemeClr val="tx2">
                    <a:lumMod val="75000"/>
                  </a:schemeClr>
                </a:solidFill>
                <a:latin typeface="Arial" panose="020B0604020202020204" pitchFamily="34" charset="0"/>
                <a:cs typeface="Arial" panose="020B0604020202020204" pitchFamily="34" charset="0"/>
              </a:rPr>
              <a:t> </a:t>
            </a:r>
            <a:r>
              <a:rPr lang="en-US" sz="1197" b="1" dirty="0" err="1">
                <a:solidFill>
                  <a:schemeClr val="tx2">
                    <a:lumMod val="75000"/>
                  </a:schemeClr>
                </a:solidFill>
                <a:latin typeface="Arial" panose="020B0604020202020204" pitchFamily="34" charset="0"/>
                <a:cs typeface="Arial" panose="020B0604020202020204" pitchFamily="34" charset="0"/>
              </a:rPr>
              <a:t>Proyek</a:t>
            </a:r>
            <a:endParaRPr lang="it-IT" sz="1197" b="1" dirty="0">
              <a:solidFill>
                <a:schemeClr val="tx2">
                  <a:lumMod val="75000"/>
                </a:schemeClr>
              </a:solidFill>
              <a:latin typeface="Arial" panose="020B0604020202020204" pitchFamily="34" charset="0"/>
              <a:cs typeface="Arial" panose="020B0604020202020204" pitchFamily="34" charset="0"/>
            </a:endParaRPr>
          </a:p>
        </p:txBody>
      </p:sp>
      <p:sp>
        <p:nvSpPr>
          <p:cNvPr id="64" name="Rectangle 13">
            <a:extLst>
              <a:ext uri="{FF2B5EF4-FFF2-40B4-BE49-F238E27FC236}">
                <a16:creationId xmlns:a16="http://schemas.microsoft.com/office/drawing/2014/main" id="{53F7E457-CD13-4F69-BBFD-CE7EA72E3D40}"/>
              </a:ext>
            </a:extLst>
          </p:cNvPr>
          <p:cNvSpPr/>
          <p:nvPr/>
        </p:nvSpPr>
        <p:spPr>
          <a:xfrm>
            <a:off x="6760219" y="1239638"/>
            <a:ext cx="1272370" cy="235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t"/>
          <a:lstStyle/>
          <a:p>
            <a:r>
              <a:rPr lang="en-US" sz="1197" b="1" i="1" dirty="0" err="1">
                <a:solidFill>
                  <a:schemeClr val="bg1"/>
                </a:solidFill>
                <a:latin typeface="Arial" pitchFamily="34" charset="0"/>
                <a:cs typeface="Arial" pitchFamily="34" charset="0"/>
              </a:rPr>
              <a:t>Latar</a:t>
            </a:r>
            <a:r>
              <a:rPr lang="en-US" sz="1197" b="1" i="1" dirty="0">
                <a:solidFill>
                  <a:schemeClr val="bg1"/>
                </a:solidFill>
                <a:latin typeface="Arial" pitchFamily="34" charset="0"/>
                <a:cs typeface="Arial" pitchFamily="34" charset="0"/>
              </a:rPr>
              <a:t> </a:t>
            </a:r>
            <a:r>
              <a:rPr lang="en-US" sz="1197" b="1" i="1" dirty="0" err="1">
                <a:solidFill>
                  <a:schemeClr val="bg1"/>
                </a:solidFill>
                <a:latin typeface="Arial" pitchFamily="34" charset="0"/>
                <a:cs typeface="Arial" pitchFamily="34" charset="0"/>
              </a:rPr>
              <a:t>Belakang</a:t>
            </a:r>
            <a:endParaRPr lang="en-US" sz="1197" b="1" i="1" dirty="0">
              <a:solidFill>
                <a:schemeClr val="bg1"/>
              </a:solidFill>
              <a:latin typeface="Arial" pitchFamily="34" charset="0"/>
              <a:cs typeface="Arial" pitchFamily="34" charset="0"/>
            </a:endParaRPr>
          </a:p>
        </p:txBody>
      </p:sp>
      <p:sp>
        <p:nvSpPr>
          <p:cNvPr id="65" name="Rectangle 13">
            <a:extLst>
              <a:ext uri="{FF2B5EF4-FFF2-40B4-BE49-F238E27FC236}">
                <a16:creationId xmlns:a16="http://schemas.microsoft.com/office/drawing/2014/main" id="{BD6DBC3B-AFE5-4391-AABF-CA44353B670C}"/>
              </a:ext>
            </a:extLst>
          </p:cNvPr>
          <p:cNvSpPr/>
          <p:nvPr/>
        </p:nvSpPr>
        <p:spPr>
          <a:xfrm>
            <a:off x="243657" y="3292705"/>
            <a:ext cx="1471819" cy="218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t"/>
          <a:lstStyle/>
          <a:p>
            <a:r>
              <a:rPr lang="en-US" sz="1197" b="1" i="1" dirty="0" err="1">
                <a:solidFill>
                  <a:schemeClr val="bg1"/>
                </a:solidFill>
                <a:latin typeface="Arial" pitchFamily="34" charset="0"/>
                <a:cs typeface="Arial" pitchFamily="34" charset="0"/>
              </a:rPr>
              <a:t>Deskripsi</a:t>
            </a:r>
            <a:r>
              <a:rPr lang="en-US" sz="1197" b="1" i="1" dirty="0">
                <a:solidFill>
                  <a:schemeClr val="bg1"/>
                </a:solidFill>
                <a:latin typeface="Arial" pitchFamily="34" charset="0"/>
                <a:cs typeface="Arial" pitchFamily="34" charset="0"/>
              </a:rPr>
              <a:t> </a:t>
            </a:r>
            <a:r>
              <a:rPr lang="en-US" sz="1197" b="1" i="1" dirty="0" err="1">
                <a:solidFill>
                  <a:schemeClr val="bg1"/>
                </a:solidFill>
                <a:latin typeface="Arial" pitchFamily="34" charset="0"/>
                <a:cs typeface="Arial" pitchFamily="34" charset="0"/>
              </a:rPr>
              <a:t>Proyek</a:t>
            </a:r>
            <a:endParaRPr lang="en-US" sz="1197" b="1" i="1" dirty="0">
              <a:solidFill>
                <a:schemeClr val="bg1"/>
              </a:solidFill>
              <a:latin typeface="Arial" pitchFamily="34" charset="0"/>
              <a:cs typeface="Arial" pitchFamily="34" charset="0"/>
            </a:endParaRPr>
          </a:p>
        </p:txBody>
      </p:sp>
      <p:sp>
        <p:nvSpPr>
          <p:cNvPr id="66" name="Rectangle 13">
            <a:extLst>
              <a:ext uri="{FF2B5EF4-FFF2-40B4-BE49-F238E27FC236}">
                <a16:creationId xmlns:a16="http://schemas.microsoft.com/office/drawing/2014/main" id="{D9EBDF44-AE17-45C1-BB8F-35637B4EC8BA}"/>
              </a:ext>
            </a:extLst>
          </p:cNvPr>
          <p:cNvSpPr/>
          <p:nvPr/>
        </p:nvSpPr>
        <p:spPr>
          <a:xfrm>
            <a:off x="3404369" y="3292705"/>
            <a:ext cx="1272370" cy="235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t"/>
          <a:lstStyle/>
          <a:p>
            <a:r>
              <a:rPr lang="en-US" sz="1197" b="1" i="1" dirty="0" err="1">
                <a:solidFill>
                  <a:schemeClr val="bg1"/>
                </a:solidFill>
                <a:latin typeface="Arial" pitchFamily="34" charset="0"/>
                <a:cs typeface="Arial" pitchFamily="34" charset="0"/>
              </a:rPr>
              <a:t>Manfaat</a:t>
            </a:r>
            <a:r>
              <a:rPr lang="en-US" sz="1197" b="1" i="1" dirty="0">
                <a:solidFill>
                  <a:schemeClr val="bg1"/>
                </a:solidFill>
                <a:latin typeface="Arial" pitchFamily="34" charset="0"/>
                <a:cs typeface="Arial" pitchFamily="34" charset="0"/>
              </a:rPr>
              <a:t> </a:t>
            </a:r>
            <a:r>
              <a:rPr lang="en-US" sz="1197" b="1" i="1" dirty="0" err="1">
                <a:solidFill>
                  <a:schemeClr val="bg1"/>
                </a:solidFill>
                <a:latin typeface="Arial" pitchFamily="34" charset="0"/>
                <a:cs typeface="Arial" pitchFamily="34" charset="0"/>
              </a:rPr>
              <a:t>Proyek</a:t>
            </a:r>
            <a:endParaRPr lang="en-US" sz="1197" b="1" i="1" dirty="0">
              <a:solidFill>
                <a:schemeClr val="bg1"/>
              </a:solidFill>
              <a:latin typeface="Arial" pitchFamily="34" charset="0"/>
              <a:cs typeface="Arial" pitchFamily="34" charset="0"/>
            </a:endParaRPr>
          </a:p>
        </p:txBody>
      </p:sp>
      <p:sp>
        <p:nvSpPr>
          <p:cNvPr id="67" name="Rectangle 13">
            <a:extLst>
              <a:ext uri="{FF2B5EF4-FFF2-40B4-BE49-F238E27FC236}">
                <a16:creationId xmlns:a16="http://schemas.microsoft.com/office/drawing/2014/main" id="{A8493719-C461-4447-83E9-BC0BD3C75369}"/>
              </a:ext>
            </a:extLst>
          </p:cNvPr>
          <p:cNvSpPr/>
          <p:nvPr/>
        </p:nvSpPr>
        <p:spPr>
          <a:xfrm>
            <a:off x="5572114" y="3298990"/>
            <a:ext cx="1353170" cy="229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r>
              <a:rPr lang="en-US" sz="1197" b="1" i="1" dirty="0" err="1">
                <a:solidFill>
                  <a:schemeClr val="bg1"/>
                </a:solidFill>
                <a:latin typeface="Arial" pitchFamily="34" charset="0"/>
                <a:cs typeface="Arial" pitchFamily="34" charset="0"/>
              </a:rPr>
              <a:t>Struktur</a:t>
            </a:r>
            <a:r>
              <a:rPr lang="en-US" sz="1197" b="1" i="1" dirty="0">
                <a:solidFill>
                  <a:schemeClr val="bg1"/>
                </a:solidFill>
                <a:latin typeface="Arial" pitchFamily="34" charset="0"/>
                <a:cs typeface="Arial" pitchFamily="34" charset="0"/>
              </a:rPr>
              <a:t> </a:t>
            </a:r>
            <a:r>
              <a:rPr lang="en-US" sz="1197" b="1" i="1" dirty="0" err="1">
                <a:solidFill>
                  <a:schemeClr val="bg1"/>
                </a:solidFill>
                <a:latin typeface="Arial" pitchFamily="34" charset="0"/>
                <a:cs typeface="Arial" pitchFamily="34" charset="0"/>
              </a:rPr>
              <a:t>Proyek</a:t>
            </a:r>
            <a:endParaRPr lang="en-US" sz="1197" b="1" i="1" dirty="0">
              <a:solidFill>
                <a:schemeClr val="bg1"/>
              </a:solidFill>
              <a:latin typeface="Arial" pitchFamily="34" charset="0"/>
              <a:cs typeface="Arial" pitchFamily="34" charset="0"/>
            </a:endParaRPr>
          </a:p>
        </p:txBody>
      </p:sp>
      <p:sp>
        <p:nvSpPr>
          <p:cNvPr id="3" name="TextBox 2">
            <a:extLst>
              <a:ext uri="{FF2B5EF4-FFF2-40B4-BE49-F238E27FC236}">
                <a16:creationId xmlns:a16="http://schemas.microsoft.com/office/drawing/2014/main" id="{C0E846D4-DB3D-A342-8DCB-E314805827BA}"/>
              </a:ext>
            </a:extLst>
          </p:cNvPr>
          <p:cNvSpPr txBox="1"/>
          <p:nvPr/>
        </p:nvSpPr>
        <p:spPr>
          <a:xfrm>
            <a:off x="7726583" y="6481176"/>
            <a:ext cx="184731" cy="329193"/>
          </a:xfrm>
          <a:prstGeom prst="rect">
            <a:avLst/>
          </a:prstGeom>
          <a:noFill/>
        </p:spPr>
        <p:txBody>
          <a:bodyPr wrap="none" rtlCol="0">
            <a:spAutoFit/>
          </a:bodyPr>
          <a:lstStyle/>
          <a:p>
            <a:endParaRPr lang="en-US" sz="1539" dirty="0"/>
          </a:p>
        </p:txBody>
      </p:sp>
    </p:spTree>
    <p:extLst>
      <p:ext uri="{BB962C8B-B14F-4D97-AF65-F5344CB8AC3E}">
        <p14:creationId xmlns:p14="http://schemas.microsoft.com/office/powerpoint/2010/main" val="2107030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a:extLst>
              <a:ext uri="{FF2B5EF4-FFF2-40B4-BE49-F238E27FC236}">
                <a16:creationId xmlns:a16="http://schemas.microsoft.com/office/drawing/2014/main" id="{F9C3F01D-1D24-42AA-9090-C8FB65B746F0}"/>
              </a:ext>
            </a:extLst>
          </p:cNvPr>
          <p:cNvSpPr>
            <a:spLocks noGrp="1"/>
          </p:cNvSpPr>
          <p:nvPr>
            <p:ph type="sldNum" sz="quarter" idx="12"/>
            <p:custDataLst>
              <p:tags r:id="rId1"/>
            </p:custDataLst>
          </p:nvPr>
        </p:nvSpPr>
        <p:spPr>
          <a:xfrm>
            <a:off x="6849582" y="6332296"/>
            <a:ext cx="2133600" cy="342474"/>
          </a:xfrm>
        </p:spPr>
        <p:txBody>
          <a:bodyPr/>
          <a:lstStyle/>
          <a:p>
            <a:fld id="{14DB47F9-A8D3-5347-A893-D6F16EAFE989}" type="slidenum">
              <a:rPr lang="id-ID">
                <a:solidFill>
                  <a:schemeClr val="accent5">
                    <a:lumMod val="75000"/>
                  </a:schemeClr>
                </a:solidFill>
              </a:rPr>
              <a:pPr/>
              <a:t>34</a:t>
            </a:fld>
            <a:endParaRPr lang="id-ID" dirty="0">
              <a:solidFill>
                <a:schemeClr val="accent5">
                  <a:lumMod val="75000"/>
                </a:schemeClr>
              </a:solidFill>
            </a:endParaRPr>
          </a:p>
        </p:txBody>
      </p:sp>
      <p:graphicFrame>
        <p:nvGraphicFramePr>
          <p:cNvPr id="4" name="Table 3">
            <a:extLst>
              <a:ext uri="{FF2B5EF4-FFF2-40B4-BE49-F238E27FC236}">
                <a16:creationId xmlns:a16="http://schemas.microsoft.com/office/drawing/2014/main" id="{52D8D0F9-DF9C-4A85-B216-F809FE5C7C34}"/>
              </a:ext>
            </a:extLst>
          </p:cNvPr>
          <p:cNvGraphicFramePr>
            <a:graphicFrameLocks noGrp="1"/>
          </p:cNvGraphicFramePr>
          <p:nvPr/>
        </p:nvGraphicFramePr>
        <p:xfrm>
          <a:off x="3297224" y="5204744"/>
          <a:ext cx="3173850" cy="1068292"/>
        </p:xfrm>
        <a:graphic>
          <a:graphicData uri="http://schemas.openxmlformats.org/drawingml/2006/table">
            <a:tbl>
              <a:tblPr firstRow="1" bandRow="1">
                <a:tableStyleId>{69012ECD-51FC-41F1-AA8D-1B2483CD663E}</a:tableStyleId>
              </a:tblPr>
              <a:tblGrid>
                <a:gridCol w="1480215">
                  <a:extLst>
                    <a:ext uri="{9D8B030D-6E8A-4147-A177-3AD203B41FA5}">
                      <a16:colId xmlns:a16="http://schemas.microsoft.com/office/drawing/2014/main" val="2414017839"/>
                    </a:ext>
                  </a:extLst>
                </a:gridCol>
                <a:gridCol w="1693635">
                  <a:extLst>
                    <a:ext uri="{9D8B030D-6E8A-4147-A177-3AD203B41FA5}">
                      <a16:colId xmlns:a16="http://schemas.microsoft.com/office/drawing/2014/main" val="1874515678"/>
                    </a:ext>
                  </a:extLst>
                </a:gridCol>
              </a:tblGrid>
              <a:tr h="547174">
                <a:tc>
                  <a:txBody>
                    <a:bodyPr/>
                    <a:lstStyle/>
                    <a:p>
                      <a:r>
                        <a:rPr lang="en-US" sz="1100" b="1" dirty="0">
                          <a:solidFill>
                            <a:schemeClr val="bg1"/>
                          </a:solidFill>
                          <a:latin typeface="Arial" panose="020B0604020202020204" pitchFamily="34" charset="0"/>
                          <a:cs typeface="Arial" panose="020B0604020202020204" pitchFamily="34" charset="0"/>
                        </a:rPr>
                        <a:t>Status </a:t>
                      </a:r>
                      <a:r>
                        <a:rPr lang="en-US" sz="1100" b="1" dirty="0" err="1">
                          <a:solidFill>
                            <a:schemeClr val="bg1"/>
                          </a:solidFill>
                          <a:latin typeface="Arial" panose="020B0604020202020204" pitchFamily="34" charset="0"/>
                          <a:cs typeface="Arial" panose="020B0604020202020204" pitchFamily="34" charset="0"/>
                        </a:rPr>
                        <a:t>Lahan</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70 % </a:t>
                      </a:r>
                      <a:r>
                        <a:rPr lang="en-US" sz="1000" b="0" dirty="0" err="1">
                          <a:solidFill>
                            <a:schemeClr val="accent6">
                              <a:lumMod val="50000"/>
                            </a:schemeClr>
                          </a:solidFill>
                          <a:latin typeface="Arial" panose="020B0604020202020204" pitchFamily="34" charset="0"/>
                          <a:cs typeface="Arial" panose="020B0604020202020204" pitchFamily="34" charset="0"/>
                        </a:rPr>
                        <a:t>pemerintah</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pusat</a:t>
                      </a:r>
                      <a:endParaRPr lang="en-US" sz="1000" b="0" dirty="0">
                        <a:solidFill>
                          <a:schemeClr val="accent6">
                            <a:lumMod val="50000"/>
                          </a:schemeClr>
                        </a:solidFill>
                        <a:latin typeface="Arial" panose="020B0604020202020204" pitchFamily="34" charset="0"/>
                        <a:cs typeface="Arial" panose="020B0604020202020204" pitchFamily="34" charset="0"/>
                      </a:endParaRPr>
                    </a:p>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20 % </a:t>
                      </a:r>
                      <a:r>
                        <a:rPr lang="en-US" sz="1000" b="0" dirty="0" err="1">
                          <a:solidFill>
                            <a:schemeClr val="accent6">
                              <a:lumMod val="50000"/>
                            </a:schemeClr>
                          </a:solidFill>
                          <a:latin typeface="Arial" panose="020B0604020202020204" pitchFamily="34" charset="0"/>
                          <a:cs typeface="Arial" panose="020B0604020202020204" pitchFamily="34" charset="0"/>
                        </a:rPr>
                        <a:t>masyarakat</a:t>
                      </a:r>
                      <a:endParaRPr lang="en-US" sz="1000" b="0" dirty="0">
                        <a:solidFill>
                          <a:schemeClr val="accent6">
                            <a:lumMod val="50000"/>
                          </a:schemeClr>
                        </a:solidFill>
                        <a:latin typeface="Arial" panose="020B0604020202020204" pitchFamily="34" charset="0"/>
                        <a:cs typeface="Arial" panose="020B0604020202020204" pitchFamily="34" charset="0"/>
                      </a:endParaRPr>
                    </a:p>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10 % </a:t>
                      </a:r>
                      <a:r>
                        <a:rPr lang="en-US" sz="1000" b="0" dirty="0" err="1">
                          <a:solidFill>
                            <a:schemeClr val="accent6">
                              <a:lumMod val="50000"/>
                            </a:schemeClr>
                          </a:solidFill>
                          <a:latin typeface="Arial" panose="020B0604020202020204" pitchFamily="34" charset="0"/>
                          <a:cs typeface="Arial" panose="020B0604020202020204" pitchFamily="34" charset="0"/>
                        </a:rPr>
                        <a:t>pemda</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769711916"/>
                  </a:ext>
                </a:extLst>
              </a:tr>
              <a:tr h="521118">
                <a:tc>
                  <a:txBody>
                    <a:bodyPr/>
                    <a:lstStyle/>
                    <a:p>
                      <a:r>
                        <a:rPr lang="en-US" sz="1100" b="1" dirty="0">
                          <a:solidFill>
                            <a:schemeClr val="bg1"/>
                          </a:solidFill>
                          <a:latin typeface="Arial" panose="020B0604020202020204" pitchFamily="34" charset="0"/>
                          <a:cs typeface="Arial" panose="020B0604020202020204" pitchFamily="34" charset="0"/>
                        </a:rPr>
                        <a:t>Status AMDAL</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err="1">
                          <a:solidFill>
                            <a:schemeClr val="accent6">
                              <a:lumMod val="50000"/>
                            </a:schemeClr>
                          </a:solidFill>
                          <a:latin typeface="Arial" panose="020B0604020202020204" pitchFamily="34" charset="0"/>
                          <a:cs typeface="Arial" panose="020B0604020202020204" pitchFamily="34" charset="0"/>
                        </a:rPr>
                        <a:t>Penyusunan</a:t>
                      </a:r>
                      <a:r>
                        <a:rPr lang="en-US" sz="1000" b="0" dirty="0">
                          <a:solidFill>
                            <a:schemeClr val="accent6">
                              <a:lumMod val="50000"/>
                            </a:schemeClr>
                          </a:solidFill>
                          <a:latin typeface="Arial" panose="020B0604020202020204" pitchFamily="34" charset="0"/>
                          <a:cs typeface="Arial" panose="020B0604020202020204" pitchFamily="34" charset="0"/>
                        </a:rPr>
                        <a:t> 2019</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80685569"/>
                  </a:ext>
                </a:extLst>
              </a:tr>
            </a:tbl>
          </a:graphicData>
        </a:graphic>
      </p:graphicFrame>
      <p:graphicFrame>
        <p:nvGraphicFramePr>
          <p:cNvPr id="21" name="Table 20">
            <a:extLst>
              <a:ext uri="{FF2B5EF4-FFF2-40B4-BE49-F238E27FC236}">
                <a16:creationId xmlns:a16="http://schemas.microsoft.com/office/drawing/2014/main" id="{8711E725-F27B-4306-9781-D596682FA83C}"/>
              </a:ext>
            </a:extLst>
          </p:cNvPr>
          <p:cNvGraphicFramePr>
            <a:graphicFrameLocks noGrp="1"/>
          </p:cNvGraphicFramePr>
          <p:nvPr/>
        </p:nvGraphicFramePr>
        <p:xfrm>
          <a:off x="142547" y="1504100"/>
          <a:ext cx="3052072" cy="2323320"/>
        </p:xfrm>
        <a:graphic>
          <a:graphicData uri="http://schemas.openxmlformats.org/drawingml/2006/table">
            <a:tbl>
              <a:tblPr firstRow="1" bandRow="1">
                <a:tableStyleId>{69012ECD-51FC-41F1-AA8D-1B2483CD663E}</a:tableStyleId>
              </a:tblPr>
              <a:tblGrid>
                <a:gridCol w="1538246">
                  <a:extLst>
                    <a:ext uri="{9D8B030D-6E8A-4147-A177-3AD203B41FA5}">
                      <a16:colId xmlns:a16="http://schemas.microsoft.com/office/drawing/2014/main" val="2414017839"/>
                    </a:ext>
                  </a:extLst>
                </a:gridCol>
                <a:gridCol w="1513826">
                  <a:extLst>
                    <a:ext uri="{9D8B030D-6E8A-4147-A177-3AD203B41FA5}">
                      <a16:colId xmlns:a16="http://schemas.microsoft.com/office/drawing/2014/main" val="1874515678"/>
                    </a:ext>
                  </a:extLst>
                </a:gridCol>
              </a:tblGrid>
              <a:tr h="416895">
                <a:tc>
                  <a:txBody>
                    <a:bodyPr/>
                    <a:lstStyle/>
                    <a:p>
                      <a:r>
                        <a:rPr lang="en-US" sz="1100" dirty="0" err="1">
                          <a:solidFill>
                            <a:schemeClr val="bg1"/>
                          </a:solidFill>
                          <a:latin typeface="Arial" panose="020B0604020202020204" pitchFamily="34" charset="0"/>
                          <a:cs typeface="Arial" panose="020B0604020202020204" pitchFamily="34" charset="0"/>
                        </a:rPr>
                        <a:t>Rasio</a:t>
                      </a:r>
                      <a:r>
                        <a:rPr lang="en-US" sz="1100" dirty="0">
                          <a:solidFill>
                            <a:schemeClr val="bg1"/>
                          </a:solidFill>
                          <a:latin typeface="Arial" panose="020B0604020202020204" pitchFamily="34" charset="0"/>
                          <a:cs typeface="Arial" panose="020B0604020202020204" pitchFamily="34" charset="0"/>
                        </a:rPr>
                        <a:t> Utang </a:t>
                      </a:r>
                      <a:r>
                        <a:rPr lang="en-US" sz="1100" dirty="0" err="1">
                          <a:solidFill>
                            <a:schemeClr val="bg1"/>
                          </a:solidFill>
                          <a:latin typeface="Arial" panose="020B0604020202020204" pitchFamily="34" charset="0"/>
                          <a:cs typeface="Arial" panose="020B0604020202020204" pitchFamily="34" charset="0"/>
                        </a:rPr>
                        <a:t>terhadap</a:t>
                      </a:r>
                      <a:r>
                        <a:rPr lang="en-US" sz="1100" dirty="0">
                          <a:solidFill>
                            <a:schemeClr val="bg1"/>
                          </a:solidFill>
                          <a:latin typeface="Arial" panose="020B0604020202020204" pitchFamily="34" charset="0"/>
                          <a:cs typeface="Arial" panose="020B0604020202020204" pitchFamily="34" charset="0"/>
                        </a:rPr>
                        <a:t> Modal</a:t>
                      </a:r>
                      <a:endParaRPr lang="en-ID" sz="1100"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a:solidFill>
                            <a:schemeClr val="accent6">
                              <a:lumMod val="50000"/>
                            </a:schemeClr>
                          </a:solidFill>
                          <a:latin typeface="Arial" panose="020B0604020202020204" pitchFamily="34" charset="0"/>
                          <a:cs typeface="Arial" panose="020B0604020202020204" pitchFamily="34" charset="0"/>
                        </a:rPr>
                        <a:t>70 (utang</a:t>
                      </a:r>
                      <a:r>
                        <a:rPr lang="en-US" sz="1000" b="0" dirty="0">
                          <a:solidFill>
                            <a:schemeClr val="accent6">
                              <a:lumMod val="50000"/>
                            </a:schemeClr>
                          </a:solidFill>
                          <a:latin typeface="Arial" panose="020B0604020202020204" pitchFamily="34" charset="0"/>
                          <a:cs typeface="Arial" panose="020B0604020202020204" pitchFamily="34" charset="0"/>
                        </a:rPr>
                        <a:t>): 30 (modal)</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367967090"/>
                  </a:ext>
                </a:extLst>
              </a:tr>
              <a:tr h="247531">
                <a:tc>
                  <a:txBody>
                    <a:bodyPr/>
                    <a:lstStyle/>
                    <a:p>
                      <a:r>
                        <a:rPr lang="en-US" sz="1100" b="1" i="0" dirty="0">
                          <a:solidFill>
                            <a:schemeClr val="bg1"/>
                          </a:solidFill>
                          <a:latin typeface="Arial" panose="020B0604020202020204" pitchFamily="34" charset="0"/>
                          <a:cs typeface="Arial" panose="020B0604020202020204" pitchFamily="34" charset="0"/>
                        </a:rPr>
                        <a:t>Tingkat </a:t>
                      </a:r>
                      <a:r>
                        <a:rPr lang="en-US" sz="1100" b="1" i="0" dirty="0" err="1">
                          <a:solidFill>
                            <a:schemeClr val="bg1"/>
                          </a:solidFill>
                          <a:latin typeface="Arial" panose="020B0604020202020204" pitchFamily="34" charset="0"/>
                          <a:cs typeface="Arial" panose="020B0604020202020204" pitchFamily="34" charset="0"/>
                        </a:rPr>
                        <a:t>Diskonto</a:t>
                      </a:r>
                      <a:endParaRPr lang="en-ID" sz="1100" b="1" i="0"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10,01% (WACC)</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317823506"/>
                  </a:ext>
                </a:extLst>
              </a:tr>
              <a:tr h="416895">
                <a:tc>
                  <a:txBody>
                    <a:bodyPr/>
                    <a:lstStyle/>
                    <a:p>
                      <a:r>
                        <a:rPr lang="en-US" sz="1100" b="1" dirty="0">
                          <a:solidFill>
                            <a:schemeClr val="bg1"/>
                          </a:solidFill>
                          <a:latin typeface="Arial" panose="020B0604020202020204" pitchFamily="34" charset="0"/>
                          <a:cs typeface="Arial" panose="020B0604020202020204" pitchFamily="34" charset="0"/>
                        </a:rPr>
                        <a:t>Financial IRR &amp; Economic IRR</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13,03%</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430288308"/>
                  </a:ext>
                </a:extLst>
              </a:tr>
              <a:tr h="317014">
                <a:tc>
                  <a:txBody>
                    <a:bodyPr/>
                    <a:lstStyle/>
                    <a:p>
                      <a:r>
                        <a:rPr lang="en-US" sz="1100" b="1" dirty="0" err="1">
                          <a:solidFill>
                            <a:schemeClr val="bg1"/>
                          </a:solidFill>
                          <a:latin typeface="Arial" panose="020B0604020202020204" pitchFamily="34" charset="0"/>
                          <a:cs typeface="Arial" panose="020B0604020202020204" pitchFamily="34" charset="0"/>
                        </a:rPr>
                        <a:t>Sumber</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Pendapatan</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Tarif </a:t>
                      </a:r>
                      <a:r>
                        <a:rPr lang="en-US" sz="1000" b="0" dirty="0" err="1">
                          <a:solidFill>
                            <a:schemeClr val="accent6">
                              <a:lumMod val="50000"/>
                            </a:schemeClr>
                          </a:solidFill>
                          <a:latin typeface="Arial" panose="020B0604020202020204" pitchFamily="34" charset="0"/>
                          <a:cs typeface="Arial" panose="020B0604020202020204" pitchFamily="34" charset="0"/>
                        </a:rPr>
                        <a:t>pengguna</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343855688"/>
                  </a:ext>
                </a:extLst>
              </a:tr>
              <a:tr h="416895">
                <a:tc>
                  <a:txBody>
                    <a:bodyPr/>
                    <a:lstStyle/>
                    <a:p>
                      <a:r>
                        <a:rPr lang="en-US" sz="1100" b="1" dirty="0" err="1">
                          <a:solidFill>
                            <a:schemeClr val="bg1"/>
                          </a:solidFill>
                          <a:latin typeface="Arial" panose="020B0604020202020204" pitchFamily="34" charset="0"/>
                          <a:cs typeface="Arial" panose="020B0604020202020204" pitchFamily="34" charset="0"/>
                        </a:rPr>
                        <a:t>Pengembalian</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Investasi</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i="1" dirty="0">
                          <a:solidFill>
                            <a:schemeClr val="accent6">
                              <a:lumMod val="50000"/>
                            </a:schemeClr>
                          </a:solidFill>
                          <a:latin typeface="Arial" panose="020B0604020202020204" pitchFamily="34" charset="0"/>
                          <a:cs typeface="Arial" panose="020B0604020202020204" pitchFamily="34" charset="0"/>
                        </a:rPr>
                        <a:t>user charge, non fare box, TOD</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032541063"/>
                  </a:ext>
                </a:extLst>
              </a:tr>
              <a:tr h="508090">
                <a:tc>
                  <a:txBody>
                    <a:bodyPr/>
                    <a:lstStyle/>
                    <a:p>
                      <a:r>
                        <a:rPr lang="en-US" sz="1100" b="1" dirty="0" err="1">
                          <a:solidFill>
                            <a:schemeClr val="bg1"/>
                          </a:solidFill>
                          <a:latin typeface="Arial" panose="020B0604020202020204" pitchFamily="34" charset="0"/>
                          <a:cs typeface="Arial" panose="020B0604020202020204" pitchFamily="34" charset="0"/>
                        </a:rPr>
                        <a:t>Indikasi</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VfM</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900" b="0" dirty="0" err="1">
                          <a:solidFill>
                            <a:schemeClr val="accent6">
                              <a:lumMod val="50000"/>
                            </a:schemeClr>
                          </a:solidFill>
                          <a:latin typeface="Arial" panose="020B0604020202020204" pitchFamily="34" charset="0"/>
                          <a:cs typeface="Arial" panose="020B0604020202020204" pitchFamily="34" charset="0"/>
                        </a:rPr>
                        <a:t>Meningkatkan</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pelayanan</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publik</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dan</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efisiensi</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anggaran</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pemerintah</a:t>
                      </a:r>
                      <a:endParaRPr lang="en-ID" sz="9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133679802"/>
                  </a:ext>
                </a:extLst>
              </a:tr>
            </a:tbl>
          </a:graphicData>
        </a:graphic>
      </p:graphicFrame>
      <p:graphicFrame>
        <p:nvGraphicFramePr>
          <p:cNvPr id="16" name="Table 15">
            <a:extLst>
              <a:ext uri="{FF2B5EF4-FFF2-40B4-BE49-F238E27FC236}">
                <a16:creationId xmlns:a16="http://schemas.microsoft.com/office/drawing/2014/main" id="{605A0713-1604-4938-928B-505BF7D2659A}"/>
              </a:ext>
            </a:extLst>
          </p:cNvPr>
          <p:cNvGraphicFramePr>
            <a:graphicFrameLocks noGrp="1"/>
          </p:cNvGraphicFramePr>
          <p:nvPr/>
        </p:nvGraphicFramePr>
        <p:xfrm>
          <a:off x="6583663" y="1504100"/>
          <a:ext cx="2417844" cy="4721568"/>
        </p:xfrm>
        <a:graphic>
          <a:graphicData uri="http://schemas.openxmlformats.org/drawingml/2006/table">
            <a:tbl>
              <a:tblPr firstRow="1" bandRow="1">
                <a:tableStyleId>{69012ECD-51FC-41F1-AA8D-1B2483CD663E}</a:tableStyleId>
              </a:tblPr>
              <a:tblGrid>
                <a:gridCol w="959713">
                  <a:extLst>
                    <a:ext uri="{9D8B030D-6E8A-4147-A177-3AD203B41FA5}">
                      <a16:colId xmlns:a16="http://schemas.microsoft.com/office/drawing/2014/main" val="2414017839"/>
                    </a:ext>
                  </a:extLst>
                </a:gridCol>
                <a:gridCol w="1458131">
                  <a:extLst>
                    <a:ext uri="{9D8B030D-6E8A-4147-A177-3AD203B41FA5}">
                      <a16:colId xmlns:a16="http://schemas.microsoft.com/office/drawing/2014/main" val="1874515678"/>
                    </a:ext>
                  </a:extLst>
                </a:gridCol>
              </a:tblGrid>
              <a:tr h="817523">
                <a:tc>
                  <a:txBody>
                    <a:bodyPr/>
                    <a:lstStyle/>
                    <a:p>
                      <a:r>
                        <a:rPr lang="en-US" sz="1000" b="1" dirty="0" err="1">
                          <a:solidFill>
                            <a:schemeClr val="bg1"/>
                          </a:solidFill>
                          <a:latin typeface="Arial" panose="020B0604020202020204" pitchFamily="34" charset="0"/>
                          <a:cs typeface="Arial" panose="020B0604020202020204" pitchFamily="34" charset="0"/>
                        </a:rPr>
                        <a:t>Risiko</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Pendanaan</a:t>
                      </a:r>
                      <a:endParaRPr lang="en-ID" sz="10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i="1" dirty="0">
                          <a:solidFill>
                            <a:schemeClr val="accent6">
                              <a:lumMod val="50000"/>
                            </a:schemeClr>
                          </a:solidFill>
                          <a:latin typeface="Arial" panose="020B0604020202020204" pitchFamily="34" charset="0"/>
                          <a:cs typeface="Arial" panose="020B0604020202020204" pitchFamily="34" charset="0"/>
                        </a:rPr>
                        <a:t>Financial Closing </a:t>
                      </a:r>
                      <a:r>
                        <a:rPr lang="en-US" sz="1000" b="0" dirty="0" err="1">
                          <a:solidFill>
                            <a:schemeClr val="accent6">
                              <a:lumMod val="50000"/>
                            </a:schemeClr>
                          </a:solidFill>
                          <a:latin typeface="Arial" panose="020B0604020202020204" pitchFamily="34" charset="0"/>
                          <a:cs typeface="Arial" panose="020B0604020202020204" pitchFamily="34" charset="0"/>
                        </a:rPr>
                        <a:t>memerlukan</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waktu</a:t>
                      </a:r>
                      <a:r>
                        <a:rPr lang="en-US" sz="1000" b="0" dirty="0">
                          <a:solidFill>
                            <a:schemeClr val="accent6">
                              <a:lumMod val="50000"/>
                            </a:schemeClr>
                          </a:solidFill>
                          <a:latin typeface="Arial" panose="020B0604020202020204" pitchFamily="34" charset="0"/>
                          <a:cs typeface="Arial" panose="020B0604020202020204" pitchFamily="34" charset="0"/>
                        </a:rPr>
                        <a:t> yang </a:t>
                      </a:r>
                      <a:r>
                        <a:rPr lang="en-US" sz="1000" b="0" dirty="0" err="1">
                          <a:solidFill>
                            <a:schemeClr val="accent6">
                              <a:lumMod val="50000"/>
                            </a:schemeClr>
                          </a:solidFill>
                          <a:latin typeface="Arial" panose="020B0604020202020204" pitchFamily="34" charset="0"/>
                          <a:cs typeface="Arial" panose="020B0604020202020204" pitchFamily="34" charset="0"/>
                        </a:rPr>
                        <a:t>lebih</a:t>
                      </a:r>
                      <a:r>
                        <a:rPr lang="en-US" sz="1000" b="0" dirty="0">
                          <a:solidFill>
                            <a:schemeClr val="accent6">
                              <a:lumMod val="50000"/>
                            </a:schemeClr>
                          </a:solidFill>
                          <a:latin typeface="Arial" panose="020B0604020202020204" pitchFamily="34" charset="0"/>
                          <a:cs typeface="Arial" panose="020B0604020202020204" pitchFamily="34" charset="0"/>
                        </a:rPr>
                        <a:t> lama </a:t>
                      </a:r>
                      <a:r>
                        <a:rPr lang="en-US" sz="1000" b="0" dirty="0" err="1">
                          <a:solidFill>
                            <a:schemeClr val="accent6">
                              <a:lumMod val="50000"/>
                            </a:schemeClr>
                          </a:solidFill>
                          <a:latin typeface="Arial" panose="020B0604020202020204" pitchFamily="34" charset="0"/>
                          <a:cs typeface="Arial" panose="020B0604020202020204" pitchFamily="34" charset="0"/>
                        </a:rPr>
                        <a:t>dari</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rencana</a:t>
                      </a:r>
                      <a:r>
                        <a:rPr lang="en-US" sz="1000" b="0" dirty="0">
                          <a:solidFill>
                            <a:schemeClr val="accent6">
                              <a:lumMod val="50000"/>
                            </a:schemeClr>
                          </a:solidFill>
                          <a:latin typeface="Arial" panose="020B0604020202020204" pitchFamily="34" charset="0"/>
                          <a:cs typeface="Arial" panose="020B0604020202020204" pitchFamily="34" charset="0"/>
                        </a:rPr>
                        <a:t> </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367967090"/>
                  </a:ext>
                </a:extLst>
              </a:tr>
              <a:tr h="1224628">
                <a:tc>
                  <a:txBody>
                    <a:bodyPr/>
                    <a:lstStyle/>
                    <a:p>
                      <a:r>
                        <a:rPr lang="en-US" sz="1000" b="1" dirty="0" err="1">
                          <a:solidFill>
                            <a:schemeClr val="bg1"/>
                          </a:solidFill>
                          <a:latin typeface="Arial" panose="020B0604020202020204" pitchFamily="34" charset="0"/>
                          <a:cs typeface="Arial" panose="020B0604020202020204" pitchFamily="34" charset="0"/>
                        </a:rPr>
                        <a:t>Risiko</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Desain</a:t>
                      </a:r>
                      <a:r>
                        <a:rPr lang="en-US" sz="1000" b="1" dirty="0">
                          <a:solidFill>
                            <a:schemeClr val="bg1"/>
                          </a:solidFill>
                          <a:latin typeface="Arial" panose="020B0604020202020204" pitchFamily="34" charset="0"/>
                          <a:cs typeface="Arial" panose="020B0604020202020204" pitchFamily="34" charset="0"/>
                        </a:rPr>
                        <a:t> &amp; </a:t>
                      </a:r>
                      <a:r>
                        <a:rPr lang="en-US" sz="1000" b="1" dirty="0" err="1">
                          <a:solidFill>
                            <a:schemeClr val="bg1"/>
                          </a:solidFill>
                          <a:latin typeface="Arial" panose="020B0604020202020204" pitchFamily="34" charset="0"/>
                          <a:cs typeface="Arial" panose="020B0604020202020204" pitchFamily="34" charset="0"/>
                        </a:rPr>
                        <a:t>Konstruksi</a:t>
                      </a:r>
                      <a:endParaRPr lang="en-ID" sz="10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solidFill>
                            <a:schemeClr val="accent6">
                              <a:lumMod val="50000"/>
                            </a:schemeClr>
                          </a:solidFill>
                          <a:latin typeface="Arial" panose="020B0604020202020204" pitchFamily="34" charset="0"/>
                          <a:cs typeface="Arial" panose="020B0604020202020204" pitchFamily="34" charset="0"/>
                        </a:rPr>
                        <a:t>Kiera </a:t>
                      </a:r>
                      <a:r>
                        <a:rPr lang="en-US" sz="900" b="0" dirty="0" err="1">
                          <a:solidFill>
                            <a:schemeClr val="accent6">
                              <a:lumMod val="50000"/>
                            </a:schemeClr>
                          </a:solidFill>
                          <a:latin typeface="Arial" panose="020B0604020202020204" pitchFamily="34" charset="0"/>
                          <a:cs typeface="Arial" panose="020B0604020202020204" pitchFamily="34" charset="0"/>
                        </a:rPr>
                        <a:t>kontraktor</a:t>
                      </a:r>
                      <a:r>
                        <a:rPr lang="en-US" sz="900" b="0" dirty="0">
                          <a:solidFill>
                            <a:schemeClr val="accent6">
                              <a:lumMod val="50000"/>
                            </a:schemeClr>
                          </a:solidFill>
                          <a:latin typeface="Arial" panose="020B0604020202020204" pitchFamily="34" charset="0"/>
                          <a:cs typeface="Arial" panose="020B0604020202020204" pitchFamily="34" charset="0"/>
                        </a:rPr>
                        <a:t> yang </a:t>
                      </a:r>
                      <a:r>
                        <a:rPr lang="en-US" sz="900" b="0" dirty="0" err="1">
                          <a:solidFill>
                            <a:schemeClr val="accent6">
                              <a:lumMod val="50000"/>
                            </a:schemeClr>
                          </a:solidFill>
                          <a:latin typeface="Arial" panose="020B0604020202020204" pitchFamily="34" charset="0"/>
                          <a:cs typeface="Arial" panose="020B0604020202020204" pitchFamily="34" charset="0"/>
                        </a:rPr>
                        <a:t>tidak</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sesuai</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standar</a:t>
                      </a:r>
                      <a:endParaRPr lang="en-US" sz="900" b="0" dirty="0">
                        <a:solidFill>
                          <a:schemeClr val="accent6">
                            <a:lumMod val="50000"/>
                          </a:schemeClr>
                        </a:solidFill>
                        <a:latin typeface="Arial" panose="020B0604020202020204" pitchFamily="34" charset="0"/>
                        <a:cs typeface="Arial" panose="020B0604020202020204" pitchFamily="34" charset="0"/>
                      </a:endParaRP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solidFill>
                            <a:schemeClr val="accent6">
                              <a:lumMod val="50000"/>
                            </a:schemeClr>
                          </a:solidFill>
                          <a:latin typeface="Arial" panose="020B0604020202020204" pitchFamily="34" charset="0"/>
                          <a:cs typeface="Arial" panose="020B0604020202020204" pitchFamily="34" charset="0"/>
                        </a:rPr>
                        <a:t>Integrase </a:t>
                      </a:r>
                      <a:r>
                        <a:rPr lang="en-US" sz="900" b="0" dirty="0" err="1">
                          <a:solidFill>
                            <a:schemeClr val="accent6">
                              <a:lumMod val="50000"/>
                            </a:schemeClr>
                          </a:solidFill>
                          <a:latin typeface="Arial" panose="020B0604020202020204" pitchFamily="34" charset="0"/>
                          <a:cs typeface="Arial" panose="020B0604020202020204" pitchFamily="34" charset="0"/>
                        </a:rPr>
                        <a:t>stasiun</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dengan</a:t>
                      </a:r>
                      <a:r>
                        <a:rPr lang="en-US" sz="900" b="0" dirty="0">
                          <a:solidFill>
                            <a:schemeClr val="accent6">
                              <a:lumMod val="50000"/>
                            </a:schemeClr>
                          </a:solidFill>
                          <a:latin typeface="Arial" panose="020B0604020202020204" pitchFamily="34" charset="0"/>
                          <a:cs typeface="Arial" panose="020B0604020202020204" pitchFamily="34" charset="0"/>
                        </a:rPr>
                        <a:t> PT KCIC</a:t>
                      </a: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err="1">
                          <a:solidFill>
                            <a:schemeClr val="accent6">
                              <a:lumMod val="50000"/>
                            </a:schemeClr>
                          </a:solidFill>
                          <a:latin typeface="Arial" panose="020B0604020202020204" pitchFamily="34" charset="0"/>
                          <a:cs typeface="Arial" panose="020B0604020202020204" pitchFamily="34" charset="0"/>
                        </a:rPr>
                        <a:t>Integrasi</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stasiun</a:t>
                      </a:r>
                      <a:r>
                        <a:rPr lang="en-US" sz="900" b="0" dirty="0">
                          <a:solidFill>
                            <a:schemeClr val="accent6">
                              <a:lumMod val="50000"/>
                            </a:schemeClr>
                          </a:solidFill>
                          <a:latin typeface="Arial" panose="020B0604020202020204" pitchFamily="34" charset="0"/>
                          <a:cs typeface="Arial" panose="020B0604020202020204" pitchFamily="34" charset="0"/>
                        </a:rPr>
                        <a:t> di </a:t>
                      </a:r>
                      <a:r>
                        <a:rPr lang="en-US" sz="900" b="0" dirty="0" err="1">
                          <a:solidFill>
                            <a:schemeClr val="accent6">
                              <a:lumMod val="50000"/>
                            </a:schemeClr>
                          </a:solidFill>
                          <a:latin typeface="Arial" panose="020B0604020202020204" pitchFamily="34" charset="0"/>
                          <a:cs typeface="Arial" panose="020B0604020202020204" pitchFamily="34" charset="0"/>
                        </a:rPr>
                        <a:t>Leuwipanjang</a:t>
                      </a:r>
                      <a:endParaRPr lang="en-US" sz="900" b="0" dirty="0">
                        <a:solidFill>
                          <a:schemeClr val="accent6">
                            <a:lumMod val="50000"/>
                          </a:schemeClr>
                        </a:solidFill>
                        <a:latin typeface="Arial" panose="020B0604020202020204" pitchFamily="34" charset="0"/>
                        <a:cs typeface="Arial" panose="020B0604020202020204" pitchFamily="34" charset="0"/>
                      </a:endParaRP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err="1">
                          <a:solidFill>
                            <a:schemeClr val="accent6">
                              <a:lumMod val="50000"/>
                            </a:schemeClr>
                          </a:solidFill>
                          <a:latin typeface="Arial" panose="020B0604020202020204" pitchFamily="34" charset="0"/>
                          <a:cs typeface="Arial" panose="020B0604020202020204" pitchFamily="34" charset="0"/>
                        </a:rPr>
                        <a:t>Integrasi</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proyek</a:t>
                      </a:r>
                      <a:r>
                        <a:rPr lang="en-US" sz="900" b="0" dirty="0">
                          <a:solidFill>
                            <a:schemeClr val="accent6">
                              <a:lumMod val="50000"/>
                            </a:schemeClr>
                          </a:solidFill>
                          <a:latin typeface="Arial" panose="020B0604020202020204" pitchFamily="34" charset="0"/>
                          <a:cs typeface="Arial" panose="020B0604020202020204" pitchFamily="34" charset="0"/>
                        </a:rPr>
                        <a:t> flyover di </a:t>
                      </a:r>
                      <a:r>
                        <a:rPr lang="en-US" sz="900" b="0" dirty="0" err="1">
                          <a:solidFill>
                            <a:schemeClr val="accent6">
                              <a:lumMod val="50000"/>
                            </a:schemeClr>
                          </a:solidFill>
                          <a:latin typeface="Arial" panose="020B0604020202020204" pitchFamily="34" charset="0"/>
                          <a:cs typeface="Arial" panose="020B0604020202020204" pitchFamily="34" charset="0"/>
                        </a:rPr>
                        <a:t>bbrp</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lokasi</a:t>
                      </a:r>
                      <a:endParaRPr lang="en-US" sz="900" b="0" dirty="0">
                        <a:solidFill>
                          <a:schemeClr val="accent6">
                            <a:lumMod val="50000"/>
                          </a:schemeClr>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317823506"/>
                  </a:ext>
                </a:extLst>
              </a:tr>
              <a:tr h="859845">
                <a:tc>
                  <a:txBody>
                    <a:bodyPr/>
                    <a:lstStyle/>
                    <a:p>
                      <a:r>
                        <a:rPr lang="en-US" sz="1000" b="1" dirty="0" err="1">
                          <a:solidFill>
                            <a:schemeClr val="bg1"/>
                          </a:solidFill>
                          <a:latin typeface="Arial" panose="020B0604020202020204" pitchFamily="34" charset="0"/>
                          <a:cs typeface="Arial" panose="020B0604020202020204" pitchFamily="34" charset="0"/>
                        </a:rPr>
                        <a:t>Risiko</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Operasional</a:t>
                      </a:r>
                      <a:endParaRPr lang="en-ID" sz="10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a:solidFill>
                            <a:schemeClr val="accent6">
                              <a:lumMod val="50000"/>
                            </a:schemeClr>
                          </a:solidFill>
                          <a:latin typeface="Arial" panose="020B0604020202020204" pitchFamily="34" charset="0"/>
                          <a:cs typeface="Arial" panose="020B0604020202020204" pitchFamily="34" charset="0"/>
                        </a:rPr>
                        <a:t>Singkronisasi</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operasional</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dengan</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kereta</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cepat</a:t>
                      </a:r>
                      <a:endParaRPr lang="en-US" sz="1000" b="0" dirty="0">
                        <a:solidFill>
                          <a:schemeClr val="accent6">
                            <a:lumMod val="50000"/>
                          </a:schemeClr>
                        </a:solidFill>
                        <a:latin typeface="Arial" panose="020B0604020202020204" pitchFamily="34" charset="0"/>
                        <a:cs typeface="Arial" panose="020B0604020202020204" pitchFamily="34" charset="0"/>
                      </a:endParaRP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a:solidFill>
                            <a:schemeClr val="accent6">
                              <a:lumMod val="50000"/>
                            </a:schemeClr>
                          </a:solidFill>
                          <a:latin typeface="Arial" panose="020B0604020202020204" pitchFamily="34" charset="0"/>
                          <a:cs typeface="Arial" panose="020B0604020202020204" pitchFamily="34" charset="0"/>
                        </a:rPr>
                        <a:t>Peningkatan</a:t>
                      </a:r>
                      <a:r>
                        <a:rPr lang="en-US" sz="1000" b="0" dirty="0">
                          <a:solidFill>
                            <a:schemeClr val="accent6">
                              <a:lumMod val="50000"/>
                            </a:schemeClr>
                          </a:solidFill>
                          <a:latin typeface="Arial" panose="020B0604020202020204" pitchFamily="34" charset="0"/>
                          <a:cs typeface="Arial" panose="020B0604020202020204" pitchFamily="34" charset="0"/>
                        </a:rPr>
                        <a:t> headway </a:t>
                      </a:r>
                      <a:r>
                        <a:rPr lang="en-US" sz="1000" b="0" dirty="0" err="1">
                          <a:solidFill>
                            <a:schemeClr val="accent6">
                              <a:lumMod val="50000"/>
                            </a:schemeClr>
                          </a:solidFill>
                          <a:latin typeface="Arial" panose="020B0604020202020204" pitchFamily="34" charset="0"/>
                          <a:cs typeface="Arial" panose="020B0604020202020204" pitchFamily="34" charset="0"/>
                        </a:rPr>
                        <a:t>kereta</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430288308"/>
                  </a:ext>
                </a:extLst>
              </a:tr>
              <a:tr h="842475">
                <a:tc>
                  <a:txBody>
                    <a:bodyPr/>
                    <a:lstStyle/>
                    <a:p>
                      <a:r>
                        <a:rPr lang="en-US" sz="1000" b="1" dirty="0" err="1">
                          <a:solidFill>
                            <a:schemeClr val="bg1"/>
                          </a:solidFill>
                          <a:latin typeface="Arial" panose="020B0604020202020204" pitchFamily="34" charset="0"/>
                          <a:cs typeface="Arial" panose="020B0604020202020204" pitchFamily="34" charset="0"/>
                        </a:rPr>
                        <a:t>Risiko</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Politik</a:t>
                      </a:r>
                      <a:r>
                        <a:rPr lang="en-US" sz="1000" b="1" dirty="0">
                          <a:solidFill>
                            <a:schemeClr val="bg1"/>
                          </a:solidFill>
                          <a:latin typeface="Arial" panose="020B0604020202020204" pitchFamily="34" charset="0"/>
                          <a:cs typeface="Arial" panose="020B0604020202020204" pitchFamily="34" charset="0"/>
                        </a:rPr>
                        <a:t> &amp; </a:t>
                      </a:r>
                      <a:r>
                        <a:rPr lang="en-US" sz="1000" b="1" dirty="0" err="1">
                          <a:solidFill>
                            <a:schemeClr val="bg1"/>
                          </a:solidFill>
                          <a:latin typeface="Arial" panose="020B0604020202020204" pitchFamily="34" charset="0"/>
                          <a:cs typeface="Arial" panose="020B0604020202020204" pitchFamily="34" charset="0"/>
                        </a:rPr>
                        <a:t>Regulasi</a:t>
                      </a:r>
                      <a:endParaRPr lang="en-ID" sz="10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a:solidFill>
                            <a:schemeClr val="accent6">
                              <a:lumMod val="50000"/>
                            </a:schemeClr>
                          </a:solidFill>
                          <a:latin typeface="Arial" panose="020B0604020202020204" pitchFamily="34" charset="0"/>
                          <a:cs typeface="Arial" panose="020B0604020202020204" pitchFamily="34" charset="0"/>
                        </a:rPr>
                        <a:t>Persetujuan</a:t>
                      </a:r>
                      <a:r>
                        <a:rPr lang="en-US" sz="1000" b="0" dirty="0">
                          <a:solidFill>
                            <a:schemeClr val="accent6">
                              <a:lumMod val="50000"/>
                            </a:schemeClr>
                          </a:solidFill>
                          <a:latin typeface="Arial" panose="020B0604020202020204" pitchFamily="34" charset="0"/>
                          <a:cs typeface="Arial" panose="020B0604020202020204" pitchFamily="34" charset="0"/>
                        </a:rPr>
                        <a:t> DPRD</a:t>
                      </a: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a:solidFill>
                            <a:schemeClr val="accent6">
                              <a:lumMod val="50000"/>
                            </a:schemeClr>
                          </a:solidFill>
                          <a:latin typeface="Arial" panose="020B0604020202020204" pitchFamily="34" charset="0"/>
                          <a:cs typeface="Arial" panose="020B0604020202020204" pitchFamily="34" charset="0"/>
                        </a:rPr>
                        <a:t>Perubahan</a:t>
                      </a:r>
                      <a:r>
                        <a:rPr lang="en-US" sz="1000" b="0" dirty="0">
                          <a:solidFill>
                            <a:schemeClr val="accent6">
                              <a:lumMod val="50000"/>
                            </a:schemeClr>
                          </a:solidFill>
                          <a:latin typeface="Arial" panose="020B0604020202020204" pitchFamily="34" charset="0"/>
                          <a:cs typeface="Arial" panose="020B0604020202020204" pitchFamily="34" charset="0"/>
                        </a:rPr>
                        <a:t> proses </a:t>
                      </a:r>
                      <a:r>
                        <a:rPr lang="en-US" sz="1000" b="0" dirty="0" err="1">
                          <a:solidFill>
                            <a:schemeClr val="accent6">
                              <a:lumMod val="50000"/>
                            </a:schemeClr>
                          </a:solidFill>
                          <a:latin typeface="Arial" panose="020B0604020202020204" pitchFamily="34" charset="0"/>
                          <a:cs typeface="Arial" panose="020B0604020202020204" pitchFamily="34" charset="0"/>
                        </a:rPr>
                        <a:t>dan</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regulasi</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perijinan</a:t>
                      </a:r>
                      <a:endParaRPr lang="en-US" sz="1000" b="0" dirty="0">
                        <a:solidFill>
                          <a:schemeClr val="accent6">
                            <a:lumMod val="50000"/>
                          </a:schemeClr>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343855688"/>
                  </a:ext>
                </a:extLst>
              </a:tr>
              <a:tr h="977097">
                <a:tc>
                  <a:txBody>
                    <a:bodyPr/>
                    <a:lstStyle/>
                    <a:p>
                      <a:r>
                        <a:rPr lang="en-US" sz="1000" b="1" dirty="0" err="1">
                          <a:solidFill>
                            <a:schemeClr val="bg1"/>
                          </a:solidFill>
                          <a:latin typeface="Arial" panose="020B0604020202020204" pitchFamily="34" charset="0"/>
                          <a:cs typeface="Arial" panose="020B0604020202020204" pitchFamily="34" charset="0"/>
                        </a:rPr>
                        <a:t>Risiko</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Lainnya</a:t>
                      </a:r>
                      <a:endParaRPr lang="en-ID" sz="10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err="1">
                          <a:solidFill>
                            <a:schemeClr val="accent6">
                              <a:lumMod val="50000"/>
                            </a:schemeClr>
                          </a:solidFill>
                          <a:latin typeface="Arial" panose="020B0604020202020204" pitchFamily="34" charset="0"/>
                          <a:cs typeface="Arial" panose="020B0604020202020204" pitchFamily="34" charset="0"/>
                        </a:rPr>
                        <a:t>Terlambatnya</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pengadaan</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lahan</a:t>
                      </a:r>
                      <a:endParaRPr lang="en-US" sz="900" b="0" dirty="0">
                        <a:solidFill>
                          <a:schemeClr val="accent6">
                            <a:lumMod val="50000"/>
                          </a:schemeClr>
                        </a:solidFill>
                        <a:latin typeface="Arial" panose="020B0604020202020204" pitchFamily="34" charset="0"/>
                        <a:cs typeface="Arial" panose="020B0604020202020204" pitchFamily="34" charset="0"/>
                      </a:endParaRP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solidFill>
                            <a:schemeClr val="accent6">
                              <a:lumMod val="50000"/>
                            </a:schemeClr>
                          </a:solidFill>
                          <a:latin typeface="Arial" panose="020B0604020202020204" pitchFamily="34" charset="0"/>
                          <a:cs typeface="Arial" panose="020B0604020202020204" pitchFamily="34" charset="0"/>
                        </a:rPr>
                        <a:t>Target </a:t>
                      </a:r>
                      <a:r>
                        <a:rPr lang="en-US" sz="900" b="0" dirty="0" err="1">
                          <a:solidFill>
                            <a:schemeClr val="accent6">
                              <a:lumMod val="50000"/>
                            </a:schemeClr>
                          </a:solidFill>
                          <a:latin typeface="Arial" panose="020B0604020202020204" pitchFamily="34" charset="0"/>
                          <a:cs typeface="Arial" panose="020B0604020202020204" pitchFamily="34" charset="0"/>
                        </a:rPr>
                        <a:t>penyelesaian</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tidak</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sama</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dengan</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proyek</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kereta</a:t>
                      </a:r>
                      <a:r>
                        <a:rPr lang="en-US" sz="900" b="0" dirty="0">
                          <a:solidFill>
                            <a:schemeClr val="accent6">
                              <a:lumMod val="50000"/>
                            </a:schemeClr>
                          </a:solidFill>
                          <a:latin typeface="Arial" panose="020B0604020202020204" pitchFamily="34" charset="0"/>
                          <a:cs typeface="Arial" panose="020B0604020202020204" pitchFamily="34" charset="0"/>
                        </a:rPr>
                        <a:t> </a:t>
                      </a:r>
                      <a:r>
                        <a:rPr lang="en-US" sz="900" b="0" dirty="0" err="1">
                          <a:solidFill>
                            <a:schemeClr val="accent6">
                              <a:lumMod val="50000"/>
                            </a:schemeClr>
                          </a:solidFill>
                          <a:latin typeface="Arial" panose="020B0604020202020204" pitchFamily="34" charset="0"/>
                          <a:cs typeface="Arial" panose="020B0604020202020204" pitchFamily="34" charset="0"/>
                        </a:rPr>
                        <a:t>cepat</a:t>
                      </a:r>
                      <a:endParaRPr lang="en-ID" sz="9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769711916"/>
                  </a:ext>
                </a:extLst>
              </a:tr>
            </a:tbl>
          </a:graphicData>
        </a:graphic>
      </p:graphicFrame>
      <p:sp>
        <p:nvSpPr>
          <p:cNvPr id="24" name="Rectangle 13">
            <a:extLst>
              <a:ext uri="{FF2B5EF4-FFF2-40B4-BE49-F238E27FC236}">
                <a16:creationId xmlns:a16="http://schemas.microsoft.com/office/drawing/2014/main" id="{F19373CB-2280-4319-A72B-946782FA06B2}"/>
              </a:ext>
            </a:extLst>
          </p:cNvPr>
          <p:cNvSpPr/>
          <p:nvPr/>
        </p:nvSpPr>
        <p:spPr>
          <a:xfrm>
            <a:off x="70623" y="1165632"/>
            <a:ext cx="2352105" cy="246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r>
              <a:rPr lang="en-US" sz="1197" b="1" dirty="0">
                <a:solidFill>
                  <a:schemeClr val="tx2">
                    <a:lumMod val="50000"/>
                  </a:schemeClr>
                </a:solidFill>
                <a:latin typeface="Arial" pitchFamily="34" charset="0"/>
                <a:cs typeface="Arial" pitchFamily="34" charset="0"/>
              </a:rPr>
              <a:t>ASPEK FINANSIAL PROYEK</a:t>
            </a:r>
          </a:p>
        </p:txBody>
      </p:sp>
      <p:cxnSp>
        <p:nvCxnSpPr>
          <p:cNvPr id="25" name="Straight Connector 24">
            <a:extLst>
              <a:ext uri="{FF2B5EF4-FFF2-40B4-BE49-F238E27FC236}">
                <a16:creationId xmlns:a16="http://schemas.microsoft.com/office/drawing/2014/main" id="{099ED8AF-0CAC-4BAE-930E-9433766BE2B7}"/>
              </a:ext>
            </a:extLst>
          </p:cNvPr>
          <p:cNvCxnSpPr>
            <a:cxnSpLocks/>
          </p:cNvCxnSpPr>
          <p:nvPr/>
        </p:nvCxnSpPr>
        <p:spPr>
          <a:xfrm>
            <a:off x="142547" y="1412102"/>
            <a:ext cx="228018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13">
            <a:extLst>
              <a:ext uri="{FF2B5EF4-FFF2-40B4-BE49-F238E27FC236}">
                <a16:creationId xmlns:a16="http://schemas.microsoft.com/office/drawing/2014/main" id="{CABEE690-B8BC-4A22-BFE2-77522E4A7E8A}"/>
              </a:ext>
            </a:extLst>
          </p:cNvPr>
          <p:cNvSpPr/>
          <p:nvPr/>
        </p:nvSpPr>
        <p:spPr>
          <a:xfrm>
            <a:off x="3279737" y="1150463"/>
            <a:ext cx="2797398" cy="246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r>
              <a:rPr lang="en-US" sz="1197" b="1" dirty="0">
                <a:solidFill>
                  <a:schemeClr val="tx2">
                    <a:lumMod val="50000"/>
                  </a:schemeClr>
                </a:solidFill>
                <a:latin typeface="Arial" pitchFamily="34" charset="0"/>
                <a:cs typeface="Arial" pitchFamily="34" charset="0"/>
              </a:rPr>
              <a:t>KESIAPAN PEMERINTAH DAERAH</a:t>
            </a:r>
          </a:p>
        </p:txBody>
      </p:sp>
      <p:cxnSp>
        <p:nvCxnSpPr>
          <p:cNvPr id="27" name="Straight Connector 26">
            <a:extLst>
              <a:ext uri="{FF2B5EF4-FFF2-40B4-BE49-F238E27FC236}">
                <a16:creationId xmlns:a16="http://schemas.microsoft.com/office/drawing/2014/main" id="{F79BBE55-8BA6-4806-BA7F-A107228FBDFB}"/>
              </a:ext>
            </a:extLst>
          </p:cNvPr>
          <p:cNvCxnSpPr>
            <a:cxnSpLocks/>
          </p:cNvCxnSpPr>
          <p:nvPr/>
        </p:nvCxnSpPr>
        <p:spPr>
          <a:xfrm>
            <a:off x="3327289" y="1417276"/>
            <a:ext cx="2725473"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13">
            <a:extLst>
              <a:ext uri="{FF2B5EF4-FFF2-40B4-BE49-F238E27FC236}">
                <a16:creationId xmlns:a16="http://schemas.microsoft.com/office/drawing/2014/main" id="{957BCC05-58A0-41F4-B782-30E00036AC92}"/>
              </a:ext>
            </a:extLst>
          </p:cNvPr>
          <p:cNvSpPr/>
          <p:nvPr/>
        </p:nvSpPr>
        <p:spPr>
          <a:xfrm>
            <a:off x="6540846" y="1100374"/>
            <a:ext cx="1588232" cy="331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r>
              <a:rPr lang="en-US" sz="1197" b="1" dirty="0">
                <a:solidFill>
                  <a:schemeClr val="tx2">
                    <a:lumMod val="50000"/>
                  </a:schemeClr>
                </a:solidFill>
                <a:latin typeface="Arial" pitchFamily="34" charset="0"/>
                <a:cs typeface="Arial" pitchFamily="34" charset="0"/>
              </a:rPr>
              <a:t>RISIKO PROYEK</a:t>
            </a:r>
          </a:p>
        </p:txBody>
      </p:sp>
      <p:cxnSp>
        <p:nvCxnSpPr>
          <p:cNvPr id="29" name="Straight Connector 28">
            <a:extLst>
              <a:ext uri="{FF2B5EF4-FFF2-40B4-BE49-F238E27FC236}">
                <a16:creationId xmlns:a16="http://schemas.microsoft.com/office/drawing/2014/main" id="{4743BE29-9355-4F85-848A-5E507618447A}"/>
              </a:ext>
            </a:extLst>
          </p:cNvPr>
          <p:cNvCxnSpPr>
            <a:cxnSpLocks/>
          </p:cNvCxnSpPr>
          <p:nvPr/>
        </p:nvCxnSpPr>
        <p:spPr>
          <a:xfrm>
            <a:off x="6612770" y="1411983"/>
            <a:ext cx="1411639"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13">
            <a:extLst>
              <a:ext uri="{FF2B5EF4-FFF2-40B4-BE49-F238E27FC236}">
                <a16:creationId xmlns:a16="http://schemas.microsoft.com/office/drawing/2014/main" id="{245B2461-2966-46E5-AB82-5E16D03DE74A}"/>
              </a:ext>
            </a:extLst>
          </p:cNvPr>
          <p:cNvSpPr/>
          <p:nvPr/>
        </p:nvSpPr>
        <p:spPr>
          <a:xfrm>
            <a:off x="70623" y="4015258"/>
            <a:ext cx="3123997" cy="311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3313" tIns="36655" rIns="73313" bIns="36655" rtlCol="0" anchor="ctr"/>
          <a:lstStyle/>
          <a:p>
            <a:r>
              <a:rPr lang="en-US" sz="1197" b="1" dirty="0">
                <a:solidFill>
                  <a:schemeClr val="tx2">
                    <a:lumMod val="50000"/>
                  </a:schemeClr>
                </a:solidFill>
                <a:latin typeface="Arial" pitchFamily="34" charset="0"/>
                <a:cs typeface="Arial" pitchFamily="34" charset="0"/>
              </a:rPr>
              <a:t>INDIKASI DUKUNGAN / JAMINAN PEMERINTAH</a:t>
            </a:r>
          </a:p>
        </p:txBody>
      </p:sp>
      <p:cxnSp>
        <p:nvCxnSpPr>
          <p:cNvPr id="32" name="Straight Connector 31">
            <a:extLst>
              <a:ext uri="{FF2B5EF4-FFF2-40B4-BE49-F238E27FC236}">
                <a16:creationId xmlns:a16="http://schemas.microsoft.com/office/drawing/2014/main" id="{9BEDE509-0026-4E0A-AEB2-AF4BB9F2B2AF}"/>
              </a:ext>
            </a:extLst>
          </p:cNvPr>
          <p:cNvCxnSpPr>
            <a:cxnSpLocks/>
          </p:cNvCxnSpPr>
          <p:nvPr/>
        </p:nvCxnSpPr>
        <p:spPr>
          <a:xfrm>
            <a:off x="142547" y="4392112"/>
            <a:ext cx="305207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43AF301D-A6FC-431D-843C-FAE6ED3CA7A9}"/>
              </a:ext>
            </a:extLst>
          </p:cNvPr>
          <p:cNvGraphicFramePr>
            <a:graphicFrameLocks noGrp="1"/>
          </p:cNvGraphicFramePr>
          <p:nvPr/>
        </p:nvGraphicFramePr>
        <p:xfrm>
          <a:off x="142547" y="4471237"/>
          <a:ext cx="3052073" cy="1811891"/>
        </p:xfrm>
        <a:graphic>
          <a:graphicData uri="http://schemas.openxmlformats.org/drawingml/2006/table">
            <a:tbl>
              <a:tblPr firstRow="1" bandRow="1">
                <a:tableStyleId>{69012ECD-51FC-41F1-AA8D-1B2483CD663E}</a:tableStyleId>
              </a:tblPr>
              <a:tblGrid>
                <a:gridCol w="1007417">
                  <a:extLst>
                    <a:ext uri="{9D8B030D-6E8A-4147-A177-3AD203B41FA5}">
                      <a16:colId xmlns:a16="http://schemas.microsoft.com/office/drawing/2014/main" val="2414017839"/>
                    </a:ext>
                  </a:extLst>
                </a:gridCol>
                <a:gridCol w="2044656">
                  <a:extLst>
                    <a:ext uri="{9D8B030D-6E8A-4147-A177-3AD203B41FA5}">
                      <a16:colId xmlns:a16="http://schemas.microsoft.com/office/drawing/2014/main" val="1874515678"/>
                    </a:ext>
                  </a:extLst>
                </a:gridCol>
              </a:tblGrid>
              <a:tr h="952046">
                <a:tc>
                  <a:txBody>
                    <a:bodyPr/>
                    <a:lstStyle/>
                    <a:p>
                      <a:r>
                        <a:rPr lang="en-US" sz="1100" b="1" dirty="0" err="1">
                          <a:solidFill>
                            <a:schemeClr val="bg1"/>
                          </a:solidFill>
                          <a:latin typeface="Arial" panose="020B0604020202020204" pitchFamily="34" charset="0"/>
                          <a:cs typeface="Arial" panose="020B0604020202020204" pitchFamily="34" charset="0"/>
                        </a:rPr>
                        <a:t>Dukungan</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Pemerintah</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r>
                        <a:rPr lang="en-US" sz="1000" b="0" dirty="0" err="1">
                          <a:solidFill>
                            <a:schemeClr val="tx1"/>
                          </a:solidFill>
                          <a:latin typeface="Arial" panose="020B0604020202020204" pitchFamily="34" charset="0"/>
                          <a:cs typeface="Arial" panose="020B0604020202020204" pitchFamily="34" charset="0"/>
                        </a:rPr>
                        <a:t>Ya</a:t>
                      </a:r>
                      <a:r>
                        <a:rPr lang="en-US" sz="1000" b="0" dirty="0">
                          <a:solidFill>
                            <a:schemeClr val="tx1"/>
                          </a:solidFill>
                          <a:latin typeface="Arial" panose="020B0604020202020204" pitchFamily="34" charset="0"/>
                          <a:cs typeface="Arial" panose="020B0604020202020204" pitchFamily="34" charset="0"/>
                        </a:rPr>
                        <a:t> / </a:t>
                      </a:r>
                      <a:r>
                        <a:rPr lang="en-US" sz="1000" b="0" strike="sngStrike" dirty="0" err="1">
                          <a:solidFill>
                            <a:schemeClr val="tx1"/>
                          </a:solidFill>
                          <a:latin typeface="Arial" panose="020B0604020202020204" pitchFamily="34" charset="0"/>
                          <a:cs typeface="Arial" panose="020B0604020202020204" pitchFamily="34" charset="0"/>
                        </a:rPr>
                        <a:t>Tidak</a:t>
                      </a:r>
                      <a:r>
                        <a:rPr lang="en-US" sz="1000" b="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000" b="0" dirty="0" err="1">
                          <a:solidFill>
                            <a:schemeClr val="accent6">
                              <a:lumMod val="50000"/>
                            </a:schemeClr>
                          </a:solidFill>
                          <a:latin typeface="Arial" panose="020B0604020202020204" pitchFamily="34" charset="0"/>
                          <a:cs typeface="Arial" panose="020B0604020202020204" pitchFamily="34" charset="0"/>
                        </a:rPr>
                        <a:t>Dukungan</a:t>
                      </a:r>
                      <a:r>
                        <a:rPr lang="en-US" sz="1000" b="0" dirty="0">
                          <a:solidFill>
                            <a:schemeClr val="accent6">
                              <a:lumMod val="50000"/>
                            </a:schemeClr>
                          </a:solidFill>
                          <a:latin typeface="Arial" panose="020B0604020202020204" pitchFamily="34" charset="0"/>
                          <a:cs typeface="Arial" panose="020B0604020202020204" pitchFamily="34" charset="0"/>
                        </a:rPr>
                        <a:t> fiscal (VGF, PDF)</a:t>
                      </a:r>
                    </a:p>
                    <a:p>
                      <a:pPr marL="171450" indent="-171450">
                        <a:buFont typeface="Arial" panose="020B0604020202020204" pitchFamily="34" charset="0"/>
                        <a:buChar char="•"/>
                      </a:pPr>
                      <a:r>
                        <a:rPr lang="en-US" sz="1000" b="0" dirty="0" err="1">
                          <a:solidFill>
                            <a:schemeClr val="accent6">
                              <a:lumMod val="50000"/>
                            </a:schemeClr>
                          </a:solidFill>
                          <a:latin typeface="Arial" panose="020B0604020202020204" pitchFamily="34" charset="0"/>
                          <a:cs typeface="Arial" panose="020B0604020202020204" pitchFamily="34" charset="0"/>
                        </a:rPr>
                        <a:t>Subsidi</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tarif</a:t>
                      </a:r>
                      <a:endParaRPr lang="en-US" sz="1000" b="0" dirty="0">
                        <a:solidFill>
                          <a:schemeClr val="accent6">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dirty="0" err="1">
                          <a:solidFill>
                            <a:schemeClr val="accent6">
                              <a:lumMod val="50000"/>
                            </a:schemeClr>
                          </a:solidFill>
                          <a:latin typeface="Arial" panose="020B0604020202020204" pitchFamily="34" charset="0"/>
                          <a:cs typeface="Arial" panose="020B0604020202020204" pitchFamily="34" charset="0"/>
                        </a:rPr>
                        <a:t>Pengadaan</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lahan</a:t>
                      </a:r>
                      <a:endParaRPr lang="en-ID" sz="1000" b="0" dirty="0">
                        <a:solidFill>
                          <a:schemeClr val="accent6">
                            <a:lumMod val="50000"/>
                          </a:schemeClr>
                        </a:solidFill>
                        <a:latin typeface="Arial" panose="020B0604020202020204" pitchFamily="34" charset="0"/>
                        <a:cs typeface="Arial" panose="020B0604020202020204" pitchFamily="34" charset="0"/>
                      </a:endParaRPr>
                    </a:p>
                  </a:txBody>
                  <a:tcPr marL="78168" marR="78168" marT="39084" marB="39084">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596754763"/>
                  </a:ext>
                </a:extLst>
              </a:tr>
              <a:tr h="859845">
                <a:tc>
                  <a:txBody>
                    <a:bodyPr/>
                    <a:lstStyle/>
                    <a:p>
                      <a:r>
                        <a:rPr lang="en-US" sz="1100" b="1" dirty="0" err="1">
                          <a:solidFill>
                            <a:schemeClr val="bg1"/>
                          </a:solidFill>
                          <a:latin typeface="Arial" panose="020B0604020202020204" pitchFamily="34" charset="0"/>
                          <a:cs typeface="Arial" panose="020B0604020202020204" pitchFamily="34" charset="0"/>
                        </a:rPr>
                        <a:t>Jaminan</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Pemerintah</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latin typeface="Arial" panose="020B0604020202020204" pitchFamily="34" charset="0"/>
                          <a:cs typeface="Arial" panose="020B0604020202020204" pitchFamily="34" charset="0"/>
                        </a:rPr>
                        <a:t>Ya</a:t>
                      </a:r>
                      <a:r>
                        <a:rPr lang="en-US" sz="1000" b="0" dirty="0">
                          <a:solidFill>
                            <a:schemeClr val="tx1"/>
                          </a:solidFill>
                          <a:latin typeface="Arial" panose="020B0604020202020204" pitchFamily="34" charset="0"/>
                          <a:cs typeface="Arial" panose="020B0604020202020204" pitchFamily="34" charset="0"/>
                        </a:rPr>
                        <a:t> / </a:t>
                      </a:r>
                      <a:r>
                        <a:rPr lang="en-US" sz="1000" b="0" strike="sngStrike" dirty="0" err="1">
                          <a:solidFill>
                            <a:schemeClr val="tx1"/>
                          </a:solidFill>
                          <a:latin typeface="Arial" panose="020B0604020202020204" pitchFamily="34" charset="0"/>
                          <a:cs typeface="Arial" panose="020B0604020202020204" pitchFamily="34" charset="0"/>
                        </a:rPr>
                        <a:t>Tidak</a:t>
                      </a:r>
                      <a:r>
                        <a:rPr lang="en-US" sz="1000" b="0" dirty="0">
                          <a:solidFill>
                            <a:schemeClr val="tx1"/>
                          </a:solidFill>
                          <a:latin typeface="Arial" panose="020B0604020202020204" pitchFamily="34" charset="0"/>
                          <a:cs typeface="Arial" panose="020B0604020202020204" pitchFamily="34" charset="0"/>
                        </a:rPr>
                        <a:t> </a:t>
                      </a: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a:solidFill>
                            <a:schemeClr val="accent6">
                              <a:lumMod val="50000"/>
                            </a:schemeClr>
                          </a:solidFill>
                          <a:latin typeface="Arial" panose="020B0604020202020204" pitchFamily="34" charset="0"/>
                          <a:cs typeface="Arial" panose="020B0604020202020204" pitchFamily="34" charset="0"/>
                        </a:rPr>
                        <a:t>Resiko</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lahan</a:t>
                      </a:r>
                      <a:endParaRPr lang="en-US" sz="1000" b="0" dirty="0">
                        <a:solidFill>
                          <a:schemeClr val="accent6">
                            <a:lumMod val="50000"/>
                          </a:schemeClr>
                        </a:solidFill>
                        <a:latin typeface="Arial" panose="020B0604020202020204" pitchFamily="34" charset="0"/>
                        <a:cs typeface="Arial" panose="020B0604020202020204" pitchFamily="34" charset="0"/>
                      </a:endParaRP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a:solidFill>
                            <a:schemeClr val="accent6">
                              <a:lumMod val="50000"/>
                            </a:schemeClr>
                          </a:solidFill>
                          <a:latin typeface="Arial" panose="020B0604020202020204" pitchFamily="34" charset="0"/>
                          <a:cs typeface="Arial" panose="020B0604020202020204" pitchFamily="34" charset="0"/>
                        </a:rPr>
                        <a:t>Resiko</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politik</a:t>
                      </a:r>
                      <a:r>
                        <a:rPr lang="en-US" sz="1000" b="0" dirty="0">
                          <a:solidFill>
                            <a:schemeClr val="accent6">
                              <a:lumMod val="50000"/>
                            </a:schemeClr>
                          </a:solidFill>
                          <a:latin typeface="Arial" panose="020B0604020202020204" pitchFamily="34" charset="0"/>
                          <a:cs typeface="Arial" panose="020B0604020202020204" pitchFamily="34" charset="0"/>
                        </a:rPr>
                        <a:t> &amp; </a:t>
                      </a:r>
                      <a:r>
                        <a:rPr lang="en-US" sz="1000" b="0" dirty="0" err="1">
                          <a:solidFill>
                            <a:schemeClr val="accent6">
                              <a:lumMod val="50000"/>
                            </a:schemeClr>
                          </a:solidFill>
                          <a:latin typeface="Arial" panose="020B0604020202020204" pitchFamily="34" charset="0"/>
                          <a:cs typeface="Arial" panose="020B0604020202020204" pitchFamily="34" charset="0"/>
                        </a:rPr>
                        <a:t>regulasi</a:t>
                      </a:r>
                      <a:endParaRPr lang="en-US" sz="1000" b="0" dirty="0">
                        <a:solidFill>
                          <a:schemeClr val="accent6">
                            <a:lumMod val="50000"/>
                          </a:schemeClr>
                        </a:solidFill>
                        <a:latin typeface="Arial" panose="020B0604020202020204" pitchFamily="34" charset="0"/>
                        <a:cs typeface="Arial" panose="020B0604020202020204" pitchFamily="34" charset="0"/>
                      </a:endParaRP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err="1">
                          <a:solidFill>
                            <a:schemeClr val="accent6">
                              <a:lumMod val="50000"/>
                            </a:schemeClr>
                          </a:solidFill>
                          <a:latin typeface="Arial" panose="020B0604020202020204" pitchFamily="34" charset="0"/>
                          <a:cs typeface="Arial" panose="020B0604020202020204" pitchFamily="34" charset="0"/>
                        </a:rPr>
                        <a:t>Resiko</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tarif</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dan</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penyesuaian</a:t>
                      </a:r>
                      <a:br>
                        <a:rPr lang="en-US" sz="1000" b="0" dirty="0">
                          <a:solidFill>
                            <a:schemeClr val="accent6">
                              <a:lumMod val="50000"/>
                            </a:schemeClr>
                          </a:solidFill>
                          <a:latin typeface="Arial" panose="020B0604020202020204" pitchFamily="34" charset="0"/>
                          <a:cs typeface="Arial" panose="020B0604020202020204" pitchFamily="34" charset="0"/>
                        </a:rPr>
                      </a:br>
                      <a:endParaRPr lang="en-US" sz="1000" b="0" dirty="0">
                        <a:solidFill>
                          <a:schemeClr val="tx1"/>
                        </a:solidFill>
                        <a:latin typeface="Arial" panose="020B0604020202020204" pitchFamily="34" charset="0"/>
                        <a:cs typeface="Arial" panose="020B0604020202020204" pitchFamily="34" charset="0"/>
                      </a:endParaRPr>
                    </a:p>
                  </a:txBody>
                  <a:tcPr marL="78168" marR="78168" marT="39084" marB="39084">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769711916"/>
                  </a:ext>
                </a:extLst>
              </a:tr>
            </a:tbl>
          </a:graphicData>
        </a:graphic>
      </p:graphicFrame>
      <p:graphicFrame>
        <p:nvGraphicFramePr>
          <p:cNvPr id="34" name="Table 33">
            <a:extLst>
              <a:ext uri="{FF2B5EF4-FFF2-40B4-BE49-F238E27FC236}">
                <a16:creationId xmlns:a16="http://schemas.microsoft.com/office/drawing/2014/main" id="{8E6337B4-66C8-45FB-9A86-EF4EB9819CBC}"/>
              </a:ext>
            </a:extLst>
          </p:cNvPr>
          <p:cNvGraphicFramePr>
            <a:graphicFrameLocks noGrp="1"/>
          </p:cNvGraphicFramePr>
          <p:nvPr/>
        </p:nvGraphicFramePr>
        <p:xfrm>
          <a:off x="3284974" y="1490339"/>
          <a:ext cx="3186099" cy="3632298"/>
        </p:xfrm>
        <a:graphic>
          <a:graphicData uri="http://schemas.openxmlformats.org/drawingml/2006/table">
            <a:tbl>
              <a:tblPr firstRow="1" bandRow="1">
                <a:tableStyleId>{69012ECD-51FC-41F1-AA8D-1B2483CD663E}</a:tableStyleId>
              </a:tblPr>
              <a:tblGrid>
                <a:gridCol w="1492464">
                  <a:extLst>
                    <a:ext uri="{9D8B030D-6E8A-4147-A177-3AD203B41FA5}">
                      <a16:colId xmlns:a16="http://schemas.microsoft.com/office/drawing/2014/main" val="2414017839"/>
                    </a:ext>
                  </a:extLst>
                </a:gridCol>
                <a:gridCol w="1693635">
                  <a:extLst>
                    <a:ext uri="{9D8B030D-6E8A-4147-A177-3AD203B41FA5}">
                      <a16:colId xmlns:a16="http://schemas.microsoft.com/office/drawing/2014/main" val="1874515678"/>
                    </a:ext>
                  </a:extLst>
                </a:gridCol>
              </a:tblGrid>
              <a:tr h="433652">
                <a:tc>
                  <a:txBody>
                    <a:bodyPr/>
                    <a:lstStyle/>
                    <a:p>
                      <a:r>
                        <a:rPr lang="en-US" sz="1100" b="1" dirty="0">
                          <a:solidFill>
                            <a:schemeClr val="bg1"/>
                          </a:solidFill>
                          <a:latin typeface="Arial" panose="020B0604020202020204" pitchFamily="34" charset="0"/>
                          <a:cs typeface="Arial" panose="020B0604020202020204" pitchFamily="34" charset="0"/>
                        </a:rPr>
                        <a:t>Status </a:t>
                      </a:r>
                      <a:r>
                        <a:rPr lang="en-US" sz="1100" b="1" dirty="0" err="1">
                          <a:solidFill>
                            <a:schemeClr val="bg1"/>
                          </a:solidFill>
                          <a:latin typeface="Arial" panose="020B0604020202020204" pitchFamily="34" charset="0"/>
                          <a:cs typeface="Arial" panose="020B0604020202020204" pitchFamily="34" charset="0"/>
                        </a:rPr>
                        <a:t>Proyek</a:t>
                      </a:r>
                      <a:r>
                        <a:rPr lang="en-US" sz="1100" b="1" dirty="0">
                          <a:solidFill>
                            <a:schemeClr val="bg1"/>
                          </a:solidFill>
                          <a:latin typeface="Arial" panose="020B0604020202020204" pitchFamily="34" charset="0"/>
                          <a:cs typeface="Arial" panose="020B0604020202020204" pitchFamily="34" charset="0"/>
                        </a:rPr>
                        <a:t> di RPJMD</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err="1">
                          <a:solidFill>
                            <a:schemeClr val="accent6">
                              <a:lumMod val="50000"/>
                            </a:schemeClr>
                          </a:solidFill>
                          <a:latin typeface="Arial" panose="020B0604020202020204" pitchFamily="34" charset="0"/>
                          <a:cs typeface="Arial" panose="020B0604020202020204" pitchFamily="34" charset="0"/>
                        </a:rPr>
                        <a:t>Tercantum</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769711916"/>
                  </a:ext>
                </a:extLst>
              </a:tr>
              <a:tr h="569168">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1" dirty="0" err="1">
                          <a:solidFill>
                            <a:schemeClr val="bg1"/>
                          </a:solidFill>
                          <a:latin typeface="Arial" panose="020B0604020202020204" pitchFamily="34" charset="0"/>
                          <a:cs typeface="Arial" panose="020B0604020202020204" pitchFamily="34" charset="0"/>
                        </a:rPr>
                        <a:t>Persetujuan</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Prinsip</a:t>
                      </a:r>
                      <a:r>
                        <a:rPr lang="en-US" sz="1000" b="1" dirty="0">
                          <a:solidFill>
                            <a:schemeClr val="bg1"/>
                          </a:solidFill>
                          <a:latin typeface="Arial" panose="020B0604020202020204" pitchFamily="34" charset="0"/>
                          <a:cs typeface="Arial" panose="020B0604020202020204" pitchFamily="34" charset="0"/>
                        </a:rPr>
                        <a:t> DPRD </a:t>
                      </a:r>
                      <a:r>
                        <a:rPr lang="en-US" sz="1000" b="1" dirty="0" err="1">
                          <a:solidFill>
                            <a:schemeClr val="bg1"/>
                          </a:solidFill>
                          <a:latin typeface="Arial" panose="020B0604020202020204" pitchFamily="34" charset="0"/>
                          <a:cs typeface="Arial" panose="020B0604020202020204" pitchFamily="34" charset="0"/>
                        </a:rPr>
                        <a:t>untuk</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anggaran</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proyek</a:t>
                      </a:r>
                      <a:endParaRPr lang="en-ID" sz="10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err="1">
                          <a:solidFill>
                            <a:schemeClr val="accent6">
                              <a:lumMod val="50000"/>
                            </a:schemeClr>
                          </a:solidFill>
                          <a:latin typeface="Arial" panose="020B0604020202020204" pitchFamily="34" charset="0"/>
                          <a:cs typeface="Arial" panose="020B0604020202020204" pitchFamily="34" charset="0"/>
                        </a:rPr>
                        <a:t>Belum</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80685569"/>
                  </a:ext>
                </a:extLst>
              </a:tr>
              <a:tr h="433652">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100" b="1" dirty="0" err="1">
                          <a:solidFill>
                            <a:schemeClr val="bg1"/>
                          </a:solidFill>
                          <a:latin typeface="Arial" panose="020B0604020202020204" pitchFamily="34" charset="0"/>
                          <a:cs typeface="Arial" panose="020B0604020202020204" pitchFamily="34" charset="0"/>
                        </a:rPr>
                        <a:t>Indeks</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Kapasitas</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Fiskal</a:t>
                      </a:r>
                      <a:r>
                        <a:rPr lang="en-US" sz="1100" b="1" dirty="0">
                          <a:solidFill>
                            <a:schemeClr val="bg1"/>
                          </a:solidFill>
                          <a:latin typeface="Arial" panose="020B0604020202020204" pitchFamily="34" charset="0"/>
                          <a:cs typeface="Arial" panose="020B0604020202020204" pitchFamily="34" charset="0"/>
                        </a:rPr>
                        <a:t> Daerah</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err="1">
                          <a:solidFill>
                            <a:schemeClr val="accent6">
                              <a:lumMod val="50000"/>
                            </a:schemeClr>
                          </a:solidFill>
                          <a:latin typeface="Arial" panose="020B0604020202020204" pitchFamily="34" charset="0"/>
                          <a:cs typeface="Arial" panose="020B0604020202020204" pitchFamily="34" charset="0"/>
                        </a:rPr>
                        <a:t>Sedang</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28405915"/>
                  </a:ext>
                </a:extLst>
              </a:tr>
              <a:tr h="433652">
                <a:tc>
                  <a:txBody>
                    <a:bodyPr/>
                    <a:lstStyle/>
                    <a:p>
                      <a:r>
                        <a:rPr lang="en-US" sz="1100" b="1" dirty="0" err="1">
                          <a:solidFill>
                            <a:schemeClr val="bg1"/>
                          </a:solidFill>
                          <a:latin typeface="Arial" panose="020B0604020202020204" pitchFamily="34" charset="0"/>
                          <a:cs typeface="Arial" panose="020B0604020202020204" pitchFamily="34" charset="0"/>
                        </a:rPr>
                        <a:t>Kemandirian</a:t>
                      </a:r>
                      <a:r>
                        <a:rPr lang="en-US" sz="1100" b="1" dirty="0">
                          <a:solidFill>
                            <a:schemeClr val="bg1"/>
                          </a:solidFill>
                          <a:latin typeface="Arial" panose="020B0604020202020204" pitchFamily="34" charset="0"/>
                          <a:cs typeface="Arial" panose="020B0604020202020204" pitchFamily="34" charset="0"/>
                        </a:rPr>
                        <a:t> Daerah</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Tinggi</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89909389"/>
                  </a:ext>
                </a:extLst>
              </a:tr>
              <a:tr h="433652">
                <a:tc>
                  <a:txBody>
                    <a:bodyPr/>
                    <a:lstStyle/>
                    <a:p>
                      <a:r>
                        <a:rPr lang="en-US" sz="1100" b="1" dirty="0" err="1">
                          <a:solidFill>
                            <a:schemeClr val="bg1"/>
                          </a:solidFill>
                          <a:latin typeface="Arial" panose="020B0604020202020204" pitchFamily="34" charset="0"/>
                          <a:cs typeface="Arial" panose="020B0604020202020204" pitchFamily="34" charset="0"/>
                        </a:rPr>
                        <a:t>Opini</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Laporan</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Keuangan</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dari</a:t>
                      </a:r>
                      <a:r>
                        <a:rPr lang="en-US" sz="1100" b="1" dirty="0">
                          <a:solidFill>
                            <a:schemeClr val="bg1"/>
                          </a:solidFill>
                          <a:latin typeface="Arial" panose="020B0604020202020204" pitchFamily="34" charset="0"/>
                          <a:cs typeface="Arial" panose="020B0604020202020204" pitchFamily="34" charset="0"/>
                        </a:rPr>
                        <a:t> BPK</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WTP</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724767682"/>
                  </a:ext>
                </a:extLst>
              </a:tr>
              <a:tr h="569168">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1" dirty="0" err="1">
                          <a:solidFill>
                            <a:schemeClr val="bg1"/>
                          </a:solidFill>
                          <a:latin typeface="Arial" panose="020B0604020202020204" pitchFamily="34" charset="0"/>
                          <a:cs typeface="Arial" panose="020B0604020202020204" pitchFamily="34" charset="0"/>
                        </a:rPr>
                        <a:t>Kinerja</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Laporan</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Penyelenggaraan</a:t>
                      </a:r>
                      <a:r>
                        <a:rPr lang="en-US" sz="1000" b="1" dirty="0">
                          <a:solidFill>
                            <a:schemeClr val="bg1"/>
                          </a:solidFill>
                          <a:latin typeface="Arial" panose="020B0604020202020204" pitchFamily="34" charset="0"/>
                          <a:cs typeface="Arial" panose="020B0604020202020204" pitchFamily="34" charset="0"/>
                        </a:rPr>
                        <a:t> </a:t>
                      </a:r>
                      <a:r>
                        <a:rPr lang="en-US" sz="1000" b="1" dirty="0" err="1">
                          <a:solidFill>
                            <a:schemeClr val="bg1"/>
                          </a:solidFill>
                          <a:latin typeface="Arial" panose="020B0604020202020204" pitchFamily="34" charset="0"/>
                          <a:cs typeface="Arial" panose="020B0604020202020204" pitchFamily="34" charset="0"/>
                        </a:rPr>
                        <a:t>Pemda</a:t>
                      </a:r>
                      <a:endParaRPr lang="en-ID" sz="10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000" b="0" dirty="0">
                          <a:solidFill>
                            <a:schemeClr val="accent6">
                              <a:lumMod val="50000"/>
                            </a:schemeClr>
                          </a:solidFill>
                          <a:latin typeface="Arial" panose="020B0604020202020204" pitchFamily="34" charset="0"/>
                          <a:cs typeface="Arial" panose="020B0604020202020204" pitchFamily="34" charset="0"/>
                        </a:rPr>
                        <a:t>Tinggi</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913811820"/>
                  </a:ext>
                </a:extLst>
              </a:tr>
              <a:tr h="759354">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100" b="1" dirty="0" err="1">
                          <a:solidFill>
                            <a:schemeClr val="bg1"/>
                          </a:solidFill>
                          <a:latin typeface="Arial" panose="020B0604020202020204" pitchFamily="34" charset="0"/>
                          <a:cs typeface="Arial" panose="020B0604020202020204" pitchFamily="34" charset="0"/>
                        </a:rPr>
                        <a:t>Pengalaman</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Proyek</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Serupa</a:t>
                      </a:r>
                      <a:r>
                        <a:rPr lang="en-US" sz="1100" b="1" dirty="0">
                          <a:solidFill>
                            <a:schemeClr val="bg1"/>
                          </a:solidFill>
                          <a:latin typeface="Arial" panose="020B0604020202020204" pitchFamily="34" charset="0"/>
                          <a:cs typeface="Arial" panose="020B0604020202020204" pitchFamily="34" charset="0"/>
                        </a:rPr>
                        <a:t> </a:t>
                      </a:r>
                      <a:br>
                        <a:rPr lang="en-US" sz="1100" b="1" dirty="0">
                          <a:solidFill>
                            <a:schemeClr val="bg1"/>
                          </a:solidFill>
                          <a:latin typeface="Arial" panose="020B0604020202020204" pitchFamily="34" charset="0"/>
                          <a:cs typeface="Arial" panose="020B0604020202020204" pitchFamily="34" charset="0"/>
                        </a:rPr>
                      </a:br>
                      <a:r>
                        <a:rPr lang="en-US" sz="1100" b="1" dirty="0">
                          <a:solidFill>
                            <a:schemeClr val="bg1"/>
                          </a:solidFill>
                          <a:latin typeface="Arial" panose="020B0604020202020204" pitchFamily="34" charset="0"/>
                          <a:cs typeface="Arial" panose="020B0604020202020204" pitchFamily="34" charset="0"/>
                        </a:rPr>
                        <a:t>oleh </a:t>
                      </a:r>
                      <a:r>
                        <a:rPr lang="en-US" sz="1100" b="1" dirty="0" err="1">
                          <a:solidFill>
                            <a:schemeClr val="bg1"/>
                          </a:solidFill>
                          <a:latin typeface="Arial" panose="020B0604020202020204" pitchFamily="34" charset="0"/>
                          <a:cs typeface="Arial" panose="020B0604020202020204" pitchFamily="34" charset="0"/>
                        </a:rPr>
                        <a:t>Pemda</a:t>
                      </a:r>
                      <a:endParaRPr lang="en-ID" sz="1100" b="1" dirty="0">
                        <a:solidFill>
                          <a:schemeClr val="bg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accent6">
                              <a:lumMod val="50000"/>
                            </a:schemeClr>
                          </a:solidFill>
                          <a:latin typeface="Arial" panose="020B0604020202020204" pitchFamily="34" charset="0"/>
                          <a:cs typeface="Arial" panose="020B0604020202020204" pitchFamily="34" charset="0"/>
                        </a:rPr>
                        <a:t>TPPAS </a:t>
                      </a:r>
                      <a:r>
                        <a:rPr lang="en-US" sz="1000" b="0" dirty="0" err="1">
                          <a:solidFill>
                            <a:schemeClr val="accent6">
                              <a:lumMod val="50000"/>
                            </a:schemeClr>
                          </a:solidFill>
                          <a:latin typeface="Arial" panose="020B0604020202020204" pitchFamily="34" charset="0"/>
                          <a:cs typeface="Arial" panose="020B0604020202020204" pitchFamily="34" charset="0"/>
                        </a:rPr>
                        <a:t>Legok</a:t>
                      </a:r>
                      <a:r>
                        <a:rPr lang="en-US" sz="1000" b="0" dirty="0">
                          <a:solidFill>
                            <a:schemeClr val="accent6">
                              <a:lumMod val="50000"/>
                            </a:schemeClr>
                          </a:solidFill>
                          <a:latin typeface="Arial" panose="020B0604020202020204" pitchFamily="34" charset="0"/>
                          <a:cs typeface="Arial" panose="020B0604020202020204" pitchFamily="34" charset="0"/>
                        </a:rPr>
                        <a:t> </a:t>
                      </a:r>
                      <a:r>
                        <a:rPr lang="en-US" sz="1000" b="0" dirty="0" err="1">
                          <a:solidFill>
                            <a:schemeClr val="accent6">
                              <a:lumMod val="50000"/>
                            </a:schemeClr>
                          </a:solidFill>
                          <a:latin typeface="Arial" panose="020B0604020202020204" pitchFamily="34" charset="0"/>
                          <a:cs typeface="Arial" panose="020B0604020202020204" pitchFamily="34" charset="0"/>
                        </a:rPr>
                        <a:t>Nangka</a:t>
                      </a:r>
                      <a:endParaRPr lang="en-US" sz="1000" b="0" dirty="0">
                        <a:solidFill>
                          <a:schemeClr val="accent6">
                            <a:lumMod val="50000"/>
                          </a:schemeClr>
                        </a:solidFill>
                        <a:latin typeface="Arial" panose="020B0604020202020204" pitchFamily="34" charset="0"/>
                        <a:cs typeface="Arial" panose="020B0604020202020204" pitchFamily="34" charset="0"/>
                      </a:endParaRPr>
                    </a:p>
                    <a:p>
                      <a:pPr marL="171450" marR="0" lvl="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accent6">
                              <a:lumMod val="50000"/>
                            </a:schemeClr>
                          </a:solidFill>
                          <a:latin typeface="Arial" panose="020B0604020202020204" pitchFamily="34" charset="0"/>
                          <a:cs typeface="Arial" panose="020B0604020202020204" pitchFamily="34" charset="0"/>
                        </a:rPr>
                        <a:t>SPAM </a:t>
                      </a:r>
                      <a:r>
                        <a:rPr lang="en-US" sz="1000" b="0" dirty="0" err="1">
                          <a:solidFill>
                            <a:schemeClr val="accent6">
                              <a:lumMod val="50000"/>
                            </a:schemeClr>
                          </a:solidFill>
                          <a:latin typeface="Arial" panose="020B0604020202020204" pitchFamily="34" charset="0"/>
                          <a:cs typeface="Arial" panose="020B0604020202020204" pitchFamily="34" charset="0"/>
                        </a:rPr>
                        <a:t>Jatigede</a:t>
                      </a:r>
                      <a:endParaRPr lang="en-ID" sz="1000" b="0" dirty="0">
                        <a:solidFill>
                          <a:schemeClr val="tx1"/>
                        </a:solidFill>
                        <a:latin typeface="Arial" panose="020B0604020202020204" pitchFamily="34" charset="0"/>
                        <a:cs typeface="Arial" panose="020B0604020202020204" pitchFamily="34" charset="0"/>
                      </a:endParaRPr>
                    </a:p>
                  </a:txBody>
                  <a:tcPr marL="78168" marR="78168" marT="39084" marB="39084"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563060148"/>
                  </a:ext>
                </a:extLst>
              </a:tr>
            </a:tbl>
          </a:graphicData>
        </a:graphic>
      </p:graphicFrame>
      <p:sp>
        <p:nvSpPr>
          <p:cNvPr id="17" name="TextBox 16">
            <a:extLst>
              <a:ext uri="{FF2B5EF4-FFF2-40B4-BE49-F238E27FC236}">
                <a16:creationId xmlns:a16="http://schemas.microsoft.com/office/drawing/2014/main" id="{432BAE97-9C4F-A344-98E5-8D209262722F}"/>
              </a:ext>
            </a:extLst>
          </p:cNvPr>
          <p:cNvSpPr txBox="1"/>
          <p:nvPr/>
        </p:nvSpPr>
        <p:spPr>
          <a:xfrm>
            <a:off x="160818" y="417176"/>
            <a:ext cx="8818429" cy="605601"/>
          </a:xfrm>
          <a:prstGeom prst="rect">
            <a:avLst/>
          </a:prstGeom>
          <a:noFill/>
        </p:spPr>
        <p:txBody>
          <a:bodyPr wrap="square" lIns="78524" tIns="39268" rIns="78524" bIns="39268" rtlCol="0">
            <a:spAutoFit/>
          </a:bodyPr>
          <a:lstStyle/>
          <a:p>
            <a:pPr defTabSz="894312">
              <a:spcBef>
                <a:spcPct val="0"/>
              </a:spcBef>
              <a:defRPr/>
            </a:pPr>
            <a:r>
              <a:rPr lang="en-US" sz="1539" b="1" dirty="0" err="1">
                <a:solidFill>
                  <a:srgbClr val="4BACC6">
                    <a:lumMod val="50000"/>
                  </a:srgbClr>
                </a:solidFill>
                <a:latin typeface="Arial" panose="020B0604020202020204" pitchFamily="34" charset="0"/>
                <a:cs typeface="Arial" panose="020B0604020202020204" pitchFamily="34" charset="0"/>
              </a:rPr>
              <a:t>Perkeretaapian</a:t>
            </a:r>
            <a:r>
              <a:rPr lang="en-US" sz="1539" b="1" dirty="0">
                <a:solidFill>
                  <a:srgbClr val="4BACC6">
                    <a:lumMod val="50000"/>
                  </a:srgbClr>
                </a:solidFill>
                <a:latin typeface="Arial" panose="020B0604020202020204" pitchFamily="34" charset="0"/>
                <a:cs typeface="Arial" panose="020B0604020202020204" pitchFamily="34" charset="0"/>
              </a:rPr>
              <a:t> </a:t>
            </a:r>
            <a:r>
              <a:rPr lang="en-US" sz="1539" b="1" dirty="0" err="1">
                <a:solidFill>
                  <a:srgbClr val="4BACC6">
                    <a:lumMod val="50000"/>
                  </a:srgbClr>
                </a:solidFill>
                <a:latin typeface="Arial" panose="020B0604020202020204" pitchFamily="34" charset="0"/>
                <a:cs typeface="Arial" panose="020B0604020202020204" pitchFamily="34" charset="0"/>
              </a:rPr>
              <a:t>Perkotaan</a:t>
            </a:r>
            <a:r>
              <a:rPr lang="en-US" sz="1539" b="1" dirty="0">
                <a:solidFill>
                  <a:srgbClr val="4BACC6">
                    <a:lumMod val="50000"/>
                  </a:srgbClr>
                </a:solidFill>
                <a:latin typeface="Arial" panose="020B0604020202020204" pitchFamily="34" charset="0"/>
                <a:cs typeface="Arial" panose="020B0604020202020204" pitchFamily="34" charset="0"/>
              </a:rPr>
              <a:t>/LRT Bandung Raya </a:t>
            </a:r>
            <a:r>
              <a:rPr lang="en-US" sz="1881" b="1" dirty="0">
                <a:solidFill>
                  <a:srgbClr val="4BACC6">
                    <a:lumMod val="50000"/>
                  </a:srgbClr>
                </a:solidFill>
                <a:latin typeface="Arial" panose="020B0604020202020204" pitchFamily="34" charset="0"/>
                <a:cs typeface="Arial" panose="020B0604020202020204" pitchFamily="34" charset="0"/>
              </a:rPr>
              <a:t>(</a:t>
            </a:r>
            <a:r>
              <a:rPr lang="en-US" sz="1368" b="1" dirty="0" err="1">
                <a:solidFill>
                  <a:srgbClr val="4BACC6">
                    <a:lumMod val="50000"/>
                  </a:srgbClr>
                </a:solidFill>
                <a:latin typeface="Arial" panose="020B0604020202020204" pitchFamily="34" charset="0"/>
                <a:cs typeface="Arial" panose="020B0604020202020204" pitchFamily="34" charset="0"/>
              </a:rPr>
              <a:t>Leuwipanjang-Gedebage-Tegalluar</a:t>
            </a:r>
            <a:r>
              <a:rPr lang="en-US" sz="1881" b="1" dirty="0">
                <a:solidFill>
                  <a:srgbClr val="4BACC6">
                    <a:lumMod val="50000"/>
                  </a:srgbClr>
                </a:solidFill>
                <a:latin typeface="Arial" panose="020B0604020202020204" pitchFamily="34" charset="0"/>
                <a:cs typeface="Arial" panose="020B0604020202020204" pitchFamily="34" charset="0"/>
              </a:rPr>
              <a:t>)</a:t>
            </a:r>
          </a:p>
          <a:p>
            <a:pPr defTabSz="894312">
              <a:spcBef>
                <a:spcPct val="0"/>
              </a:spcBef>
              <a:defRPr/>
            </a:pPr>
            <a:r>
              <a:rPr lang="en-US" sz="1539" dirty="0">
                <a:solidFill>
                  <a:srgbClr val="4BACC6">
                    <a:lumMod val="50000"/>
                  </a:srgbClr>
                </a:solidFill>
                <a:latin typeface="Arial" panose="020B0604020202020204" pitchFamily="34" charset="0"/>
                <a:cs typeface="Arial" panose="020B0604020202020204" pitchFamily="34" charset="0"/>
              </a:rPr>
              <a:t>Metropolitan Bandung Raya (Kota Bandung, </a:t>
            </a:r>
            <a:r>
              <a:rPr lang="en-US" sz="1539" dirty="0" err="1">
                <a:solidFill>
                  <a:srgbClr val="4BACC6">
                    <a:lumMod val="50000"/>
                  </a:srgbClr>
                </a:solidFill>
                <a:latin typeface="Arial" panose="020B0604020202020204" pitchFamily="34" charset="0"/>
                <a:cs typeface="Arial" panose="020B0604020202020204" pitchFamily="34" charset="0"/>
              </a:rPr>
              <a:t>Kab</a:t>
            </a:r>
            <a:r>
              <a:rPr lang="en-US" sz="1539" dirty="0">
                <a:solidFill>
                  <a:srgbClr val="4BACC6">
                    <a:lumMod val="50000"/>
                  </a:srgbClr>
                </a:solidFill>
                <a:latin typeface="Arial" panose="020B0604020202020204" pitchFamily="34" charset="0"/>
                <a:cs typeface="Arial" panose="020B0604020202020204" pitchFamily="34" charset="0"/>
              </a:rPr>
              <a:t>. Bandung)</a:t>
            </a:r>
            <a:endParaRPr lang="it-IT" sz="1539" i="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833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889207"/>
            <a:fld id="{14DB47F9-A8D3-5347-A893-D6F16EAFE989}" type="slidenum">
              <a:rPr lang="en-US" smtClean="0">
                <a:solidFill>
                  <a:srgbClr val="4BACC6">
                    <a:lumMod val="75000"/>
                  </a:srgbClr>
                </a:solidFill>
              </a:rPr>
              <a:pPr defTabSz="889207"/>
              <a:t>35</a:t>
            </a:fld>
            <a:endParaRPr lang="en-US" dirty="0">
              <a:solidFill>
                <a:srgbClr val="4BACC6">
                  <a:lumMod val="75000"/>
                </a:srgbClr>
              </a:solidFill>
            </a:endParaRPr>
          </a:p>
        </p:txBody>
      </p:sp>
      <p:graphicFrame>
        <p:nvGraphicFramePr>
          <p:cNvPr id="3" name="Table 34"/>
          <p:cNvGraphicFramePr>
            <a:graphicFrameLocks noGrp="1"/>
          </p:cNvGraphicFramePr>
          <p:nvPr/>
        </p:nvGraphicFramePr>
        <p:xfrm>
          <a:off x="386795" y="1274531"/>
          <a:ext cx="8419292" cy="2793360"/>
        </p:xfrm>
        <a:graphic>
          <a:graphicData uri="http://schemas.openxmlformats.org/drawingml/2006/table">
            <a:tbl>
              <a:tblPr firstRow="1" bandRow="1">
                <a:tableStyleId>{5C22544A-7EE6-4342-B048-85BDC9FD1C3A}</a:tableStyleId>
              </a:tblPr>
              <a:tblGrid>
                <a:gridCol w="541079">
                  <a:extLst>
                    <a:ext uri="{9D8B030D-6E8A-4147-A177-3AD203B41FA5}">
                      <a16:colId xmlns:a16="http://schemas.microsoft.com/office/drawing/2014/main" val="20000"/>
                    </a:ext>
                  </a:extLst>
                </a:gridCol>
                <a:gridCol w="5005956">
                  <a:extLst>
                    <a:ext uri="{9D8B030D-6E8A-4147-A177-3AD203B41FA5}">
                      <a16:colId xmlns:a16="http://schemas.microsoft.com/office/drawing/2014/main" val="20001"/>
                    </a:ext>
                  </a:extLst>
                </a:gridCol>
                <a:gridCol w="873557">
                  <a:extLst>
                    <a:ext uri="{9D8B030D-6E8A-4147-A177-3AD203B41FA5}">
                      <a16:colId xmlns:a16="http://schemas.microsoft.com/office/drawing/2014/main" val="20003"/>
                    </a:ext>
                  </a:extLst>
                </a:gridCol>
                <a:gridCol w="999350">
                  <a:extLst>
                    <a:ext uri="{9D8B030D-6E8A-4147-A177-3AD203B41FA5}">
                      <a16:colId xmlns:a16="http://schemas.microsoft.com/office/drawing/2014/main" val="3801131983"/>
                    </a:ext>
                  </a:extLst>
                </a:gridCol>
                <a:gridCol w="999350">
                  <a:extLst>
                    <a:ext uri="{9D8B030D-6E8A-4147-A177-3AD203B41FA5}">
                      <a16:colId xmlns:a16="http://schemas.microsoft.com/office/drawing/2014/main" val="20004"/>
                    </a:ext>
                  </a:extLst>
                </a:gridCol>
              </a:tblGrid>
              <a:tr h="442951">
                <a:tc>
                  <a:txBody>
                    <a:bodyPr/>
                    <a:lstStyle/>
                    <a:p>
                      <a:pPr algn="ctr"/>
                      <a:r>
                        <a:rPr lang="en-US" sz="1200" dirty="0">
                          <a:latin typeface="Arial" charset="0"/>
                          <a:ea typeface="Arial" charset="0"/>
                          <a:cs typeface="Arial" charset="0"/>
                        </a:rPr>
                        <a:t>No</a:t>
                      </a:r>
                    </a:p>
                  </a:txBody>
                  <a:tcPr marL="78156" marR="78156" marT="39084" marB="39084" anchor="ctr"/>
                </a:tc>
                <a:tc>
                  <a:txBody>
                    <a:bodyPr/>
                    <a:lstStyle/>
                    <a:p>
                      <a:pPr algn="ctr"/>
                      <a:r>
                        <a:rPr lang="en-US" sz="1200" dirty="0" err="1">
                          <a:latin typeface="Arial" charset="0"/>
                          <a:ea typeface="Arial" charset="0"/>
                          <a:cs typeface="Arial" charset="0"/>
                        </a:rPr>
                        <a:t>Indikasi</a:t>
                      </a:r>
                      <a:r>
                        <a:rPr lang="en-US" sz="1200" dirty="0">
                          <a:latin typeface="Arial" charset="0"/>
                          <a:ea typeface="Arial" charset="0"/>
                          <a:cs typeface="Arial" charset="0"/>
                        </a:rPr>
                        <a:t> </a:t>
                      </a:r>
                      <a:r>
                        <a:rPr lang="en-US" sz="1200" baseline="0" dirty="0" err="1">
                          <a:latin typeface="Arial" charset="0"/>
                          <a:ea typeface="Arial" charset="0"/>
                          <a:cs typeface="Arial" charset="0"/>
                        </a:rPr>
                        <a:t>Lingkup</a:t>
                      </a:r>
                      <a:r>
                        <a:rPr lang="en-US" sz="1200" baseline="0" dirty="0">
                          <a:latin typeface="Arial" charset="0"/>
                          <a:ea typeface="Arial" charset="0"/>
                          <a:cs typeface="Arial" charset="0"/>
                        </a:rPr>
                        <a:t> </a:t>
                      </a:r>
                      <a:r>
                        <a:rPr lang="en-US" sz="1200" baseline="0" dirty="0" err="1">
                          <a:latin typeface="Arial" charset="0"/>
                          <a:ea typeface="Arial" charset="0"/>
                          <a:cs typeface="Arial" charset="0"/>
                        </a:rPr>
                        <a:t>Pekerjaan</a:t>
                      </a:r>
                      <a:endParaRPr lang="en-US" sz="1200" dirty="0">
                        <a:latin typeface="Arial" charset="0"/>
                        <a:ea typeface="Arial" charset="0"/>
                        <a:cs typeface="Arial" charset="0"/>
                      </a:endParaRPr>
                    </a:p>
                  </a:txBody>
                  <a:tcPr marL="78156" marR="78156" marT="39084" marB="39084" anchor="ctr"/>
                </a:tc>
                <a:tc>
                  <a:txBody>
                    <a:bodyPr/>
                    <a:lstStyle/>
                    <a:p>
                      <a:pPr algn="ctr"/>
                      <a:r>
                        <a:rPr lang="en-US" sz="1200" dirty="0">
                          <a:latin typeface="Arial" charset="0"/>
                          <a:ea typeface="Arial" charset="0"/>
                          <a:cs typeface="Arial" charset="0"/>
                        </a:rPr>
                        <a:t>PJPK</a:t>
                      </a:r>
                    </a:p>
                  </a:txBody>
                  <a:tcPr marL="78156" marR="78156" marT="39084" marB="39084" anchor="ctr"/>
                </a:tc>
                <a:tc>
                  <a:txBody>
                    <a:bodyPr/>
                    <a:lstStyle/>
                    <a:p>
                      <a:pPr algn="ctr"/>
                      <a:r>
                        <a:rPr lang="en-US" sz="1200" dirty="0" err="1">
                          <a:latin typeface="Arial" charset="0"/>
                          <a:ea typeface="Arial" charset="0"/>
                          <a:cs typeface="Arial" charset="0"/>
                        </a:rPr>
                        <a:t>Badan</a:t>
                      </a:r>
                      <a:r>
                        <a:rPr lang="en-US" sz="1200" dirty="0">
                          <a:latin typeface="Arial" charset="0"/>
                          <a:ea typeface="Arial" charset="0"/>
                          <a:cs typeface="Arial" charset="0"/>
                        </a:rPr>
                        <a:t> Usaha</a:t>
                      </a:r>
                    </a:p>
                  </a:txBody>
                  <a:tcPr marL="78156" marR="78156" marT="39084" marB="39084" anchor="ctr"/>
                </a:tc>
                <a:tc>
                  <a:txBody>
                    <a:bodyPr/>
                    <a:lstStyle/>
                    <a:p>
                      <a:pPr algn="ctr"/>
                      <a:r>
                        <a:rPr lang="en-US" sz="1200" dirty="0" err="1">
                          <a:latin typeface="Arial" charset="0"/>
                          <a:ea typeface="Arial" charset="0"/>
                          <a:cs typeface="Arial" charset="0"/>
                        </a:rPr>
                        <a:t>Dukungan</a:t>
                      </a:r>
                      <a:r>
                        <a:rPr lang="en-US" sz="1200" dirty="0">
                          <a:latin typeface="Arial" charset="0"/>
                          <a:ea typeface="Arial" charset="0"/>
                          <a:cs typeface="Arial" charset="0"/>
                        </a:rPr>
                        <a:t> </a:t>
                      </a:r>
                      <a:r>
                        <a:rPr lang="en-US" sz="1200" dirty="0" err="1">
                          <a:latin typeface="Arial" charset="0"/>
                          <a:ea typeface="Arial" charset="0"/>
                          <a:cs typeface="Arial" charset="0"/>
                        </a:rPr>
                        <a:t>Pemerintah</a:t>
                      </a:r>
                      <a:endParaRPr lang="en-US" sz="1200" dirty="0">
                        <a:latin typeface="Arial" charset="0"/>
                        <a:ea typeface="Arial" charset="0"/>
                        <a:cs typeface="Arial" charset="0"/>
                      </a:endParaRPr>
                    </a:p>
                  </a:txBody>
                  <a:tcPr marL="78156" marR="78156" marT="39084" marB="39084" anchor="ctr"/>
                </a:tc>
                <a:extLst>
                  <a:ext uri="{0D108BD9-81ED-4DB2-BD59-A6C34878D82A}">
                    <a16:rowId xmlns:a16="http://schemas.microsoft.com/office/drawing/2014/main" val="10000"/>
                  </a:ext>
                </a:extLst>
              </a:tr>
              <a:tr h="260559">
                <a:tc>
                  <a:txBody>
                    <a:bodyPr/>
                    <a:lstStyle/>
                    <a:p>
                      <a:r>
                        <a:rPr lang="en-US" sz="1200" b="1" dirty="0">
                          <a:solidFill>
                            <a:schemeClr val="tx1"/>
                          </a:solidFill>
                          <a:latin typeface="Arial" charset="0"/>
                          <a:ea typeface="Arial" charset="0"/>
                          <a:cs typeface="Arial" charset="0"/>
                        </a:rPr>
                        <a:t>1</a:t>
                      </a:r>
                    </a:p>
                  </a:txBody>
                  <a:tcPr marL="78156" marR="78156" marT="39084" marB="39084"/>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200" b="0" dirty="0" err="1">
                          <a:solidFill>
                            <a:schemeClr val="accent6">
                              <a:lumMod val="50000"/>
                            </a:schemeClr>
                          </a:solidFill>
                          <a:latin typeface="Arial" panose="020B0604020202020204" pitchFamily="34" charset="0"/>
                          <a:cs typeface="Arial" panose="020B0604020202020204" pitchFamily="34" charset="0"/>
                        </a:rPr>
                        <a:t>Pengadaan</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lahan</a:t>
                      </a:r>
                      <a:endParaRPr lang="en-ID" sz="1200" b="0" dirty="0">
                        <a:solidFill>
                          <a:schemeClr val="tx1"/>
                        </a:solidFill>
                        <a:latin typeface="Arial" panose="020B0604020202020204" pitchFamily="34" charset="0"/>
                        <a:cs typeface="Arial" panose="020B0604020202020204" pitchFamily="34" charset="0"/>
                      </a:endParaRPr>
                    </a:p>
                  </a:txBody>
                  <a:tcPr marL="78156" marR="78156" marT="39084" marB="3908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Arial" charset="0"/>
                        <a:ea typeface="Arial" charset="0"/>
                        <a:cs typeface="Arial" charset="0"/>
                      </a:endParaRPr>
                    </a:p>
                  </a:txBody>
                  <a:tcPr marL="78156" marR="78156" marT="39084" marB="39084">
                    <a:solidFill>
                      <a:schemeClr val="tx1"/>
                    </a:solidFill>
                  </a:tcPr>
                </a:tc>
                <a:tc>
                  <a:txBody>
                    <a:bodyPr/>
                    <a:lstStyle/>
                    <a:p>
                      <a:endParaRPr lang="en-US" sz="1200" dirty="0">
                        <a:solidFill>
                          <a:schemeClr val="tx1"/>
                        </a:solidFill>
                        <a:latin typeface="Arial" charset="0"/>
                        <a:ea typeface="Arial" charset="0"/>
                        <a:cs typeface="Arial"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extLst>
                  <a:ext uri="{0D108BD9-81ED-4DB2-BD59-A6C34878D82A}">
                    <a16:rowId xmlns:a16="http://schemas.microsoft.com/office/drawing/2014/main" val="10001"/>
                  </a:ext>
                </a:extLst>
              </a:tr>
              <a:tr h="260559">
                <a:tc>
                  <a:txBody>
                    <a:bodyPr/>
                    <a:lstStyle/>
                    <a:p>
                      <a:r>
                        <a:rPr lang="en-US" sz="1200" b="1" dirty="0">
                          <a:solidFill>
                            <a:schemeClr val="tx1"/>
                          </a:solidFill>
                          <a:latin typeface="Arial" charset="0"/>
                          <a:ea typeface="Arial" charset="0"/>
                          <a:cs typeface="Arial" charset="0"/>
                        </a:rPr>
                        <a:t>2</a:t>
                      </a:r>
                    </a:p>
                  </a:txBody>
                  <a:tcPr marL="78156" marR="78156" marT="39084" marB="39084"/>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200" b="0" dirty="0" err="1">
                          <a:solidFill>
                            <a:schemeClr val="accent6">
                              <a:lumMod val="50000"/>
                            </a:schemeClr>
                          </a:solidFill>
                          <a:latin typeface="Arial" panose="020B0604020202020204" pitchFamily="34" charset="0"/>
                          <a:cs typeface="Arial" panose="020B0604020202020204" pitchFamily="34" charset="0"/>
                        </a:rPr>
                        <a:t>Operasional</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atau</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pelayanan</a:t>
                      </a:r>
                      <a:endParaRPr lang="en-ID" sz="1200" b="0" dirty="0">
                        <a:solidFill>
                          <a:schemeClr val="tx1"/>
                        </a:solidFill>
                        <a:latin typeface="Arial" panose="020B0604020202020204" pitchFamily="34" charset="0"/>
                        <a:cs typeface="Arial" panose="020B0604020202020204" pitchFamily="34" charset="0"/>
                      </a:endParaRPr>
                    </a:p>
                  </a:txBody>
                  <a:tcPr marL="78156" marR="78156" marT="39084" marB="39084"/>
                </a:tc>
                <a:tc>
                  <a:txBody>
                    <a:bodyPr/>
                    <a:lstStyle/>
                    <a:p>
                      <a:pPr algn="ctr"/>
                      <a:endParaRPr lang="en-US" sz="1200" dirty="0">
                        <a:solidFill>
                          <a:schemeClr val="tx1"/>
                        </a:solidFill>
                        <a:latin typeface="Arial" charset="0"/>
                        <a:ea typeface="Arial" charset="0"/>
                        <a:cs typeface="Arial" charset="0"/>
                      </a:endParaRPr>
                    </a:p>
                  </a:txBody>
                  <a:tcPr marL="78156" marR="78156" marT="39084" marB="39084"/>
                </a:tc>
                <a:tc>
                  <a:txBody>
                    <a:bodyPr/>
                    <a:lstStyle/>
                    <a:p>
                      <a:pPr algn="ctr"/>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tc>
                  <a:txBody>
                    <a:bodyPr/>
                    <a:lstStyle/>
                    <a:p>
                      <a:pPr algn="ctr"/>
                      <a:endParaRPr lang="en-US" sz="1200" dirty="0">
                        <a:solidFill>
                          <a:schemeClr val="tx1"/>
                        </a:solidFill>
                        <a:latin typeface="Arial" charset="0"/>
                        <a:ea typeface="Arial" charset="0"/>
                        <a:cs typeface="Arial" charset="0"/>
                      </a:endParaRPr>
                    </a:p>
                  </a:txBody>
                  <a:tcPr marL="78156" marR="78156" marT="39084" marB="39084"/>
                </a:tc>
                <a:extLst>
                  <a:ext uri="{0D108BD9-81ED-4DB2-BD59-A6C34878D82A}">
                    <a16:rowId xmlns:a16="http://schemas.microsoft.com/office/drawing/2014/main" val="10002"/>
                  </a:ext>
                </a:extLst>
              </a:tr>
              <a:tr h="260559">
                <a:tc>
                  <a:txBody>
                    <a:bodyPr/>
                    <a:lstStyle/>
                    <a:p>
                      <a:r>
                        <a:rPr lang="en-US" sz="1200" b="1" dirty="0">
                          <a:solidFill>
                            <a:schemeClr val="tx1"/>
                          </a:solidFill>
                          <a:latin typeface="Arial" charset="0"/>
                          <a:ea typeface="Arial" charset="0"/>
                          <a:cs typeface="Arial" charset="0"/>
                        </a:rPr>
                        <a:t>3</a:t>
                      </a:r>
                    </a:p>
                  </a:txBody>
                  <a:tcPr marL="78156" marR="78156" marT="39084" marB="39084"/>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200" b="0" dirty="0">
                          <a:solidFill>
                            <a:schemeClr val="accent6">
                              <a:lumMod val="50000"/>
                            </a:schemeClr>
                          </a:solidFill>
                          <a:latin typeface="Arial" panose="020B0604020202020204" pitchFamily="34" charset="0"/>
                          <a:cs typeface="Arial" panose="020B0604020202020204" pitchFamily="34" charset="0"/>
                        </a:rPr>
                        <a:t>Pembangunan </a:t>
                      </a:r>
                      <a:r>
                        <a:rPr lang="en-US" sz="1200" b="0" dirty="0" err="1">
                          <a:solidFill>
                            <a:schemeClr val="accent6">
                              <a:lumMod val="50000"/>
                            </a:schemeClr>
                          </a:solidFill>
                          <a:latin typeface="Arial" panose="020B0604020202020204" pitchFamily="34" charset="0"/>
                          <a:cs typeface="Arial" panose="020B0604020202020204" pitchFamily="34" charset="0"/>
                        </a:rPr>
                        <a:t>prasarana</a:t>
                      </a:r>
                      <a:endParaRPr lang="en-ID" sz="1200" b="0" dirty="0">
                        <a:solidFill>
                          <a:schemeClr val="tx1"/>
                        </a:solidFill>
                        <a:latin typeface="Arial" panose="020B0604020202020204" pitchFamily="34" charset="0"/>
                        <a:cs typeface="Arial" panose="020B0604020202020204" pitchFamily="34"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tc>
                  <a:txBody>
                    <a:bodyPr/>
                    <a:lstStyle/>
                    <a:p>
                      <a:endParaRPr lang="en-US" sz="1200" dirty="0">
                        <a:solidFill>
                          <a:schemeClr val="tx1"/>
                        </a:solidFill>
                        <a:latin typeface="Arial" charset="0"/>
                        <a:ea typeface="Arial" charset="0"/>
                        <a:cs typeface="Arial" charset="0"/>
                      </a:endParaRPr>
                    </a:p>
                  </a:txBody>
                  <a:tcPr marL="78156" marR="78156" marT="39084" marB="39084"/>
                </a:tc>
                <a:extLst>
                  <a:ext uri="{0D108BD9-81ED-4DB2-BD59-A6C34878D82A}">
                    <a16:rowId xmlns:a16="http://schemas.microsoft.com/office/drawing/2014/main" val="10003"/>
                  </a:ext>
                </a:extLst>
              </a:tr>
              <a:tr h="260559">
                <a:tc>
                  <a:txBody>
                    <a:bodyPr/>
                    <a:lstStyle/>
                    <a:p>
                      <a:r>
                        <a:rPr lang="en-US" sz="1200" dirty="0">
                          <a:solidFill>
                            <a:schemeClr val="tx1"/>
                          </a:solidFill>
                          <a:latin typeface="Arial" charset="0"/>
                          <a:ea typeface="Arial" charset="0"/>
                          <a:cs typeface="Arial" charset="0"/>
                        </a:rPr>
                        <a:t>4</a:t>
                      </a:r>
                    </a:p>
                  </a:txBody>
                  <a:tcPr marL="78156" marR="78156" marT="39084" marB="390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accent6">
                              <a:lumMod val="50000"/>
                            </a:schemeClr>
                          </a:solidFill>
                          <a:latin typeface="Arial" panose="020B0604020202020204" pitchFamily="34" charset="0"/>
                          <a:cs typeface="Arial" panose="020B0604020202020204" pitchFamily="34" charset="0"/>
                        </a:rPr>
                        <a:t>Pengadaan</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sarana</a:t>
                      </a:r>
                      <a:endParaRPr lang="en-ID" sz="1200" b="0" dirty="0">
                        <a:solidFill>
                          <a:schemeClr val="tx1"/>
                        </a:solidFill>
                        <a:latin typeface="Arial" panose="020B0604020202020204" pitchFamily="34" charset="0"/>
                        <a:cs typeface="Arial" panose="020B0604020202020204" pitchFamily="34" charset="0"/>
                      </a:endParaRPr>
                    </a:p>
                  </a:txBody>
                  <a:tcPr marL="78156" marR="78156" marT="39084" marB="39084"/>
                </a:tc>
                <a:tc>
                  <a:txBody>
                    <a:bodyPr/>
                    <a:lstStyle/>
                    <a:p>
                      <a:endParaRPr lang="en-US" sz="1200">
                        <a:solidFill>
                          <a:schemeClr val="tx1"/>
                        </a:solidFill>
                        <a:latin typeface="Arial" charset="0"/>
                        <a:ea typeface="Arial" charset="0"/>
                        <a:cs typeface="Arial" charset="0"/>
                      </a:endParaRPr>
                    </a:p>
                  </a:txBody>
                  <a:tcPr marL="78156" marR="78156" marT="39084" marB="39084"/>
                </a:tc>
                <a:tc>
                  <a:txBody>
                    <a:bodyPr/>
                    <a:lstStyle/>
                    <a:p>
                      <a:pPr algn="ctr"/>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tc>
                  <a:txBody>
                    <a:bodyPr/>
                    <a:lstStyle/>
                    <a:p>
                      <a:pPr algn="ctr"/>
                      <a:endParaRPr lang="en-US" sz="1200" dirty="0">
                        <a:solidFill>
                          <a:schemeClr val="tx1"/>
                        </a:solidFill>
                        <a:latin typeface="Arial" charset="0"/>
                        <a:ea typeface="Arial" charset="0"/>
                        <a:cs typeface="Arial" charset="0"/>
                      </a:endParaRPr>
                    </a:p>
                  </a:txBody>
                  <a:tcPr marL="78156" marR="78156" marT="39084" marB="39084"/>
                </a:tc>
                <a:extLst>
                  <a:ext uri="{0D108BD9-81ED-4DB2-BD59-A6C34878D82A}">
                    <a16:rowId xmlns:a16="http://schemas.microsoft.com/office/drawing/2014/main" val="10004"/>
                  </a:ext>
                </a:extLst>
              </a:tr>
              <a:tr h="260559">
                <a:tc>
                  <a:txBody>
                    <a:bodyPr/>
                    <a:lstStyle/>
                    <a:p>
                      <a:r>
                        <a:rPr lang="en-US" sz="1200" dirty="0">
                          <a:solidFill>
                            <a:schemeClr val="tx1"/>
                          </a:solidFill>
                          <a:latin typeface="Arial" charset="0"/>
                          <a:ea typeface="Arial" charset="0"/>
                          <a:cs typeface="Arial" charset="0"/>
                        </a:rPr>
                        <a:t>5</a:t>
                      </a:r>
                    </a:p>
                  </a:txBody>
                  <a:tcPr marL="78156" marR="78156" marT="39084" marB="390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accent6">
                              <a:lumMod val="50000"/>
                            </a:schemeClr>
                          </a:solidFill>
                          <a:latin typeface="Arial" panose="020B0604020202020204" pitchFamily="34" charset="0"/>
                          <a:cs typeface="Arial" panose="020B0604020202020204" pitchFamily="34" charset="0"/>
                        </a:rPr>
                        <a:t>Pemeliharaan</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sarana</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dan</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prasarana</a:t>
                      </a:r>
                      <a:endParaRPr lang="en-ID" sz="1200" b="0" dirty="0">
                        <a:solidFill>
                          <a:schemeClr val="tx1"/>
                        </a:solidFill>
                        <a:latin typeface="Arial" panose="020B0604020202020204" pitchFamily="34" charset="0"/>
                        <a:cs typeface="Arial" panose="020B0604020202020204" pitchFamily="34"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no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endParaRPr lang="en-US" sz="1200" dirty="0">
                        <a:solidFill>
                          <a:schemeClr val="tx1"/>
                        </a:solidFill>
                        <a:latin typeface="Arial" charset="0"/>
                        <a:ea typeface="Arial" charset="0"/>
                        <a:cs typeface="Arial" charset="0"/>
                      </a:endParaRPr>
                    </a:p>
                  </a:txBody>
                  <a:tcPr marL="78156" marR="78156" marT="39084" marB="39084">
                    <a:noFill/>
                  </a:tcPr>
                </a:tc>
                <a:extLst>
                  <a:ext uri="{0D108BD9-81ED-4DB2-BD59-A6C34878D82A}">
                    <a16:rowId xmlns:a16="http://schemas.microsoft.com/office/drawing/2014/main" val="10005"/>
                  </a:ext>
                </a:extLst>
              </a:tr>
              <a:tr h="260559">
                <a:tc>
                  <a:txBody>
                    <a:bodyPr/>
                    <a:lstStyle/>
                    <a:p>
                      <a:r>
                        <a:rPr lang="en-US" sz="1200" dirty="0">
                          <a:solidFill>
                            <a:schemeClr val="tx1"/>
                          </a:solidFill>
                          <a:latin typeface="Arial" charset="0"/>
                          <a:ea typeface="Arial" charset="0"/>
                          <a:cs typeface="Arial" charset="0"/>
                        </a:rPr>
                        <a:t>6</a:t>
                      </a:r>
                    </a:p>
                  </a:txBody>
                  <a:tcPr marL="78156" marR="78156" marT="39084" marB="390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accent6">
                              <a:lumMod val="50000"/>
                            </a:schemeClr>
                          </a:solidFill>
                          <a:latin typeface="Arial" panose="020B0604020202020204" pitchFamily="34" charset="0"/>
                          <a:cs typeface="Arial" panose="020B0604020202020204" pitchFamily="34" charset="0"/>
                        </a:rPr>
                        <a:t>Regulasi</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pendukung</a:t>
                      </a:r>
                      <a:endParaRPr lang="en-ID" sz="1200" b="0" dirty="0">
                        <a:solidFill>
                          <a:schemeClr val="tx1"/>
                        </a:solidFill>
                        <a:latin typeface="Arial" panose="020B0604020202020204" pitchFamily="34" charset="0"/>
                        <a:cs typeface="Arial" panose="020B0604020202020204" pitchFamily="34"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endParaRPr lang="en-US" sz="1200" dirty="0">
                        <a:solidFill>
                          <a:schemeClr val="tx1"/>
                        </a:solidFill>
                        <a:latin typeface="Arial" charset="0"/>
                        <a:ea typeface="Arial" charset="0"/>
                        <a:cs typeface="Arial" charset="0"/>
                      </a:endParaRPr>
                    </a:p>
                  </a:txBody>
                  <a:tcPr marL="78156" marR="78156" marT="39084" marB="39084"/>
                </a:tc>
                <a:tc>
                  <a:txBody>
                    <a:bodyPr/>
                    <a:lstStyle/>
                    <a:p>
                      <a:pPr marL="0" marR="0" indent="0" algn="ctr" defTabSz="914400" rtl="0" eaLnBrk="1" fontAlgn="auto" latinLnBrk="0" hangingPunct="1">
                        <a:lnSpc>
                          <a:spcPct val="100000"/>
                        </a:lnSpc>
                        <a:spcBef>
                          <a:spcPts val="0"/>
                        </a:spcBef>
                        <a:spcAft>
                          <a:spcPts val="0"/>
                        </a:spcAft>
                        <a:buClrTx/>
                        <a:buSzTx/>
                        <a:buFontTx/>
                        <a:buNone/>
                      </a:pPr>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extLst>
                  <a:ext uri="{0D108BD9-81ED-4DB2-BD59-A6C34878D82A}">
                    <a16:rowId xmlns:a16="http://schemas.microsoft.com/office/drawing/2014/main" val="3434157090"/>
                  </a:ext>
                </a:extLst>
              </a:tr>
              <a:tr h="260559">
                <a:tc>
                  <a:txBody>
                    <a:bodyPr/>
                    <a:lstStyle/>
                    <a:p>
                      <a:r>
                        <a:rPr lang="en-US" sz="1200" dirty="0">
                          <a:solidFill>
                            <a:schemeClr val="tx1"/>
                          </a:solidFill>
                          <a:latin typeface="Arial" charset="0"/>
                          <a:ea typeface="Arial" charset="0"/>
                          <a:cs typeface="Arial" charset="0"/>
                        </a:rPr>
                        <a:t>7</a:t>
                      </a:r>
                    </a:p>
                  </a:txBody>
                  <a:tcPr marL="78156" marR="78156" marT="39084" marB="390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6">
                              <a:lumMod val="50000"/>
                            </a:schemeClr>
                          </a:solidFill>
                          <a:latin typeface="Arial" panose="020B0604020202020204" pitchFamily="34" charset="0"/>
                          <a:cs typeface="Arial" panose="020B0604020202020204" pitchFamily="34" charset="0"/>
                        </a:rPr>
                        <a:t>VGF</a:t>
                      </a:r>
                      <a:endParaRPr lang="en-ID" sz="1200" b="0" dirty="0">
                        <a:solidFill>
                          <a:schemeClr val="tx1"/>
                        </a:solidFill>
                        <a:latin typeface="Arial" panose="020B0604020202020204" pitchFamily="34" charset="0"/>
                        <a:cs typeface="Arial" panose="020B0604020202020204" pitchFamily="34"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extLst>
                  <a:ext uri="{0D108BD9-81ED-4DB2-BD59-A6C34878D82A}">
                    <a16:rowId xmlns:a16="http://schemas.microsoft.com/office/drawing/2014/main" val="10006"/>
                  </a:ext>
                </a:extLst>
              </a:tr>
              <a:tr h="260559">
                <a:tc>
                  <a:txBody>
                    <a:bodyPr/>
                    <a:lstStyle/>
                    <a:p>
                      <a:r>
                        <a:rPr lang="en-US" sz="1200" dirty="0">
                          <a:solidFill>
                            <a:schemeClr val="tx1"/>
                          </a:solidFill>
                          <a:latin typeface="Arial" charset="0"/>
                          <a:ea typeface="Arial" charset="0"/>
                          <a:cs typeface="Arial" charset="0"/>
                        </a:rPr>
                        <a:t>8</a:t>
                      </a:r>
                    </a:p>
                  </a:txBody>
                  <a:tcPr marL="78156" marR="78156" marT="39084" marB="390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accent6">
                              <a:lumMod val="50000"/>
                            </a:schemeClr>
                          </a:solidFill>
                          <a:latin typeface="Arial" panose="020B0604020202020204" pitchFamily="34" charset="0"/>
                          <a:cs typeface="Arial" panose="020B0604020202020204" pitchFamily="34" charset="0"/>
                        </a:rPr>
                        <a:t>Subsidi</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atau</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penyesuaian</a:t>
                      </a:r>
                      <a:r>
                        <a:rPr lang="en-US" sz="1200" b="0" dirty="0">
                          <a:solidFill>
                            <a:schemeClr val="accent6">
                              <a:lumMod val="50000"/>
                            </a:schemeClr>
                          </a:solidFill>
                          <a:latin typeface="Arial" panose="020B0604020202020204" pitchFamily="34" charset="0"/>
                          <a:cs typeface="Arial" panose="020B0604020202020204" pitchFamily="34" charset="0"/>
                        </a:rPr>
                        <a:t> </a:t>
                      </a:r>
                      <a:r>
                        <a:rPr lang="en-US" sz="1200" b="0" dirty="0" err="1">
                          <a:solidFill>
                            <a:schemeClr val="accent6">
                              <a:lumMod val="50000"/>
                            </a:schemeClr>
                          </a:solidFill>
                          <a:latin typeface="Arial" panose="020B0604020202020204" pitchFamily="34" charset="0"/>
                          <a:cs typeface="Arial" panose="020B0604020202020204" pitchFamily="34" charset="0"/>
                        </a:rPr>
                        <a:t>tarif</a:t>
                      </a:r>
                      <a:endParaRPr lang="en-ID" sz="1200" b="0" dirty="0">
                        <a:solidFill>
                          <a:schemeClr val="tx1"/>
                        </a:solidFill>
                        <a:latin typeface="Arial" panose="020B0604020202020204" pitchFamily="34" charset="0"/>
                        <a:cs typeface="Arial" panose="020B0604020202020204" pitchFamily="34"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tc>
                  <a:txBody>
                    <a:bodyPr/>
                    <a:lstStyle/>
                    <a:p>
                      <a:endParaRPr lang="en-US" sz="1200" dirty="0">
                        <a:solidFill>
                          <a:schemeClr val="tx1"/>
                        </a:solidFill>
                        <a:latin typeface="Arial" charset="0"/>
                        <a:ea typeface="Arial" charset="0"/>
                        <a:cs typeface="Arial"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tc>
                <a:extLst>
                  <a:ext uri="{0D108BD9-81ED-4DB2-BD59-A6C34878D82A}">
                    <a16:rowId xmlns:a16="http://schemas.microsoft.com/office/drawing/2014/main" val="3460774262"/>
                  </a:ext>
                </a:extLst>
              </a:tr>
              <a:tr h="260559">
                <a:tc>
                  <a:txBody>
                    <a:bodyPr/>
                    <a:lstStyle/>
                    <a:p>
                      <a:r>
                        <a:rPr lang="en-US" sz="1200" dirty="0">
                          <a:solidFill>
                            <a:schemeClr val="tx1"/>
                          </a:solidFill>
                          <a:latin typeface="Arial" charset="0"/>
                          <a:ea typeface="Arial" charset="0"/>
                          <a:cs typeface="Arial" charset="0"/>
                        </a:rPr>
                        <a:t>9</a:t>
                      </a:r>
                    </a:p>
                  </a:txBody>
                  <a:tcPr marL="78156" marR="78156" marT="39084" marB="39084"/>
                </a:tc>
                <a:tc>
                  <a:txBody>
                    <a:bodyPr/>
                    <a:lstStyle/>
                    <a:p>
                      <a:pPr marL="0" marR="0" lvl="0" indent="0" algn="l" defTabSz="914250" rtl="0" eaLnBrk="1" fontAlgn="auto" latinLnBrk="0" hangingPunct="1">
                        <a:lnSpc>
                          <a:spcPct val="100000"/>
                        </a:lnSpc>
                        <a:spcBef>
                          <a:spcPts val="0"/>
                        </a:spcBef>
                        <a:spcAft>
                          <a:spcPts val="0"/>
                        </a:spcAft>
                        <a:buClrTx/>
                        <a:buSzTx/>
                        <a:buFontTx/>
                        <a:buNone/>
                        <a:tabLst/>
                        <a:defRPr/>
                      </a:pPr>
                      <a:r>
                        <a:rPr lang="en-US" sz="1200" b="0" dirty="0" err="1">
                          <a:solidFill>
                            <a:schemeClr val="accent6">
                              <a:lumMod val="50000"/>
                            </a:schemeClr>
                          </a:solidFill>
                          <a:latin typeface="Arial" panose="020B0604020202020204" pitchFamily="34" charset="0"/>
                          <a:cs typeface="Arial" panose="020B0604020202020204" pitchFamily="34" charset="0"/>
                        </a:rPr>
                        <a:t>Perijinan</a:t>
                      </a:r>
                      <a:endParaRPr lang="en-ID" sz="1200" b="0" dirty="0">
                        <a:solidFill>
                          <a:schemeClr val="tx1"/>
                        </a:solidFill>
                        <a:latin typeface="Arial" panose="020B0604020202020204" pitchFamily="34" charset="0"/>
                        <a:cs typeface="Arial" panose="020B0604020202020204" pitchFamily="34"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tc>
                  <a:txBody>
                    <a:bodyPr/>
                    <a:lstStyle/>
                    <a:p>
                      <a:endParaRPr lang="en-US" sz="1200" dirty="0">
                        <a:solidFill>
                          <a:schemeClr val="tx1"/>
                        </a:solidFill>
                        <a:latin typeface="Arial" charset="0"/>
                        <a:ea typeface="Arial" charset="0"/>
                        <a:cs typeface="Arial" charset="0"/>
                      </a:endParaRPr>
                    </a:p>
                  </a:txBody>
                  <a:tcPr marL="78156" marR="78156" marT="39084" marB="39084"/>
                </a:tc>
                <a:tc>
                  <a:txBody>
                    <a:bodyPr/>
                    <a:lstStyle/>
                    <a:p>
                      <a:endParaRPr lang="en-US" sz="1200" dirty="0">
                        <a:solidFill>
                          <a:schemeClr val="tx1"/>
                        </a:solidFill>
                        <a:latin typeface="Arial" charset="0"/>
                        <a:ea typeface="Arial" charset="0"/>
                        <a:cs typeface="Arial" charset="0"/>
                      </a:endParaRPr>
                    </a:p>
                  </a:txBody>
                  <a:tcPr marL="78156" marR="78156" marT="39084" marB="39084">
                    <a:solidFill>
                      <a:schemeClr val="tx1"/>
                    </a:solidFill>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A149D1A4-C85F-7643-A4F2-3DBCE078AB29}"/>
              </a:ext>
            </a:extLst>
          </p:cNvPr>
          <p:cNvSpPr txBox="1"/>
          <p:nvPr/>
        </p:nvSpPr>
        <p:spPr>
          <a:xfrm>
            <a:off x="160818" y="417176"/>
            <a:ext cx="8818429" cy="605601"/>
          </a:xfrm>
          <a:prstGeom prst="rect">
            <a:avLst/>
          </a:prstGeom>
          <a:noFill/>
        </p:spPr>
        <p:txBody>
          <a:bodyPr wrap="square" lIns="78524" tIns="39268" rIns="78524" bIns="39268" rtlCol="0">
            <a:spAutoFit/>
          </a:bodyPr>
          <a:lstStyle/>
          <a:p>
            <a:pPr defTabSz="894312">
              <a:spcBef>
                <a:spcPct val="0"/>
              </a:spcBef>
              <a:defRPr/>
            </a:pPr>
            <a:r>
              <a:rPr lang="en-US" sz="1539" b="1" dirty="0" err="1">
                <a:solidFill>
                  <a:srgbClr val="4BACC6">
                    <a:lumMod val="50000"/>
                  </a:srgbClr>
                </a:solidFill>
                <a:latin typeface="Arial" panose="020B0604020202020204" pitchFamily="34" charset="0"/>
                <a:cs typeface="Arial" panose="020B0604020202020204" pitchFamily="34" charset="0"/>
              </a:rPr>
              <a:t>Perkeretaapian</a:t>
            </a:r>
            <a:r>
              <a:rPr lang="en-US" sz="1539" b="1" dirty="0">
                <a:solidFill>
                  <a:srgbClr val="4BACC6">
                    <a:lumMod val="50000"/>
                  </a:srgbClr>
                </a:solidFill>
                <a:latin typeface="Arial" panose="020B0604020202020204" pitchFamily="34" charset="0"/>
                <a:cs typeface="Arial" panose="020B0604020202020204" pitchFamily="34" charset="0"/>
              </a:rPr>
              <a:t> </a:t>
            </a:r>
            <a:r>
              <a:rPr lang="en-US" sz="1539" b="1" dirty="0" err="1">
                <a:solidFill>
                  <a:srgbClr val="4BACC6">
                    <a:lumMod val="50000"/>
                  </a:srgbClr>
                </a:solidFill>
                <a:latin typeface="Arial" panose="020B0604020202020204" pitchFamily="34" charset="0"/>
                <a:cs typeface="Arial" panose="020B0604020202020204" pitchFamily="34" charset="0"/>
              </a:rPr>
              <a:t>Perkotaan</a:t>
            </a:r>
            <a:r>
              <a:rPr lang="en-US" sz="1539" b="1" dirty="0">
                <a:solidFill>
                  <a:srgbClr val="4BACC6">
                    <a:lumMod val="50000"/>
                  </a:srgbClr>
                </a:solidFill>
                <a:latin typeface="Arial" panose="020B0604020202020204" pitchFamily="34" charset="0"/>
                <a:cs typeface="Arial" panose="020B0604020202020204" pitchFamily="34" charset="0"/>
              </a:rPr>
              <a:t>/LRT Bandung Raya </a:t>
            </a:r>
            <a:r>
              <a:rPr lang="en-US" sz="1881" b="1" dirty="0">
                <a:solidFill>
                  <a:srgbClr val="4BACC6">
                    <a:lumMod val="50000"/>
                  </a:srgbClr>
                </a:solidFill>
                <a:latin typeface="Arial" panose="020B0604020202020204" pitchFamily="34" charset="0"/>
                <a:cs typeface="Arial" panose="020B0604020202020204" pitchFamily="34" charset="0"/>
              </a:rPr>
              <a:t>(</a:t>
            </a:r>
            <a:r>
              <a:rPr lang="en-US" sz="1368" b="1" dirty="0" err="1">
                <a:solidFill>
                  <a:srgbClr val="4BACC6">
                    <a:lumMod val="50000"/>
                  </a:srgbClr>
                </a:solidFill>
                <a:latin typeface="Arial" panose="020B0604020202020204" pitchFamily="34" charset="0"/>
                <a:cs typeface="Arial" panose="020B0604020202020204" pitchFamily="34" charset="0"/>
              </a:rPr>
              <a:t>Leuwipanjang-Gedebage-Tegalluar</a:t>
            </a:r>
            <a:r>
              <a:rPr lang="en-US" sz="1881" b="1" dirty="0">
                <a:solidFill>
                  <a:srgbClr val="4BACC6">
                    <a:lumMod val="50000"/>
                  </a:srgbClr>
                </a:solidFill>
                <a:latin typeface="Arial" panose="020B0604020202020204" pitchFamily="34" charset="0"/>
                <a:cs typeface="Arial" panose="020B0604020202020204" pitchFamily="34" charset="0"/>
              </a:rPr>
              <a:t>)</a:t>
            </a:r>
          </a:p>
          <a:p>
            <a:pPr defTabSz="894312">
              <a:spcBef>
                <a:spcPct val="0"/>
              </a:spcBef>
              <a:defRPr/>
            </a:pPr>
            <a:r>
              <a:rPr lang="en-US" sz="1539" dirty="0">
                <a:solidFill>
                  <a:srgbClr val="4BACC6">
                    <a:lumMod val="50000"/>
                  </a:srgbClr>
                </a:solidFill>
                <a:latin typeface="Arial" panose="020B0604020202020204" pitchFamily="34" charset="0"/>
                <a:cs typeface="Arial" panose="020B0604020202020204" pitchFamily="34" charset="0"/>
              </a:rPr>
              <a:t>Metropolitan Bandung Raya (Kota Bandung, </a:t>
            </a:r>
            <a:r>
              <a:rPr lang="en-US" sz="1539" dirty="0" err="1">
                <a:solidFill>
                  <a:srgbClr val="4BACC6">
                    <a:lumMod val="50000"/>
                  </a:srgbClr>
                </a:solidFill>
                <a:latin typeface="Arial" panose="020B0604020202020204" pitchFamily="34" charset="0"/>
                <a:cs typeface="Arial" panose="020B0604020202020204" pitchFamily="34" charset="0"/>
              </a:rPr>
              <a:t>Kab</a:t>
            </a:r>
            <a:r>
              <a:rPr lang="en-US" sz="1539" dirty="0">
                <a:solidFill>
                  <a:srgbClr val="4BACC6">
                    <a:lumMod val="50000"/>
                  </a:srgbClr>
                </a:solidFill>
                <a:latin typeface="Arial" panose="020B0604020202020204" pitchFamily="34" charset="0"/>
                <a:cs typeface="Arial" panose="020B0604020202020204" pitchFamily="34" charset="0"/>
              </a:rPr>
              <a:t>. Bandung)</a:t>
            </a:r>
            <a:endParaRPr lang="it-IT" sz="1539" i="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64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5623F6-3CC1-8C4F-9336-F27FAF204CF9}"/>
              </a:ext>
            </a:extLst>
          </p:cNvPr>
          <p:cNvPicPr/>
          <p:nvPr/>
        </p:nvPicPr>
        <p:blipFill>
          <a:blip r:embed="rId2"/>
          <a:stretch>
            <a:fillRect/>
          </a:stretch>
        </p:blipFill>
        <p:spPr>
          <a:xfrm>
            <a:off x="990600" y="990600"/>
            <a:ext cx="7772400" cy="5486400"/>
          </a:xfrm>
          <a:prstGeom prst="rect">
            <a:avLst/>
          </a:prstGeom>
        </p:spPr>
      </p:pic>
    </p:spTree>
    <p:extLst>
      <p:ext uri="{BB962C8B-B14F-4D97-AF65-F5344CB8AC3E}">
        <p14:creationId xmlns:p14="http://schemas.microsoft.com/office/powerpoint/2010/main" val="1112224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a:t>Kesimpulan</a:t>
            </a:r>
          </a:p>
        </p:txBody>
      </p:sp>
      <p:sp>
        <p:nvSpPr>
          <p:cNvPr id="3" name="Content Placeholder 2"/>
          <p:cNvSpPr>
            <a:spLocks noGrp="1"/>
          </p:cNvSpPr>
          <p:nvPr>
            <p:ph idx="1"/>
          </p:nvPr>
        </p:nvSpPr>
        <p:spPr>
          <a:xfrm>
            <a:off x="457200" y="1219200"/>
            <a:ext cx="8229600" cy="5638800"/>
          </a:xfrm>
        </p:spPr>
        <p:txBody>
          <a:bodyPr>
            <a:normAutofit fontScale="62500" lnSpcReduction="20000"/>
          </a:bodyPr>
          <a:lstStyle/>
          <a:p>
            <a:pPr lvl="0"/>
            <a:r>
              <a:rPr lang="en-US" dirty="0" err="1"/>
              <a:t>Awal</a:t>
            </a:r>
            <a:r>
              <a:rPr lang="en-US" dirty="0"/>
              <a:t> </a:t>
            </a:r>
            <a:r>
              <a:rPr lang="en-US" dirty="0" err="1"/>
              <a:t>tahun</a:t>
            </a:r>
            <a:r>
              <a:rPr lang="en-US" dirty="0"/>
              <a:t> 1980an </a:t>
            </a:r>
            <a:r>
              <a:rPr lang="en-US" dirty="0" err="1"/>
              <a:t>Reformasi</a:t>
            </a:r>
            <a:r>
              <a:rPr lang="en-US" dirty="0"/>
              <a:t> </a:t>
            </a:r>
            <a:r>
              <a:rPr lang="en-US" dirty="0" err="1"/>
              <a:t>Layanan</a:t>
            </a:r>
            <a:r>
              <a:rPr lang="en-US" dirty="0"/>
              <a:t> </a:t>
            </a:r>
            <a:r>
              <a:rPr lang="en-US" dirty="0" err="1"/>
              <a:t>Publik</a:t>
            </a:r>
            <a:r>
              <a:rPr lang="en-US" dirty="0"/>
              <a:t> </a:t>
            </a:r>
            <a:r>
              <a:rPr lang="en-US" dirty="0" err="1"/>
              <a:t>bergeser</a:t>
            </a:r>
            <a:r>
              <a:rPr lang="en-US" dirty="0"/>
              <a:t> </a:t>
            </a:r>
            <a:r>
              <a:rPr lang="en-US" dirty="0" err="1"/>
              <a:t>dari</a:t>
            </a:r>
            <a:r>
              <a:rPr lang="en-US" dirty="0"/>
              <a:t> Public Administration </a:t>
            </a:r>
            <a:r>
              <a:rPr lang="en-US" dirty="0" err="1"/>
              <a:t>ke</a:t>
            </a:r>
            <a:r>
              <a:rPr lang="en-US" dirty="0"/>
              <a:t> </a:t>
            </a:r>
            <a:r>
              <a:rPr lang="en-US" dirty="0" err="1"/>
              <a:t>gerakan</a:t>
            </a:r>
            <a:r>
              <a:rPr lang="en-US" dirty="0"/>
              <a:t> ‘New Public Management’ (NPM) </a:t>
            </a:r>
          </a:p>
          <a:p>
            <a:pPr lvl="0"/>
            <a:r>
              <a:rPr lang="en-US" dirty="0"/>
              <a:t>NPM </a:t>
            </a:r>
            <a:r>
              <a:rPr lang="en-US" dirty="0" err="1"/>
              <a:t>menggalakkan</a:t>
            </a:r>
            <a:r>
              <a:rPr lang="en-US" dirty="0"/>
              <a:t> (1) </a:t>
            </a:r>
            <a:r>
              <a:rPr lang="en-US" dirty="0" err="1"/>
              <a:t>Desentralisasi</a:t>
            </a:r>
            <a:r>
              <a:rPr lang="en-US" dirty="0"/>
              <a:t> </a:t>
            </a:r>
            <a:r>
              <a:rPr lang="en-US" dirty="0" err="1"/>
              <a:t>pemerintahan</a:t>
            </a:r>
            <a:r>
              <a:rPr lang="en-US" dirty="0"/>
              <a:t> (2) </a:t>
            </a:r>
            <a:r>
              <a:rPr lang="en-US" dirty="0" err="1"/>
              <a:t>Pemisahan</a:t>
            </a:r>
            <a:r>
              <a:rPr lang="en-US" dirty="0"/>
              <a:t> </a:t>
            </a:r>
            <a:r>
              <a:rPr lang="en-US" dirty="0" err="1"/>
              <a:t>Layanan</a:t>
            </a:r>
            <a:r>
              <a:rPr lang="en-US" dirty="0"/>
              <a:t> </a:t>
            </a:r>
            <a:r>
              <a:rPr lang="en-US" dirty="0" err="1"/>
              <a:t>Publik</a:t>
            </a:r>
            <a:r>
              <a:rPr lang="en-US" dirty="0"/>
              <a:t>  (3) </a:t>
            </a:r>
            <a:r>
              <a:rPr lang="en-US" dirty="0" err="1"/>
              <a:t>Layanan</a:t>
            </a:r>
            <a:r>
              <a:rPr lang="en-US" dirty="0"/>
              <a:t> </a:t>
            </a:r>
            <a:r>
              <a:rPr lang="en-US" dirty="0" err="1"/>
              <a:t>Publik</a:t>
            </a:r>
            <a:r>
              <a:rPr lang="en-US" dirty="0"/>
              <a:t>: </a:t>
            </a:r>
            <a:r>
              <a:rPr lang="en-US" dirty="0" err="1"/>
              <a:t>Terukur</a:t>
            </a:r>
            <a:r>
              <a:rPr lang="en-US" dirty="0"/>
              <a:t> </a:t>
            </a:r>
            <a:r>
              <a:rPr lang="en-US" dirty="0" err="1"/>
              <a:t>berdasar</a:t>
            </a:r>
            <a:r>
              <a:rPr lang="en-US" dirty="0"/>
              <a:t> </a:t>
            </a:r>
            <a:r>
              <a:rPr lang="en-US" dirty="0" err="1"/>
              <a:t>kinerja</a:t>
            </a:r>
            <a:r>
              <a:rPr lang="en-US" dirty="0"/>
              <a:t> (4)Kontrak </a:t>
            </a:r>
            <a:r>
              <a:rPr lang="en-US" dirty="0" err="1"/>
              <a:t>Layanan</a:t>
            </a:r>
            <a:r>
              <a:rPr lang="en-US" dirty="0"/>
              <a:t> </a:t>
            </a:r>
            <a:r>
              <a:rPr lang="en-US" dirty="0" err="1"/>
              <a:t>Publik</a:t>
            </a:r>
            <a:r>
              <a:rPr lang="en-US" dirty="0"/>
              <a:t> pada </a:t>
            </a:r>
            <a:r>
              <a:rPr lang="en-US" dirty="0" err="1"/>
              <a:t>pihak</a:t>
            </a:r>
            <a:r>
              <a:rPr lang="en-US" dirty="0"/>
              <a:t> </a:t>
            </a:r>
            <a:r>
              <a:rPr lang="en-US" dirty="0" err="1"/>
              <a:t>luar</a:t>
            </a:r>
            <a:r>
              <a:rPr lang="en-US" dirty="0"/>
              <a:t> </a:t>
            </a:r>
            <a:r>
              <a:rPr lang="en-US" dirty="0" err="1"/>
              <a:t>atau</a:t>
            </a:r>
            <a:r>
              <a:rPr lang="en-US" dirty="0"/>
              <a:t> Contracting Out Public Services (5) </a:t>
            </a:r>
            <a:r>
              <a:rPr lang="en-US" dirty="0" err="1"/>
              <a:t>Privatisasi</a:t>
            </a:r>
            <a:r>
              <a:rPr lang="en-US" dirty="0"/>
              <a:t> </a:t>
            </a:r>
            <a:r>
              <a:rPr lang="en-US" dirty="0" err="1"/>
              <a:t>Layanan</a:t>
            </a:r>
            <a:r>
              <a:rPr lang="en-US" dirty="0"/>
              <a:t> </a:t>
            </a:r>
            <a:r>
              <a:rPr lang="en-US" dirty="0" err="1"/>
              <a:t>Publik</a:t>
            </a:r>
            <a:r>
              <a:rPr lang="en-US" dirty="0"/>
              <a:t>. </a:t>
            </a:r>
          </a:p>
          <a:p>
            <a:pPr lvl="0"/>
            <a:r>
              <a:rPr lang="en-US" dirty="0" err="1"/>
              <a:t>Prinsip</a:t>
            </a:r>
            <a:r>
              <a:rPr lang="en-US" dirty="0"/>
              <a:t> NPM: </a:t>
            </a:r>
            <a:r>
              <a:rPr lang="en-US" dirty="0" err="1"/>
              <a:t>Mengaburkan</a:t>
            </a:r>
            <a:r>
              <a:rPr lang="en-US" dirty="0"/>
              <a:t> </a:t>
            </a:r>
            <a:r>
              <a:rPr lang="en-US" dirty="0" err="1"/>
              <a:t>adanya</a:t>
            </a:r>
            <a:r>
              <a:rPr lang="en-US" dirty="0"/>
              <a:t> </a:t>
            </a:r>
            <a:r>
              <a:rPr lang="en-US" dirty="0" err="1"/>
              <a:t>batasan</a:t>
            </a:r>
            <a:r>
              <a:rPr lang="en-US" dirty="0"/>
              <a:t> </a:t>
            </a:r>
            <a:r>
              <a:rPr lang="en-US" dirty="0" err="1"/>
              <a:t>pemerintah</a:t>
            </a:r>
            <a:r>
              <a:rPr lang="en-US" dirty="0"/>
              <a:t> dan </a:t>
            </a:r>
            <a:r>
              <a:rPr lang="en-US" dirty="0" err="1"/>
              <a:t>swasta</a:t>
            </a:r>
            <a:r>
              <a:rPr lang="en-US" dirty="0"/>
              <a:t> </a:t>
            </a:r>
            <a:r>
              <a:rPr lang="en-US" dirty="0" err="1"/>
              <a:t>dalam</a:t>
            </a:r>
            <a:r>
              <a:rPr lang="en-US" dirty="0"/>
              <a:t> </a:t>
            </a:r>
            <a:r>
              <a:rPr lang="en-US" dirty="0" err="1"/>
              <a:t>pelayanan</a:t>
            </a:r>
            <a:r>
              <a:rPr lang="en-US" dirty="0"/>
              <a:t> </a:t>
            </a:r>
            <a:r>
              <a:rPr lang="en-US" dirty="0" err="1"/>
              <a:t>publik</a:t>
            </a:r>
            <a:r>
              <a:rPr lang="en-US" dirty="0"/>
              <a:t> </a:t>
            </a:r>
            <a:r>
              <a:rPr lang="en-US" dirty="0" err="1"/>
              <a:t>atau</a:t>
            </a:r>
            <a:r>
              <a:rPr lang="en-US" dirty="0"/>
              <a:t> </a:t>
            </a:r>
            <a:r>
              <a:rPr lang="en-US" dirty="0" err="1"/>
              <a:t>pemerintah</a:t>
            </a:r>
            <a:r>
              <a:rPr lang="en-US" dirty="0"/>
              <a:t> dan </a:t>
            </a:r>
            <a:r>
              <a:rPr lang="en-US" dirty="0" err="1"/>
              <a:t>swasta</a:t>
            </a:r>
            <a:r>
              <a:rPr lang="en-US" dirty="0"/>
              <a:t> </a:t>
            </a:r>
            <a:r>
              <a:rPr lang="en-US" dirty="0" err="1"/>
              <a:t>adalah</a:t>
            </a:r>
            <a:r>
              <a:rPr lang="en-US" dirty="0"/>
              <a:t> </a:t>
            </a:r>
            <a:r>
              <a:rPr lang="en-US" dirty="0" err="1"/>
              <a:t>satu</a:t>
            </a:r>
            <a:r>
              <a:rPr lang="en-US" dirty="0"/>
              <a:t> </a:t>
            </a:r>
            <a:r>
              <a:rPr lang="en-US" dirty="0" err="1"/>
              <a:t>untuk</a:t>
            </a:r>
            <a:r>
              <a:rPr lang="en-US" dirty="0"/>
              <a:t> </a:t>
            </a:r>
            <a:r>
              <a:rPr lang="en-US" dirty="0" err="1"/>
              <a:t>melayani</a:t>
            </a:r>
            <a:r>
              <a:rPr lang="en-US" dirty="0"/>
              <a:t> public.</a:t>
            </a:r>
          </a:p>
          <a:p>
            <a:pPr lvl="0"/>
            <a:r>
              <a:rPr lang="en-US" dirty="0" err="1"/>
              <a:t>Konsep</a:t>
            </a:r>
            <a:r>
              <a:rPr lang="en-US" dirty="0"/>
              <a:t> </a:t>
            </a:r>
            <a:r>
              <a:rPr lang="en-US" dirty="0" err="1"/>
              <a:t>melibatkan</a:t>
            </a:r>
            <a:r>
              <a:rPr lang="en-US" dirty="0"/>
              <a:t> </a:t>
            </a:r>
            <a:r>
              <a:rPr lang="en-US" dirty="0" err="1"/>
              <a:t>swasta</a:t>
            </a:r>
            <a:r>
              <a:rPr lang="en-US" dirty="0"/>
              <a:t> </a:t>
            </a:r>
            <a:r>
              <a:rPr lang="en-US" dirty="0" err="1"/>
              <a:t>dalam</a:t>
            </a:r>
            <a:r>
              <a:rPr lang="en-US" dirty="0"/>
              <a:t> </a:t>
            </a:r>
            <a:r>
              <a:rPr lang="en-US" dirty="0" err="1"/>
              <a:t>layanan</a:t>
            </a:r>
            <a:r>
              <a:rPr lang="en-US" dirty="0"/>
              <a:t> </a:t>
            </a:r>
            <a:r>
              <a:rPr lang="en-US" dirty="0" err="1"/>
              <a:t>publik</a:t>
            </a:r>
            <a:r>
              <a:rPr lang="en-US" dirty="0"/>
              <a:t> di </a:t>
            </a:r>
            <a:r>
              <a:rPr lang="en-US" dirty="0" err="1"/>
              <a:t>Inggris</a:t>
            </a:r>
            <a:r>
              <a:rPr lang="en-US" dirty="0"/>
              <a:t> </a:t>
            </a:r>
            <a:r>
              <a:rPr lang="en-US" dirty="0" err="1"/>
              <a:t>melalui</a:t>
            </a:r>
            <a:r>
              <a:rPr lang="en-US" dirty="0"/>
              <a:t> British Initiative (1980) </a:t>
            </a:r>
            <a:r>
              <a:rPr lang="en-US" dirty="0" err="1"/>
              <a:t>bertujuan</a:t>
            </a:r>
            <a:r>
              <a:rPr lang="en-US" dirty="0"/>
              <a:t> </a:t>
            </a:r>
            <a:r>
              <a:rPr lang="en-US" dirty="0" err="1"/>
              <a:t>untuk</a:t>
            </a:r>
            <a:r>
              <a:rPr lang="en-US" dirty="0"/>
              <a:t> </a:t>
            </a:r>
            <a:r>
              <a:rPr lang="en-US" dirty="0" err="1"/>
              <a:t>mengurangi</a:t>
            </a:r>
            <a:r>
              <a:rPr lang="en-US" dirty="0"/>
              <a:t> </a:t>
            </a:r>
            <a:r>
              <a:rPr lang="en-US" dirty="0" err="1"/>
              <a:t>peran</a:t>
            </a:r>
            <a:r>
              <a:rPr lang="en-US" dirty="0"/>
              <a:t> </a:t>
            </a:r>
            <a:r>
              <a:rPr lang="en-US" dirty="0" err="1"/>
              <a:t>pemerintah</a:t>
            </a:r>
            <a:r>
              <a:rPr lang="en-US" dirty="0"/>
              <a:t> (roll-back of state) </a:t>
            </a:r>
            <a:r>
              <a:rPr lang="en-US" dirty="0" err="1"/>
              <a:t>Alasan</a:t>
            </a:r>
            <a:r>
              <a:rPr lang="en-US" dirty="0"/>
              <a:t>: </a:t>
            </a:r>
            <a:r>
              <a:rPr lang="en-US" dirty="0" err="1"/>
              <a:t>Swasta</a:t>
            </a:r>
            <a:r>
              <a:rPr lang="en-US" dirty="0"/>
              <a:t> </a:t>
            </a:r>
            <a:r>
              <a:rPr lang="en-US" dirty="0" err="1"/>
              <a:t>Lebih</a:t>
            </a:r>
            <a:r>
              <a:rPr lang="en-US" dirty="0"/>
              <a:t> </a:t>
            </a:r>
            <a:r>
              <a:rPr lang="en-US" dirty="0" err="1"/>
              <a:t>Efisien</a:t>
            </a:r>
            <a:r>
              <a:rPr lang="en-US" dirty="0"/>
              <a:t>, </a:t>
            </a:r>
            <a:r>
              <a:rPr lang="en-US" dirty="0" err="1"/>
              <a:t>Lebih</a:t>
            </a:r>
            <a:r>
              <a:rPr lang="en-US" dirty="0"/>
              <a:t> </a:t>
            </a:r>
            <a:r>
              <a:rPr lang="en-US" dirty="0" err="1"/>
              <a:t>baik</a:t>
            </a:r>
            <a:r>
              <a:rPr lang="en-US" dirty="0"/>
              <a:t>, </a:t>
            </a:r>
            <a:r>
              <a:rPr lang="en-US" dirty="0" err="1"/>
              <a:t>Lebih</a:t>
            </a:r>
            <a:r>
              <a:rPr lang="en-US" dirty="0"/>
              <a:t> </a:t>
            </a:r>
            <a:r>
              <a:rPr lang="en-US" dirty="0" err="1"/>
              <a:t>murah</a:t>
            </a:r>
            <a:r>
              <a:rPr lang="en-US" dirty="0"/>
              <a:t>, </a:t>
            </a:r>
            <a:r>
              <a:rPr lang="en-US" dirty="0" err="1"/>
              <a:t>Lebih</a:t>
            </a:r>
            <a:r>
              <a:rPr lang="en-US" dirty="0"/>
              <a:t> </a:t>
            </a:r>
            <a:r>
              <a:rPr lang="en-US" dirty="0" err="1"/>
              <a:t>cermat</a:t>
            </a:r>
            <a:r>
              <a:rPr lang="en-US" dirty="0"/>
              <a:t> (less waste) </a:t>
            </a:r>
            <a:r>
              <a:rPr lang="en-US" dirty="0" err="1"/>
              <a:t>karena</a:t>
            </a:r>
            <a:r>
              <a:rPr lang="en-US" dirty="0"/>
              <a:t> </a:t>
            </a:r>
            <a:r>
              <a:rPr lang="en-US" dirty="0" err="1"/>
              <a:t>tidak</a:t>
            </a:r>
            <a:r>
              <a:rPr lang="en-US" dirty="0"/>
              <a:t> </a:t>
            </a:r>
            <a:r>
              <a:rPr lang="en-US" dirty="0" err="1"/>
              <a:t>mau</a:t>
            </a:r>
            <a:r>
              <a:rPr lang="en-US" dirty="0"/>
              <a:t> </a:t>
            </a:r>
            <a:r>
              <a:rPr lang="en-US" dirty="0" err="1"/>
              <a:t>berpolitik</a:t>
            </a:r>
            <a:r>
              <a:rPr lang="en-US" dirty="0"/>
              <a:t> &amp; </a:t>
            </a:r>
            <a:r>
              <a:rPr lang="en-US" dirty="0" err="1"/>
              <a:t>tidak</a:t>
            </a:r>
            <a:r>
              <a:rPr lang="en-US" dirty="0"/>
              <a:t> </a:t>
            </a:r>
            <a:r>
              <a:rPr lang="en-US" dirty="0" err="1"/>
              <a:t>mau</a:t>
            </a:r>
            <a:r>
              <a:rPr lang="en-US" dirty="0"/>
              <a:t> </a:t>
            </a:r>
            <a:r>
              <a:rPr lang="en-US" dirty="0" err="1"/>
              <a:t>ber</a:t>
            </a:r>
            <a:r>
              <a:rPr lang="en-US" dirty="0"/>
              <a:t> KKN. </a:t>
            </a:r>
          </a:p>
          <a:p>
            <a:pPr lvl="0"/>
            <a:r>
              <a:rPr lang="en-US" dirty="0" err="1"/>
              <a:t>Awal</a:t>
            </a:r>
            <a:r>
              <a:rPr lang="en-US" dirty="0"/>
              <a:t> </a:t>
            </a:r>
            <a:r>
              <a:rPr lang="en-US" dirty="0" err="1"/>
              <a:t>tahun</a:t>
            </a:r>
            <a:r>
              <a:rPr lang="en-US" dirty="0"/>
              <a:t> 1990 an: </a:t>
            </a:r>
            <a:r>
              <a:rPr lang="en-US" dirty="0" err="1"/>
              <a:t>Pandangan</a:t>
            </a:r>
            <a:r>
              <a:rPr lang="en-US" dirty="0"/>
              <a:t> PPP </a:t>
            </a:r>
            <a:r>
              <a:rPr lang="en-US" dirty="0" err="1"/>
              <a:t>banyak</a:t>
            </a:r>
            <a:r>
              <a:rPr lang="en-US" dirty="0"/>
              <a:t> </a:t>
            </a:r>
            <a:r>
              <a:rPr lang="en-US" dirty="0" err="1"/>
              <a:t>dikritik</a:t>
            </a:r>
            <a:r>
              <a:rPr lang="en-US" dirty="0"/>
              <a:t> yang </a:t>
            </a:r>
            <a:r>
              <a:rPr lang="en-US" dirty="0" err="1"/>
              <a:t>mengatakan</a:t>
            </a:r>
            <a:r>
              <a:rPr lang="en-US" dirty="0"/>
              <a:t> </a:t>
            </a:r>
            <a:r>
              <a:rPr lang="en-US" dirty="0" err="1"/>
              <a:t>bahwa</a:t>
            </a:r>
            <a:r>
              <a:rPr lang="en-US" dirty="0"/>
              <a:t> </a:t>
            </a:r>
            <a:r>
              <a:rPr lang="en-US" dirty="0" err="1"/>
              <a:t>layanan</a:t>
            </a:r>
            <a:r>
              <a:rPr lang="en-US" dirty="0"/>
              <a:t> </a:t>
            </a:r>
            <a:r>
              <a:rPr lang="en-US" dirty="0" err="1"/>
              <a:t>publik</a:t>
            </a:r>
            <a:r>
              <a:rPr lang="en-US" dirty="0"/>
              <a:t> </a:t>
            </a:r>
            <a:r>
              <a:rPr lang="en-US" dirty="0" err="1"/>
              <a:t>adalah</a:t>
            </a:r>
            <a:r>
              <a:rPr lang="en-US" dirty="0"/>
              <a:t> </a:t>
            </a:r>
            <a:r>
              <a:rPr lang="en-US" dirty="0" err="1"/>
              <a:t>kewajiban</a:t>
            </a:r>
            <a:r>
              <a:rPr lang="en-US" dirty="0"/>
              <a:t> &amp; </a:t>
            </a:r>
            <a:r>
              <a:rPr lang="en-US" dirty="0" err="1"/>
              <a:t>tanggung</a:t>
            </a:r>
            <a:r>
              <a:rPr lang="en-US" dirty="0"/>
              <a:t> </a:t>
            </a:r>
            <a:r>
              <a:rPr lang="en-US" dirty="0" err="1"/>
              <a:t>jawab</a:t>
            </a:r>
            <a:r>
              <a:rPr lang="en-US" dirty="0"/>
              <a:t> </a:t>
            </a:r>
            <a:r>
              <a:rPr lang="en-US" dirty="0" err="1"/>
              <a:t>pemerintah</a:t>
            </a:r>
            <a:r>
              <a:rPr lang="en-US" dirty="0"/>
              <a:t> </a:t>
            </a:r>
            <a:r>
              <a:rPr lang="en-US" dirty="0" err="1"/>
              <a:t>kepada</a:t>
            </a:r>
            <a:r>
              <a:rPr lang="en-US" dirty="0"/>
              <a:t> </a:t>
            </a:r>
            <a:r>
              <a:rPr lang="en-US" dirty="0" err="1"/>
              <a:t>rakyat</a:t>
            </a:r>
            <a:r>
              <a:rPr lang="en-US" dirty="0"/>
              <a:t> yang </a:t>
            </a:r>
            <a:r>
              <a:rPr lang="en-US" dirty="0" err="1"/>
              <a:t>tidak</a:t>
            </a:r>
            <a:r>
              <a:rPr lang="en-US" dirty="0"/>
              <a:t> </a:t>
            </a:r>
            <a:r>
              <a:rPr lang="en-US" dirty="0" err="1"/>
              <a:t>dapat</a:t>
            </a:r>
            <a:r>
              <a:rPr lang="en-US" dirty="0"/>
              <a:t> </a:t>
            </a:r>
            <a:r>
              <a:rPr lang="en-US" dirty="0" err="1"/>
              <a:t>diserahkan</a:t>
            </a:r>
            <a:r>
              <a:rPr lang="en-US" dirty="0"/>
              <a:t> </a:t>
            </a:r>
            <a:r>
              <a:rPr lang="en-US" dirty="0" err="1"/>
              <a:t>ke</a:t>
            </a:r>
            <a:r>
              <a:rPr lang="en-US" dirty="0"/>
              <a:t> </a:t>
            </a:r>
            <a:r>
              <a:rPr lang="en-US" dirty="0" err="1"/>
              <a:t>swasta</a:t>
            </a:r>
            <a:r>
              <a:rPr lang="en-US" dirty="0"/>
              <a:t>.</a:t>
            </a:r>
          </a:p>
          <a:p>
            <a:pPr lvl="0"/>
            <a:r>
              <a:rPr lang="en-US" dirty="0" err="1"/>
              <a:t>Tahun</a:t>
            </a:r>
            <a:r>
              <a:rPr lang="en-US" dirty="0"/>
              <a:t> 1992 </a:t>
            </a:r>
            <a:r>
              <a:rPr lang="en-US" dirty="0" err="1"/>
              <a:t>lahirlah</a:t>
            </a:r>
            <a:r>
              <a:rPr lang="en-US" dirty="0"/>
              <a:t> </a:t>
            </a:r>
            <a:r>
              <a:rPr lang="en-US" dirty="0" err="1"/>
              <a:t>konsep</a:t>
            </a:r>
            <a:r>
              <a:rPr lang="en-US" dirty="0"/>
              <a:t> PPP </a:t>
            </a:r>
            <a:r>
              <a:rPr lang="en-US" dirty="0" err="1"/>
              <a:t>dengan</a:t>
            </a:r>
            <a:r>
              <a:rPr lang="en-US" dirty="0"/>
              <a:t> </a:t>
            </a:r>
            <a:r>
              <a:rPr lang="en-US" dirty="0" err="1"/>
              <a:t>nama</a:t>
            </a:r>
            <a:r>
              <a:rPr lang="en-US" dirty="0"/>
              <a:t> Private Finance Initiative (PFI)  </a:t>
            </a:r>
            <a:r>
              <a:rPr lang="en-US" dirty="0" err="1"/>
              <a:t>atau</a:t>
            </a:r>
            <a:r>
              <a:rPr lang="en-US" dirty="0"/>
              <a:t> British PFI </a:t>
            </a:r>
            <a:r>
              <a:rPr lang="en-US" dirty="0" err="1"/>
              <a:t>Programme</a:t>
            </a:r>
            <a:r>
              <a:rPr lang="en-US" dirty="0"/>
              <a:t> 1992 </a:t>
            </a:r>
            <a:r>
              <a:rPr lang="en-US" dirty="0" err="1"/>
              <a:t>sebagai</a:t>
            </a:r>
            <a:r>
              <a:rPr lang="en-US" dirty="0"/>
              <a:t> </a:t>
            </a:r>
            <a:r>
              <a:rPr lang="en-US" dirty="0" err="1"/>
              <a:t>perbaikan</a:t>
            </a:r>
            <a:r>
              <a:rPr lang="en-US" dirty="0"/>
              <a:t> </a:t>
            </a:r>
            <a:r>
              <a:rPr lang="en-US" dirty="0" err="1"/>
              <a:t>dari</a:t>
            </a:r>
            <a:r>
              <a:rPr lang="en-US" dirty="0"/>
              <a:t> </a:t>
            </a:r>
            <a:r>
              <a:rPr lang="en-US" dirty="0" err="1"/>
              <a:t>Privatisasi</a:t>
            </a:r>
            <a:r>
              <a:rPr lang="en-US" dirty="0"/>
              <a:t> </a:t>
            </a:r>
            <a:r>
              <a:rPr lang="en-US" dirty="0" err="1"/>
              <a:t>dengan</a:t>
            </a:r>
            <a:r>
              <a:rPr lang="en-US" dirty="0"/>
              <a:t> </a:t>
            </a:r>
            <a:r>
              <a:rPr lang="en-US" dirty="0" err="1"/>
              <a:t>dasar</a:t>
            </a:r>
            <a:r>
              <a:rPr lang="en-US" dirty="0"/>
              <a:t> </a:t>
            </a:r>
            <a:r>
              <a:rPr lang="en-US" dirty="0" err="1"/>
              <a:t>pemikiran</a:t>
            </a:r>
            <a:r>
              <a:rPr lang="en-US" dirty="0"/>
              <a:t> ‘Value for Money’.  </a:t>
            </a:r>
          </a:p>
        </p:txBody>
      </p:sp>
    </p:spTree>
    <p:extLst>
      <p:ext uri="{BB962C8B-B14F-4D97-AF65-F5344CB8AC3E}">
        <p14:creationId xmlns:p14="http://schemas.microsoft.com/office/powerpoint/2010/main" val="242039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err="1"/>
              <a:t>Perkembangan</a:t>
            </a:r>
            <a:r>
              <a:rPr lang="en-US" sz="2600" dirty="0"/>
              <a:t> </a:t>
            </a:r>
            <a:r>
              <a:rPr lang="en-US" sz="2600" dirty="0" err="1"/>
              <a:t>Kerjasama</a:t>
            </a:r>
            <a:r>
              <a:rPr lang="en-US" sz="2600" dirty="0"/>
              <a:t> </a:t>
            </a:r>
            <a:r>
              <a:rPr lang="en-US" sz="2600" dirty="0" err="1"/>
              <a:t>Pemerintah-Swasta</a:t>
            </a:r>
            <a:r>
              <a:rPr lang="en-US" sz="2600" dirty="0"/>
              <a:t> di Dunia </a:t>
            </a:r>
          </a:p>
        </p:txBody>
      </p:sp>
      <p:sp>
        <p:nvSpPr>
          <p:cNvPr id="3" name="Content Placeholder 2"/>
          <p:cNvSpPr>
            <a:spLocks noGrp="1"/>
          </p:cNvSpPr>
          <p:nvPr>
            <p:ph idx="1"/>
          </p:nvPr>
        </p:nvSpPr>
        <p:spPr>
          <a:xfrm>
            <a:off x="457200" y="2057400"/>
            <a:ext cx="8229600" cy="4068763"/>
          </a:xfrm>
        </p:spPr>
        <p:txBody>
          <a:bodyPr>
            <a:normAutofit/>
          </a:bodyPr>
          <a:lstStyle/>
          <a:p>
            <a:pPr lvl="0"/>
            <a:r>
              <a:rPr lang="en-US" sz="2400" dirty="0" err="1"/>
              <a:t>Konsesi</a:t>
            </a:r>
            <a:r>
              <a:rPr lang="en-US" sz="2400" dirty="0"/>
              <a:t> (Abad 17)</a:t>
            </a:r>
          </a:p>
          <a:p>
            <a:pPr lvl="0"/>
            <a:r>
              <a:rPr lang="en-US" sz="2400" dirty="0"/>
              <a:t>Franchise </a:t>
            </a:r>
            <a:r>
              <a:rPr lang="en-US" sz="2400" dirty="0" err="1"/>
              <a:t>atau</a:t>
            </a:r>
            <a:r>
              <a:rPr lang="en-US" sz="2400" dirty="0"/>
              <a:t> </a:t>
            </a:r>
            <a:r>
              <a:rPr lang="en-US" sz="2400" dirty="0" err="1"/>
              <a:t>Affermage</a:t>
            </a:r>
            <a:r>
              <a:rPr lang="en-US" sz="2400" dirty="0"/>
              <a:t> (Abad 18)</a:t>
            </a:r>
          </a:p>
          <a:p>
            <a:pPr lvl="0"/>
            <a:r>
              <a:rPr lang="en-US" sz="2400" dirty="0"/>
              <a:t>Power Purchase Agreements (PPA) (1978)</a:t>
            </a:r>
          </a:p>
          <a:p>
            <a:pPr lvl="0"/>
            <a:r>
              <a:rPr lang="en-US" sz="2400" dirty="0"/>
              <a:t>BOO,BOT,BTO,DBFO (1980-an)</a:t>
            </a:r>
          </a:p>
          <a:p>
            <a:pPr lvl="0"/>
            <a:r>
              <a:rPr lang="en-US" sz="2400" dirty="0"/>
              <a:t>PFC=Project Finance for Concessions (1990-an)</a:t>
            </a:r>
          </a:p>
          <a:p>
            <a:pPr lvl="0"/>
            <a:r>
              <a:rPr lang="en-US" sz="2400" dirty="0"/>
              <a:t>Private Finance Initiative (PFI) (1992)</a:t>
            </a:r>
          </a:p>
        </p:txBody>
      </p:sp>
    </p:spTree>
    <p:extLst>
      <p:ext uri="{BB962C8B-B14F-4D97-AF65-F5344CB8AC3E}">
        <p14:creationId xmlns:p14="http://schemas.microsoft.com/office/powerpoint/2010/main" val="277727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Konsesi</a:t>
            </a:r>
            <a:endParaRPr lang="en-US" dirty="0"/>
          </a:p>
        </p:txBody>
      </p:sp>
      <p:sp>
        <p:nvSpPr>
          <p:cNvPr id="3" name="Content Placeholder 2"/>
          <p:cNvSpPr>
            <a:spLocks noGrp="1"/>
          </p:cNvSpPr>
          <p:nvPr>
            <p:ph idx="1"/>
          </p:nvPr>
        </p:nvSpPr>
        <p:spPr>
          <a:xfrm>
            <a:off x="457200" y="1828800"/>
            <a:ext cx="8229600" cy="4297363"/>
          </a:xfrm>
        </p:spPr>
        <p:txBody>
          <a:bodyPr>
            <a:normAutofit fontScale="77500" lnSpcReduction="20000"/>
          </a:bodyPr>
          <a:lstStyle/>
          <a:p>
            <a:pPr lvl="0"/>
            <a:r>
              <a:rPr lang="en-US" dirty="0" err="1"/>
              <a:t>Konsesi</a:t>
            </a:r>
            <a:r>
              <a:rPr lang="en-US" dirty="0"/>
              <a:t> (</a:t>
            </a:r>
            <a:r>
              <a:rPr lang="en-US" dirty="0" err="1"/>
              <a:t>Awal</a:t>
            </a:r>
            <a:r>
              <a:rPr lang="en-US" dirty="0"/>
              <a:t> </a:t>
            </a:r>
            <a:r>
              <a:rPr lang="en-US" dirty="0" err="1"/>
              <a:t>abad</a:t>
            </a:r>
            <a:r>
              <a:rPr lang="en-US" dirty="0"/>
              <a:t>  17 &amp; 18 </a:t>
            </a:r>
            <a:r>
              <a:rPr lang="en-US" dirty="0" err="1"/>
              <a:t>di</a:t>
            </a:r>
            <a:r>
              <a:rPr lang="en-US" dirty="0"/>
              <a:t> </a:t>
            </a:r>
            <a:r>
              <a:rPr lang="en-US" dirty="0" err="1"/>
              <a:t>Inggris</a:t>
            </a:r>
            <a:r>
              <a:rPr lang="en-US" dirty="0"/>
              <a:t>: </a:t>
            </a:r>
            <a:r>
              <a:rPr lang="en-US" dirty="0" err="1"/>
              <a:t>dengan</a:t>
            </a:r>
            <a:r>
              <a:rPr lang="en-US" dirty="0"/>
              <a:t> </a:t>
            </a:r>
            <a:r>
              <a:rPr lang="en-US" dirty="0" err="1"/>
              <a:t>pendekatan</a:t>
            </a:r>
            <a:r>
              <a:rPr lang="en-US" dirty="0"/>
              <a:t> turnpike) </a:t>
            </a:r>
          </a:p>
          <a:p>
            <a:pPr lvl="0"/>
            <a:r>
              <a:rPr lang="en-US" dirty="0"/>
              <a:t>Turnpike trust: </a:t>
            </a:r>
            <a:r>
              <a:rPr lang="en-US" dirty="0" err="1"/>
              <a:t>pinjam</a:t>
            </a:r>
            <a:r>
              <a:rPr lang="en-US" dirty="0"/>
              <a:t> </a:t>
            </a:r>
            <a:r>
              <a:rPr lang="en-US" dirty="0" err="1"/>
              <a:t>uang</a:t>
            </a:r>
            <a:r>
              <a:rPr lang="en-US" dirty="0"/>
              <a:t> </a:t>
            </a:r>
            <a:r>
              <a:rPr lang="en-US" dirty="0" err="1"/>
              <a:t>dari</a:t>
            </a:r>
            <a:r>
              <a:rPr lang="en-US" dirty="0"/>
              <a:t> investor </a:t>
            </a:r>
            <a:r>
              <a:rPr lang="en-US" dirty="0" err="1"/>
              <a:t>untuk</a:t>
            </a:r>
            <a:r>
              <a:rPr lang="en-US" dirty="0"/>
              <a:t> </a:t>
            </a:r>
            <a:r>
              <a:rPr lang="en-US" dirty="0" err="1"/>
              <a:t>bangun</a:t>
            </a:r>
            <a:r>
              <a:rPr lang="en-US" dirty="0"/>
              <a:t> </a:t>
            </a:r>
            <a:r>
              <a:rPr lang="en-US" dirty="0" err="1"/>
              <a:t>jalan/jembatan</a:t>
            </a:r>
            <a:r>
              <a:rPr lang="en-US" dirty="0"/>
              <a:t> </a:t>
            </a:r>
            <a:r>
              <a:rPr lang="en-US" dirty="0" err="1"/>
              <a:t>dan</a:t>
            </a:r>
            <a:r>
              <a:rPr lang="en-US" dirty="0"/>
              <a:t> </a:t>
            </a:r>
            <a:r>
              <a:rPr lang="en-US" dirty="0" err="1"/>
              <a:t>pembayarannya</a:t>
            </a:r>
            <a:r>
              <a:rPr lang="en-US" dirty="0"/>
              <a:t> </a:t>
            </a:r>
            <a:r>
              <a:rPr lang="en-US" dirty="0" err="1"/>
              <a:t>dicicil</a:t>
            </a:r>
            <a:r>
              <a:rPr lang="en-US" dirty="0"/>
              <a:t> </a:t>
            </a:r>
            <a:r>
              <a:rPr lang="en-US" dirty="0" err="1"/>
              <a:t>dari</a:t>
            </a:r>
            <a:r>
              <a:rPr lang="en-US" dirty="0"/>
              <a:t> </a:t>
            </a:r>
            <a:r>
              <a:rPr lang="en-US" dirty="0" err="1"/>
              <a:t>pengumpulan</a:t>
            </a:r>
            <a:r>
              <a:rPr lang="en-US" dirty="0"/>
              <a:t> toll </a:t>
            </a:r>
            <a:r>
              <a:rPr lang="en-US" dirty="0" err="1"/>
              <a:t>di</a:t>
            </a:r>
            <a:r>
              <a:rPr lang="en-US" dirty="0"/>
              <a:t> </a:t>
            </a:r>
            <a:r>
              <a:rPr lang="en-US" dirty="0" err="1"/>
              <a:t>suatu</a:t>
            </a:r>
            <a:r>
              <a:rPr lang="en-US" dirty="0"/>
              <a:t> gate </a:t>
            </a:r>
            <a:r>
              <a:rPr lang="en-US" dirty="0" err="1"/>
              <a:t>oleh</a:t>
            </a:r>
            <a:r>
              <a:rPr lang="en-US" dirty="0"/>
              <a:t> </a:t>
            </a:r>
            <a:r>
              <a:rPr lang="en-US" dirty="0" err="1"/>
              <a:t>pemakai</a:t>
            </a:r>
            <a:r>
              <a:rPr lang="en-US" dirty="0"/>
              <a:t> (user pays).  </a:t>
            </a:r>
            <a:r>
              <a:rPr lang="en-US" dirty="0" err="1"/>
              <a:t>Contoh</a:t>
            </a:r>
            <a:r>
              <a:rPr lang="en-US" dirty="0"/>
              <a:t>: </a:t>
            </a:r>
            <a:r>
              <a:rPr lang="en-US" dirty="0" err="1"/>
              <a:t>Brookyn</a:t>
            </a:r>
            <a:r>
              <a:rPr lang="en-US" dirty="0"/>
              <a:t> Bridge (New York), </a:t>
            </a:r>
            <a:r>
              <a:rPr lang="en-US" dirty="0" err="1"/>
              <a:t>Kanal</a:t>
            </a:r>
            <a:r>
              <a:rPr lang="en-US" dirty="0"/>
              <a:t> Paris (</a:t>
            </a:r>
            <a:r>
              <a:rPr lang="en-US" dirty="0" err="1"/>
              <a:t>abad</a:t>
            </a:r>
            <a:r>
              <a:rPr lang="en-US" dirty="0"/>
              <a:t> 17). </a:t>
            </a:r>
          </a:p>
          <a:p>
            <a:pPr lvl="0"/>
            <a:r>
              <a:rPr lang="en-US" dirty="0" err="1"/>
              <a:t>Awal</a:t>
            </a:r>
            <a:r>
              <a:rPr lang="en-US" dirty="0"/>
              <a:t> </a:t>
            </a:r>
            <a:r>
              <a:rPr lang="en-US" dirty="0" err="1"/>
              <a:t>abad</a:t>
            </a:r>
            <a:r>
              <a:rPr lang="en-US" dirty="0"/>
              <a:t> 19 </a:t>
            </a:r>
            <a:r>
              <a:rPr lang="en-US" dirty="0" err="1"/>
              <a:t>berkembang</a:t>
            </a:r>
            <a:r>
              <a:rPr lang="en-US" dirty="0"/>
              <a:t> </a:t>
            </a:r>
            <a:r>
              <a:rPr lang="en-US" dirty="0" err="1"/>
              <a:t>menjadi</a:t>
            </a:r>
            <a:r>
              <a:rPr lang="en-US" dirty="0"/>
              <a:t> </a:t>
            </a:r>
            <a:r>
              <a:rPr lang="en-US" dirty="0" err="1"/>
              <a:t>Konsesi</a:t>
            </a:r>
            <a:r>
              <a:rPr lang="en-US" dirty="0"/>
              <a:t> </a:t>
            </a:r>
            <a:r>
              <a:rPr lang="en-US" dirty="0" err="1"/>
              <a:t>jalan</a:t>
            </a:r>
            <a:r>
              <a:rPr lang="en-US" dirty="0"/>
              <a:t> </a:t>
            </a:r>
            <a:r>
              <a:rPr lang="en-US" dirty="0" err="1"/>
              <a:t>rel</a:t>
            </a:r>
            <a:r>
              <a:rPr lang="en-US" dirty="0"/>
              <a:t>, </a:t>
            </a:r>
            <a:r>
              <a:rPr lang="en-US" dirty="0" err="1"/>
              <a:t>konsesi</a:t>
            </a:r>
            <a:r>
              <a:rPr lang="en-US" dirty="0"/>
              <a:t> </a:t>
            </a:r>
            <a:r>
              <a:rPr lang="en-US" dirty="0" err="1"/>
              <a:t>penyediaan</a:t>
            </a:r>
            <a:r>
              <a:rPr lang="en-US" dirty="0"/>
              <a:t> air </a:t>
            </a:r>
            <a:r>
              <a:rPr lang="en-US" dirty="0" err="1"/>
              <a:t>dan</a:t>
            </a:r>
            <a:r>
              <a:rPr lang="en-US" dirty="0"/>
              <a:t> </a:t>
            </a:r>
            <a:r>
              <a:rPr lang="en-US" dirty="0" err="1"/>
              <a:t>konsesi</a:t>
            </a:r>
            <a:r>
              <a:rPr lang="en-US" dirty="0"/>
              <a:t> </a:t>
            </a:r>
            <a:r>
              <a:rPr lang="en-US" dirty="0" err="1"/>
              <a:t>penyediaan</a:t>
            </a:r>
            <a:r>
              <a:rPr lang="en-US" dirty="0"/>
              <a:t> </a:t>
            </a:r>
            <a:r>
              <a:rPr lang="en-US" dirty="0" err="1"/>
              <a:t>saluran</a:t>
            </a:r>
            <a:r>
              <a:rPr lang="en-US" dirty="0"/>
              <a:t> air </a:t>
            </a:r>
            <a:r>
              <a:rPr lang="en-US" dirty="0" err="1"/>
              <a:t>kotor</a:t>
            </a:r>
            <a:r>
              <a:rPr lang="en-US" dirty="0"/>
              <a:t>.  </a:t>
            </a:r>
          </a:p>
          <a:p>
            <a:pPr lvl="0"/>
            <a:r>
              <a:rPr lang="en-US" dirty="0"/>
              <a:t>Abad 19: </a:t>
            </a:r>
            <a:r>
              <a:rPr lang="en-US" dirty="0" err="1"/>
              <a:t>Dikeluarkan</a:t>
            </a:r>
            <a:r>
              <a:rPr lang="en-US" dirty="0"/>
              <a:t> </a:t>
            </a:r>
            <a:r>
              <a:rPr lang="en-US" dirty="0" err="1"/>
              <a:t>Hukum</a:t>
            </a:r>
            <a:r>
              <a:rPr lang="en-US" dirty="0"/>
              <a:t> </a:t>
            </a:r>
            <a:r>
              <a:rPr lang="en-US" dirty="0" err="1"/>
              <a:t>Konsesi</a:t>
            </a:r>
            <a:r>
              <a:rPr lang="en-US" dirty="0"/>
              <a:t> (General Concession Law) </a:t>
            </a:r>
            <a:r>
              <a:rPr lang="en-US" dirty="0" err="1"/>
              <a:t>untuk</a:t>
            </a:r>
            <a:r>
              <a:rPr lang="en-US" dirty="0"/>
              <a:t> </a:t>
            </a:r>
            <a:r>
              <a:rPr lang="en-US" dirty="0" err="1"/>
              <a:t>mengatur</a:t>
            </a:r>
            <a:r>
              <a:rPr lang="en-US" dirty="0"/>
              <a:t> </a:t>
            </a:r>
            <a:r>
              <a:rPr lang="en-US" dirty="0" err="1"/>
              <a:t>persyaratan</a:t>
            </a:r>
            <a:r>
              <a:rPr lang="en-US" dirty="0"/>
              <a:t>, </a:t>
            </a:r>
            <a:r>
              <a:rPr lang="en-US" dirty="0" err="1"/>
              <a:t>cara</a:t>
            </a:r>
            <a:r>
              <a:rPr lang="en-US" dirty="0"/>
              <a:t> </a:t>
            </a:r>
            <a:r>
              <a:rPr lang="en-US" dirty="0" err="1"/>
              <a:t>dan</a:t>
            </a:r>
            <a:r>
              <a:rPr lang="en-US" dirty="0"/>
              <a:t> </a:t>
            </a:r>
            <a:r>
              <a:rPr lang="en-US" dirty="0" err="1"/>
              <a:t>ukuran</a:t>
            </a:r>
            <a:r>
              <a:rPr lang="en-US" dirty="0"/>
              <a:t> </a:t>
            </a:r>
            <a:r>
              <a:rPr lang="en-US" dirty="0" err="1"/>
              <a:t>untuk</a:t>
            </a:r>
            <a:r>
              <a:rPr lang="en-US" dirty="0"/>
              <a:t> </a:t>
            </a:r>
            <a:r>
              <a:rPr lang="en-US" dirty="0" err="1"/>
              <a:t>melakukan</a:t>
            </a:r>
            <a:r>
              <a:rPr lang="en-US" dirty="0"/>
              <a:t> </a:t>
            </a:r>
            <a:r>
              <a:rPr lang="en-US" dirty="0" err="1"/>
              <a:t>konsesi</a:t>
            </a:r>
            <a:r>
              <a:rPr lang="en-US" dirty="0"/>
              <a:t>.</a:t>
            </a:r>
          </a:p>
          <a:p>
            <a:endParaRPr lang="en-US" dirty="0"/>
          </a:p>
        </p:txBody>
      </p:sp>
    </p:spTree>
    <p:extLst>
      <p:ext uri="{BB962C8B-B14F-4D97-AF65-F5344CB8AC3E}">
        <p14:creationId xmlns:p14="http://schemas.microsoft.com/office/powerpoint/2010/main" val="140784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Francise/Affermage</a:t>
            </a:r>
            <a:endParaRPr lang="en-US" dirty="0"/>
          </a:p>
        </p:txBody>
      </p:sp>
      <p:sp>
        <p:nvSpPr>
          <p:cNvPr id="3" name="Content Placeholder 2"/>
          <p:cNvSpPr>
            <a:spLocks noGrp="1"/>
          </p:cNvSpPr>
          <p:nvPr>
            <p:ph idx="1"/>
          </p:nvPr>
        </p:nvSpPr>
        <p:spPr>
          <a:xfrm>
            <a:off x="457200" y="1905000"/>
            <a:ext cx="8229600" cy="4221163"/>
          </a:xfrm>
        </p:spPr>
        <p:txBody>
          <a:bodyPr/>
          <a:lstStyle/>
          <a:p>
            <a:pPr lvl="0"/>
            <a:r>
              <a:rPr lang="en-US" dirty="0"/>
              <a:t>Franchise </a:t>
            </a:r>
            <a:r>
              <a:rPr lang="en-US" dirty="0" err="1"/>
              <a:t>atau</a:t>
            </a:r>
            <a:r>
              <a:rPr lang="en-US" dirty="0"/>
              <a:t> </a:t>
            </a:r>
            <a:r>
              <a:rPr lang="en-US" dirty="0" err="1"/>
              <a:t>Affermage</a:t>
            </a:r>
            <a:r>
              <a:rPr lang="en-US" dirty="0"/>
              <a:t> (</a:t>
            </a:r>
            <a:r>
              <a:rPr lang="en-US" dirty="0" err="1"/>
              <a:t>di</a:t>
            </a:r>
            <a:r>
              <a:rPr lang="en-US" dirty="0"/>
              <a:t> </a:t>
            </a:r>
            <a:r>
              <a:rPr lang="en-US" dirty="0" err="1"/>
              <a:t>Perancis</a:t>
            </a:r>
            <a:r>
              <a:rPr lang="en-US" dirty="0"/>
              <a:t>) </a:t>
            </a:r>
          </a:p>
          <a:p>
            <a:pPr lvl="0"/>
            <a:r>
              <a:rPr lang="en-US" dirty="0"/>
              <a:t>Farming/Tax Farming (</a:t>
            </a:r>
            <a:r>
              <a:rPr lang="en-US" dirty="0" err="1"/>
              <a:t>di</a:t>
            </a:r>
            <a:r>
              <a:rPr lang="en-US" dirty="0"/>
              <a:t> </a:t>
            </a:r>
            <a:r>
              <a:rPr lang="en-US" dirty="0" err="1"/>
              <a:t>Inggris</a:t>
            </a:r>
            <a:r>
              <a:rPr lang="en-US" dirty="0"/>
              <a:t> </a:t>
            </a:r>
            <a:r>
              <a:rPr lang="en-US" dirty="0" err="1"/>
              <a:t>Kuno</a:t>
            </a:r>
            <a:r>
              <a:rPr lang="en-US" dirty="0"/>
              <a:t>): </a:t>
            </a:r>
            <a:r>
              <a:rPr lang="en-US" dirty="0" err="1"/>
              <a:t>Bagi</a:t>
            </a:r>
            <a:r>
              <a:rPr lang="en-US" dirty="0"/>
              <a:t> </a:t>
            </a:r>
            <a:r>
              <a:rPr lang="en-US" dirty="0" err="1"/>
              <a:t>hasil</a:t>
            </a:r>
            <a:r>
              <a:rPr lang="en-US" dirty="0"/>
              <a:t> </a:t>
            </a:r>
            <a:r>
              <a:rPr lang="en-US" dirty="0" err="1"/>
              <a:t>pertanian</a:t>
            </a:r>
            <a:endParaRPr lang="en-US" dirty="0"/>
          </a:p>
          <a:p>
            <a:pPr lvl="0"/>
            <a:r>
              <a:rPr lang="en-US" dirty="0"/>
              <a:t>Lease (</a:t>
            </a:r>
            <a:r>
              <a:rPr lang="en-US" dirty="0" err="1"/>
              <a:t>dalam</a:t>
            </a:r>
            <a:r>
              <a:rPr lang="en-US" dirty="0"/>
              <a:t> </a:t>
            </a:r>
            <a:r>
              <a:rPr lang="en-US" dirty="0" err="1"/>
              <a:t>dunia</a:t>
            </a:r>
            <a:r>
              <a:rPr lang="en-US" dirty="0"/>
              <a:t> </a:t>
            </a:r>
            <a:r>
              <a:rPr lang="en-US" dirty="0" err="1"/>
              <a:t>bisnis</a:t>
            </a:r>
            <a:r>
              <a:rPr lang="en-US" dirty="0"/>
              <a:t>): </a:t>
            </a:r>
            <a:r>
              <a:rPr lang="en-US" dirty="0" err="1"/>
              <a:t>swasta</a:t>
            </a:r>
            <a:r>
              <a:rPr lang="en-US" dirty="0"/>
              <a:t> </a:t>
            </a:r>
            <a:r>
              <a:rPr lang="en-US" dirty="0" err="1"/>
              <a:t>di</a:t>
            </a:r>
            <a:r>
              <a:rPr lang="en-US" dirty="0"/>
              <a:t> </a:t>
            </a:r>
            <a:r>
              <a:rPr lang="en-US" dirty="0" err="1"/>
              <a:t>beri</a:t>
            </a:r>
            <a:r>
              <a:rPr lang="en-US" dirty="0"/>
              <a:t> </a:t>
            </a:r>
            <a:r>
              <a:rPr lang="en-US" dirty="0" err="1"/>
              <a:t>hak</a:t>
            </a:r>
            <a:r>
              <a:rPr lang="en-US" dirty="0"/>
              <a:t> </a:t>
            </a:r>
            <a:r>
              <a:rPr lang="en-US" dirty="0" err="1"/>
              <a:t>untuk</a:t>
            </a:r>
            <a:r>
              <a:rPr lang="en-US" dirty="0"/>
              <a:t> </a:t>
            </a:r>
            <a:r>
              <a:rPr lang="en-US" dirty="0" err="1"/>
              <a:t>memanfaatkan</a:t>
            </a:r>
            <a:r>
              <a:rPr lang="en-US" dirty="0"/>
              <a:t> (right to exploit) </a:t>
            </a:r>
            <a:r>
              <a:rPr lang="en-US" dirty="0" err="1"/>
              <a:t>sesuatu</a:t>
            </a:r>
            <a:r>
              <a:rPr lang="en-US" dirty="0"/>
              <a:t> </a:t>
            </a:r>
            <a:r>
              <a:rPr lang="en-US" dirty="0" err="1"/>
              <a:t>fasilitas</a:t>
            </a:r>
            <a:r>
              <a:rPr lang="en-US" dirty="0"/>
              <a:t> </a:t>
            </a:r>
            <a:r>
              <a:rPr lang="en-US" dirty="0" err="1"/>
              <a:t>publik</a:t>
            </a:r>
            <a:r>
              <a:rPr lang="en-US" dirty="0"/>
              <a:t> yang </a:t>
            </a:r>
            <a:r>
              <a:rPr lang="en-US" dirty="0" err="1"/>
              <a:t>sudah</a:t>
            </a:r>
            <a:r>
              <a:rPr lang="en-US" dirty="0"/>
              <a:t> </a:t>
            </a:r>
            <a:r>
              <a:rPr lang="en-US" dirty="0" err="1"/>
              <a:t>ada</a:t>
            </a:r>
            <a:r>
              <a:rPr lang="en-US" dirty="0"/>
              <a:t> </a:t>
            </a:r>
            <a:r>
              <a:rPr lang="en-US" dirty="0" err="1"/>
              <a:t>dalam</a:t>
            </a:r>
            <a:r>
              <a:rPr lang="en-US" dirty="0"/>
              <a:t> </a:t>
            </a:r>
            <a:r>
              <a:rPr lang="en-US" dirty="0" err="1"/>
              <a:t>suatu</a:t>
            </a:r>
            <a:r>
              <a:rPr lang="en-US" dirty="0"/>
              <a:t> </a:t>
            </a:r>
            <a:r>
              <a:rPr lang="en-US" dirty="0" err="1"/>
              <a:t>jangka</a:t>
            </a:r>
            <a:r>
              <a:rPr lang="en-US" dirty="0"/>
              <a:t> </a:t>
            </a:r>
            <a:r>
              <a:rPr lang="en-US" dirty="0" err="1"/>
              <a:t>waktu</a:t>
            </a:r>
            <a:r>
              <a:rPr lang="en-US" dirty="0"/>
              <a:t> </a:t>
            </a:r>
            <a:r>
              <a:rPr lang="en-US" dirty="0" err="1"/>
              <a:t>kontrak</a:t>
            </a:r>
            <a:r>
              <a:rPr lang="en-US" dirty="0"/>
              <a:t>. </a:t>
            </a:r>
          </a:p>
          <a:p>
            <a:endParaRPr lang="en-US" dirty="0"/>
          </a:p>
        </p:txBody>
      </p:sp>
    </p:spTree>
    <p:extLst>
      <p:ext uri="{BB962C8B-B14F-4D97-AF65-F5344CB8AC3E}">
        <p14:creationId xmlns:p14="http://schemas.microsoft.com/office/powerpoint/2010/main" val="181926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Power Purchase Agreements (PPA)</a:t>
            </a:r>
          </a:p>
        </p:txBody>
      </p:sp>
      <p:sp>
        <p:nvSpPr>
          <p:cNvPr id="3" name="Content Placeholder 2"/>
          <p:cNvSpPr>
            <a:spLocks noGrp="1"/>
          </p:cNvSpPr>
          <p:nvPr>
            <p:ph idx="1"/>
          </p:nvPr>
        </p:nvSpPr>
        <p:spPr>
          <a:xfrm>
            <a:off x="457200" y="2286000"/>
            <a:ext cx="8229600" cy="3840163"/>
          </a:xfrm>
        </p:spPr>
        <p:txBody>
          <a:bodyPr>
            <a:normAutofit fontScale="85000" lnSpcReduction="10000"/>
          </a:bodyPr>
          <a:lstStyle/>
          <a:p>
            <a:pPr lvl="0"/>
            <a:r>
              <a:rPr lang="en-US" dirty="0"/>
              <a:t>Power Purchase Agreements (PPA): </a:t>
            </a:r>
            <a:r>
              <a:rPr lang="en-US" dirty="0" err="1"/>
              <a:t>Mulai</a:t>
            </a:r>
            <a:r>
              <a:rPr lang="en-US" dirty="0"/>
              <a:t> </a:t>
            </a:r>
            <a:r>
              <a:rPr lang="en-US" dirty="0" err="1"/>
              <a:t>dikembangkan</a:t>
            </a:r>
            <a:r>
              <a:rPr lang="en-US" dirty="0"/>
              <a:t> </a:t>
            </a:r>
            <a:r>
              <a:rPr lang="en-US" dirty="0" err="1"/>
              <a:t>di</a:t>
            </a:r>
            <a:r>
              <a:rPr lang="en-US" dirty="0"/>
              <a:t> USA </a:t>
            </a:r>
            <a:r>
              <a:rPr lang="en-US" dirty="0" err="1"/>
              <a:t>tahun</a:t>
            </a:r>
            <a:r>
              <a:rPr lang="en-US" dirty="0"/>
              <a:t> 1978.</a:t>
            </a:r>
          </a:p>
          <a:p>
            <a:pPr lvl="0"/>
            <a:r>
              <a:rPr lang="en-US" dirty="0" err="1"/>
              <a:t>Memisahkan</a:t>
            </a:r>
            <a:r>
              <a:rPr lang="en-US" dirty="0"/>
              <a:t> </a:t>
            </a:r>
            <a:r>
              <a:rPr lang="en-US" dirty="0" err="1"/>
              <a:t>sistem</a:t>
            </a:r>
            <a:r>
              <a:rPr lang="en-US" dirty="0"/>
              <a:t> </a:t>
            </a:r>
            <a:r>
              <a:rPr lang="en-US" dirty="0" err="1"/>
              <a:t>produksi</a:t>
            </a:r>
            <a:r>
              <a:rPr lang="en-US" dirty="0"/>
              <a:t>, </a:t>
            </a:r>
            <a:r>
              <a:rPr lang="en-US" dirty="0" err="1"/>
              <a:t>sistem</a:t>
            </a:r>
            <a:r>
              <a:rPr lang="en-US" dirty="0"/>
              <a:t> </a:t>
            </a:r>
            <a:r>
              <a:rPr lang="en-US" dirty="0" err="1"/>
              <a:t>distribusi</a:t>
            </a:r>
            <a:r>
              <a:rPr lang="en-US" dirty="0"/>
              <a:t> </a:t>
            </a:r>
            <a:r>
              <a:rPr lang="en-US" dirty="0" err="1"/>
              <a:t>dan</a:t>
            </a:r>
            <a:r>
              <a:rPr lang="en-US" dirty="0"/>
              <a:t> </a:t>
            </a:r>
            <a:r>
              <a:rPr lang="en-US" dirty="0" err="1"/>
              <a:t>sistem</a:t>
            </a:r>
            <a:r>
              <a:rPr lang="en-US" dirty="0"/>
              <a:t> </a:t>
            </a:r>
            <a:r>
              <a:rPr lang="en-US" dirty="0" err="1"/>
              <a:t>tarif</a:t>
            </a:r>
            <a:r>
              <a:rPr lang="en-US" dirty="0"/>
              <a:t> </a:t>
            </a:r>
            <a:r>
              <a:rPr lang="en-US" dirty="0" err="1"/>
              <a:t>dalam</a:t>
            </a:r>
            <a:r>
              <a:rPr lang="en-US" dirty="0"/>
              <a:t> </a:t>
            </a:r>
            <a:r>
              <a:rPr lang="en-US" dirty="0" err="1"/>
              <a:t>sektor</a:t>
            </a:r>
            <a:r>
              <a:rPr lang="en-US" dirty="0"/>
              <a:t> </a:t>
            </a:r>
            <a:r>
              <a:rPr lang="en-US" dirty="0" err="1"/>
              <a:t>kelistrikan</a:t>
            </a:r>
            <a:r>
              <a:rPr lang="en-US" dirty="0"/>
              <a:t>.</a:t>
            </a:r>
          </a:p>
          <a:p>
            <a:pPr lvl="0"/>
            <a:r>
              <a:rPr lang="en-US" dirty="0" err="1"/>
              <a:t>Pentarifan</a:t>
            </a:r>
            <a:r>
              <a:rPr lang="en-US" dirty="0"/>
              <a:t> </a:t>
            </a:r>
            <a:r>
              <a:rPr lang="en-US" dirty="0" err="1"/>
              <a:t>ada</a:t>
            </a:r>
            <a:r>
              <a:rPr lang="en-US" dirty="0"/>
              <a:t> </a:t>
            </a:r>
            <a:r>
              <a:rPr lang="en-US" dirty="0" err="1"/>
              <a:t>dua</a:t>
            </a:r>
            <a:r>
              <a:rPr lang="en-US" dirty="0"/>
              <a:t> Availability Charge &amp; Usage Charge </a:t>
            </a:r>
          </a:p>
          <a:p>
            <a:pPr lvl="0"/>
            <a:r>
              <a:rPr lang="en-US" dirty="0"/>
              <a:t>Availability Charge=</a:t>
            </a:r>
            <a:r>
              <a:rPr lang="en-US" dirty="0" err="1"/>
              <a:t>pembayaran</a:t>
            </a:r>
            <a:r>
              <a:rPr lang="en-US" dirty="0"/>
              <a:t> </a:t>
            </a:r>
            <a:r>
              <a:rPr lang="en-US" dirty="0" err="1"/>
              <a:t>berdasar</a:t>
            </a:r>
            <a:r>
              <a:rPr lang="en-US" dirty="0"/>
              <a:t> </a:t>
            </a:r>
            <a:r>
              <a:rPr lang="en-US" dirty="0" err="1"/>
              <a:t>kemampuan</a:t>
            </a:r>
            <a:r>
              <a:rPr lang="en-US" dirty="0"/>
              <a:t> </a:t>
            </a:r>
            <a:r>
              <a:rPr lang="en-US" dirty="0" err="1"/>
              <a:t>mensuplai</a:t>
            </a:r>
            <a:r>
              <a:rPr lang="en-US" dirty="0"/>
              <a:t> power </a:t>
            </a:r>
            <a:r>
              <a:rPr lang="en-US" dirty="0" err="1"/>
              <a:t>listrik</a:t>
            </a:r>
            <a:r>
              <a:rPr lang="en-US" dirty="0"/>
              <a:t> </a:t>
            </a:r>
            <a:r>
              <a:rPr lang="en-US" dirty="0" err="1"/>
              <a:t>berdasar</a:t>
            </a:r>
            <a:r>
              <a:rPr lang="en-US" dirty="0"/>
              <a:t> </a:t>
            </a:r>
            <a:r>
              <a:rPr lang="en-US" dirty="0" err="1"/>
              <a:t>kapasitas</a:t>
            </a:r>
            <a:r>
              <a:rPr lang="en-US" dirty="0"/>
              <a:t>. </a:t>
            </a:r>
          </a:p>
          <a:p>
            <a:pPr lvl="0"/>
            <a:r>
              <a:rPr lang="en-US" dirty="0"/>
              <a:t>Usage Charge=</a:t>
            </a:r>
            <a:r>
              <a:rPr lang="en-US" dirty="0" err="1"/>
              <a:t>pembayaran</a:t>
            </a:r>
            <a:r>
              <a:rPr lang="en-US" dirty="0"/>
              <a:t> </a:t>
            </a:r>
            <a:r>
              <a:rPr lang="en-US" dirty="0" err="1"/>
              <a:t>berdasar</a:t>
            </a:r>
            <a:r>
              <a:rPr lang="en-US" dirty="0"/>
              <a:t> </a:t>
            </a:r>
            <a:r>
              <a:rPr lang="en-US" dirty="0" err="1"/>
              <a:t>biaya</a:t>
            </a:r>
            <a:r>
              <a:rPr lang="en-US" dirty="0"/>
              <a:t> </a:t>
            </a:r>
            <a:r>
              <a:rPr lang="en-US" dirty="0" err="1"/>
              <a:t>bahan</a:t>
            </a:r>
            <a:r>
              <a:rPr lang="en-US" dirty="0"/>
              <a:t> </a:t>
            </a:r>
            <a:r>
              <a:rPr lang="en-US" dirty="0" err="1"/>
              <a:t>baku</a:t>
            </a:r>
            <a:r>
              <a:rPr lang="en-US" dirty="0"/>
              <a:t> </a:t>
            </a:r>
            <a:r>
              <a:rPr lang="en-US" dirty="0" err="1"/>
              <a:t>untuk</a:t>
            </a:r>
            <a:r>
              <a:rPr lang="en-US" dirty="0"/>
              <a:t> </a:t>
            </a:r>
            <a:r>
              <a:rPr lang="en-US" dirty="0" err="1"/>
              <a:t>menghasilkan</a:t>
            </a:r>
            <a:r>
              <a:rPr lang="en-US" dirty="0"/>
              <a:t> </a:t>
            </a:r>
            <a:r>
              <a:rPr lang="en-US" dirty="0" err="1"/>
              <a:t>listrik</a:t>
            </a:r>
            <a:r>
              <a:rPr lang="en-US" dirty="0"/>
              <a:t>. </a:t>
            </a:r>
          </a:p>
        </p:txBody>
      </p:sp>
    </p:spTree>
    <p:extLst>
      <p:ext uri="{BB962C8B-B14F-4D97-AF65-F5344CB8AC3E}">
        <p14:creationId xmlns:p14="http://schemas.microsoft.com/office/powerpoint/2010/main" val="172144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BOO,BOT,BTO,DBFO </a:t>
            </a:r>
          </a:p>
        </p:txBody>
      </p:sp>
      <p:sp>
        <p:nvSpPr>
          <p:cNvPr id="3" name="Content Placeholder 2"/>
          <p:cNvSpPr>
            <a:spLocks noGrp="1"/>
          </p:cNvSpPr>
          <p:nvPr>
            <p:ph idx="1"/>
          </p:nvPr>
        </p:nvSpPr>
        <p:spPr>
          <a:xfrm>
            <a:off x="457200" y="1417638"/>
            <a:ext cx="8229600" cy="5440362"/>
          </a:xfrm>
        </p:spPr>
        <p:txBody>
          <a:bodyPr>
            <a:normAutofit fontScale="70000" lnSpcReduction="20000"/>
          </a:bodyPr>
          <a:lstStyle/>
          <a:p>
            <a:pPr lvl="0"/>
            <a:r>
              <a:rPr lang="en-US" dirty="0"/>
              <a:t>BOO (</a:t>
            </a:r>
            <a:r>
              <a:rPr lang="en-US" dirty="0" err="1"/>
              <a:t>Bangun-Miliki-Operasi</a:t>
            </a:r>
            <a:r>
              <a:rPr lang="en-US" dirty="0"/>
              <a:t>): </a:t>
            </a:r>
            <a:r>
              <a:rPr lang="en-US" dirty="0" err="1"/>
              <a:t>Swasta</a:t>
            </a:r>
            <a:r>
              <a:rPr lang="en-US" dirty="0"/>
              <a:t> </a:t>
            </a:r>
            <a:r>
              <a:rPr lang="en-US" dirty="0" err="1"/>
              <a:t>punya</a:t>
            </a:r>
            <a:r>
              <a:rPr lang="en-US" dirty="0"/>
              <a:t> </a:t>
            </a:r>
            <a:r>
              <a:rPr lang="en-US" dirty="0" err="1"/>
              <a:t>semuanya</a:t>
            </a:r>
            <a:r>
              <a:rPr lang="en-US" dirty="0"/>
              <a:t> (</a:t>
            </a:r>
            <a:r>
              <a:rPr lang="en-US" dirty="0" err="1"/>
              <a:t>pembangkit</a:t>
            </a:r>
            <a:r>
              <a:rPr lang="en-US" dirty="0"/>
              <a:t>, </a:t>
            </a:r>
            <a:r>
              <a:rPr lang="en-US" dirty="0" err="1"/>
              <a:t>jaringan</a:t>
            </a:r>
            <a:r>
              <a:rPr lang="en-US" dirty="0"/>
              <a:t>, </a:t>
            </a:r>
            <a:r>
              <a:rPr lang="en-US" dirty="0" err="1"/>
              <a:t>manajemen</a:t>
            </a:r>
            <a:r>
              <a:rPr lang="en-US" dirty="0"/>
              <a:t>, </a:t>
            </a:r>
            <a:r>
              <a:rPr lang="en-US" dirty="0" err="1"/>
              <a:t>dlsb</a:t>
            </a:r>
            <a:r>
              <a:rPr lang="en-US" dirty="0"/>
              <a:t> </a:t>
            </a:r>
            <a:r>
              <a:rPr lang="en-US" dirty="0" err="1"/>
              <a:t>dan</a:t>
            </a:r>
            <a:r>
              <a:rPr lang="en-US" dirty="0"/>
              <a:t> </a:t>
            </a:r>
            <a:r>
              <a:rPr lang="en-US" dirty="0" err="1"/>
              <a:t>tidak</a:t>
            </a:r>
            <a:r>
              <a:rPr lang="en-US" dirty="0"/>
              <a:t> </a:t>
            </a:r>
            <a:r>
              <a:rPr lang="en-US" dirty="0" err="1"/>
              <a:t>akan</a:t>
            </a:r>
            <a:r>
              <a:rPr lang="en-US" dirty="0"/>
              <a:t> </a:t>
            </a:r>
            <a:r>
              <a:rPr lang="en-US" dirty="0" err="1"/>
              <a:t>diberikan</a:t>
            </a:r>
            <a:r>
              <a:rPr lang="en-US" dirty="0"/>
              <a:t> </a:t>
            </a:r>
            <a:r>
              <a:rPr lang="en-US" dirty="0" err="1"/>
              <a:t>ke</a:t>
            </a:r>
            <a:r>
              <a:rPr lang="en-US" dirty="0"/>
              <a:t> </a:t>
            </a:r>
            <a:r>
              <a:rPr lang="en-US" dirty="0" err="1"/>
              <a:t>Pemerintah</a:t>
            </a:r>
            <a:r>
              <a:rPr lang="en-US" dirty="0"/>
              <a:t> </a:t>
            </a:r>
            <a:r>
              <a:rPr lang="en-US" dirty="0" err="1"/>
              <a:t>dan</a:t>
            </a:r>
            <a:r>
              <a:rPr lang="en-US" dirty="0"/>
              <a:t> </a:t>
            </a:r>
            <a:r>
              <a:rPr lang="en-US" dirty="0" err="1"/>
              <a:t>hanya</a:t>
            </a:r>
            <a:r>
              <a:rPr lang="en-US" dirty="0"/>
              <a:t> </a:t>
            </a:r>
            <a:r>
              <a:rPr lang="en-US" dirty="0" err="1"/>
              <a:t>untuk</a:t>
            </a:r>
            <a:r>
              <a:rPr lang="en-US" dirty="0"/>
              <a:t> </a:t>
            </a:r>
            <a:r>
              <a:rPr lang="en-US" dirty="0" err="1"/>
              <a:t>membantu</a:t>
            </a:r>
            <a:r>
              <a:rPr lang="en-US" dirty="0"/>
              <a:t> </a:t>
            </a:r>
            <a:r>
              <a:rPr lang="en-US" dirty="0" err="1"/>
              <a:t>pemerintah</a:t>
            </a:r>
            <a:r>
              <a:rPr lang="en-US" dirty="0"/>
              <a:t> </a:t>
            </a:r>
            <a:r>
              <a:rPr lang="en-US" dirty="0" err="1"/>
              <a:t>menyediakan</a:t>
            </a:r>
            <a:r>
              <a:rPr lang="en-US" dirty="0"/>
              <a:t> </a:t>
            </a:r>
            <a:r>
              <a:rPr lang="en-US" dirty="0" err="1"/>
              <a:t>kebutuhan</a:t>
            </a:r>
            <a:r>
              <a:rPr lang="en-US" dirty="0"/>
              <a:t> </a:t>
            </a:r>
            <a:r>
              <a:rPr lang="en-US" dirty="0" err="1"/>
              <a:t>publik</a:t>
            </a:r>
            <a:r>
              <a:rPr lang="en-US" dirty="0"/>
              <a:t> </a:t>
            </a:r>
            <a:r>
              <a:rPr lang="en-US" dirty="0" err="1"/>
              <a:t>saja</a:t>
            </a:r>
            <a:r>
              <a:rPr lang="en-US" dirty="0"/>
              <a:t>). </a:t>
            </a:r>
          </a:p>
          <a:p>
            <a:pPr lvl="0"/>
            <a:r>
              <a:rPr lang="en-US" dirty="0"/>
              <a:t>BOT (</a:t>
            </a:r>
            <a:r>
              <a:rPr lang="en-US" dirty="0" err="1"/>
              <a:t>Bangun-Operasi-Transfer</a:t>
            </a:r>
            <a:r>
              <a:rPr lang="en-US" dirty="0"/>
              <a:t>): BOT </a:t>
            </a:r>
            <a:r>
              <a:rPr lang="en-US" dirty="0" err="1"/>
              <a:t>pertama</a:t>
            </a:r>
            <a:r>
              <a:rPr lang="en-US" dirty="0"/>
              <a:t> </a:t>
            </a:r>
            <a:r>
              <a:rPr lang="en-US" dirty="0" err="1"/>
              <a:t>di</a:t>
            </a:r>
            <a:r>
              <a:rPr lang="en-US" dirty="0"/>
              <a:t> </a:t>
            </a:r>
            <a:r>
              <a:rPr lang="en-US" dirty="0" err="1"/>
              <a:t>Turki</a:t>
            </a:r>
            <a:r>
              <a:rPr lang="en-US" dirty="0"/>
              <a:t>: </a:t>
            </a:r>
            <a:r>
              <a:rPr lang="en-US" dirty="0" err="1"/>
              <a:t>Swasta</a:t>
            </a:r>
            <a:r>
              <a:rPr lang="en-US" dirty="0"/>
              <a:t> </a:t>
            </a:r>
            <a:r>
              <a:rPr lang="en-US" dirty="0" err="1"/>
              <a:t>membangun</a:t>
            </a:r>
            <a:r>
              <a:rPr lang="en-US" dirty="0"/>
              <a:t>, </a:t>
            </a:r>
            <a:r>
              <a:rPr lang="en-US" dirty="0" err="1"/>
              <a:t>meng-operasikan</a:t>
            </a:r>
            <a:r>
              <a:rPr lang="en-US" dirty="0"/>
              <a:t> </a:t>
            </a:r>
            <a:r>
              <a:rPr lang="en-US" dirty="0" err="1"/>
              <a:t>dengan</a:t>
            </a:r>
            <a:r>
              <a:rPr lang="en-US" dirty="0"/>
              <a:t> margin </a:t>
            </a:r>
            <a:r>
              <a:rPr lang="en-US" dirty="0" err="1"/>
              <a:t>keuntungan</a:t>
            </a:r>
            <a:r>
              <a:rPr lang="en-US" dirty="0"/>
              <a:t> </a:t>
            </a:r>
            <a:r>
              <a:rPr lang="en-US" dirty="0" err="1"/>
              <a:t>tertentu</a:t>
            </a:r>
            <a:r>
              <a:rPr lang="en-US" dirty="0"/>
              <a:t> </a:t>
            </a:r>
            <a:r>
              <a:rPr lang="en-US" dirty="0" err="1"/>
              <a:t>setelah</a:t>
            </a:r>
            <a:r>
              <a:rPr lang="en-US" dirty="0"/>
              <a:t> </a:t>
            </a:r>
            <a:r>
              <a:rPr lang="en-US" dirty="0" err="1"/>
              <a:t>habis</a:t>
            </a:r>
            <a:r>
              <a:rPr lang="en-US" dirty="0"/>
              <a:t> </a:t>
            </a:r>
            <a:r>
              <a:rPr lang="en-US" dirty="0" err="1"/>
              <a:t>masa</a:t>
            </a:r>
            <a:r>
              <a:rPr lang="en-US" dirty="0"/>
              <a:t> </a:t>
            </a:r>
            <a:r>
              <a:rPr lang="en-US" dirty="0" err="1"/>
              <a:t>kontrak</a:t>
            </a:r>
            <a:r>
              <a:rPr lang="en-US" dirty="0"/>
              <a:t> </a:t>
            </a:r>
            <a:r>
              <a:rPr lang="en-US" dirty="0" err="1"/>
              <a:t>semua</a:t>
            </a:r>
            <a:r>
              <a:rPr lang="en-US" dirty="0"/>
              <a:t> </a:t>
            </a:r>
            <a:r>
              <a:rPr lang="en-US" dirty="0" err="1"/>
              <a:t>aset</a:t>
            </a:r>
            <a:r>
              <a:rPr lang="en-US" dirty="0"/>
              <a:t> </a:t>
            </a:r>
            <a:r>
              <a:rPr lang="en-US" dirty="0" err="1"/>
              <a:t>di</a:t>
            </a:r>
            <a:r>
              <a:rPr lang="en-US" dirty="0"/>
              <a:t> </a:t>
            </a:r>
            <a:r>
              <a:rPr lang="en-US" dirty="0" err="1"/>
              <a:t>serahkan</a:t>
            </a:r>
            <a:r>
              <a:rPr lang="en-US" dirty="0"/>
              <a:t> </a:t>
            </a:r>
            <a:r>
              <a:rPr lang="en-US" dirty="0" err="1"/>
              <a:t>ke</a:t>
            </a:r>
            <a:r>
              <a:rPr lang="en-US" dirty="0"/>
              <a:t> </a:t>
            </a:r>
            <a:r>
              <a:rPr lang="en-US" dirty="0" err="1"/>
              <a:t>Pemerintah</a:t>
            </a:r>
            <a:r>
              <a:rPr lang="en-US" dirty="0"/>
              <a:t>.</a:t>
            </a:r>
          </a:p>
          <a:p>
            <a:pPr lvl="0"/>
            <a:r>
              <a:rPr lang="en-US" dirty="0"/>
              <a:t>BTO (</a:t>
            </a:r>
            <a:r>
              <a:rPr lang="en-US" dirty="0" err="1"/>
              <a:t>Bangun-Transfer-Operasi</a:t>
            </a:r>
            <a:r>
              <a:rPr lang="en-US" dirty="0"/>
              <a:t>): </a:t>
            </a:r>
            <a:r>
              <a:rPr lang="en-US" dirty="0" err="1"/>
              <a:t>Swasta</a:t>
            </a:r>
            <a:r>
              <a:rPr lang="en-US" dirty="0"/>
              <a:t> </a:t>
            </a:r>
            <a:r>
              <a:rPr lang="en-US" dirty="0" err="1"/>
              <a:t>membantu</a:t>
            </a:r>
            <a:r>
              <a:rPr lang="en-US" dirty="0"/>
              <a:t> </a:t>
            </a:r>
            <a:r>
              <a:rPr lang="en-US" dirty="0" err="1"/>
              <a:t>Pemerintah</a:t>
            </a:r>
            <a:r>
              <a:rPr lang="en-US" dirty="0"/>
              <a:t> </a:t>
            </a:r>
            <a:r>
              <a:rPr lang="en-US" dirty="0" err="1"/>
              <a:t>membangunkan</a:t>
            </a:r>
            <a:r>
              <a:rPr lang="en-US" dirty="0"/>
              <a:t> </a:t>
            </a:r>
            <a:r>
              <a:rPr lang="en-US" dirty="0" err="1"/>
              <a:t>dan</a:t>
            </a:r>
            <a:r>
              <a:rPr lang="en-US" dirty="0"/>
              <a:t> </a:t>
            </a:r>
            <a:r>
              <a:rPr lang="en-US" dirty="0" err="1"/>
              <a:t>menyerahkannya</a:t>
            </a:r>
            <a:r>
              <a:rPr lang="en-US" dirty="0"/>
              <a:t> </a:t>
            </a:r>
            <a:r>
              <a:rPr lang="en-US" dirty="0" err="1"/>
              <a:t>ke</a:t>
            </a:r>
            <a:r>
              <a:rPr lang="en-US" dirty="0"/>
              <a:t> </a:t>
            </a:r>
            <a:r>
              <a:rPr lang="en-US" dirty="0" err="1"/>
              <a:t>Pemerintah</a:t>
            </a:r>
            <a:r>
              <a:rPr lang="en-US" dirty="0"/>
              <a:t> </a:t>
            </a:r>
            <a:r>
              <a:rPr lang="en-US" dirty="0" err="1"/>
              <a:t>tetapi</a:t>
            </a:r>
            <a:r>
              <a:rPr lang="en-US" dirty="0"/>
              <a:t> </a:t>
            </a:r>
            <a:r>
              <a:rPr lang="en-US" dirty="0" err="1"/>
              <a:t>punya</a:t>
            </a:r>
            <a:r>
              <a:rPr lang="en-US" dirty="0"/>
              <a:t> </a:t>
            </a:r>
            <a:r>
              <a:rPr lang="en-US" dirty="0" err="1"/>
              <a:t>kontrak</a:t>
            </a:r>
            <a:r>
              <a:rPr lang="en-US" dirty="0"/>
              <a:t> </a:t>
            </a:r>
            <a:r>
              <a:rPr lang="en-US" dirty="0" err="1"/>
              <a:t>untuk</a:t>
            </a:r>
            <a:r>
              <a:rPr lang="en-US" dirty="0"/>
              <a:t> </a:t>
            </a:r>
            <a:r>
              <a:rPr lang="en-US" dirty="0" err="1"/>
              <a:t>mengoperasikannya</a:t>
            </a:r>
            <a:r>
              <a:rPr lang="en-US" dirty="0"/>
              <a:t> </a:t>
            </a:r>
            <a:r>
              <a:rPr lang="en-US" dirty="0" err="1"/>
              <a:t>dalam</a:t>
            </a:r>
            <a:r>
              <a:rPr lang="en-US" dirty="0"/>
              <a:t> </a:t>
            </a:r>
            <a:r>
              <a:rPr lang="en-US" dirty="0" err="1"/>
              <a:t>jangka</a:t>
            </a:r>
            <a:r>
              <a:rPr lang="en-US" dirty="0"/>
              <a:t> </a:t>
            </a:r>
            <a:r>
              <a:rPr lang="en-US" dirty="0" err="1"/>
              <a:t>waktu</a:t>
            </a:r>
            <a:r>
              <a:rPr lang="en-US" dirty="0"/>
              <a:t> </a:t>
            </a:r>
            <a:r>
              <a:rPr lang="en-US" dirty="0" err="1"/>
              <a:t>tertentu</a:t>
            </a:r>
            <a:r>
              <a:rPr lang="en-US" dirty="0"/>
              <a:t>. </a:t>
            </a:r>
          </a:p>
          <a:p>
            <a:pPr lvl="0"/>
            <a:r>
              <a:rPr lang="en-US" dirty="0"/>
              <a:t>DBFO (</a:t>
            </a:r>
            <a:r>
              <a:rPr lang="en-US" dirty="0" err="1"/>
              <a:t>Disain-Bangun-Biaya-Operasi</a:t>
            </a:r>
            <a:r>
              <a:rPr lang="en-US" dirty="0"/>
              <a:t>): </a:t>
            </a:r>
            <a:r>
              <a:rPr lang="en-US" dirty="0" err="1"/>
              <a:t>Swasta</a:t>
            </a:r>
            <a:r>
              <a:rPr lang="en-US" dirty="0"/>
              <a:t> </a:t>
            </a:r>
            <a:r>
              <a:rPr lang="en-US" dirty="0" err="1"/>
              <a:t>mendisain</a:t>
            </a:r>
            <a:r>
              <a:rPr lang="en-US" dirty="0"/>
              <a:t>, </a:t>
            </a:r>
            <a:r>
              <a:rPr lang="en-US" dirty="0" err="1"/>
              <a:t>membangun</a:t>
            </a:r>
            <a:r>
              <a:rPr lang="en-US" dirty="0"/>
              <a:t>, </a:t>
            </a:r>
            <a:r>
              <a:rPr lang="en-US" dirty="0" err="1"/>
              <a:t>membiayai</a:t>
            </a:r>
            <a:r>
              <a:rPr lang="en-US" dirty="0"/>
              <a:t> </a:t>
            </a:r>
            <a:r>
              <a:rPr lang="en-US" dirty="0" err="1"/>
              <a:t>dan</a:t>
            </a:r>
            <a:r>
              <a:rPr lang="en-US" dirty="0"/>
              <a:t> </a:t>
            </a:r>
            <a:r>
              <a:rPr lang="en-US" dirty="0" err="1"/>
              <a:t>mengoperasikannya</a:t>
            </a:r>
            <a:r>
              <a:rPr lang="en-US" dirty="0"/>
              <a:t> </a:t>
            </a:r>
            <a:r>
              <a:rPr lang="en-US" dirty="0" err="1"/>
              <a:t>di</a:t>
            </a:r>
            <a:r>
              <a:rPr lang="en-US" dirty="0"/>
              <a:t> </a:t>
            </a:r>
            <a:r>
              <a:rPr lang="en-US" dirty="0" err="1"/>
              <a:t>lahan</a:t>
            </a:r>
            <a:r>
              <a:rPr lang="en-US" dirty="0"/>
              <a:t> </a:t>
            </a:r>
            <a:r>
              <a:rPr lang="en-US" dirty="0" err="1"/>
              <a:t>pemerintah</a:t>
            </a:r>
            <a:r>
              <a:rPr lang="en-US" dirty="0"/>
              <a:t> </a:t>
            </a:r>
            <a:r>
              <a:rPr lang="en-US" dirty="0" err="1"/>
              <a:t>sesuai</a:t>
            </a:r>
            <a:r>
              <a:rPr lang="en-US" dirty="0"/>
              <a:t> </a:t>
            </a:r>
            <a:r>
              <a:rPr lang="en-US" dirty="0" err="1"/>
              <a:t>masa</a:t>
            </a:r>
            <a:r>
              <a:rPr lang="en-US" dirty="0"/>
              <a:t> </a:t>
            </a:r>
            <a:r>
              <a:rPr lang="en-US" dirty="0" err="1"/>
              <a:t>kontrak</a:t>
            </a:r>
            <a:r>
              <a:rPr lang="en-US" dirty="0"/>
              <a:t> </a:t>
            </a:r>
            <a:r>
              <a:rPr lang="en-US" dirty="0" err="1"/>
              <a:t>dalam</a:t>
            </a:r>
            <a:r>
              <a:rPr lang="en-US" dirty="0"/>
              <a:t> </a:t>
            </a:r>
            <a:r>
              <a:rPr lang="en-US" dirty="0" err="1"/>
              <a:t>jangka</a:t>
            </a:r>
            <a:r>
              <a:rPr lang="en-US" dirty="0"/>
              <a:t> </a:t>
            </a:r>
            <a:r>
              <a:rPr lang="en-US" dirty="0" err="1"/>
              <a:t>waktu</a:t>
            </a:r>
            <a:r>
              <a:rPr lang="en-US" dirty="0"/>
              <a:t> </a:t>
            </a:r>
            <a:r>
              <a:rPr lang="en-US" dirty="0" err="1"/>
              <a:t>tertentu</a:t>
            </a:r>
            <a:r>
              <a:rPr lang="en-US" dirty="0"/>
              <a:t> </a:t>
            </a:r>
            <a:r>
              <a:rPr lang="en-US" dirty="0" err="1"/>
              <a:t>dikembalikan</a:t>
            </a:r>
            <a:r>
              <a:rPr lang="en-US" dirty="0"/>
              <a:t> </a:t>
            </a:r>
            <a:r>
              <a:rPr lang="en-US" dirty="0" err="1"/>
              <a:t>kepada</a:t>
            </a:r>
            <a:r>
              <a:rPr lang="en-US" dirty="0"/>
              <a:t> </a:t>
            </a:r>
            <a:r>
              <a:rPr lang="en-US" dirty="0" err="1"/>
              <a:t>pemerintah</a:t>
            </a:r>
            <a:r>
              <a:rPr lang="en-US" dirty="0"/>
              <a:t>: </a:t>
            </a:r>
            <a:r>
              <a:rPr lang="en-US" dirty="0" err="1"/>
              <a:t>aset</a:t>
            </a:r>
            <a:r>
              <a:rPr lang="en-US" dirty="0"/>
              <a:t> </a:t>
            </a:r>
            <a:r>
              <a:rPr lang="en-US" dirty="0" err="1"/>
              <a:t>tetap</a:t>
            </a:r>
            <a:r>
              <a:rPr lang="en-US" dirty="0"/>
              <a:t> </a:t>
            </a:r>
            <a:r>
              <a:rPr lang="en-US" dirty="0" err="1"/>
              <a:t>milik</a:t>
            </a:r>
            <a:r>
              <a:rPr lang="en-US" dirty="0"/>
              <a:t> </a:t>
            </a:r>
            <a:r>
              <a:rPr lang="en-US" dirty="0" err="1"/>
              <a:t>Pemerintah</a:t>
            </a:r>
            <a:r>
              <a:rPr lang="en-US" dirty="0"/>
              <a:t>.  </a:t>
            </a:r>
          </a:p>
          <a:p>
            <a:endParaRPr lang="en-US" dirty="0"/>
          </a:p>
        </p:txBody>
      </p:sp>
    </p:spTree>
    <p:extLst>
      <p:ext uri="{BB962C8B-B14F-4D97-AF65-F5344CB8AC3E}">
        <p14:creationId xmlns:p14="http://schemas.microsoft.com/office/powerpoint/2010/main" val="243637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5" y="381000"/>
            <a:ext cx="7856538" cy="1310062"/>
          </a:xfrm>
        </p:spPr>
        <p:txBody>
          <a:bodyPr>
            <a:normAutofit/>
          </a:bodyPr>
          <a:lstStyle/>
          <a:p>
            <a:r>
              <a:rPr lang="en-US" sz="3600" dirty="0"/>
              <a:t>PFC (Project Finance for Concessions)</a:t>
            </a:r>
          </a:p>
        </p:txBody>
      </p:sp>
      <p:sp>
        <p:nvSpPr>
          <p:cNvPr id="3" name="Content Placeholder 2"/>
          <p:cNvSpPr>
            <a:spLocks noGrp="1"/>
          </p:cNvSpPr>
          <p:nvPr>
            <p:ph idx="1"/>
          </p:nvPr>
        </p:nvSpPr>
        <p:spPr>
          <a:xfrm>
            <a:off x="618565" y="1981200"/>
            <a:ext cx="7878788" cy="4258235"/>
          </a:xfrm>
        </p:spPr>
        <p:txBody>
          <a:bodyPr>
            <a:normAutofit/>
          </a:bodyPr>
          <a:lstStyle/>
          <a:p>
            <a:pPr lvl="0"/>
            <a:r>
              <a:rPr lang="en-US" sz="2400" dirty="0"/>
              <a:t>PFC (Project Finance for Concessions): </a:t>
            </a:r>
            <a:r>
              <a:rPr lang="en-US" sz="2400" dirty="0" err="1"/>
              <a:t>Biaya</a:t>
            </a:r>
            <a:r>
              <a:rPr lang="en-US" sz="2400" dirty="0"/>
              <a:t> </a:t>
            </a:r>
            <a:r>
              <a:rPr lang="en-US" sz="2400" dirty="0" err="1"/>
              <a:t>Membangun</a:t>
            </a:r>
            <a:r>
              <a:rPr lang="en-US" sz="2400" dirty="0"/>
              <a:t> </a:t>
            </a:r>
            <a:r>
              <a:rPr lang="en-US" sz="2400" dirty="0" err="1"/>
              <a:t>atau</a:t>
            </a:r>
            <a:r>
              <a:rPr lang="en-US" sz="2400" dirty="0"/>
              <a:t> Capital Expenditure (</a:t>
            </a:r>
            <a:r>
              <a:rPr lang="en-US" sz="2400" dirty="0" err="1"/>
              <a:t>Capex</a:t>
            </a:r>
            <a:r>
              <a:rPr lang="en-US" sz="2400" dirty="0"/>
              <a:t>) </a:t>
            </a:r>
            <a:r>
              <a:rPr lang="en-US" sz="2400" dirty="0" err="1"/>
              <a:t>diperoleh</a:t>
            </a:r>
            <a:r>
              <a:rPr lang="en-US" sz="2400" dirty="0"/>
              <a:t> </a:t>
            </a:r>
            <a:r>
              <a:rPr lang="en-US" sz="2400" dirty="0" err="1"/>
              <a:t>dari</a:t>
            </a:r>
            <a:r>
              <a:rPr lang="en-US" sz="2400" dirty="0"/>
              <a:t> </a:t>
            </a:r>
            <a:r>
              <a:rPr lang="en-US" sz="2400" dirty="0" err="1"/>
              <a:t>Saham</a:t>
            </a:r>
            <a:r>
              <a:rPr lang="en-US" sz="2400" dirty="0"/>
              <a:t> (Equity) &amp; </a:t>
            </a:r>
            <a:r>
              <a:rPr lang="en-US" sz="2400" dirty="0" err="1"/>
              <a:t>Utang</a:t>
            </a:r>
            <a:r>
              <a:rPr lang="en-US" sz="2400" dirty="0"/>
              <a:t> (Debt)</a:t>
            </a:r>
          </a:p>
          <a:p>
            <a:pPr lvl="0"/>
            <a:r>
              <a:rPr lang="en-US" sz="2400" dirty="0" err="1"/>
              <a:t>Biaya</a:t>
            </a:r>
            <a:r>
              <a:rPr lang="en-US" sz="2400" dirty="0"/>
              <a:t> </a:t>
            </a:r>
            <a:r>
              <a:rPr lang="en-US" sz="2400" dirty="0" err="1"/>
              <a:t>Mengoperasi</a:t>
            </a:r>
            <a:r>
              <a:rPr lang="en-US" sz="2400" dirty="0"/>
              <a:t> </a:t>
            </a:r>
            <a:r>
              <a:rPr lang="en-US" sz="2400" dirty="0" err="1"/>
              <a:t>atau</a:t>
            </a:r>
            <a:r>
              <a:rPr lang="en-US" sz="2400" dirty="0"/>
              <a:t> Operational Expenditure (</a:t>
            </a:r>
            <a:r>
              <a:rPr lang="en-US" sz="2400" dirty="0" err="1"/>
              <a:t>Opex</a:t>
            </a:r>
            <a:r>
              <a:rPr lang="en-US" sz="2400" dirty="0"/>
              <a:t>) </a:t>
            </a:r>
            <a:r>
              <a:rPr lang="en-US" sz="2400" dirty="0" err="1"/>
              <a:t>diperoleh</a:t>
            </a:r>
            <a:r>
              <a:rPr lang="en-US" sz="2400" dirty="0"/>
              <a:t> </a:t>
            </a:r>
            <a:r>
              <a:rPr lang="en-US" sz="2400" dirty="0" err="1"/>
              <a:t>dari</a:t>
            </a:r>
            <a:r>
              <a:rPr lang="en-US" sz="2400" dirty="0"/>
              <a:t> </a:t>
            </a:r>
            <a:r>
              <a:rPr lang="en-US" sz="2400" dirty="0" err="1"/>
              <a:t>Saham</a:t>
            </a:r>
            <a:r>
              <a:rPr lang="en-US" sz="2400" dirty="0"/>
              <a:t> (Equity) &amp; </a:t>
            </a:r>
            <a:r>
              <a:rPr lang="en-US" sz="2400" dirty="0" err="1"/>
              <a:t>Utang</a:t>
            </a:r>
            <a:r>
              <a:rPr lang="en-US" sz="2400" dirty="0"/>
              <a:t> (Debt)</a:t>
            </a:r>
          </a:p>
          <a:p>
            <a:pPr lvl="0"/>
            <a:r>
              <a:rPr lang="en-US" sz="2400" dirty="0" err="1"/>
              <a:t>Pemerintah</a:t>
            </a:r>
            <a:r>
              <a:rPr lang="en-US" sz="2400" dirty="0"/>
              <a:t> </a:t>
            </a:r>
            <a:r>
              <a:rPr lang="en-US" sz="2400" dirty="0" err="1"/>
              <a:t>memberikan</a:t>
            </a:r>
            <a:r>
              <a:rPr lang="en-US" sz="2400" dirty="0"/>
              <a:t> ‘Concession Agreement’ </a:t>
            </a:r>
            <a:r>
              <a:rPr lang="en-US" sz="2400" dirty="0" err="1"/>
              <a:t>kepada</a:t>
            </a:r>
            <a:r>
              <a:rPr lang="en-US" sz="2400" dirty="0"/>
              <a:t> </a:t>
            </a:r>
            <a:r>
              <a:rPr lang="en-US" sz="2400" dirty="0" err="1"/>
              <a:t>Swasta</a:t>
            </a:r>
            <a:r>
              <a:rPr lang="en-US" sz="2400" dirty="0"/>
              <a:t>. </a:t>
            </a:r>
          </a:p>
        </p:txBody>
      </p:sp>
    </p:spTree>
    <p:extLst>
      <p:ext uri="{BB962C8B-B14F-4D97-AF65-F5344CB8AC3E}">
        <p14:creationId xmlns:p14="http://schemas.microsoft.com/office/powerpoint/2010/main" val="213538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L_PsSmMBkip_gglS6eA8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L_PsSmMBkip_gglS6eA8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4308</Words>
  <Application>Microsoft Macintosh PowerPoint</Application>
  <PresentationFormat>On-screen Show (4:3)</PresentationFormat>
  <Paragraphs>621</Paragraphs>
  <Slides>37</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Arial</vt:lpstr>
      <vt:lpstr>Arial Rounded MT Bold</vt:lpstr>
      <vt:lpstr>Calibri</vt:lpstr>
      <vt:lpstr>FrugalSans-Bold</vt:lpstr>
      <vt:lpstr>Helvetica</vt:lpstr>
      <vt:lpstr>Lucida Console</vt:lpstr>
      <vt:lpstr>Times New Roman</vt:lpstr>
      <vt:lpstr>Wingdings</vt:lpstr>
      <vt:lpstr>Office Theme</vt:lpstr>
      <vt:lpstr>think-cell Slide</vt:lpstr>
      <vt:lpstr>Bentuk Kerjasama Pemerintah dan Swasta dalam Pembangunan  Infrastruktur</vt:lpstr>
      <vt:lpstr>Apa itu Partnership ?</vt:lpstr>
      <vt:lpstr>Permen PPN 4/2015</vt:lpstr>
      <vt:lpstr>Perkembangan Kerjasama Pemerintah-Swasta di Dunia </vt:lpstr>
      <vt:lpstr>Konsesi</vt:lpstr>
      <vt:lpstr>Francise/Affermage</vt:lpstr>
      <vt:lpstr>Power Purchase Agreements (PPA)</vt:lpstr>
      <vt:lpstr>BOO,BOT,BTO,DBFO </vt:lpstr>
      <vt:lpstr>PFC (Project Finance for Concessions)</vt:lpstr>
      <vt:lpstr>Private Finance Initiative (PFI) </vt:lpstr>
      <vt:lpstr>Apa kelebihan KPS ?</vt:lpstr>
      <vt:lpstr>Bagaimana cara memilih Layanan Publik</vt:lpstr>
      <vt:lpstr>Apa biaya KPS akan lebih mahal ?</vt:lpstr>
      <vt:lpstr>Apa Resiko yang dihadapi swasta dalam KPS</vt:lpstr>
      <vt:lpstr>Apa Mungkin Swasta Menggelembungkan Harga ??</vt:lpstr>
      <vt:lpstr>Keuntungan Investor dalam KPS</vt:lpstr>
      <vt:lpstr>Keuntungan Pemerintah dalam KPS</vt:lpstr>
      <vt:lpstr>PPP Choice of Modalities</vt:lpstr>
      <vt:lpstr>Summary of Key Features of the Basic Forms of Public-Private Partnership Source: Heather Skilling and Kathleen Booth. 2007   </vt:lpstr>
      <vt:lpstr>Structure of Management Contract</vt:lpstr>
      <vt:lpstr>Structure of Lease Contract</vt:lpstr>
      <vt:lpstr>Structure of Concession Contract</vt:lpstr>
      <vt:lpstr>Structure of a Build–Operation–Transfer (BOT) Contract</vt:lpstr>
      <vt:lpstr>Basic Project Delivery Options</vt:lpstr>
      <vt:lpstr>Structure of Joint Venture Contract</vt:lpstr>
      <vt:lpstr>Role of Different Stakeholders in the PPP Process</vt:lpstr>
      <vt:lpstr>PPP Project Structure</vt:lpstr>
      <vt:lpstr>Project Finance for a Power Purchase Agreement</vt:lpstr>
      <vt:lpstr>Project Finance for a Toll Road Concession</vt:lpstr>
      <vt:lpstr>Landasan Hukum KPBU</vt:lpstr>
      <vt:lpstr>Framework Skema Pembiayaan Infrastruktur</vt:lpstr>
      <vt:lpstr>PowerPoint Presentation</vt:lpstr>
      <vt:lpstr>PowerPoint Presentation</vt:lpstr>
      <vt:lpstr>PowerPoint Presentation</vt:lpstr>
      <vt:lpstr>PowerPoint Presentation</vt:lpstr>
      <vt:lpstr>PowerPoint Presentation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Aspire-4720</dc:creator>
  <cp:lastModifiedBy>Microsoft Office User</cp:lastModifiedBy>
  <cp:revision>71</cp:revision>
  <dcterms:created xsi:type="dcterms:W3CDTF">2010-02-18T02:13:07Z</dcterms:created>
  <dcterms:modified xsi:type="dcterms:W3CDTF">2020-08-13T11:58:24Z</dcterms:modified>
</cp:coreProperties>
</file>