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sldIdLst>
    <p:sldId id="256" r:id="rId2"/>
    <p:sldId id="356" r:id="rId3"/>
    <p:sldId id="310" r:id="rId4"/>
    <p:sldId id="311" r:id="rId5"/>
    <p:sldId id="312" r:id="rId6"/>
    <p:sldId id="313" r:id="rId7"/>
    <p:sldId id="314" r:id="rId8"/>
    <p:sldId id="315" r:id="rId9"/>
    <p:sldId id="316" r:id="rId10"/>
    <p:sldId id="317" r:id="rId11"/>
    <p:sldId id="318" r:id="rId12"/>
    <p:sldId id="319" r:id="rId13"/>
    <p:sldId id="320" r:id="rId14"/>
    <p:sldId id="321" r:id="rId15"/>
    <p:sldId id="322" r:id="rId16"/>
    <p:sldId id="357" r:id="rId17"/>
    <p:sldId id="358" r:id="rId18"/>
    <p:sldId id="359" r:id="rId19"/>
    <p:sldId id="360" r:id="rId20"/>
    <p:sldId id="361" r:id="rId21"/>
    <p:sldId id="362" r:id="rId22"/>
    <p:sldId id="363" r:id="rId23"/>
    <p:sldId id="364" r:id="rId24"/>
    <p:sldId id="365" r:id="rId25"/>
    <p:sldId id="366" r:id="rId26"/>
    <p:sldId id="369" r:id="rId27"/>
    <p:sldId id="367" r:id="rId28"/>
    <p:sldId id="296" r:id="rId29"/>
    <p:sldId id="290" r:id="rId30"/>
    <p:sldId id="292" r:id="rId31"/>
    <p:sldId id="293" r:id="rId32"/>
    <p:sldId id="295" r:id="rId33"/>
    <p:sldId id="264" r:id="rId34"/>
    <p:sldId id="267" r:id="rId35"/>
    <p:sldId id="265" r:id="rId36"/>
    <p:sldId id="266" r:id="rId37"/>
    <p:sldId id="268" r:id="rId38"/>
    <p:sldId id="269" r:id="rId39"/>
    <p:sldId id="270" r:id="rId40"/>
    <p:sldId id="271" r:id="rId41"/>
    <p:sldId id="272" r:id="rId42"/>
    <p:sldId id="274" r:id="rId43"/>
    <p:sldId id="275" r:id="rId44"/>
    <p:sldId id="283" r:id="rId45"/>
    <p:sldId id="280" r:id="rId46"/>
    <p:sldId id="261" r:id="rId47"/>
    <p:sldId id="284" r:id="rId48"/>
    <p:sldId id="285" r:id="rId49"/>
    <p:sldId id="286" r:id="rId50"/>
    <p:sldId id="287" r:id="rId51"/>
    <p:sldId id="262" r:id="rId52"/>
    <p:sldId id="276" r:id="rId53"/>
    <p:sldId id="263" r:id="rId54"/>
    <p:sldId id="324" r:id="rId55"/>
    <p:sldId id="342" r:id="rId56"/>
    <p:sldId id="368" r:id="rId57"/>
    <p:sldId id="352"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P" initials="H" lastIdx="0" clrIdx="0">
    <p:extLst>
      <p:ext uri="{19B8F6BF-5375-455C-9EA6-DF929625EA0E}">
        <p15:presenceInfo xmlns:p15="http://schemas.microsoft.com/office/powerpoint/2012/main" userId="H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2DCDB"/>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242"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297417-F81D-4A4B-91B4-4028598ADE0D}" type="datetimeFigureOut">
              <a:rPr lang="en-US" smtClean="0"/>
              <a:t>7/23/2020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F27616-37C6-427B-9B09-0E290F8B7F95}" type="slidenum">
              <a:rPr lang="en-US" smtClean="0"/>
              <a:t>‹#›</a:t>
            </a:fld>
            <a:endParaRPr lang="en-US"/>
          </a:p>
        </p:txBody>
      </p:sp>
    </p:spTree>
    <p:extLst>
      <p:ext uri="{BB962C8B-B14F-4D97-AF65-F5344CB8AC3E}">
        <p14:creationId xmlns:p14="http://schemas.microsoft.com/office/powerpoint/2010/main" val="23059466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r>
              <a:rPr lang="en-US" smtClean="0">
                <a:solidFill>
                  <a:prstClr val="black"/>
                </a:solidFill>
              </a:rPr>
              <a:t>Prijono, PusdiklatBPS</a:t>
            </a:r>
            <a:endParaRPr lang="en-US">
              <a:solidFill>
                <a:prstClr val="black"/>
              </a:solidFill>
            </a:endParaRPr>
          </a:p>
        </p:txBody>
      </p:sp>
      <p:sp>
        <p:nvSpPr>
          <p:cNvPr id="5" name="Slide Number Placeholder 4"/>
          <p:cNvSpPr>
            <a:spLocks noGrp="1"/>
          </p:cNvSpPr>
          <p:nvPr>
            <p:ph type="sldNum" sz="quarter" idx="11"/>
          </p:nvPr>
        </p:nvSpPr>
        <p:spPr/>
        <p:txBody>
          <a:bodyPr/>
          <a:lstStyle/>
          <a:p>
            <a:pPr>
              <a:defRPr/>
            </a:pPr>
            <a:fld id="{B0BD8777-D6AC-4CFB-A95C-04F69ABA2273}" type="slidenum">
              <a:rPr lang="en-US" smtClean="0">
                <a:solidFill>
                  <a:prstClr val="black"/>
                </a:solidFill>
              </a:rPr>
              <a:pPr>
                <a:defRPr/>
              </a:pPr>
              <a:t>21</a:t>
            </a:fld>
            <a:endParaRPr lang="en-US">
              <a:solidFill>
                <a:prstClr val="black"/>
              </a:solidFill>
            </a:endParaRPr>
          </a:p>
        </p:txBody>
      </p:sp>
    </p:spTree>
    <p:extLst>
      <p:ext uri="{BB962C8B-B14F-4D97-AF65-F5344CB8AC3E}">
        <p14:creationId xmlns:p14="http://schemas.microsoft.com/office/powerpoint/2010/main" val="841195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pPr eaLnBrk="1" hangingPunct="1"/>
            <a:endParaRPr lang="en-US" dirty="0" smtClean="0"/>
          </a:p>
        </p:txBody>
      </p:sp>
      <p:sp>
        <p:nvSpPr>
          <p:cNvPr id="34820" name="Date Placeholder 3"/>
          <p:cNvSpPr>
            <a:spLocks noGrp="1"/>
          </p:cNvSpPr>
          <p:nvPr>
            <p:ph type="dt" sz="quarter" idx="1"/>
          </p:nvPr>
        </p:nvSpPr>
        <p:spPr>
          <a:noFill/>
        </p:spPr>
        <p:txBody>
          <a:bodyPr/>
          <a:lstStyle/>
          <a:p>
            <a:fld id="{BE0D9BDA-2105-48D5-985C-FEF79AD9A25A}" type="datetime1">
              <a:rPr lang="en-US" smtClean="0"/>
              <a:pPr/>
              <a:t>7/23/2020</a:t>
            </a:fld>
            <a:endParaRPr lang="en-US" smtClean="0"/>
          </a:p>
        </p:txBody>
      </p:sp>
      <p:sp>
        <p:nvSpPr>
          <p:cNvPr id="34821" name="Slide Number Placeholder 4"/>
          <p:cNvSpPr>
            <a:spLocks noGrp="1"/>
          </p:cNvSpPr>
          <p:nvPr>
            <p:ph type="sldNum" sz="quarter" idx="5"/>
          </p:nvPr>
        </p:nvSpPr>
        <p:spPr>
          <a:noFill/>
        </p:spPr>
        <p:txBody>
          <a:bodyPr/>
          <a:lstStyle/>
          <a:p>
            <a:fld id="{45D588B1-520A-4C73-9394-323C60BEB479}" type="slidenum">
              <a:rPr lang="en-US" smtClean="0"/>
              <a:pPr/>
              <a:t>25</a:t>
            </a:fld>
            <a:endParaRPr lang="en-US" smtClean="0"/>
          </a:p>
        </p:txBody>
      </p:sp>
    </p:spTree>
    <p:extLst>
      <p:ext uri="{BB962C8B-B14F-4D97-AF65-F5344CB8AC3E}">
        <p14:creationId xmlns:p14="http://schemas.microsoft.com/office/powerpoint/2010/main" val="10212998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pPr eaLnBrk="1" hangingPunct="1"/>
            <a:endParaRPr lang="en-US" smtClean="0"/>
          </a:p>
        </p:txBody>
      </p:sp>
      <p:sp>
        <p:nvSpPr>
          <p:cNvPr id="34820" name="Date Placeholder 3"/>
          <p:cNvSpPr>
            <a:spLocks noGrp="1"/>
          </p:cNvSpPr>
          <p:nvPr>
            <p:ph type="dt" sz="quarter" idx="1"/>
          </p:nvPr>
        </p:nvSpPr>
        <p:spPr>
          <a:noFill/>
        </p:spPr>
        <p:txBody>
          <a:bodyPr/>
          <a:lstStyle/>
          <a:p>
            <a:fld id="{BE0D9BDA-2105-48D5-985C-FEF79AD9A25A}" type="datetime1">
              <a:rPr lang="en-US" smtClean="0"/>
              <a:pPr/>
              <a:t>7/23/2020</a:t>
            </a:fld>
            <a:endParaRPr lang="en-US" smtClean="0"/>
          </a:p>
        </p:txBody>
      </p:sp>
      <p:sp>
        <p:nvSpPr>
          <p:cNvPr id="34821" name="Slide Number Placeholder 4"/>
          <p:cNvSpPr>
            <a:spLocks noGrp="1"/>
          </p:cNvSpPr>
          <p:nvPr>
            <p:ph type="sldNum" sz="quarter" idx="5"/>
          </p:nvPr>
        </p:nvSpPr>
        <p:spPr>
          <a:noFill/>
        </p:spPr>
        <p:txBody>
          <a:bodyPr/>
          <a:lstStyle/>
          <a:p>
            <a:fld id="{45D588B1-520A-4C73-9394-323C60BEB479}" type="slidenum">
              <a:rPr lang="en-US" smtClean="0"/>
              <a:pPr/>
              <a:t>45</a:t>
            </a:fld>
            <a:endParaRPr lang="en-US" smtClean="0"/>
          </a:p>
        </p:txBody>
      </p:sp>
    </p:spTree>
    <p:extLst>
      <p:ext uri="{BB962C8B-B14F-4D97-AF65-F5344CB8AC3E}">
        <p14:creationId xmlns:p14="http://schemas.microsoft.com/office/powerpoint/2010/main" val="27819675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Dalam</a:t>
            </a:r>
            <a:r>
              <a:rPr lang="en-US" dirty="0" smtClean="0"/>
              <a:t> </a:t>
            </a:r>
            <a:r>
              <a:rPr lang="en-US" dirty="0" err="1" smtClean="0"/>
              <a:t>konteks</a:t>
            </a:r>
            <a:r>
              <a:rPr lang="en-US" dirty="0" smtClean="0"/>
              <a:t> </a:t>
            </a:r>
            <a:r>
              <a:rPr lang="en-US" dirty="0" err="1" smtClean="0"/>
              <a:t>respon</a:t>
            </a:r>
            <a:r>
              <a:rPr lang="en-US" dirty="0" smtClean="0"/>
              <a:t> </a:t>
            </a:r>
            <a:r>
              <a:rPr lang="en-US" dirty="0" err="1" smtClean="0"/>
              <a:t>thd</a:t>
            </a:r>
            <a:r>
              <a:rPr lang="en-US" dirty="0" smtClean="0"/>
              <a:t> Covid-19,</a:t>
            </a:r>
            <a:r>
              <a:rPr lang="en-US" baseline="0" dirty="0" smtClean="0"/>
              <a:t> </a:t>
            </a:r>
            <a:r>
              <a:rPr lang="en-US" baseline="0" dirty="0" err="1" smtClean="0"/>
              <a:t>terbalik</a:t>
            </a:r>
            <a:r>
              <a:rPr lang="en-US" baseline="0" dirty="0" smtClean="0"/>
              <a:t> </a:t>
            </a:r>
            <a:r>
              <a:rPr lang="en-US" baseline="0" dirty="0" err="1" smtClean="0"/>
              <a:t>dari</a:t>
            </a:r>
            <a:r>
              <a:rPr lang="en-US" baseline="0" dirty="0" smtClean="0"/>
              <a:t> </a:t>
            </a:r>
            <a:r>
              <a:rPr lang="en-US" baseline="0" dirty="0" err="1" smtClean="0"/>
              <a:t>mulai</a:t>
            </a:r>
            <a:r>
              <a:rPr lang="en-US" baseline="0" dirty="0" smtClean="0"/>
              <a:t> </a:t>
            </a:r>
            <a:r>
              <a:rPr lang="en-US" baseline="0" dirty="0" err="1" smtClean="0"/>
              <a:t>mengubah</a:t>
            </a:r>
            <a:r>
              <a:rPr lang="en-US" baseline="0" dirty="0" smtClean="0"/>
              <a:t> </a:t>
            </a:r>
            <a:r>
              <a:rPr lang="en-US" baseline="0" dirty="0" err="1" smtClean="0"/>
              <a:t>anggaran</a:t>
            </a:r>
            <a:r>
              <a:rPr lang="en-US" baseline="0" dirty="0" smtClean="0"/>
              <a:t> </a:t>
            </a:r>
            <a:r>
              <a:rPr lang="en-US" baseline="0" dirty="0" err="1" smtClean="0"/>
              <a:t>dan</a:t>
            </a:r>
            <a:r>
              <a:rPr lang="en-US" baseline="0" dirty="0" smtClean="0"/>
              <a:t> </a:t>
            </a:r>
            <a:r>
              <a:rPr lang="en-US" baseline="0" dirty="0" err="1" smtClean="0"/>
              <a:t>kegiatan</a:t>
            </a:r>
            <a:r>
              <a:rPr lang="en-US" baseline="0" dirty="0" smtClean="0"/>
              <a:t> (</a:t>
            </a:r>
            <a:r>
              <a:rPr lang="en-US" baseline="0" dirty="0" err="1" smtClean="0"/>
              <a:t>jangka</a:t>
            </a:r>
            <a:r>
              <a:rPr lang="en-US" baseline="0" dirty="0" smtClean="0"/>
              <a:t> </a:t>
            </a:r>
            <a:r>
              <a:rPr lang="en-US" baseline="0" dirty="0" err="1" smtClean="0"/>
              <a:t>pendek</a:t>
            </a:r>
            <a:r>
              <a:rPr lang="en-US" baseline="0" dirty="0" smtClean="0"/>
              <a:t>) </a:t>
            </a:r>
            <a:r>
              <a:rPr lang="en-US" baseline="0" dirty="0" err="1" smtClean="0"/>
              <a:t>baru</a:t>
            </a:r>
            <a:r>
              <a:rPr lang="en-US" baseline="0" dirty="0" smtClean="0"/>
              <a:t> </a:t>
            </a:r>
            <a:r>
              <a:rPr lang="en-US" baseline="0" dirty="0" err="1" smtClean="0"/>
              <a:t>kemudian</a:t>
            </a:r>
            <a:r>
              <a:rPr lang="en-US" baseline="0" dirty="0" smtClean="0"/>
              <a:t> </a:t>
            </a:r>
            <a:r>
              <a:rPr lang="en-US" baseline="0" dirty="0" err="1" smtClean="0"/>
              <a:t>memikirkan</a:t>
            </a:r>
            <a:r>
              <a:rPr lang="en-US" baseline="0" dirty="0" smtClean="0"/>
              <a:t> program, </a:t>
            </a:r>
            <a:r>
              <a:rPr lang="en-US" baseline="0" dirty="0" err="1" smtClean="0"/>
              <a:t>kebijakan</a:t>
            </a:r>
            <a:r>
              <a:rPr lang="en-US" baseline="0" dirty="0" smtClean="0"/>
              <a:t>, </a:t>
            </a:r>
            <a:r>
              <a:rPr lang="en-US" baseline="0" dirty="0" err="1" smtClean="0"/>
              <a:t>dan</a:t>
            </a:r>
            <a:r>
              <a:rPr lang="en-US" baseline="0" dirty="0" smtClean="0"/>
              <a:t> </a:t>
            </a:r>
            <a:r>
              <a:rPr lang="en-US" baseline="0" dirty="0" err="1" smtClean="0"/>
              <a:t>strategi</a:t>
            </a:r>
            <a:r>
              <a:rPr lang="en-US" baseline="0" dirty="0" smtClean="0"/>
              <a:t> yang </a:t>
            </a:r>
            <a:r>
              <a:rPr lang="en-US" baseline="0" dirty="0" err="1" smtClean="0"/>
              <a:t>lebih</a:t>
            </a:r>
            <a:r>
              <a:rPr lang="en-US" baseline="0" dirty="0" smtClean="0"/>
              <a:t> </a:t>
            </a:r>
            <a:r>
              <a:rPr lang="en-US" baseline="0" dirty="0" err="1" smtClean="0"/>
              <a:t>panjang</a:t>
            </a:r>
            <a:r>
              <a:rPr lang="en-US" baseline="0" dirty="0" smtClean="0"/>
              <a:t>… (</a:t>
            </a:r>
            <a:r>
              <a:rPr lang="en-US" baseline="0" dirty="0" err="1" smtClean="0"/>
              <a:t>jangka</a:t>
            </a:r>
            <a:r>
              <a:rPr lang="en-US" baseline="0" dirty="0" smtClean="0"/>
              <a:t> </a:t>
            </a:r>
            <a:r>
              <a:rPr lang="en-US" baseline="0" dirty="0" err="1" smtClean="0"/>
              <a:t>menengah</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BFF27616-37C6-427B-9B09-0E290F8B7F95}" type="slidenum">
              <a:rPr lang="en-US" smtClean="0"/>
              <a:t>50</a:t>
            </a:fld>
            <a:endParaRPr lang="en-US"/>
          </a:p>
        </p:txBody>
      </p:sp>
    </p:spTree>
    <p:extLst>
      <p:ext uri="{BB962C8B-B14F-4D97-AF65-F5344CB8AC3E}">
        <p14:creationId xmlns:p14="http://schemas.microsoft.com/office/powerpoint/2010/main" val="2938070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5D05147-724B-4BFB-9F9E-8D81BAFE3D9F}" type="datetimeFigureOut">
              <a:rPr lang="en-US" smtClean="0"/>
              <a:t>7/23/2020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D120E-85D3-4C1D-A679-ABCA61A2627D}" type="slidenum">
              <a:rPr lang="en-US" smtClean="0"/>
              <a:t>‹#›</a:t>
            </a:fld>
            <a:endParaRPr lang="en-US"/>
          </a:p>
        </p:txBody>
      </p:sp>
    </p:spTree>
    <p:extLst>
      <p:ext uri="{BB962C8B-B14F-4D97-AF65-F5344CB8AC3E}">
        <p14:creationId xmlns:p14="http://schemas.microsoft.com/office/powerpoint/2010/main" val="2838205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D05147-724B-4BFB-9F9E-8D81BAFE3D9F}" type="datetimeFigureOut">
              <a:rPr lang="en-US" smtClean="0"/>
              <a:t>7/23/2020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D120E-85D3-4C1D-A679-ABCA61A2627D}" type="slidenum">
              <a:rPr lang="en-US" smtClean="0"/>
              <a:t>‹#›</a:t>
            </a:fld>
            <a:endParaRPr lang="en-US"/>
          </a:p>
        </p:txBody>
      </p:sp>
    </p:spTree>
    <p:extLst>
      <p:ext uri="{BB962C8B-B14F-4D97-AF65-F5344CB8AC3E}">
        <p14:creationId xmlns:p14="http://schemas.microsoft.com/office/powerpoint/2010/main" val="3037304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D05147-724B-4BFB-9F9E-8D81BAFE3D9F}" type="datetimeFigureOut">
              <a:rPr lang="en-US" smtClean="0"/>
              <a:t>7/23/2020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D120E-85D3-4C1D-A679-ABCA61A2627D}" type="slidenum">
              <a:rPr lang="en-US" smtClean="0"/>
              <a:t>‹#›</a:t>
            </a:fld>
            <a:endParaRPr lang="en-US"/>
          </a:p>
        </p:txBody>
      </p:sp>
    </p:spTree>
    <p:extLst>
      <p:ext uri="{BB962C8B-B14F-4D97-AF65-F5344CB8AC3E}">
        <p14:creationId xmlns:p14="http://schemas.microsoft.com/office/powerpoint/2010/main" val="4151318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D05147-724B-4BFB-9F9E-8D81BAFE3D9F}" type="datetimeFigureOut">
              <a:rPr lang="en-US" smtClean="0"/>
              <a:t>7/23/2020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D120E-85D3-4C1D-A679-ABCA61A2627D}" type="slidenum">
              <a:rPr lang="en-US" smtClean="0"/>
              <a:t>‹#›</a:t>
            </a:fld>
            <a:endParaRPr lang="en-US"/>
          </a:p>
        </p:txBody>
      </p:sp>
    </p:spTree>
    <p:extLst>
      <p:ext uri="{BB962C8B-B14F-4D97-AF65-F5344CB8AC3E}">
        <p14:creationId xmlns:p14="http://schemas.microsoft.com/office/powerpoint/2010/main" val="1373974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D05147-724B-4BFB-9F9E-8D81BAFE3D9F}" type="datetimeFigureOut">
              <a:rPr lang="en-US" smtClean="0"/>
              <a:t>7/23/2020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D120E-85D3-4C1D-A679-ABCA61A2627D}" type="slidenum">
              <a:rPr lang="en-US" smtClean="0"/>
              <a:t>‹#›</a:t>
            </a:fld>
            <a:endParaRPr lang="en-US"/>
          </a:p>
        </p:txBody>
      </p:sp>
    </p:spTree>
    <p:extLst>
      <p:ext uri="{BB962C8B-B14F-4D97-AF65-F5344CB8AC3E}">
        <p14:creationId xmlns:p14="http://schemas.microsoft.com/office/powerpoint/2010/main" val="291858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5D05147-724B-4BFB-9F9E-8D81BAFE3D9F}" type="datetimeFigureOut">
              <a:rPr lang="en-US" smtClean="0"/>
              <a:t>7/23/2020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D120E-85D3-4C1D-A679-ABCA61A2627D}" type="slidenum">
              <a:rPr lang="en-US" smtClean="0"/>
              <a:t>‹#›</a:t>
            </a:fld>
            <a:endParaRPr lang="en-US"/>
          </a:p>
        </p:txBody>
      </p:sp>
    </p:spTree>
    <p:extLst>
      <p:ext uri="{BB962C8B-B14F-4D97-AF65-F5344CB8AC3E}">
        <p14:creationId xmlns:p14="http://schemas.microsoft.com/office/powerpoint/2010/main" val="2382409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5D05147-724B-4BFB-9F9E-8D81BAFE3D9F}" type="datetimeFigureOut">
              <a:rPr lang="en-US" smtClean="0"/>
              <a:t>7/23/2020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8D120E-85D3-4C1D-A679-ABCA61A2627D}" type="slidenum">
              <a:rPr lang="en-US" smtClean="0"/>
              <a:t>‹#›</a:t>
            </a:fld>
            <a:endParaRPr lang="en-US"/>
          </a:p>
        </p:txBody>
      </p:sp>
    </p:spTree>
    <p:extLst>
      <p:ext uri="{BB962C8B-B14F-4D97-AF65-F5344CB8AC3E}">
        <p14:creationId xmlns:p14="http://schemas.microsoft.com/office/powerpoint/2010/main" val="1717707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5D05147-724B-4BFB-9F9E-8D81BAFE3D9F}" type="datetimeFigureOut">
              <a:rPr lang="en-US" smtClean="0"/>
              <a:t>7/23/2020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8D120E-85D3-4C1D-A679-ABCA61A2627D}" type="slidenum">
              <a:rPr lang="en-US" smtClean="0"/>
              <a:t>‹#›</a:t>
            </a:fld>
            <a:endParaRPr lang="en-US"/>
          </a:p>
        </p:txBody>
      </p:sp>
    </p:spTree>
    <p:extLst>
      <p:ext uri="{BB962C8B-B14F-4D97-AF65-F5344CB8AC3E}">
        <p14:creationId xmlns:p14="http://schemas.microsoft.com/office/powerpoint/2010/main" val="3180108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D05147-724B-4BFB-9F9E-8D81BAFE3D9F}" type="datetimeFigureOut">
              <a:rPr lang="en-US" smtClean="0"/>
              <a:t>7/23/2020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8D120E-85D3-4C1D-A679-ABCA61A2627D}" type="slidenum">
              <a:rPr lang="en-US" smtClean="0"/>
              <a:t>‹#›</a:t>
            </a:fld>
            <a:endParaRPr lang="en-US"/>
          </a:p>
        </p:txBody>
      </p:sp>
    </p:spTree>
    <p:extLst>
      <p:ext uri="{BB962C8B-B14F-4D97-AF65-F5344CB8AC3E}">
        <p14:creationId xmlns:p14="http://schemas.microsoft.com/office/powerpoint/2010/main" val="3593527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D05147-724B-4BFB-9F9E-8D81BAFE3D9F}" type="datetimeFigureOut">
              <a:rPr lang="en-US" smtClean="0"/>
              <a:t>7/23/2020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D120E-85D3-4C1D-A679-ABCA61A2627D}" type="slidenum">
              <a:rPr lang="en-US" smtClean="0"/>
              <a:t>‹#›</a:t>
            </a:fld>
            <a:endParaRPr lang="en-US"/>
          </a:p>
        </p:txBody>
      </p:sp>
    </p:spTree>
    <p:extLst>
      <p:ext uri="{BB962C8B-B14F-4D97-AF65-F5344CB8AC3E}">
        <p14:creationId xmlns:p14="http://schemas.microsoft.com/office/powerpoint/2010/main" val="446543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D05147-724B-4BFB-9F9E-8D81BAFE3D9F}" type="datetimeFigureOut">
              <a:rPr lang="en-US" smtClean="0"/>
              <a:t>7/23/2020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D120E-85D3-4C1D-A679-ABCA61A2627D}" type="slidenum">
              <a:rPr lang="en-US" smtClean="0"/>
              <a:t>‹#›</a:t>
            </a:fld>
            <a:endParaRPr lang="en-US"/>
          </a:p>
        </p:txBody>
      </p:sp>
    </p:spTree>
    <p:extLst>
      <p:ext uri="{BB962C8B-B14F-4D97-AF65-F5344CB8AC3E}">
        <p14:creationId xmlns:p14="http://schemas.microsoft.com/office/powerpoint/2010/main" val="1550038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D05147-724B-4BFB-9F9E-8D81BAFE3D9F}" type="datetimeFigureOut">
              <a:rPr lang="en-US" smtClean="0"/>
              <a:t>7/23/2020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8D120E-85D3-4C1D-A679-ABCA61A2627D}" type="slidenum">
              <a:rPr lang="en-US" smtClean="0"/>
              <a:t>‹#›</a:t>
            </a:fld>
            <a:endParaRPr lang="en-US"/>
          </a:p>
        </p:txBody>
      </p:sp>
    </p:spTree>
    <p:extLst>
      <p:ext uri="{BB962C8B-B14F-4D97-AF65-F5344CB8AC3E}">
        <p14:creationId xmlns:p14="http://schemas.microsoft.com/office/powerpoint/2010/main" val="33579045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1"/>
            <a:ext cx="7772400" cy="2609850"/>
          </a:xfrm>
          <a:solidFill>
            <a:srgbClr val="00B050"/>
          </a:solidFill>
        </p:spPr>
        <p:txBody>
          <a:bodyPr>
            <a:noAutofit/>
          </a:bodyPr>
          <a:lstStyle/>
          <a:p>
            <a:r>
              <a:rPr lang="en-US" b="1" dirty="0" err="1" smtClean="0">
                <a:solidFill>
                  <a:schemeClr val="bg1"/>
                </a:solidFill>
                <a:effectLst>
                  <a:outerShdw blurRad="38100" dist="38100" dir="2700000" algn="tl">
                    <a:srgbClr val="000000">
                      <a:alpha val="43137"/>
                    </a:srgbClr>
                  </a:outerShdw>
                </a:effectLst>
              </a:rPr>
              <a:t>Pengubahan</a:t>
            </a:r>
            <a:r>
              <a:rPr lang="en-US" b="1" dirty="0" smtClean="0">
                <a:solidFill>
                  <a:schemeClr val="bg1"/>
                </a:solidFill>
                <a:effectLst>
                  <a:outerShdw blurRad="38100" dist="38100" dir="2700000" algn="tl">
                    <a:srgbClr val="000000">
                      <a:alpha val="43137"/>
                    </a:srgbClr>
                  </a:outerShdw>
                </a:effectLst>
              </a:rPr>
              <a:t> RPJMD </a:t>
            </a:r>
            <a:r>
              <a:rPr lang="en-US" b="1" dirty="0" err="1" smtClean="0">
                <a:solidFill>
                  <a:schemeClr val="bg1"/>
                </a:solidFill>
                <a:effectLst>
                  <a:outerShdw blurRad="38100" dist="38100" dir="2700000" algn="tl">
                    <a:srgbClr val="000000">
                      <a:alpha val="43137"/>
                    </a:srgbClr>
                  </a:outerShdw>
                </a:effectLst>
              </a:rPr>
              <a:t>secara</a:t>
            </a:r>
            <a:r>
              <a:rPr lang="en-US" b="1" dirty="0" smtClean="0">
                <a:solidFill>
                  <a:schemeClr val="bg1"/>
                </a:solidFill>
                <a:effectLst>
                  <a:outerShdw blurRad="38100" dist="38100" dir="2700000" algn="tl">
                    <a:srgbClr val="000000">
                      <a:alpha val="43137"/>
                    </a:srgbClr>
                  </a:outerShdw>
                </a:effectLst>
              </a:rPr>
              <a:t> </a:t>
            </a:r>
            <a:r>
              <a:rPr lang="en-US" b="1" dirty="0" err="1" smtClean="0">
                <a:solidFill>
                  <a:schemeClr val="bg1"/>
                </a:solidFill>
                <a:effectLst>
                  <a:outerShdw blurRad="38100" dist="38100" dir="2700000" algn="tl">
                    <a:srgbClr val="000000">
                      <a:alpha val="43137"/>
                    </a:srgbClr>
                  </a:outerShdw>
                </a:effectLst>
              </a:rPr>
              <a:t>Teknokratis</a:t>
            </a:r>
            <a:r>
              <a:rPr lang="en-US" b="1" dirty="0" smtClean="0">
                <a:solidFill>
                  <a:schemeClr val="bg1"/>
                </a:solidFill>
                <a:effectLst>
                  <a:outerShdw blurRad="38100" dist="38100" dir="2700000" algn="tl">
                    <a:srgbClr val="000000">
                      <a:alpha val="43137"/>
                    </a:srgbClr>
                  </a:outerShdw>
                </a:effectLst>
              </a:rPr>
              <a:t> </a:t>
            </a:r>
            <a:r>
              <a:rPr lang="en-US" b="1" dirty="0" err="1" smtClean="0">
                <a:solidFill>
                  <a:schemeClr val="bg1"/>
                </a:solidFill>
                <a:effectLst>
                  <a:outerShdw blurRad="38100" dist="38100" dir="2700000" algn="tl">
                    <a:srgbClr val="000000">
                      <a:alpha val="43137"/>
                    </a:srgbClr>
                  </a:outerShdw>
                </a:effectLst>
              </a:rPr>
              <a:t>Untuk</a:t>
            </a:r>
            <a:r>
              <a:rPr lang="en-US" b="1" dirty="0" smtClean="0">
                <a:solidFill>
                  <a:schemeClr val="bg1"/>
                </a:solidFill>
                <a:effectLst>
                  <a:outerShdw blurRad="38100" dist="38100" dir="2700000" algn="tl">
                    <a:srgbClr val="000000">
                      <a:alpha val="43137"/>
                    </a:srgbClr>
                  </a:outerShdw>
                </a:effectLst>
              </a:rPr>
              <a:t> </a:t>
            </a:r>
            <a:r>
              <a:rPr lang="en-US" b="1" dirty="0" err="1" smtClean="0">
                <a:solidFill>
                  <a:schemeClr val="bg1"/>
                </a:solidFill>
                <a:effectLst>
                  <a:outerShdw blurRad="38100" dist="38100" dir="2700000" algn="tl">
                    <a:srgbClr val="000000">
                      <a:alpha val="43137"/>
                    </a:srgbClr>
                  </a:outerShdw>
                </a:effectLst>
              </a:rPr>
              <a:t>Merespon</a:t>
            </a:r>
            <a:r>
              <a:rPr lang="en-US" b="1" dirty="0" smtClean="0">
                <a:solidFill>
                  <a:schemeClr val="bg1"/>
                </a:solidFill>
                <a:effectLst>
                  <a:outerShdw blurRad="38100" dist="38100" dir="2700000" algn="tl">
                    <a:srgbClr val="000000">
                      <a:alpha val="43137"/>
                    </a:srgbClr>
                  </a:outerShdw>
                </a:effectLst>
              </a:rPr>
              <a:t> “</a:t>
            </a:r>
            <a:r>
              <a:rPr lang="en-US" b="1" dirty="0" err="1" smtClean="0">
                <a:solidFill>
                  <a:schemeClr val="bg1"/>
                </a:solidFill>
                <a:effectLst>
                  <a:outerShdw blurRad="38100" dist="38100" dir="2700000" algn="tl">
                    <a:srgbClr val="000000">
                      <a:alpha val="43137"/>
                    </a:srgbClr>
                  </a:outerShdw>
                </a:effectLst>
              </a:rPr>
              <a:t>Unmanipulable</a:t>
            </a:r>
            <a:r>
              <a:rPr lang="en-US" b="1" dirty="0" smtClean="0">
                <a:solidFill>
                  <a:schemeClr val="bg1"/>
                </a:solidFill>
                <a:effectLst>
                  <a:outerShdw blurRad="38100" dist="38100" dir="2700000" algn="tl">
                    <a:srgbClr val="000000">
                      <a:alpha val="43137"/>
                    </a:srgbClr>
                  </a:outerShdw>
                </a:effectLst>
              </a:rPr>
              <a:t> Causes”</a:t>
            </a:r>
            <a:endParaRPr lang="en-US" b="1" dirty="0">
              <a:solidFill>
                <a:schemeClr val="bg1"/>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447800" y="4114800"/>
            <a:ext cx="6400800" cy="2362200"/>
          </a:xfrm>
        </p:spPr>
        <p:txBody>
          <a:bodyPr>
            <a:normAutofit/>
          </a:bodyPr>
          <a:lstStyle/>
          <a:p>
            <a:r>
              <a:rPr lang="en-US" b="1" dirty="0" smtClean="0">
                <a:solidFill>
                  <a:srgbClr val="0070C0"/>
                </a:solidFill>
                <a:effectLst>
                  <a:outerShdw blurRad="38100" dist="38100" dir="2700000" algn="tl">
                    <a:srgbClr val="000000">
                      <a:alpha val="43137"/>
                    </a:srgbClr>
                  </a:outerShdw>
                </a:effectLst>
              </a:rPr>
              <a:t>Andi Oetomo</a:t>
            </a:r>
          </a:p>
          <a:p>
            <a:r>
              <a:rPr lang="en-US" b="1" dirty="0" err="1" smtClean="0">
                <a:solidFill>
                  <a:srgbClr val="002060"/>
                </a:solidFill>
                <a:effectLst>
                  <a:outerShdw blurRad="38100" dist="38100" dir="2700000" algn="tl">
                    <a:srgbClr val="000000">
                      <a:alpha val="43137"/>
                    </a:srgbClr>
                  </a:outerShdw>
                </a:effectLst>
              </a:rPr>
              <a:t>Perencanaan</a:t>
            </a:r>
            <a:r>
              <a:rPr lang="en-US" b="1" dirty="0" smtClean="0">
                <a:solidFill>
                  <a:srgbClr val="002060"/>
                </a:solidFill>
                <a:effectLst>
                  <a:outerShdw blurRad="38100" dist="38100" dir="2700000" algn="tl">
                    <a:srgbClr val="000000">
                      <a:alpha val="43137"/>
                    </a:srgbClr>
                  </a:outerShdw>
                </a:effectLst>
              </a:rPr>
              <a:t> Wilayah </a:t>
            </a:r>
            <a:r>
              <a:rPr lang="en-US" b="1" dirty="0" err="1" smtClean="0">
                <a:solidFill>
                  <a:srgbClr val="002060"/>
                </a:solidFill>
                <a:effectLst>
                  <a:outerShdw blurRad="38100" dist="38100" dir="2700000" algn="tl">
                    <a:srgbClr val="000000">
                      <a:alpha val="43137"/>
                    </a:srgbClr>
                  </a:outerShdw>
                </a:effectLst>
              </a:rPr>
              <a:t>dan</a:t>
            </a:r>
            <a:r>
              <a:rPr lang="en-US" b="1" dirty="0" smtClean="0">
                <a:solidFill>
                  <a:srgbClr val="002060"/>
                </a:solidFill>
                <a:effectLst>
                  <a:outerShdw blurRad="38100" dist="38100" dir="2700000" algn="tl">
                    <a:srgbClr val="000000">
                      <a:alpha val="43137"/>
                    </a:srgbClr>
                  </a:outerShdw>
                </a:effectLst>
              </a:rPr>
              <a:t> Kota,</a:t>
            </a:r>
          </a:p>
          <a:p>
            <a:r>
              <a:rPr lang="en-US" b="1" dirty="0" smtClean="0">
                <a:solidFill>
                  <a:srgbClr val="002060"/>
                </a:solidFill>
                <a:effectLst>
                  <a:outerShdw blurRad="38100" dist="38100" dir="2700000" algn="tl">
                    <a:srgbClr val="000000">
                      <a:alpha val="43137"/>
                    </a:srgbClr>
                  </a:outerShdw>
                </a:effectLst>
              </a:rPr>
              <a:t>SAPPK-ITB</a:t>
            </a:r>
          </a:p>
          <a:p>
            <a:r>
              <a:rPr lang="en-US" b="1" dirty="0" smtClean="0">
                <a:solidFill>
                  <a:srgbClr val="002060"/>
                </a:solidFill>
                <a:effectLst>
                  <a:outerShdw blurRad="38100" dist="38100" dir="2700000" algn="tl">
                    <a:srgbClr val="000000">
                      <a:alpha val="43137"/>
                    </a:srgbClr>
                  </a:outerShdw>
                </a:effectLst>
              </a:rPr>
              <a:t>2020</a:t>
            </a:r>
            <a:endParaRPr lang="en-US" b="1"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90944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544514"/>
            <a:ext cx="8229600" cy="606425"/>
          </a:xfrm>
          <a:solidFill>
            <a:srgbClr val="002060"/>
          </a:solidFill>
        </p:spPr>
        <p:txBody>
          <a:bodyPr>
            <a:normAutofit fontScale="90000"/>
          </a:bodyPr>
          <a:lstStyle/>
          <a:p>
            <a:r>
              <a:rPr lang="id-ID" dirty="0">
                <a:solidFill>
                  <a:schemeClr val="bg1"/>
                </a:solidFill>
              </a:rPr>
              <a:t>Manajemen Strategis</a:t>
            </a:r>
            <a:endParaRPr lang="en-GB" dirty="0">
              <a:solidFill>
                <a:schemeClr val="bg1"/>
              </a:solidFill>
            </a:endParaRPr>
          </a:p>
        </p:txBody>
      </p:sp>
      <p:sp>
        <p:nvSpPr>
          <p:cNvPr id="43011" name="Rectangle 3"/>
          <p:cNvSpPr>
            <a:spLocks noGrp="1" noChangeArrowheads="1"/>
          </p:cNvSpPr>
          <p:nvPr>
            <p:ph type="body" idx="1"/>
          </p:nvPr>
        </p:nvSpPr>
        <p:spPr/>
        <p:txBody>
          <a:bodyPr/>
          <a:lstStyle/>
          <a:p>
            <a:pPr>
              <a:lnSpc>
                <a:spcPct val="90000"/>
              </a:lnSpc>
            </a:pPr>
            <a:r>
              <a:rPr lang="en-US" i="1" dirty="0">
                <a:cs typeface="Times New Roman" pitchFamily="18" charset="0"/>
              </a:rPr>
              <a:t>“</a:t>
            </a:r>
            <a:r>
              <a:rPr lang="en-US" b="1" i="1" dirty="0">
                <a:effectLst>
                  <a:outerShdw blurRad="38100" dist="38100" dir="2700000" algn="tl">
                    <a:srgbClr val="000000">
                      <a:alpha val="43137"/>
                    </a:srgbClr>
                  </a:outerShdw>
                </a:effectLst>
                <a:cs typeface="Times New Roman" pitchFamily="18" charset="0"/>
              </a:rPr>
              <a:t>The art and science </a:t>
            </a:r>
            <a:r>
              <a:rPr lang="en-US" i="1" dirty="0">
                <a:cs typeface="Times New Roman" pitchFamily="18" charset="0"/>
              </a:rPr>
              <a:t>of formulating, implementing, and evaluating cross-functional decisions that enable an organization to achieve its objectives”</a:t>
            </a:r>
            <a:r>
              <a:rPr lang="en-GB" dirty="0"/>
              <a:t> </a:t>
            </a:r>
            <a:r>
              <a:rPr lang="id-ID" dirty="0"/>
              <a:t> -</a:t>
            </a:r>
            <a:r>
              <a:rPr lang="en-US" dirty="0">
                <a:cs typeface="Times New Roman" pitchFamily="18" charset="0"/>
              </a:rPr>
              <a:t>Fred R. David (1995) </a:t>
            </a:r>
          </a:p>
          <a:p>
            <a:pPr>
              <a:lnSpc>
                <a:spcPct val="90000"/>
              </a:lnSpc>
            </a:pPr>
            <a:r>
              <a:rPr lang="en-US" dirty="0">
                <a:cs typeface="Times New Roman" pitchFamily="18" charset="0"/>
              </a:rPr>
              <a:t>“…</a:t>
            </a:r>
            <a:r>
              <a:rPr lang="en-US" i="1" dirty="0">
                <a:cs typeface="Times New Roman" pitchFamily="18" charset="0"/>
              </a:rPr>
              <a:t>is that </a:t>
            </a:r>
            <a:r>
              <a:rPr lang="en-US" b="1" i="1" dirty="0">
                <a:effectLst>
                  <a:outerShdw blurRad="38100" dist="38100" dir="2700000" algn="tl">
                    <a:srgbClr val="000000">
                      <a:alpha val="43137"/>
                    </a:srgbClr>
                  </a:outerShdw>
                </a:effectLst>
                <a:cs typeface="Times New Roman" pitchFamily="18" charset="0"/>
              </a:rPr>
              <a:t>set of managerial decisions and actions </a:t>
            </a:r>
            <a:r>
              <a:rPr lang="en-US" i="1" dirty="0">
                <a:cs typeface="Times New Roman" pitchFamily="18" charset="0"/>
              </a:rPr>
              <a:t>that determines the long-run performance of a corporation.”</a:t>
            </a:r>
            <a:r>
              <a:rPr lang="en-GB" dirty="0">
                <a:cs typeface="Times New Roman" pitchFamily="18" charset="0"/>
              </a:rPr>
              <a:t> </a:t>
            </a:r>
            <a:r>
              <a:rPr lang="id-ID" dirty="0">
                <a:cs typeface="Times New Roman" pitchFamily="18" charset="0"/>
              </a:rPr>
              <a:t> -</a:t>
            </a:r>
            <a:r>
              <a:rPr lang="en-US" dirty="0">
                <a:cs typeface="Times New Roman" pitchFamily="18" charset="0"/>
              </a:rPr>
              <a:t>Thomas L </a:t>
            </a:r>
            <a:r>
              <a:rPr lang="en-US" dirty="0" err="1">
                <a:cs typeface="Times New Roman" pitchFamily="18" charset="0"/>
              </a:rPr>
              <a:t>Wheelen</a:t>
            </a:r>
            <a:r>
              <a:rPr lang="en-US" dirty="0">
                <a:cs typeface="Times New Roman" pitchFamily="18" charset="0"/>
              </a:rPr>
              <a:t> </a:t>
            </a:r>
            <a:r>
              <a:rPr lang="en-US" dirty="0" err="1">
                <a:cs typeface="Times New Roman" pitchFamily="18" charset="0"/>
              </a:rPr>
              <a:t>dan</a:t>
            </a:r>
            <a:r>
              <a:rPr lang="en-US" dirty="0">
                <a:cs typeface="Times New Roman" pitchFamily="18" charset="0"/>
              </a:rPr>
              <a:t> J. David Hunger (1998)</a:t>
            </a:r>
            <a:endParaRPr lang="en-GB" dirty="0">
              <a:cs typeface="Times New Roman" pitchFamily="18" charset="0"/>
            </a:endParaRPr>
          </a:p>
        </p:txBody>
      </p:sp>
    </p:spTree>
    <p:extLst>
      <p:ext uri="{BB962C8B-B14F-4D97-AF65-F5344CB8AC3E}">
        <p14:creationId xmlns:p14="http://schemas.microsoft.com/office/powerpoint/2010/main" val="13643485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5800" y="130175"/>
            <a:ext cx="7772400" cy="2101850"/>
          </a:xfrm>
          <a:solidFill>
            <a:srgbClr val="C00000"/>
          </a:solidFill>
        </p:spPr>
        <p:txBody>
          <a:bodyPr>
            <a:normAutofit fontScale="90000"/>
          </a:bodyPr>
          <a:lstStyle/>
          <a:p>
            <a:r>
              <a:rPr lang="en-US" sz="4900" dirty="0" err="1">
                <a:solidFill>
                  <a:schemeClr val="bg1"/>
                </a:solidFill>
                <a:cs typeface="Times New Roman" pitchFamily="18" charset="0"/>
              </a:rPr>
              <a:t>Manfaat</a:t>
            </a:r>
            <a:r>
              <a:rPr lang="en-US" sz="4900" dirty="0">
                <a:solidFill>
                  <a:schemeClr val="bg1"/>
                </a:solidFill>
                <a:cs typeface="Times New Roman" pitchFamily="18" charset="0"/>
              </a:rPr>
              <a:t> </a:t>
            </a:r>
            <a:r>
              <a:rPr lang="en-US" sz="4900" dirty="0" err="1">
                <a:solidFill>
                  <a:schemeClr val="bg1"/>
                </a:solidFill>
                <a:cs typeface="Times New Roman" pitchFamily="18" charset="0"/>
              </a:rPr>
              <a:t>digunakannya</a:t>
            </a:r>
            <a:r>
              <a:rPr lang="en-US" sz="4900" dirty="0">
                <a:solidFill>
                  <a:schemeClr val="bg1"/>
                </a:solidFill>
                <a:cs typeface="Times New Roman" pitchFamily="18" charset="0"/>
              </a:rPr>
              <a:t> </a:t>
            </a:r>
            <a:r>
              <a:rPr lang="en-US" sz="4900" dirty="0" smtClean="0">
                <a:solidFill>
                  <a:schemeClr val="bg1"/>
                </a:solidFill>
                <a:cs typeface="Times New Roman" pitchFamily="18" charset="0"/>
              </a:rPr>
              <a:t/>
            </a:r>
            <a:br>
              <a:rPr lang="en-US" sz="4900" dirty="0" smtClean="0">
                <a:solidFill>
                  <a:schemeClr val="bg1"/>
                </a:solidFill>
                <a:cs typeface="Times New Roman" pitchFamily="18" charset="0"/>
              </a:rPr>
            </a:br>
            <a:r>
              <a:rPr lang="en-US" sz="4900" dirty="0" err="1" smtClean="0">
                <a:solidFill>
                  <a:schemeClr val="bg1"/>
                </a:solidFill>
                <a:cs typeface="Times New Roman" pitchFamily="18" charset="0"/>
              </a:rPr>
              <a:t>manajemen</a:t>
            </a:r>
            <a:r>
              <a:rPr lang="en-US" sz="4900" dirty="0" smtClean="0">
                <a:solidFill>
                  <a:schemeClr val="bg1"/>
                </a:solidFill>
                <a:cs typeface="Times New Roman" pitchFamily="18" charset="0"/>
              </a:rPr>
              <a:t> </a:t>
            </a:r>
            <a:r>
              <a:rPr lang="en-US" sz="4900" dirty="0" err="1">
                <a:solidFill>
                  <a:schemeClr val="bg1"/>
                </a:solidFill>
                <a:cs typeface="Times New Roman" pitchFamily="18" charset="0"/>
              </a:rPr>
              <a:t>strategis</a:t>
            </a:r>
            <a:r>
              <a:rPr lang="en-US" sz="4900" dirty="0">
                <a:solidFill>
                  <a:schemeClr val="bg1"/>
                </a:solidFill>
                <a:cs typeface="Times New Roman" pitchFamily="18" charset="0"/>
              </a:rPr>
              <a:t> </a:t>
            </a:r>
            <a:r>
              <a:rPr lang="en-US" dirty="0">
                <a:solidFill>
                  <a:schemeClr val="bg1"/>
                </a:solidFill>
                <a:cs typeface="Times New Roman" pitchFamily="18" charset="0"/>
              </a:rPr>
              <a:t/>
            </a:r>
            <a:br>
              <a:rPr lang="en-US" dirty="0">
                <a:solidFill>
                  <a:schemeClr val="bg1"/>
                </a:solidFill>
                <a:cs typeface="Times New Roman" pitchFamily="18" charset="0"/>
              </a:rPr>
            </a:br>
            <a:r>
              <a:rPr lang="en-US" sz="3600" dirty="0">
                <a:solidFill>
                  <a:schemeClr val="bg1"/>
                </a:solidFill>
                <a:cs typeface="Times New Roman" pitchFamily="18" charset="0"/>
              </a:rPr>
              <a:t>[Wilson (1994)]</a:t>
            </a:r>
            <a:endParaRPr lang="en-GB" sz="3600" dirty="0">
              <a:solidFill>
                <a:schemeClr val="bg1"/>
              </a:solidFill>
              <a:cs typeface="Times New Roman" pitchFamily="18" charset="0"/>
            </a:endParaRPr>
          </a:p>
        </p:txBody>
      </p:sp>
      <p:sp>
        <p:nvSpPr>
          <p:cNvPr id="44035" name="Rectangle 3"/>
          <p:cNvSpPr>
            <a:spLocks noGrp="1" noChangeArrowheads="1"/>
          </p:cNvSpPr>
          <p:nvPr>
            <p:ph type="body" idx="1"/>
          </p:nvPr>
        </p:nvSpPr>
        <p:spPr>
          <a:xfrm>
            <a:off x="703385" y="2743200"/>
            <a:ext cx="7772400" cy="3810000"/>
          </a:xfrm>
        </p:spPr>
        <p:txBody>
          <a:bodyPr/>
          <a:lstStyle/>
          <a:p>
            <a:r>
              <a:rPr lang="en-US" b="1" i="1" dirty="0">
                <a:solidFill>
                  <a:srgbClr val="C00000"/>
                </a:solidFill>
                <a:effectLst>
                  <a:outerShdw blurRad="38100" dist="38100" dir="2700000" algn="tl">
                    <a:srgbClr val="000000">
                      <a:alpha val="43137"/>
                    </a:srgbClr>
                  </a:outerShdw>
                </a:effectLst>
                <a:cs typeface="Times New Roman" pitchFamily="18" charset="0"/>
              </a:rPr>
              <a:t>Clearer sense of strategic vision </a:t>
            </a:r>
            <a:r>
              <a:rPr lang="en-US" b="1" i="1" dirty="0">
                <a:effectLst>
                  <a:outerShdw blurRad="38100" dist="38100" dir="2700000" algn="tl">
                    <a:srgbClr val="000000">
                      <a:alpha val="43137"/>
                    </a:srgbClr>
                  </a:outerShdw>
                </a:effectLst>
                <a:cs typeface="Times New Roman" pitchFamily="18" charset="0"/>
              </a:rPr>
              <a:t>for the firm</a:t>
            </a:r>
            <a:r>
              <a:rPr lang="en-GB" b="1" dirty="0">
                <a:effectLst>
                  <a:outerShdw blurRad="38100" dist="38100" dir="2700000" algn="tl">
                    <a:srgbClr val="000000">
                      <a:alpha val="43137"/>
                    </a:srgbClr>
                  </a:outerShdw>
                </a:effectLst>
              </a:rPr>
              <a:t> </a:t>
            </a:r>
            <a:endParaRPr lang="id-ID" b="1" dirty="0">
              <a:effectLst>
                <a:outerShdw blurRad="38100" dist="38100" dir="2700000" algn="tl">
                  <a:srgbClr val="000000">
                    <a:alpha val="43137"/>
                  </a:srgbClr>
                </a:outerShdw>
              </a:effectLst>
            </a:endParaRPr>
          </a:p>
          <a:p>
            <a:r>
              <a:rPr lang="en-US" b="1" i="1" dirty="0">
                <a:solidFill>
                  <a:srgbClr val="C00000"/>
                </a:solidFill>
                <a:effectLst>
                  <a:outerShdw blurRad="38100" dist="38100" dir="2700000" algn="tl">
                    <a:srgbClr val="000000">
                      <a:alpha val="43137"/>
                    </a:srgbClr>
                  </a:outerShdw>
                </a:effectLst>
                <a:cs typeface="Times New Roman" pitchFamily="18" charset="0"/>
              </a:rPr>
              <a:t>Sharper focus </a:t>
            </a:r>
            <a:r>
              <a:rPr lang="en-US" b="1" i="1" dirty="0">
                <a:effectLst>
                  <a:outerShdw blurRad="38100" dist="38100" dir="2700000" algn="tl">
                    <a:srgbClr val="000000">
                      <a:alpha val="43137"/>
                    </a:srgbClr>
                  </a:outerShdw>
                </a:effectLst>
                <a:cs typeface="Times New Roman" pitchFamily="18" charset="0"/>
              </a:rPr>
              <a:t>on what is strategically important</a:t>
            </a:r>
            <a:r>
              <a:rPr lang="en-GB" b="1" dirty="0">
                <a:effectLst>
                  <a:outerShdw blurRad="38100" dist="38100" dir="2700000" algn="tl">
                    <a:srgbClr val="000000">
                      <a:alpha val="43137"/>
                    </a:srgbClr>
                  </a:outerShdw>
                </a:effectLst>
              </a:rPr>
              <a:t> </a:t>
            </a:r>
            <a:endParaRPr lang="id-ID" b="1" dirty="0">
              <a:effectLst>
                <a:outerShdw blurRad="38100" dist="38100" dir="2700000" algn="tl">
                  <a:srgbClr val="000000">
                    <a:alpha val="43137"/>
                  </a:srgbClr>
                </a:outerShdw>
              </a:effectLst>
            </a:endParaRPr>
          </a:p>
          <a:p>
            <a:r>
              <a:rPr lang="en-US" b="1" i="1" dirty="0">
                <a:effectLst>
                  <a:outerShdw blurRad="38100" dist="38100" dir="2700000" algn="tl">
                    <a:srgbClr val="000000">
                      <a:alpha val="43137"/>
                    </a:srgbClr>
                  </a:outerShdw>
                </a:effectLst>
                <a:cs typeface="Times New Roman" pitchFamily="18" charset="0"/>
              </a:rPr>
              <a:t>Improved </a:t>
            </a:r>
            <a:r>
              <a:rPr lang="en-US" b="1" i="1" dirty="0">
                <a:solidFill>
                  <a:srgbClr val="C00000"/>
                </a:solidFill>
                <a:effectLst>
                  <a:outerShdw blurRad="38100" dist="38100" dir="2700000" algn="tl">
                    <a:srgbClr val="000000">
                      <a:alpha val="43137"/>
                    </a:srgbClr>
                  </a:outerShdw>
                </a:effectLst>
                <a:cs typeface="Times New Roman" pitchFamily="18" charset="0"/>
              </a:rPr>
              <a:t>understanding of a rapidly changing environment</a:t>
            </a:r>
            <a:r>
              <a:rPr lang="en-GB" b="1" dirty="0">
                <a:solidFill>
                  <a:srgbClr val="C00000"/>
                </a:solidFill>
                <a:effectLst>
                  <a:outerShdw blurRad="38100" dist="38100" dir="2700000" algn="tl">
                    <a:srgbClr val="000000">
                      <a:alpha val="43137"/>
                    </a:srgbClr>
                  </a:outerShdw>
                </a:effectLst>
              </a:rPr>
              <a:t> </a:t>
            </a:r>
          </a:p>
        </p:txBody>
      </p:sp>
    </p:spTree>
    <p:extLst>
      <p:ext uri="{BB962C8B-B14F-4D97-AF65-F5344CB8AC3E}">
        <p14:creationId xmlns:p14="http://schemas.microsoft.com/office/powerpoint/2010/main" val="25386810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solidFill>
            <a:srgbClr val="0070C0"/>
          </a:solidFill>
        </p:spPr>
        <p:txBody>
          <a:bodyPr/>
          <a:lstStyle/>
          <a:p>
            <a:r>
              <a:rPr lang="en-US" b="1" dirty="0">
                <a:solidFill>
                  <a:schemeClr val="bg1"/>
                </a:solidFill>
                <a:cs typeface="Times New Roman" pitchFamily="18" charset="0"/>
              </a:rPr>
              <a:t>Proses </a:t>
            </a:r>
            <a:r>
              <a:rPr lang="en-US" b="1" dirty="0" err="1">
                <a:solidFill>
                  <a:schemeClr val="bg1"/>
                </a:solidFill>
                <a:cs typeface="Times New Roman" pitchFamily="18" charset="0"/>
              </a:rPr>
              <a:t>Manajemen</a:t>
            </a:r>
            <a:r>
              <a:rPr lang="en-US" b="1" dirty="0">
                <a:solidFill>
                  <a:schemeClr val="bg1"/>
                </a:solidFill>
                <a:cs typeface="Times New Roman" pitchFamily="18" charset="0"/>
              </a:rPr>
              <a:t> </a:t>
            </a:r>
            <a:r>
              <a:rPr lang="en-US" b="1" dirty="0" err="1">
                <a:solidFill>
                  <a:schemeClr val="bg1"/>
                </a:solidFill>
                <a:cs typeface="Times New Roman" pitchFamily="18" charset="0"/>
              </a:rPr>
              <a:t>Strategis</a:t>
            </a:r>
            <a:r>
              <a:rPr lang="en-GB" dirty="0">
                <a:solidFill>
                  <a:schemeClr val="bg1"/>
                </a:solidFill>
              </a:rPr>
              <a:t> </a:t>
            </a:r>
          </a:p>
        </p:txBody>
      </p:sp>
      <p:sp>
        <p:nvSpPr>
          <p:cNvPr id="45059" name="Rectangle 3"/>
          <p:cNvSpPr>
            <a:spLocks noGrp="1" noChangeArrowheads="1"/>
          </p:cNvSpPr>
          <p:nvPr>
            <p:ph type="body" idx="1"/>
          </p:nvPr>
        </p:nvSpPr>
        <p:spPr>
          <a:xfrm>
            <a:off x="457200" y="2103439"/>
            <a:ext cx="8229600" cy="4027487"/>
          </a:xfrm>
        </p:spPr>
        <p:txBody>
          <a:bodyPr/>
          <a:lstStyle/>
          <a:p>
            <a:pPr marL="857250" indent="-857250">
              <a:buFont typeface="+mj-lt"/>
              <a:buAutoNum type="romanUcPeriod"/>
            </a:pPr>
            <a:r>
              <a:rPr lang="en-US" sz="4000" dirty="0" smtClean="0">
                <a:cs typeface="Times New Roman" pitchFamily="18" charset="0"/>
              </a:rPr>
              <a:t>‘Strategy Formulation</a:t>
            </a:r>
            <a:r>
              <a:rPr lang="en-US" sz="4000" dirty="0">
                <a:cs typeface="Times New Roman" pitchFamily="18" charset="0"/>
              </a:rPr>
              <a:t>’,</a:t>
            </a:r>
            <a:r>
              <a:rPr lang="en-GB" sz="4000" dirty="0"/>
              <a:t> </a:t>
            </a:r>
            <a:endParaRPr lang="id-ID" sz="4000" dirty="0"/>
          </a:p>
          <a:p>
            <a:pPr marL="857250" indent="-857250">
              <a:buFont typeface="+mj-lt"/>
              <a:buAutoNum type="romanUcPeriod"/>
            </a:pPr>
            <a:r>
              <a:rPr lang="en-US" sz="4000" dirty="0" smtClean="0">
                <a:cs typeface="Times New Roman" pitchFamily="18" charset="0"/>
              </a:rPr>
              <a:t>‘Strategy Implementation</a:t>
            </a:r>
            <a:r>
              <a:rPr lang="en-US" sz="4000" dirty="0">
                <a:cs typeface="Times New Roman" pitchFamily="18" charset="0"/>
              </a:rPr>
              <a:t>’, </a:t>
            </a:r>
          </a:p>
          <a:p>
            <a:pPr marL="857250" indent="-857250">
              <a:buFont typeface="+mj-lt"/>
              <a:buAutoNum type="romanUcPeriod"/>
            </a:pPr>
            <a:r>
              <a:rPr lang="en-US" sz="4000" dirty="0" smtClean="0">
                <a:cs typeface="Times New Roman" pitchFamily="18" charset="0"/>
              </a:rPr>
              <a:t>‘Strategy </a:t>
            </a:r>
            <a:r>
              <a:rPr lang="en-US" sz="4000" dirty="0">
                <a:cs typeface="Times New Roman" pitchFamily="18" charset="0"/>
              </a:rPr>
              <a:t>E</a:t>
            </a:r>
            <a:r>
              <a:rPr lang="en-US" sz="4000" dirty="0" smtClean="0">
                <a:cs typeface="Times New Roman" pitchFamily="18" charset="0"/>
              </a:rPr>
              <a:t>valuation</a:t>
            </a:r>
            <a:r>
              <a:rPr lang="en-US" sz="4000" dirty="0">
                <a:cs typeface="Times New Roman" pitchFamily="18" charset="0"/>
              </a:rPr>
              <a:t>’.</a:t>
            </a:r>
            <a:r>
              <a:rPr lang="en-GB" sz="4000" dirty="0">
                <a:cs typeface="Times New Roman" pitchFamily="18" charset="0"/>
              </a:rPr>
              <a:t> </a:t>
            </a:r>
          </a:p>
        </p:txBody>
      </p:sp>
    </p:spTree>
    <p:extLst>
      <p:ext uri="{BB962C8B-B14F-4D97-AF65-F5344CB8AC3E}">
        <p14:creationId xmlns:p14="http://schemas.microsoft.com/office/powerpoint/2010/main" val="15799216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57200" y="277814"/>
            <a:ext cx="8229600" cy="1093786"/>
          </a:xfrm>
          <a:solidFill>
            <a:srgbClr val="C00000"/>
          </a:solidFill>
        </p:spPr>
        <p:txBody>
          <a:bodyPr>
            <a:normAutofit fontScale="90000"/>
          </a:bodyPr>
          <a:lstStyle/>
          <a:p>
            <a:r>
              <a:rPr lang="en-US" dirty="0" err="1">
                <a:solidFill>
                  <a:schemeClr val="bg1"/>
                </a:solidFill>
              </a:rPr>
              <a:t>Sistem</a:t>
            </a:r>
            <a:r>
              <a:rPr lang="en-US" dirty="0">
                <a:solidFill>
                  <a:schemeClr val="bg1"/>
                </a:solidFill>
              </a:rPr>
              <a:t> </a:t>
            </a:r>
            <a:r>
              <a:rPr lang="en-US" dirty="0" err="1">
                <a:solidFill>
                  <a:schemeClr val="bg1"/>
                </a:solidFill>
              </a:rPr>
              <a:t>Perencanaan</a:t>
            </a:r>
            <a:r>
              <a:rPr lang="en-US" dirty="0">
                <a:solidFill>
                  <a:schemeClr val="bg1"/>
                </a:solidFill>
              </a:rPr>
              <a:t> Pembangunan yang Ideal?</a:t>
            </a:r>
          </a:p>
        </p:txBody>
      </p:sp>
      <p:sp>
        <p:nvSpPr>
          <p:cNvPr id="60419" name="Rectangle 3"/>
          <p:cNvSpPr>
            <a:spLocks noGrp="1" noChangeArrowheads="1"/>
          </p:cNvSpPr>
          <p:nvPr>
            <p:ph type="body" idx="1"/>
          </p:nvPr>
        </p:nvSpPr>
        <p:spPr>
          <a:xfrm>
            <a:off x="703385" y="1600201"/>
            <a:ext cx="7807569" cy="4530725"/>
          </a:xfrm>
        </p:spPr>
        <p:txBody>
          <a:bodyPr>
            <a:normAutofit lnSpcReduction="10000"/>
          </a:bodyPr>
          <a:lstStyle/>
          <a:p>
            <a:pPr>
              <a:lnSpc>
                <a:spcPct val="90000"/>
              </a:lnSpc>
            </a:pPr>
            <a:r>
              <a:rPr lang="en-US" sz="2800" dirty="0" err="1"/>
              <a:t>Harus</a:t>
            </a:r>
            <a:r>
              <a:rPr lang="en-US" sz="2800" dirty="0"/>
              <a:t> </a:t>
            </a:r>
            <a:r>
              <a:rPr lang="en-US" sz="2800" dirty="0" err="1">
                <a:solidFill>
                  <a:schemeClr val="hlink"/>
                </a:solidFill>
                <a:effectLst>
                  <a:outerShdw blurRad="38100" dist="38100" dir="2700000" algn="tl">
                    <a:srgbClr val="FFFFFF"/>
                  </a:outerShdw>
                </a:effectLst>
              </a:rPr>
              <a:t>mampu</a:t>
            </a:r>
            <a:r>
              <a:rPr lang="en-US" sz="2800" dirty="0">
                <a:solidFill>
                  <a:schemeClr val="hlink"/>
                </a:solidFill>
                <a:effectLst>
                  <a:outerShdw blurRad="38100" dist="38100" dir="2700000" algn="tl">
                    <a:srgbClr val="FFFFFF"/>
                  </a:outerShdw>
                </a:effectLst>
              </a:rPr>
              <a:t> </a:t>
            </a:r>
            <a:r>
              <a:rPr lang="en-US" sz="2800" dirty="0" err="1">
                <a:solidFill>
                  <a:schemeClr val="hlink"/>
                </a:solidFill>
                <a:effectLst>
                  <a:outerShdw blurRad="38100" dist="38100" dir="2700000" algn="tl">
                    <a:srgbClr val="FFFFFF"/>
                  </a:outerShdw>
                </a:effectLst>
              </a:rPr>
              <a:t>menghasilkan</a:t>
            </a:r>
            <a:r>
              <a:rPr lang="en-US" sz="2800" dirty="0">
                <a:solidFill>
                  <a:schemeClr val="hlink"/>
                </a:solidFill>
                <a:effectLst>
                  <a:outerShdw blurRad="38100" dist="38100" dir="2700000" algn="tl">
                    <a:srgbClr val="FFFFFF"/>
                  </a:outerShdw>
                </a:effectLst>
              </a:rPr>
              <a:t> “</a:t>
            </a:r>
            <a:r>
              <a:rPr lang="en-US" sz="2800" dirty="0" err="1">
                <a:solidFill>
                  <a:schemeClr val="hlink"/>
                </a:solidFill>
                <a:effectLst>
                  <a:outerShdw blurRad="38100" dist="38100" dir="2700000" algn="tl">
                    <a:srgbClr val="FFFFFF"/>
                  </a:outerShdw>
                </a:effectLst>
              </a:rPr>
              <a:t>kesepakatan</a:t>
            </a:r>
            <a:r>
              <a:rPr lang="en-US" sz="2800" dirty="0">
                <a:solidFill>
                  <a:schemeClr val="hlink"/>
                </a:solidFill>
                <a:effectLst>
                  <a:outerShdw blurRad="38100" dist="38100" dir="2700000" algn="tl">
                    <a:srgbClr val="FFFFFF"/>
                  </a:outerShdw>
                </a:effectLst>
              </a:rPr>
              <a:t>” </a:t>
            </a:r>
            <a:r>
              <a:rPr lang="en-US" sz="2800" dirty="0" err="1">
                <a:solidFill>
                  <a:schemeClr val="hlink"/>
                </a:solidFill>
                <a:effectLst>
                  <a:outerShdw blurRad="38100" dist="38100" dir="2700000" algn="tl">
                    <a:srgbClr val="FFFFFF"/>
                  </a:outerShdw>
                </a:effectLst>
              </a:rPr>
              <a:t>publik</a:t>
            </a:r>
            <a:r>
              <a:rPr lang="en-US" sz="2800" dirty="0">
                <a:solidFill>
                  <a:schemeClr val="hlink"/>
                </a:solidFill>
                <a:effectLst>
                  <a:outerShdw blurRad="38100" dist="38100" dir="2700000" algn="tl">
                    <a:srgbClr val="FFFFFF"/>
                  </a:outerShdw>
                </a:effectLst>
              </a:rPr>
              <a:t> yang </a:t>
            </a:r>
            <a:r>
              <a:rPr lang="en-US" sz="2800" dirty="0" err="1">
                <a:solidFill>
                  <a:schemeClr val="hlink"/>
                </a:solidFill>
                <a:effectLst>
                  <a:outerShdw blurRad="38100" dist="38100" dir="2700000" algn="tl">
                    <a:srgbClr val="FFFFFF"/>
                  </a:outerShdw>
                </a:effectLst>
              </a:rPr>
              <a:t>efektif</a:t>
            </a:r>
            <a:r>
              <a:rPr lang="en-US" sz="2800" dirty="0">
                <a:solidFill>
                  <a:schemeClr val="hlink"/>
                </a:solidFill>
                <a:effectLst>
                  <a:outerShdw blurRad="38100" dist="38100" dir="2700000" algn="tl">
                    <a:srgbClr val="FFFFFF"/>
                  </a:outerShdw>
                </a:effectLst>
              </a:rPr>
              <a:t> &amp; </a:t>
            </a:r>
            <a:r>
              <a:rPr lang="en-US" sz="2800" dirty="0" err="1">
                <a:solidFill>
                  <a:schemeClr val="hlink"/>
                </a:solidFill>
                <a:effectLst>
                  <a:outerShdw blurRad="38100" dist="38100" dir="2700000" algn="tl">
                    <a:srgbClr val="FFFFFF"/>
                  </a:outerShdw>
                </a:effectLst>
              </a:rPr>
              <a:t>meminimasi</a:t>
            </a:r>
            <a:r>
              <a:rPr lang="en-US" sz="2800" dirty="0">
                <a:solidFill>
                  <a:schemeClr val="hlink"/>
                </a:solidFill>
                <a:effectLst>
                  <a:outerShdw blurRad="38100" dist="38100" dir="2700000" algn="tl">
                    <a:srgbClr val="FFFFFF"/>
                  </a:outerShdw>
                </a:effectLst>
              </a:rPr>
              <a:t> </a:t>
            </a:r>
            <a:r>
              <a:rPr lang="en-US" sz="2800" dirty="0" err="1">
                <a:solidFill>
                  <a:schemeClr val="hlink"/>
                </a:solidFill>
                <a:effectLst>
                  <a:outerShdw blurRad="38100" dist="38100" dir="2700000" algn="tl">
                    <a:srgbClr val="FFFFFF"/>
                  </a:outerShdw>
                </a:effectLst>
              </a:rPr>
              <a:t>konflik</a:t>
            </a:r>
            <a:r>
              <a:rPr lang="en-US" sz="2800" dirty="0">
                <a:solidFill>
                  <a:schemeClr val="hlink"/>
                </a:solidFill>
                <a:effectLst>
                  <a:outerShdw blurRad="38100" dist="38100" dir="2700000" algn="tl">
                    <a:srgbClr val="FFFFFF"/>
                  </a:outerShdw>
                </a:effectLst>
              </a:rPr>
              <a:t>!</a:t>
            </a:r>
          </a:p>
          <a:p>
            <a:pPr>
              <a:lnSpc>
                <a:spcPct val="90000"/>
              </a:lnSpc>
            </a:pPr>
            <a:r>
              <a:rPr lang="en-US" sz="2800" dirty="0" err="1">
                <a:solidFill>
                  <a:schemeClr val="hlink"/>
                </a:solidFill>
                <a:effectLst>
                  <a:outerShdw blurRad="38100" dist="38100" dir="2700000" algn="tl">
                    <a:srgbClr val="FFFFFF"/>
                  </a:outerShdw>
                </a:effectLst>
              </a:rPr>
              <a:t>Prasyarat</a:t>
            </a:r>
            <a:r>
              <a:rPr lang="en-US" sz="2800" dirty="0"/>
              <a:t> </a:t>
            </a:r>
            <a:r>
              <a:rPr lang="en-US" sz="2800" dirty="0" err="1"/>
              <a:t>ada</a:t>
            </a:r>
            <a:r>
              <a:rPr lang="en-US" sz="2800" dirty="0"/>
              <a:t> </a:t>
            </a:r>
            <a:r>
              <a:rPr lang="en-US" sz="2800" dirty="0" err="1"/>
              <a:t>kesepakatan</a:t>
            </a:r>
            <a:r>
              <a:rPr lang="en-US" sz="2800" dirty="0"/>
              <a:t> yang </a:t>
            </a:r>
            <a:r>
              <a:rPr lang="en-US" sz="2800" dirty="0" err="1"/>
              <a:t>efektif</a:t>
            </a:r>
            <a:r>
              <a:rPr lang="en-US" sz="2800" dirty="0"/>
              <a:t>:</a:t>
            </a:r>
          </a:p>
          <a:p>
            <a:pPr lvl="1">
              <a:lnSpc>
                <a:spcPct val="90000"/>
              </a:lnSpc>
              <a:buFontTx/>
              <a:buChar char="o"/>
            </a:pPr>
            <a:r>
              <a:rPr lang="en-US" sz="2400" dirty="0" err="1"/>
              <a:t>Substansi</a:t>
            </a:r>
            <a:r>
              <a:rPr lang="en-US" sz="2400" dirty="0"/>
              <a:t> </a:t>
            </a:r>
            <a:r>
              <a:rPr lang="en-US" sz="2400" dirty="0" err="1"/>
              <a:t>dapat</a:t>
            </a:r>
            <a:r>
              <a:rPr lang="en-US" sz="2400" dirty="0"/>
              <a:t> </a:t>
            </a:r>
            <a:r>
              <a:rPr lang="en-US" sz="2400" dirty="0" err="1"/>
              <a:t>dimengerti</a:t>
            </a:r>
            <a:r>
              <a:rPr lang="en-US" sz="2400" dirty="0"/>
              <a:t> </a:t>
            </a:r>
            <a:r>
              <a:rPr lang="en-US" sz="2400" dirty="0" err="1"/>
              <a:t>oleh</a:t>
            </a:r>
            <a:r>
              <a:rPr lang="en-US" sz="2400" dirty="0"/>
              <a:t> </a:t>
            </a:r>
            <a:r>
              <a:rPr lang="en-US" sz="2400" dirty="0" err="1"/>
              <a:t>semua</a:t>
            </a:r>
            <a:r>
              <a:rPr lang="en-US" sz="2400" dirty="0"/>
              <a:t> </a:t>
            </a:r>
            <a:r>
              <a:rPr lang="en-US" sz="2400" i="1" dirty="0"/>
              <a:t>stakeholders</a:t>
            </a:r>
            <a:r>
              <a:rPr lang="en-US" sz="2400" dirty="0"/>
              <a:t>, ‘</a:t>
            </a:r>
            <a:r>
              <a:rPr lang="en-US" sz="2400" dirty="0" err="1"/>
              <a:t>sederhana</a:t>
            </a:r>
            <a:r>
              <a:rPr lang="en-US" sz="2400" dirty="0"/>
              <a:t>’, </a:t>
            </a:r>
            <a:r>
              <a:rPr lang="en-US" sz="2400" dirty="0" err="1"/>
              <a:t>sebaiknya</a:t>
            </a:r>
            <a:r>
              <a:rPr lang="en-US" sz="2400" dirty="0"/>
              <a:t> </a:t>
            </a:r>
            <a:r>
              <a:rPr lang="en-US" sz="2400" dirty="0" err="1"/>
              <a:t>hanya</a:t>
            </a:r>
            <a:r>
              <a:rPr lang="en-US" sz="2400" dirty="0"/>
              <a:t> </a:t>
            </a:r>
            <a:r>
              <a:rPr lang="en-US" sz="2400" dirty="0" err="1"/>
              <a:t>ada</a:t>
            </a:r>
            <a:r>
              <a:rPr lang="en-US" sz="2400" dirty="0"/>
              <a:t> </a:t>
            </a:r>
            <a:r>
              <a:rPr lang="en-US" sz="2400" dirty="0" err="1"/>
              <a:t>satu</a:t>
            </a:r>
            <a:r>
              <a:rPr lang="en-US" sz="2400" dirty="0"/>
              <a:t> </a:t>
            </a:r>
            <a:r>
              <a:rPr lang="en-US" sz="2400" dirty="0" err="1"/>
              <a:t>rencana</a:t>
            </a:r>
            <a:r>
              <a:rPr lang="en-US" sz="2400" dirty="0"/>
              <a:t> </a:t>
            </a:r>
            <a:r>
              <a:rPr lang="en-US" sz="2400" dirty="0" err="1"/>
              <a:t>untuk</a:t>
            </a:r>
            <a:r>
              <a:rPr lang="en-US" sz="2400" dirty="0"/>
              <a:t> </a:t>
            </a:r>
            <a:r>
              <a:rPr lang="en-US" sz="2400" dirty="0" err="1"/>
              <a:t>satu</a:t>
            </a:r>
            <a:r>
              <a:rPr lang="en-US" sz="2400" dirty="0"/>
              <a:t> </a:t>
            </a:r>
            <a:r>
              <a:rPr lang="en-US" sz="2400" dirty="0" err="1"/>
              <a:t>wilayah</a:t>
            </a:r>
            <a:endParaRPr lang="en-US" sz="2400" dirty="0"/>
          </a:p>
          <a:p>
            <a:pPr lvl="1">
              <a:lnSpc>
                <a:spcPct val="90000"/>
              </a:lnSpc>
              <a:buFontTx/>
              <a:buChar char="o"/>
            </a:pPr>
            <a:r>
              <a:rPr lang="en-US" sz="2400" dirty="0" err="1"/>
              <a:t>Diperlukan</a:t>
            </a:r>
            <a:r>
              <a:rPr lang="en-US" sz="2400" dirty="0"/>
              <a:t> </a:t>
            </a:r>
            <a:r>
              <a:rPr lang="en-US" sz="2400" dirty="0" err="1"/>
              <a:t>suatu</a:t>
            </a:r>
            <a:r>
              <a:rPr lang="en-US" sz="2400" dirty="0"/>
              <a:t> ‘</a:t>
            </a:r>
            <a:r>
              <a:rPr lang="en-US" sz="2400" dirty="0" err="1"/>
              <a:t>visi</a:t>
            </a:r>
            <a:r>
              <a:rPr lang="en-US" sz="2400" dirty="0"/>
              <a:t>’ yang </a:t>
            </a:r>
            <a:r>
              <a:rPr lang="en-US" sz="2400" dirty="0" err="1"/>
              <a:t>jelas</a:t>
            </a:r>
            <a:endParaRPr lang="en-US" sz="2400" dirty="0"/>
          </a:p>
          <a:p>
            <a:pPr lvl="1">
              <a:lnSpc>
                <a:spcPct val="90000"/>
              </a:lnSpc>
              <a:buFontTx/>
              <a:buChar char="o"/>
            </a:pPr>
            <a:r>
              <a:rPr lang="en-US" sz="2400" dirty="0" err="1"/>
              <a:t>Mempunyai</a:t>
            </a:r>
            <a:r>
              <a:rPr lang="en-US" sz="2400" dirty="0"/>
              <a:t> </a:t>
            </a:r>
            <a:r>
              <a:rPr lang="en-US" sz="2400" dirty="0" err="1"/>
              <a:t>daya</a:t>
            </a:r>
            <a:r>
              <a:rPr lang="en-US" sz="2400" dirty="0"/>
              <a:t> </a:t>
            </a:r>
            <a:r>
              <a:rPr lang="en-US" sz="2400" dirty="0" err="1"/>
              <a:t>motivasi</a:t>
            </a:r>
            <a:r>
              <a:rPr lang="en-US" sz="2400" dirty="0"/>
              <a:t> </a:t>
            </a:r>
            <a:r>
              <a:rPr lang="en-US" sz="2400" dirty="0" err="1"/>
              <a:t>insentif</a:t>
            </a:r>
            <a:r>
              <a:rPr lang="en-US" sz="2400" dirty="0"/>
              <a:t> </a:t>
            </a:r>
            <a:r>
              <a:rPr lang="en-US" sz="2400" dirty="0" err="1"/>
              <a:t>untuk</a:t>
            </a:r>
            <a:r>
              <a:rPr lang="en-US" sz="2400" dirty="0"/>
              <a:t> yang </a:t>
            </a:r>
            <a:r>
              <a:rPr lang="en-US" sz="2400" dirty="0" err="1"/>
              <a:t>melaksanakan</a:t>
            </a:r>
            <a:r>
              <a:rPr lang="en-US" sz="2400" dirty="0"/>
              <a:t> </a:t>
            </a:r>
            <a:endParaRPr lang="en-US" sz="2400" dirty="0" smtClean="0"/>
          </a:p>
          <a:p>
            <a:pPr lvl="1">
              <a:lnSpc>
                <a:spcPct val="90000"/>
              </a:lnSpc>
              <a:buFontTx/>
              <a:buChar char="o"/>
            </a:pPr>
            <a:r>
              <a:rPr lang="en-US" sz="2400" dirty="0" err="1" smtClean="0"/>
              <a:t>Terdapat</a:t>
            </a:r>
            <a:r>
              <a:rPr lang="en-US" sz="2400" dirty="0" smtClean="0"/>
              <a:t> </a:t>
            </a:r>
            <a:r>
              <a:rPr lang="en-US" sz="2400" dirty="0" err="1"/>
              <a:t>disinsentif</a:t>
            </a:r>
            <a:r>
              <a:rPr lang="en-US" sz="2400" dirty="0"/>
              <a:t> u/ yang </a:t>
            </a:r>
            <a:r>
              <a:rPr lang="en-US" sz="2400" dirty="0" err="1"/>
              <a:t>tidak</a:t>
            </a:r>
            <a:r>
              <a:rPr lang="en-US" sz="2400" dirty="0"/>
              <a:t> </a:t>
            </a:r>
            <a:r>
              <a:rPr lang="en-US" sz="2400" dirty="0" err="1"/>
              <a:t>melaksanakan</a:t>
            </a:r>
            <a:endParaRPr lang="en-US" sz="2400" dirty="0"/>
          </a:p>
          <a:p>
            <a:pPr lvl="1">
              <a:lnSpc>
                <a:spcPct val="90000"/>
              </a:lnSpc>
              <a:buFontTx/>
              <a:buChar char="o"/>
            </a:pPr>
            <a:r>
              <a:rPr lang="en-US" sz="2400" dirty="0" err="1"/>
              <a:t>Lingkupnya</a:t>
            </a:r>
            <a:r>
              <a:rPr lang="en-US" sz="2400" dirty="0"/>
              <a:t> </a:t>
            </a:r>
            <a:r>
              <a:rPr lang="en-US" sz="2400" dirty="0" err="1"/>
              <a:t>cukup</a:t>
            </a:r>
            <a:r>
              <a:rPr lang="en-US" sz="2400" dirty="0"/>
              <a:t> </a:t>
            </a:r>
            <a:r>
              <a:rPr lang="en-US" sz="2400" dirty="0" err="1"/>
              <a:t>memberikan</a:t>
            </a:r>
            <a:r>
              <a:rPr lang="en-US" sz="2400" dirty="0"/>
              <a:t> </a:t>
            </a:r>
            <a:r>
              <a:rPr lang="en-US" sz="2400" dirty="0" err="1"/>
              <a:t>keleluasan</a:t>
            </a:r>
            <a:r>
              <a:rPr lang="en-US" sz="2400" dirty="0"/>
              <a:t> </a:t>
            </a:r>
            <a:r>
              <a:rPr lang="en-US" sz="2400" dirty="0" err="1"/>
              <a:t>untuk</a:t>
            </a:r>
            <a:r>
              <a:rPr lang="en-US" sz="2400" dirty="0"/>
              <a:t> </a:t>
            </a:r>
            <a:r>
              <a:rPr lang="en-US" sz="2400" dirty="0" err="1"/>
              <a:t>menampung</a:t>
            </a:r>
            <a:r>
              <a:rPr lang="en-US" sz="2400" dirty="0"/>
              <a:t> </a:t>
            </a:r>
            <a:r>
              <a:rPr lang="en-US" sz="2400" dirty="0" err="1"/>
              <a:t>partisipasi</a:t>
            </a:r>
            <a:r>
              <a:rPr lang="en-US" sz="2400" dirty="0"/>
              <a:t> </a:t>
            </a:r>
            <a:r>
              <a:rPr lang="en-US" sz="2400" dirty="0" err="1"/>
              <a:t>dan</a:t>
            </a:r>
            <a:r>
              <a:rPr lang="en-US" sz="2400" dirty="0"/>
              <a:t> </a:t>
            </a:r>
            <a:r>
              <a:rPr lang="en-US" sz="2400" dirty="0" err="1"/>
              <a:t>dinamika</a:t>
            </a:r>
            <a:r>
              <a:rPr lang="en-US" sz="2400" dirty="0"/>
              <a:t> </a:t>
            </a:r>
            <a:r>
              <a:rPr lang="en-US" sz="2400" dirty="0" err="1"/>
              <a:t>masyarakat</a:t>
            </a:r>
            <a:endParaRPr lang="en-US" sz="2400" dirty="0"/>
          </a:p>
          <a:p>
            <a:pPr>
              <a:lnSpc>
                <a:spcPct val="90000"/>
              </a:lnSpc>
            </a:pPr>
            <a:endParaRPr lang="en-US" sz="2800" dirty="0"/>
          </a:p>
        </p:txBody>
      </p:sp>
    </p:spTree>
    <p:extLst>
      <p:ext uri="{BB962C8B-B14F-4D97-AF65-F5344CB8AC3E}">
        <p14:creationId xmlns:p14="http://schemas.microsoft.com/office/powerpoint/2010/main" val="2672097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ctrTitle"/>
          </p:nvPr>
        </p:nvSpPr>
        <p:spPr>
          <a:xfrm>
            <a:off x="773723" y="990600"/>
            <a:ext cx="7848600" cy="1981200"/>
          </a:xfrm>
          <a:solidFill>
            <a:srgbClr val="C00000"/>
          </a:solidFill>
        </p:spPr>
        <p:txBody>
          <a:bodyPr>
            <a:normAutofit fontScale="90000"/>
          </a:bodyPr>
          <a:lstStyle/>
          <a:p>
            <a:r>
              <a:rPr lang="en-US" dirty="0" err="1">
                <a:solidFill>
                  <a:schemeClr val="bg1"/>
                </a:solidFill>
              </a:rPr>
              <a:t>Jadi</a:t>
            </a:r>
            <a:r>
              <a:rPr lang="en-US" dirty="0">
                <a:solidFill>
                  <a:schemeClr val="bg1"/>
                </a:solidFill>
              </a:rPr>
              <a:t> </a:t>
            </a:r>
            <a:r>
              <a:rPr lang="en-US" dirty="0" err="1">
                <a:solidFill>
                  <a:schemeClr val="bg1"/>
                </a:solidFill>
              </a:rPr>
              <a:t>justru</a:t>
            </a:r>
            <a:r>
              <a:rPr lang="en-US" dirty="0">
                <a:solidFill>
                  <a:schemeClr val="bg1"/>
                </a:solidFill>
              </a:rPr>
              <a:t> </a:t>
            </a:r>
            <a:r>
              <a:rPr lang="en-US" u="sng" dirty="0" err="1">
                <a:solidFill>
                  <a:schemeClr val="bg1"/>
                </a:solidFill>
              </a:rPr>
              <a:t>tidak</a:t>
            </a:r>
            <a:r>
              <a:rPr lang="en-US" u="sng" dirty="0">
                <a:solidFill>
                  <a:schemeClr val="bg1"/>
                </a:solidFill>
              </a:rPr>
              <a:t> </a:t>
            </a:r>
            <a:r>
              <a:rPr lang="en-US" u="sng" dirty="0" err="1">
                <a:solidFill>
                  <a:schemeClr val="bg1"/>
                </a:solidFill>
              </a:rPr>
              <a:t>diperlukan</a:t>
            </a:r>
            <a:r>
              <a:rPr lang="en-US" dirty="0">
                <a:solidFill>
                  <a:schemeClr val="bg1"/>
                </a:solidFill>
              </a:rPr>
              <a:t> </a:t>
            </a:r>
            <a:r>
              <a:rPr lang="en-US" dirty="0" err="1">
                <a:solidFill>
                  <a:schemeClr val="bg1"/>
                </a:solidFill>
              </a:rPr>
              <a:t>bentuk</a:t>
            </a:r>
            <a:r>
              <a:rPr lang="en-US" dirty="0">
                <a:solidFill>
                  <a:schemeClr val="bg1"/>
                </a:solidFill>
              </a:rPr>
              <a:t> </a:t>
            </a:r>
            <a:r>
              <a:rPr lang="en-US" dirty="0" err="1">
                <a:solidFill>
                  <a:schemeClr val="bg1"/>
                </a:solidFill>
              </a:rPr>
              <a:t>dan</a:t>
            </a:r>
            <a:r>
              <a:rPr lang="en-US" dirty="0">
                <a:solidFill>
                  <a:schemeClr val="bg1"/>
                </a:solidFill>
              </a:rPr>
              <a:t> </a:t>
            </a:r>
            <a:r>
              <a:rPr lang="en-US" dirty="0" err="1">
                <a:solidFill>
                  <a:schemeClr val="bg1"/>
                </a:solidFill>
              </a:rPr>
              <a:t>jenis</a:t>
            </a:r>
            <a:r>
              <a:rPr lang="en-US" dirty="0">
                <a:solidFill>
                  <a:schemeClr val="bg1"/>
                </a:solidFill>
              </a:rPr>
              <a:t> </a:t>
            </a:r>
            <a:r>
              <a:rPr lang="en-US" dirty="0" err="1">
                <a:solidFill>
                  <a:schemeClr val="bg1"/>
                </a:solidFill>
              </a:rPr>
              <a:t>dokumen</a:t>
            </a:r>
            <a:r>
              <a:rPr lang="en-US" dirty="0">
                <a:solidFill>
                  <a:schemeClr val="bg1"/>
                </a:solidFill>
              </a:rPr>
              <a:t> </a:t>
            </a:r>
            <a:r>
              <a:rPr lang="en-US" dirty="0" err="1">
                <a:solidFill>
                  <a:schemeClr val="bg1"/>
                </a:solidFill>
              </a:rPr>
              <a:t>rencana</a:t>
            </a:r>
            <a:r>
              <a:rPr lang="en-US" dirty="0">
                <a:solidFill>
                  <a:schemeClr val="bg1"/>
                </a:solidFill>
              </a:rPr>
              <a:t> </a:t>
            </a:r>
            <a:r>
              <a:rPr lang="en-US" u="sng" dirty="0">
                <a:solidFill>
                  <a:schemeClr val="bg1"/>
                </a:solidFill>
              </a:rPr>
              <a:t>yang </a:t>
            </a:r>
            <a:r>
              <a:rPr lang="en-US" u="sng" dirty="0" err="1">
                <a:solidFill>
                  <a:schemeClr val="bg1"/>
                </a:solidFill>
              </a:rPr>
              <a:t>banyak</a:t>
            </a:r>
            <a:r>
              <a:rPr lang="en-US" dirty="0">
                <a:solidFill>
                  <a:schemeClr val="bg1"/>
                </a:solidFill>
              </a:rPr>
              <a:t>!</a:t>
            </a:r>
          </a:p>
        </p:txBody>
      </p:sp>
      <p:sp>
        <p:nvSpPr>
          <p:cNvPr id="61443" name="Rectangle 3"/>
          <p:cNvSpPr>
            <a:spLocks noGrp="1" noChangeArrowheads="1"/>
          </p:cNvSpPr>
          <p:nvPr>
            <p:ph type="subTitle" idx="1"/>
          </p:nvPr>
        </p:nvSpPr>
        <p:spPr>
          <a:xfrm>
            <a:off x="1066800" y="3657600"/>
            <a:ext cx="7239000" cy="2743200"/>
          </a:xfrm>
          <a:solidFill>
            <a:srgbClr val="002060"/>
          </a:solidFill>
        </p:spPr>
        <p:txBody>
          <a:bodyPr/>
          <a:lstStyle/>
          <a:p>
            <a:r>
              <a:rPr lang="en-US" dirty="0" err="1">
                <a:solidFill>
                  <a:schemeClr val="bg1"/>
                </a:solidFill>
                <a:effectLst>
                  <a:outerShdw blurRad="38100" dist="38100" dir="2700000" algn="tl">
                    <a:srgbClr val="FFFFFF"/>
                  </a:outerShdw>
                </a:effectLst>
              </a:rPr>
              <a:t>Bagaimana</a:t>
            </a:r>
            <a:r>
              <a:rPr lang="en-US" dirty="0">
                <a:solidFill>
                  <a:schemeClr val="bg1"/>
                </a:solidFill>
                <a:effectLst>
                  <a:outerShdw blurRad="38100" dist="38100" dir="2700000" algn="tl">
                    <a:srgbClr val="FFFFFF"/>
                  </a:outerShdw>
                </a:effectLst>
              </a:rPr>
              <a:t> </a:t>
            </a:r>
            <a:r>
              <a:rPr lang="en-US" dirty="0" err="1">
                <a:solidFill>
                  <a:schemeClr val="bg1"/>
                </a:solidFill>
                <a:effectLst>
                  <a:outerShdw blurRad="38100" dist="38100" dir="2700000" algn="tl">
                    <a:srgbClr val="FFFFFF"/>
                  </a:outerShdw>
                </a:effectLst>
              </a:rPr>
              <a:t>mengintegrasikan</a:t>
            </a:r>
            <a:r>
              <a:rPr lang="en-US" dirty="0">
                <a:solidFill>
                  <a:schemeClr val="bg1"/>
                </a:solidFill>
                <a:effectLst>
                  <a:outerShdw blurRad="38100" dist="38100" dir="2700000" algn="tl">
                    <a:srgbClr val="FFFFFF"/>
                  </a:outerShdw>
                </a:effectLst>
              </a:rPr>
              <a:t> </a:t>
            </a:r>
            <a:r>
              <a:rPr lang="en-US" dirty="0" err="1">
                <a:solidFill>
                  <a:schemeClr val="bg1"/>
                </a:solidFill>
                <a:effectLst>
                  <a:outerShdw blurRad="38100" dist="38100" dir="2700000" algn="tl">
                    <a:srgbClr val="FFFFFF"/>
                  </a:outerShdw>
                </a:effectLst>
              </a:rPr>
              <a:t>bentuk</a:t>
            </a:r>
            <a:r>
              <a:rPr lang="en-US" dirty="0">
                <a:solidFill>
                  <a:schemeClr val="bg1"/>
                </a:solidFill>
                <a:effectLst>
                  <a:outerShdw blurRad="38100" dist="38100" dir="2700000" algn="tl">
                    <a:srgbClr val="FFFFFF"/>
                  </a:outerShdw>
                </a:effectLst>
              </a:rPr>
              <a:t> </a:t>
            </a:r>
            <a:r>
              <a:rPr lang="en-US" dirty="0" err="1">
                <a:solidFill>
                  <a:schemeClr val="bg1"/>
                </a:solidFill>
                <a:effectLst>
                  <a:outerShdw blurRad="38100" dist="38100" dir="2700000" algn="tl">
                    <a:srgbClr val="FFFFFF"/>
                  </a:outerShdw>
                </a:effectLst>
              </a:rPr>
              <a:t>dan</a:t>
            </a:r>
            <a:r>
              <a:rPr lang="en-US" dirty="0">
                <a:solidFill>
                  <a:schemeClr val="bg1"/>
                </a:solidFill>
                <a:effectLst>
                  <a:outerShdw blurRad="38100" dist="38100" dir="2700000" algn="tl">
                    <a:srgbClr val="FFFFFF"/>
                  </a:outerShdw>
                </a:effectLst>
              </a:rPr>
              <a:t> </a:t>
            </a:r>
            <a:r>
              <a:rPr lang="en-US" dirty="0" err="1">
                <a:solidFill>
                  <a:schemeClr val="bg1"/>
                </a:solidFill>
                <a:effectLst>
                  <a:outerShdw blurRad="38100" dist="38100" dir="2700000" algn="tl">
                    <a:srgbClr val="FFFFFF"/>
                  </a:outerShdw>
                </a:effectLst>
              </a:rPr>
              <a:t>jenis</a:t>
            </a:r>
            <a:r>
              <a:rPr lang="en-US" dirty="0">
                <a:solidFill>
                  <a:schemeClr val="bg1"/>
                </a:solidFill>
                <a:effectLst>
                  <a:outerShdw blurRad="38100" dist="38100" dir="2700000" algn="tl">
                    <a:srgbClr val="FFFFFF"/>
                  </a:outerShdw>
                </a:effectLst>
              </a:rPr>
              <a:t> </a:t>
            </a:r>
            <a:r>
              <a:rPr lang="en-US" dirty="0" err="1">
                <a:solidFill>
                  <a:schemeClr val="bg1"/>
                </a:solidFill>
                <a:effectLst>
                  <a:outerShdw blurRad="38100" dist="38100" dir="2700000" algn="tl">
                    <a:srgbClr val="FFFFFF"/>
                  </a:outerShdw>
                </a:effectLst>
              </a:rPr>
              <a:t>dokumen</a:t>
            </a:r>
            <a:r>
              <a:rPr lang="en-US" dirty="0">
                <a:solidFill>
                  <a:schemeClr val="bg1"/>
                </a:solidFill>
                <a:effectLst>
                  <a:outerShdw blurRad="38100" dist="38100" dir="2700000" algn="tl">
                    <a:srgbClr val="FFFFFF"/>
                  </a:outerShdw>
                </a:effectLst>
              </a:rPr>
              <a:t> </a:t>
            </a:r>
            <a:r>
              <a:rPr lang="en-US" dirty="0" err="1">
                <a:solidFill>
                  <a:schemeClr val="bg1"/>
                </a:solidFill>
                <a:effectLst>
                  <a:outerShdw blurRad="38100" dist="38100" dir="2700000" algn="tl">
                    <a:srgbClr val="FFFFFF"/>
                  </a:outerShdw>
                </a:effectLst>
              </a:rPr>
              <a:t>rencana</a:t>
            </a:r>
            <a:r>
              <a:rPr lang="en-US" dirty="0">
                <a:solidFill>
                  <a:schemeClr val="bg1"/>
                </a:solidFill>
                <a:effectLst>
                  <a:outerShdw blurRad="38100" dist="38100" dir="2700000" algn="tl">
                    <a:srgbClr val="FFFFFF"/>
                  </a:outerShdw>
                </a:effectLst>
              </a:rPr>
              <a:t> (</a:t>
            </a:r>
            <a:r>
              <a:rPr lang="en-US" i="1" dirty="0">
                <a:solidFill>
                  <a:schemeClr val="bg1"/>
                </a:solidFill>
                <a:effectLst>
                  <a:outerShdw blurRad="38100" dist="38100" dir="2700000" algn="tl">
                    <a:srgbClr val="FFFFFF"/>
                  </a:outerShdw>
                </a:effectLst>
              </a:rPr>
              <a:t>statutory</a:t>
            </a:r>
            <a:r>
              <a:rPr lang="en-US" dirty="0">
                <a:solidFill>
                  <a:schemeClr val="bg1"/>
                </a:solidFill>
                <a:effectLst>
                  <a:outerShdw blurRad="38100" dist="38100" dir="2700000" algn="tl">
                    <a:srgbClr val="FFFFFF"/>
                  </a:outerShdw>
                </a:effectLst>
              </a:rPr>
              <a:t> </a:t>
            </a:r>
            <a:r>
              <a:rPr lang="en-US" dirty="0" err="1">
                <a:solidFill>
                  <a:schemeClr val="bg1"/>
                </a:solidFill>
                <a:effectLst>
                  <a:outerShdw blurRad="38100" dist="38100" dir="2700000" algn="tl">
                    <a:srgbClr val="FFFFFF"/>
                  </a:outerShdw>
                </a:effectLst>
              </a:rPr>
              <a:t>atau</a:t>
            </a:r>
            <a:r>
              <a:rPr lang="en-US" dirty="0">
                <a:solidFill>
                  <a:schemeClr val="bg1"/>
                </a:solidFill>
                <a:effectLst>
                  <a:outerShdw blurRad="38100" dist="38100" dir="2700000" algn="tl">
                    <a:srgbClr val="FFFFFF"/>
                  </a:outerShdw>
                </a:effectLst>
              </a:rPr>
              <a:t> </a:t>
            </a:r>
            <a:r>
              <a:rPr lang="en-US" i="1" dirty="0">
                <a:solidFill>
                  <a:schemeClr val="bg1"/>
                </a:solidFill>
                <a:effectLst>
                  <a:outerShdw blurRad="38100" dist="38100" dir="2700000" algn="tl">
                    <a:srgbClr val="FFFFFF"/>
                  </a:outerShdw>
                </a:effectLst>
              </a:rPr>
              <a:t>mandatory</a:t>
            </a:r>
            <a:r>
              <a:rPr lang="en-US" dirty="0">
                <a:solidFill>
                  <a:schemeClr val="bg1"/>
                </a:solidFill>
                <a:effectLst>
                  <a:outerShdw blurRad="38100" dist="38100" dir="2700000" algn="tl">
                    <a:srgbClr val="FFFFFF"/>
                  </a:outerShdw>
                </a:effectLst>
              </a:rPr>
              <a:t>) yang </a:t>
            </a:r>
            <a:r>
              <a:rPr lang="en-US" dirty="0" err="1">
                <a:solidFill>
                  <a:schemeClr val="bg1"/>
                </a:solidFill>
                <a:effectLst>
                  <a:outerShdw blurRad="38100" dist="38100" dir="2700000" algn="tl">
                    <a:srgbClr val="FFFFFF"/>
                  </a:outerShdw>
                </a:effectLst>
              </a:rPr>
              <a:t>banyak</a:t>
            </a:r>
            <a:r>
              <a:rPr lang="en-US" dirty="0">
                <a:solidFill>
                  <a:schemeClr val="bg1"/>
                </a:solidFill>
                <a:effectLst>
                  <a:outerShdw blurRad="38100" dist="38100" dir="2700000" algn="tl">
                    <a:srgbClr val="FFFFFF"/>
                  </a:outerShdw>
                </a:effectLst>
              </a:rPr>
              <a:t> </a:t>
            </a:r>
            <a:r>
              <a:rPr lang="en-US" dirty="0" err="1" smtClean="0">
                <a:solidFill>
                  <a:schemeClr val="bg1"/>
                </a:solidFill>
                <a:effectLst>
                  <a:outerShdw blurRad="38100" dist="38100" dir="2700000" algn="tl">
                    <a:srgbClr val="FFFFFF"/>
                  </a:outerShdw>
                </a:effectLst>
              </a:rPr>
              <a:t>dalam</a:t>
            </a:r>
            <a:r>
              <a:rPr lang="en-US" dirty="0" smtClean="0">
                <a:solidFill>
                  <a:schemeClr val="bg1"/>
                </a:solidFill>
                <a:effectLst>
                  <a:outerShdw blurRad="38100" dist="38100" dir="2700000" algn="tl">
                    <a:srgbClr val="FFFFFF"/>
                  </a:outerShdw>
                </a:effectLst>
              </a:rPr>
              <a:t> </a:t>
            </a:r>
            <a:r>
              <a:rPr lang="en-US" dirty="0" err="1">
                <a:solidFill>
                  <a:schemeClr val="bg1"/>
                </a:solidFill>
                <a:effectLst>
                  <a:outerShdw blurRad="38100" dist="38100" dir="2700000" algn="tl">
                    <a:srgbClr val="FFFFFF"/>
                  </a:outerShdw>
                </a:effectLst>
              </a:rPr>
              <a:t>suatu</a:t>
            </a:r>
            <a:r>
              <a:rPr lang="en-US" dirty="0">
                <a:solidFill>
                  <a:schemeClr val="bg1"/>
                </a:solidFill>
                <a:effectLst>
                  <a:outerShdw blurRad="38100" dist="38100" dir="2700000" algn="tl">
                    <a:srgbClr val="FFFFFF"/>
                  </a:outerShdw>
                </a:effectLst>
              </a:rPr>
              <a:t> </a:t>
            </a:r>
            <a:r>
              <a:rPr lang="en-US" dirty="0" err="1">
                <a:solidFill>
                  <a:schemeClr val="bg1"/>
                </a:solidFill>
                <a:effectLst>
                  <a:outerShdw blurRad="38100" dist="38100" dir="2700000" algn="tl">
                    <a:srgbClr val="FFFFFF"/>
                  </a:outerShdw>
                </a:effectLst>
              </a:rPr>
              <a:t>sistem</a:t>
            </a:r>
            <a:r>
              <a:rPr lang="en-US" dirty="0">
                <a:solidFill>
                  <a:schemeClr val="bg1"/>
                </a:solidFill>
                <a:effectLst>
                  <a:outerShdw blurRad="38100" dist="38100" dir="2700000" algn="tl">
                    <a:srgbClr val="FFFFFF"/>
                  </a:outerShdw>
                </a:effectLst>
              </a:rPr>
              <a:t> </a:t>
            </a:r>
            <a:r>
              <a:rPr lang="en-US" dirty="0" err="1">
                <a:solidFill>
                  <a:schemeClr val="bg1"/>
                </a:solidFill>
                <a:effectLst>
                  <a:outerShdw blurRad="38100" dist="38100" dir="2700000" algn="tl">
                    <a:srgbClr val="FFFFFF"/>
                  </a:outerShdw>
                </a:effectLst>
              </a:rPr>
              <a:t>perencanaan</a:t>
            </a:r>
            <a:r>
              <a:rPr lang="en-US" dirty="0">
                <a:solidFill>
                  <a:schemeClr val="bg1"/>
                </a:solidFill>
                <a:effectLst>
                  <a:outerShdw blurRad="38100" dist="38100" dir="2700000" algn="tl">
                    <a:srgbClr val="FFFFFF"/>
                  </a:outerShdw>
                </a:effectLst>
              </a:rPr>
              <a:t> yang </a:t>
            </a:r>
            <a:r>
              <a:rPr lang="en-US" dirty="0" err="1">
                <a:solidFill>
                  <a:schemeClr val="bg1"/>
                </a:solidFill>
                <a:effectLst>
                  <a:outerShdw blurRad="38100" dist="38100" dir="2700000" algn="tl">
                    <a:srgbClr val="FFFFFF"/>
                  </a:outerShdw>
                </a:effectLst>
              </a:rPr>
              <a:t>terpadu</a:t>
            </a:r>
            <a:r>
              <a:rPr lang="en-US" dirty="0">
                <a:solidFill>
                  <a:schemeClr val="bg1"/>
                </a:solidFill>
                <a:effectLst>
                  <a:outerShdw blurRad="38100" dist="38100" dir="2700000" algn="tl">
                    <a:srgbClr val="FFFFFF"/>
                  </a:outerShdw>
                </a:effectLst>
              </a:rPr>
              <a:t> &amp; </a:t>
            </a:r>
            <a:r>
              <a:rPr lang="en-US" dirty="0" err="1">
                <a:solidFill>
                  <a:schemeClr val="bg1"/>
                </a:solidFill>
                <a:effectLst>
                  <a:outerShdw blurRad="38100" dist="38100" dir="2700000" algn="tl">
                    <a:srgbClr val="FFFFFF"/>
                  </a:outerShdw>
                </a:effectLst>
              </a:rPr>
              <a:t>sederhana</a:t>
            </a:r>
            <a:r>
              <a:rPr lang="en-US" dirty="0">
                <a:solidFill>
                  <a:schemeClr val="bg1"/>
                </a:solidFill>
                <a:effectLst>
                  <a:outerShdw blurRad="38100" dist="38100" dir="2700000" algn="tl">
                    <a:srgbClr val="FFFFFF"/>
                  </a:outerShdw>
                </a:effectLst>
              </a:rPr>
              <a:t> (minimal </a:t>
            </a:r>
            <a:r>
              <a:rPr lang="en-US" dirty="0" err="1">
                <a:solidFill>
                  <a:schemeClr val="bg1"/>
                </a:solidFill>
                <a:effectLst>
                  <a:outerShdw blurRad="38100" dist="38100" dir="2700000" algn="tl">
                    <a:srgbClr val="FFFFFF"/>
                  </a:outerShdw>
                </a:effectLst>
              </a:rPr>
              <a:t>prosesnya</a:t>
            </a:r>
            <a:r>
              <a:rPr lang="en-US" dirty="0">
                <a:solidFill>
                  <a:schemeClr val="bg1"/>
                </a:solidFill>
                <a:effectLst>
                  <a:outerShdw blurRad="38100" dist="38100" dir="2700000" algn="tl">
                    <a:srgbClr val="FFFFFF"/>
                  </a:outerShdw>
                </a:effectLst>
              </a:rPr>
              <a:t> </a:t>
            </a:r>
            <a:r>
              <a:rPr lang="en-US" dirty="0" err="1">
                <a:solidFill>
                  <a:schemeClr val="bg1"/>
                </a:solidFill>
                <a:effectLst>
                  <a:outerShdw blurRad="38100" dist="38100" dir="2700000" algn="tl">
                    <a:srgbClr val="FFFFFF"/>
                  </a:outerShdw>
                </a:effectLst>
              </a:rPr>
              <a:t>satu</a:t>
            </a:r>
            <a:r>
              <a:rPr lang="en-US" dirty="0">
                <a:solidFill>
                  <a:schemeClr val="bg1"/>
                </a:solidFill>
                <a:effectLst>
                  <a:outerShdw blurRad="38100" dist="38100" dir="2700000" algn="tl">
                    <a:srgbClr val="FFFFFF"/>
                  </a:outerShdw>
                </a:effectLst>
              </a:rPr>
              <a:t> </a:t>
            </a:r>
            <a:r>
              <a:rPr lang="en-US" dirty="0" err="1">
                <a:solidFill>
                  <a:schemeClr val="bg1"/>
                </a:solidFill>
                <a:effectLst>
                  <a:outerShdw blurRad="38100" dist="38100" dir="2700000" algn="tl">
                    <a:srgbClr val="FFFFFF"/>
                  </a:outerShdw>
                </a:effectLst>
              </a:rPr>
              <a:t>saja</a:t>
            </a:r>
            <a:r>
              <a:rPr lang="en-US" dirty="0">
                <a:solidFill>
                  <a:schemeClr val="bg1"/>
                </a:solidFill>
                <a:effectLst>
                  <a:outerShdw blurRad="38100" dist="38100" dir="2700000" algn="tl">
                    <a:srgbClr val="FFFFFF"/>
                  </a:outerShdw>
                </a:effectLst>
              </a:rPr>
              <a:t>)?</a:t>
            </a:r>
          </a:p>
        </p:txBody>
      </p:sp>
      <p:sp>
        <p:nvSpPr>
          <p:cNvPr id="61444" name="AutoShape 4"/>
          <p:cNvSpPr>
            <a:spLocks noChangeArrowheads="1"/>
          </p:cNvSpPr>
          <p:nvPr/>
        </p:nvSpPr>
        <p:spPr bwMode="auto">
          <a:xfrm>
            <a:off x="4290646" y="3124200"/>
            <a:ext cx="685800" cy="457200"/>
          </a:xfrm>
          <a:prstGeom prst="downArrow">
            <a:avLst>
              <a:gd name="adj1" fmla="val 50000"/>
              <a:gd name="adj2" fmla="val 25000"/>
            </a:avLst>
          </a:prstGeom>
          <a:solidFill>
            <a:schemeClr val="accent1"/>
          </a:solidFill>
          <a:ln w="12700" cap="sq">
            <a:solidFill>
              <a:schemeClr val="tx1"/>
            </a:solidFill>
            <a:miter lim="800000"/>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5874222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ctrTitle"/>
          </p:nvPr>
        </p:nvSpPr>
        <p:spPr>
          <a:xfrm>
            <a:off x="685800" y="533400"/>
            <a:ext cx="7913077" cy="1066800"/>
          </a:xfrm>
          <a:solidFill>
            <a:srgbClr val="00B050"/>
          </a:solidFill>
        </p:spPr>
        <p:txBody>
          <a:bodyPr>
            <a:normAutofit fontScale="90000"/>
          </a:bodyPr>
          <a:lstStyle/>
          <a:p>
            <a:pPr>
              <a:lnSpc>
                <a:spcPct val="90000"/>
              </a:lnSpc>
            </a:pPr>
            <a:r>
              <a:rPr lang="en-US" b="1" dirty="0">
                <a:solidFill>
                  <a:schemeClr val="bg1"/>
                </a:solidFill>
                <a:effectLst>
                  <a:outerShdw blurRad="38100" dist="38100" dir="2700000" algn="tl">
                    <a:srgbClr val="000000">
                      <a:alpha val="43137"/>
                    </a:srgbClr>
                  </a:outerShdw>
                </a:effectLst>
              </a:rPr>
              <a:t>Comprehensive Planning </a:t>
            </a:r>
            <a:r>
              <a:rPr lang="en-US" b="1" dirty="0" err="1">
                <a:solidFill>
                  <a:schemeClr val="bg1"/>
                </a:solidFill>
                <a:effectLst>
                  <a:outerShdw blurRad="38100" dist="38100" dir="2700000" algn="tl">
                    <a:srgbClr val="000000">
                      <a:alpha val="43137"/>
                    </a:srgbClr>
                  </a:outerShdw>
                </a:effectLst>
              </a:rPr>
              <a:t>vs</a:t>
            </a:r>
            <a:r>
              <a:rPr lang="en-US" b="1" dirty="0">
                <a:solidFill>
                  <a:schemeClr val="bg1"/>
                </a:solidFill>
                <a:effectLst>
                  <a:outerShdw blurRad="38100" dist="38100" dir="2700000" algn="tl">
                    <a:srgbClr val="000000">
                      <a:alpha val="43137"/>
                    </a:srgbClr>
                  </a:outerShdw>
                </a:effectLst>
              </a:rPr>
              <a:t> Strategic Planning?</a:t>
            </a:r>
          </a:p>
        </p:txBody>
      </p:sp>
      <p:sp>
        <p:nvSpPr>
          <p:cNvPr id="62467" name="Rectangle 3"/>
          <p:cNvSpPr>
            <a:spLocks noGrp="1" noChangeArrowheads="1"/>
          </p:cNvSpPr>
          <p:nvPr>
            <p:ph type="subTitle" idx="1"/>
          </p:nvPr>
        </p:nvSpPr>
        <p:spPr>
          <a:xfrm>
            <a:off x="1371600" y="1752600"/>
            <a:ext cx="6400800" cy="3276600"/>
          </a:xfrm>
          <a:solidFill>
            <a:srgbClr val="FFFF00"/>
          </a:solidFill>
          <a:ln w="28575">
            <a:solidFill>
              <a:schemeClr val="accent2"/>
            </a:solidFill>
          </a:ln>
        </p:spPr>
        <p:txBody>
          <a:bodyPr/>
          <a:lstStyle/>
          <a:p>
            <a:pPr>
              <a:lnSpc>
                <a:spcPct val="90000"/>
              </a:lnSpc>
            </a:pPr>
            <a:r>
              <a:rPr lang="en-US" b="1" dirty="0" err="1">
                <a:solidFill>
                  <a:schemeClr val="tx1"/>
                </a:solidFill>
                <a:effectLst>
                  <a:outerShdw blurRad="38100" dist="38100" dir="2700000" algn="tl">
                    <a:srgbClr val="000000">
                      <a:alpha val="43137"/>
                    </a:srgbClr>
                  </a:outerShdw>
                </a:effectLst>
              </a:rPr>
              <a:t>Tidak</a:t>
            </a:r>
            <a:r>
              <a:rPr lang="en-US" b="1" dirty="0">
                <a:solidFill>
                  <a:schemeClr val="tx1"/>
                </a:solidFill>
                <a:effectLst>
                  <a:outerShdw blurRad="38100" dist="38100" dir="2700000" algn="tl">
                    <a:srgbClr val="000000">
                      <a:alpha val="43137"/>
                    </a:srgbClr>
                  </a:outerShdw>
                </a:effectLst>
              </a:rPr>
              <a:t> </a:t>
            </a:r>
            <a:r>
              <a:rPr lang="en-US" b="1" dirty="0" err="1">
                <a:solidFill>
                  <a:schemeClr val="tx1"/>
                </a:solidFill>
                <a:effectLst>
                  <a:outerShdw blurRad="38100" dist="38100" dir="2700000" algn="tl">
                    <a:srgbClr val="000000">
                      <a:alpha val="43137"/>
                    </a:srgbClr>
                  </a:outerShdw>
                </a:effectLst>
              </a:rPr>
              <a:t>selalu</a:t>
            </a:r>
            <a:r>
              <a:rPr lang="en-US" b="1" dirty="0">
                <a:solidFill>
                  <a:schemeClr val="tx1"/>
                </a:solidFill>
                <a:effectLst>
                  <a:outerShdw blurRad="38100" dist="38100" dir="2700000" algn="tl">
                    <a:srgbClr val="000000">
                      <a:alpha val="43137"/>
                    </a:srgbClr>
                  </a:outerShdw>
                </a:effectLst>
              </a:rPr>
              <a:t> yang ‘</a:t>
            </a:r>
            <a:r>
              <a:rPr lang="en-US" b="1" i="1" dirty="0">
                <a:solidFill>
                  <a:schemeClr val="tx1"/>
                </a:solidFill>
                <a:effectLst>
                  <a:outerShdw blurRad="38100" dist="38100" dir="2700000" algn="tl">
                    <a:srgbClr val="000000">
                      <a:alpha val="43137"/>
                    </a:srgbClr>
                  </a:outerShdw>
                </a:effectLst>
              </a:rPr>
              <a:t>strategic</a:t>
            </a:r>
            <a:r>
              <a:rPr lang="en-US" b="1" dirty="0">
                <a:solidFill>
                  <a:schemeClr val="tx1"/>
                </a:solidFill>
                <a:effectLst>
                  <a:outerShdw blurRad="38100" dist="38100" dir="2700000" algn="tl">
                    <a:srgbClr val="000000">
                      <a:alpha val="43137"/>
                    </a:srgbClr>
                  </a:outerShdw>
                </a:effectLst>
              </a:rPr>
              <a:t>’ </a:t>
            </a:r>
            <a:r>
              <a:rPr lang="en-US" b="1" dirty="0" err="1">
                <a:solidFill>
                  <a:schemeClr val="tx1"/>
                </a:solidFill>
                <a:effectLst>
                  <a:outerShdw blurRad="38100" dist="38100" dir="2700000" algn="tl">
                    <a:srgbClr val="000000">
                      <a:alpha val="43137"/>
                    </a:srgbClr>
                  </a:outerShdw>
                </a:effectLst>
              </a:rPr>
              <a:t>tanpa</a:t>
            </a:r>
            <a:r>
              <a:rPr lang="en-US" b="1" dirty="0">
                <a:solidFill>
                  <a:schemeClr val="tx1"/>
                </a:solidFill>
                <a:effectLst>
                  <a:outerShdw blurRad="38100" dist="38100" dir="2700000" algn="tl">
                    <a:srgbClr val="000000">
                      <a:alpha val="43137"/>
                    </a:srgbClr>
                  </a:outerShdw>
                </a:effectLst>
              </a:rPr>
              <a:t> basis </a:t>
            </a:r>
            <a:r>
              <a:rPr lang="en-US" b="1" dirty="0" err="1">
                <a:solidFill>
                  <a:schemeClr val="tx1"/>
                </a:solidFill>
                <a:effectLst>
                  <a:outerShdw blurRad="38100" dist="38100" dir="2700000" algn="tl">
                    <a:srgbClr val="000000">
                      <a:alpha val="43137"/>
                    </a:srgbClr>
                  </a:outerShdw>
                </a:effectLst>
              </a:rPr>
              <a:t>analisis</a:t>
            </a:r>
            <a:r>
              <a:rPr lang="en-US" b="1" dirty="0">
                <a:solidFill>
                  <a:schemeClr val="tx1"/>
                </a:solidFill>
                <a:effectLst>
                  <a:outerShdw blurRad="38100" dist="38100" dir="2700000" algn="tl">
                    <a:srgbClr val="000000">
                      <a:alpha val="43137"/>
                    </a:srgbClr>
                  </a:outerShdw>
                </a:effectLst>
              </a:rPr>
              <a:t> ‘</a:t>
            </a:r>
            <a:r>
              <a:rPr lang="en-US" b="1" i="1" dirty="0">
                <a:solidFill>
                  <a:schemeClr val="tx1"/>
                </a:solidFill>
                <a:effectLst>
                  <a:outerShdw blurRad="38100" dist="38100" dir="2700000" algn="tl">
                    <a:srgbClr val="000000">
                      <a:alpha val="43137"/>
                    </a:srgbClr>
                  </a:outerShdw>
                </a:effectLst>
              </a:rPr>
              <a:t>comprehensive</a:t>
            </a:r>
            <a:r>
              <a:rPr lang="en-US" b="1" dirty="0">
                <a:solidFill>
                  <a:schemeClr val="tx1"/>
                </a:solidFill>
                <a:effectLst>
                  <a:outerShdw blurRad="38100" dist="38100" dir="2700000" algn="tl">
                    <a:srgbClr val="000000">
                      <a:alpha val="43137"/>
                    </a:srgbClr>
                  </a:outerShdw>
                </a:effectLst>
              </a:rPr>
              <a:t>’, </a:t>
            </a:r>
            <a:r>
              <a:rPr lang="en-US" b="1" dirty="0" err="1">
                <a:solidFill>
                  <a:schemeClr val="tx1"/>
                </a:solidFill>
                <a:effectLst>
                  <a:outerShdw blurRad="38100" dist="38100" dir="2700000" algn="tl">
                    <a:srgbClr val="000000">
                      <a:alpha val="43137"/>
                    </a:srgbClr>
                  </a:outerShdw>
                </a:effectLst>
              </a:rPr>
              <a:t>meskipun</a:t>
            </a:r>
            <a:r>
              <a:rPr lang="en-US" b="1" dirty="0">
                <a:solidFill>
                  <a:schemeClr val="tx1"/>
                </a:solidFill>
                <a:effectLst>
                  <a:outerShdw blurRad="38100" dist="38100" dir="2700000" algn="tl">
                    <a:srgbClr val="000000">
                      <a:alpha val="43137"/>
                    </a:srgbClr>
                  </a:outerShdw>
                </a:effectLst>
              </a:rPr>
              <a:t> </a:t>
            </a:r>
            <a:r>
              <a:rPr lang="en-US" b="1" dirty="0" err="1">
                <a:solidFill>
                  <a:schemeClr val="tx1"/>
                </a:solidFill>
                <a:effectLst>
                  <a:outerShdw blurRad="38100" dist="38100" dir="2700000" algn="tl">
                    <a:srgbClr val="000000">
                      <a:alpha val="43137"/>
                    </a:srgbClr>
                  </a:outerShdw>
                </a:effectLst>
              </a:rPr>
              <a:t>pada</a:t>
            </a:r>
            <a:r>
              <a:rPr lang="en-US" b="1" dirty="0">
                <a:solidFill>
                  <a:schemeClr val="tx1"/>
                </a:solidFill>
                <a:effectLst>
                  <a:outerShdw blurRad="38100" dist="38100" dir="2700000" algn="tl">
                    <a:srgbClr val="000000">
                      <a:alpha val="43137"/>
                    </a:srgbClr>
                  </a:outerShdw>
                </a:effectLst>
              </a:rPr>
              <a:t> </a:t>
            </a:r>
            <a:r>
              <a:rPr lang="en-US" b="1" dirty="0" err="1">
                <a:solidFill>
                  <a:schemeClr val="tx1"/>
                </a:solidFill>
                <a:effectLst>
                  <a:outerShdw blurRad="38100" dist="38100" dir="2700000" algn="tl">
                    <a:srgbClr val="000000">
                      <a:alpha val="43137"/>
                    </a:srgbClr>
                  </a:outerShdw>
                </a:effectLst>
              </a:rPr>
              <a:t>prinsipnya</a:t>
            </a:r>
            <a:r>
              <a:rPr lang="en-US" b="1" dirty="0">
                <a:solidFill>
                  <a:schemeClr val="tx1"/>
                </a:solidFill>
                <a:effectLst>
                  <a:outerShdw blurRad="38100" dist="38100" dir="2700000" algn="tl">
                    <a:srgbClr val="000000">
                      <a:alpha val="43137"/>
                    </a:srgbClr>
                  </a:outerShdw>
                </a:effectLst>
              </a:rPr>
              <a:t> </a:t>
            </a:r>
            <a:r>
              <a:rPr lang="en-US" b="1" dirty="0" err="1">
                <a:solidFill>
                  <a:schemeClr val="tx1"/>
                </a:solidFill>
                <a:effectLst>
                  <a:outerShdw blurRad="38100" dist="38100" dir="2700000" algn="tl">
                    <a:srgbClr val="000000">
                      <a:alpha val="43137"/>
                    </a:srgbClr>
                  </a:outerShdw>
                </a:effectLst>
              </a:rPr>
              <a:t>hanya</a:t>
            </a:r>
            <a:r>
              <a:rPr lang="en-US" b="1" dirty="0">
                <a:solidFill>
                  <a:schemeClr val="tx1"/>
                </a:solidFill>
                <a:effectLst>
                  <a:outerShdw blurRad="38100" dist="38100" dir="2700000" algn="tl">
                    <a:srgbClr val="000000">
                      <a:alpha val="43137"/>
                    </a:srgbClr>
                  </a:outerShdw>
                </a:effectLst>
              </a:rPr>
              <a:t> yang paling </a:t>
            </a:r>
            <a:r>
              <a:rPr lang="en-US" b="1" dirty="0" err="1">
                <a:solidFill>
                  <a:schemeClr val="tx1"/>
                </a:solidFill>
                <a:effectLst>
                  <a:outerShdw blurRad="38100" dist="38100" dir="2700000" algn="tl">
                    <a:srgbClr val="000000">
                      <a:alpha val="43137"/>
                    </a:srgbClr>
                  </a:outerShdw>
                </a:effectLst>
              </a:rPr>
              <a:t>perlu</a:t>
            </a:r>
            <a:r>
              <a:rPr lang="en-US" b="1" dirty="0">
                <a:solidFill>
                  <a:schemeClr val="tx1"/>
                </a:solidFill>
                <a:effectLst>
                  <a:outerShdw blurRad="38100" dist="38100" dir="2700000" algn="tl">
                    <a:srgbClr val="000000">
                      <a:alpha val="43137"/>
                    </a:srgbClr>
                  </a:outerShdw>
                </a:effectLst>
              </a:rPr>
              <a:t>/</a:t>
            </a:r>
            <a:r>
              <a:rPr lang="en-US" b="1" dirty="0" err="1">
                <a:solidFill>
                  <a:schemeClr val="tx1"/>
                </a:solidFill>
                <a:effectLst>
                  <a:outerShdw blurRad="38100" dist="38100" dir="2700000" algn="tl">
                    <a:srgbClr val="000000">
                      <a:alpha val="43137"/>
                    </a:srgbClr>
                  </a:outerShdw>
                </a:effectLst>
              </a:rPr>
              <a:t>dibutuhkan</a:t>
            </a:r>
            <a:r>
              <a:rPr lang="en-US" b="1" dirty="0">
                <a:solidFill>
                  <a:schemeClr val="tx1"/>
                </a:solidFill>
                <a:effectLst>
                  <a:outerShdw blurRad="38100" dist="38100" dir="2700000" algn="tl">
                    <a:srgbClr val="000000">
                      <a:alpha val="43137"/>
                    </a:srgbClr>
                  </a:outerShdw>
                </a:effectLst>
              </a:rPr>
              <a:t>/</a:t>
            </a:r>
            <a:r>
              <a:rPr lang="en-US" b="1" dirty="0" err="1">
                <a:solidFill>
                  <a:schemeClr val="tx1"/>
                </a:solidFill>
                <a:effectLst>
                  <a:outerShdw blurRad="38100" dist="38100" dir="2700000" algn="tl">
                    <a:srgbClr val="000000">
                      <a:alpha val="43137"/>
                    </a:srgbClr>
                  </a:outerShdw>
                </a:effectLst>
              </a:rPr>
              <a:t>strategis</a:t>
            </a:r>
            <a:r>
              <a:rPr lang="en-US" b="1" dirty="0">
                <a:solidFill>
                  <a:schemeClr val="tx1"/>
                </a:solidFill>
                <a:effectLst>
                  <a:outerShdw blurRad="38100" dist="38100" dir="2700000" algn="tl">
                    <a:srgbClr val="000000">
                      <a:alpha val="43137"/>
                    </a:srgbClr>
                  </a:outerShdw>
                </a:effectLst>
              </a:rPr>
              <a:t> </a:t>
            </a:r>
            <a:r>
              <a:rPr lang="en-US" b="1" dirty="0" err="1">
                <a:solidFill>
                  <a:schemeClr val="tx1"/>
                </a:solidFill>
                <a:effectLst>
                  <a:outerShdw blurRad="38100" dist="38100" dir="2700000" algn="tl">
                    <a:srgbClr val="000000">
                      <a:alpha val="43137"/>
                    </a:srgbClr>
                  </a:outerShdw>
                </a:effectLst>
              </a:rPr>
              <a:t>saja</a:t>
            </a:r>
            <a:r>
              <a:rPr lang="en-US" b="1" dirty="0">
                <a:solidFill>
                  <a:schemeClr val="tx1"/>
                </a:solidFill>
                <a:effectLst>
                  <a:outerShdw blurRad="38100" dist="38100" dir="2700000" algn="tl">
                    <a:srgbClr val="000000">
                      <a:alpha val="43137"/>
                    </a:srgbClr>
                  </a:outerShdw>
                </a:effectLst>
              </a:rPr>
              <a:t> yang </a:t>
            </a:r>
            <a:r>
              <a:rPr lang="en-US" b="1" dirty="0" err="1">
                <a:solidFill>
                  <a:schemeClr val="tx1"/>
                </a:solidFill>
                <a:effectLst>
                  <a:outerShdw blurRad="38100" dist="38100" dir="2700000" algn="tl">
                    <a:srgbClr val="000000">
                      <a:alpha val="43137"/>
                    </a:srgbClr>
                  </a:outerShdw>
                </a:effectLst>
              </a:rPr>
              <a:t>akan</a:t>
            </a:r>
            <a:r>
              <a:rPr lang="en-US" b="1" dirty="0">
                <a:solidFill>
                  <a:schemeClr val="tx1"/>
                </a:solidFill>
                <a:effectLst>
                  <a:outerShdw blurRad="38100" dist="38100" dir="2700000" algn="tl">
                    <a:srgbClr val="000000">
                      <a:alpha val="43137"/>
                    </a:srgbClr>
                  </a:outerShdw>
                </a:effectLst>
              </a:rPr>
              <a:t> </a:t>
            </a:r>
            <a:r>
              <a:rPr lang="en-US" b="1" dirty="0" err="1">
                <a:solidFill>
                  <a:schemeClr val="tx1"/>
                </a:solidFill>
                <a:effectLst>
                  <a:outerShdw blurRad="38100" dist="38100" dir="2700000" algn="tl">
                    <a:srgbClr val="000000">
                      <a:alpha val="43137"/>
                    </a:srgbClr>
                  </a:outerShdw>
                </a:effectLst>
              </a:rPr>
              <a:t>diprioritaskan</a:t>
            </a:r>
            <a:r>
              <a:rPr lang="en-US" b="1" dirty="0">
                <a:solidFill>
                  <a:schemeClr val="tx1"/>
                </a:solidFill>
                <a:effectLst>
                  <a:outerShdw blurRad="38100" dist="38100" dir="2700000" algn="tl">
                    <a:srgbClr val="000000">
                      <a:alpha val="43137"/>
                    </a:srgbClr>
                  </a:outerShdw>
                </a:effectLst>
              </a:rPr>
              <a:t> (</a:t>
            </a:r>
            <a:r>
              <a:rPr lang="en-US" b="1" dirty="0" err="1">
                <a:solidFill>
                  <a:schemeClr val="tx1"/>
                </a:solidFill>
                <a:effectLst>
                  <a:outerShdw blurRad="38100" dist="38100" dir="2700000" algn="tl">
                    <a:srgbClr val="000000">
                      <a:alpha val="43137"/>
                    </a:srgbClr>
                  </a:outerShdw>
                </a:effectLst>
              </a:rPr>
              <a:t>sesuai</a:t>
            </a:r>
            <a:r>
              <a:rPr lang="en-US" b="1" dirty="0">
                <a:solidFill>
                  <a:schemeClr val="tx1"/>
                </a:solidFill>
                <a:effectLst>
                  <a:outerShdw blurRad="38100" dist="38100" dir="2700000" algn="tl">
                    <a:srgbClr val="000000">
                      <a:alpha val="43137"/>
                    </a:srgbClr>
                  </a:outerShdw>
                </a:effectLst>
              </a:rPr>
              <a:t> ‘</a:t>
            </a:r>
            <a:r>
              <a:rPr lang="en-US" b="1" dirty="0" err="1">
                <a:solidFill>
                  <a:schemeClr val="tx1"/>
                </a:solidFill>
                <a:effectLst>
                  <a:outerShdw blurRad="38100" dist="38100" dir="2700000" algn="tl">
                    <a:srgbClr val="000000">
                      <a:alpha val="43137"/>
                    </a:srgbClr>
                  </a:outerShdw>
                </a:effectLst>
              </a:rPr>
              <a:t>kesepakatan</a:t>
            </a:r>
            <a:r>
              <a:rPr lang="en-US" b="1" dirty="0">
                <a:solidFill>
                  <a:schemeClr val="tx1"/>
                </a:solidFill>
                <a:effectLst>
                  <a:outerShdw blurRad="38100" dist="38100" dir="2700000" algn="tl">
                    <a:srgbClr val="000000">
                      <a:alpha val="43137"/>
                    </a:srgbClr>
                  </a:outerShdw>
                </a:effectLst>
              </a:rPr>
              <a:t>’) </a:t>
            </a:r>
            <a:r>
              <a:rPr lang="en-US" b="1" dirty="0" err="1">
                <a:solidFill>
                  <a:schemeClr val="tx1"/>
                </a:solidFill>
                <a:effectLst>
                  <a:outerShdw blurRad="38100" dist="38100" dir="2700000" algn="tl">
                    <a:srgbClr val="000000">
                      <a:alpha val="43137"/>
                    </a:srgbClr>
                  </a:outerShdw>
                </a:effectLst>
              </a:rPr>
              <a:t>atau</a:t>
            </a:r>
            <a:r>
              <a:rPr lang="en-US" b="1" dirty="0">
                <a:solidFill>
                  <a:schemeClr val="tx1"/>
                </a:solidFill>
                <a:effectLst>
                  <a:outerShdw blurRad="38100" dist="38100" dir="2700000" algn="tl">
                    <a:srgbClr val="000000">
                      <a:alpha val="43137"/>
                    </a:srgbClr>
                  </a:outerShdw>
                </a:effectLst>
              </a:rPr>
              <a:t> </a:t>
            </a:r>
            <a:r>
              <a:rPr lang="en-US" b="1" i="1" dirty="0">
                <a:solidFill>
                  <a:schemeClr val="tx1"/>
                </a:solidFill>
                <a:effectLst>
                  <a:outerShdw blurRad="38100" dist="38100" dir="2700000" algn="tl">
                    <a:srgbClr val="000000">
                      <a:alpha val="43137"/>
                    </a:srgbClr>
                  </a:outerShdw>
                </a:effectLst>
              </a:rPr>
              <a:t>incremental</a:t>
            </a:r>
            <a:r>
              <a:rPr lang="en-US" b="1" dirty="0">
                <a:solidFill>
                  <a:schemeClr val="tx1"/>
                </a:solidFill>
                <a:effectLst>
                  <a:outerShdw blurRad="38100" dist="38100" dir="2700000" algn="tl">
                    <a:srgbClr val="000000">
                      <a:alpha val="43137"/>
                    </a:srgbClr>
                  </a:outerShdw>
                </a:effectLst>
              </a:rPr>
              <a:t>.</a:t>
            </a:r>
          </a:p>
        </p:txBody>
      </p:sp>
      <p:sp>
        <p:nvSpPr>
          <p:cNvPr id="62468" name="Text Box 4"/>
          <p:cNvSpPr txBox="1">
            <a:spLocks noChangeArrowheads="1"/>
          </p:cNvSpPr>
          <p:nvPr/>
        </p:nvSpPr>
        <p:spPr bwMode="auto">
          <a:xfrm>
            <a:off x="1143000" y="5791200"/>
            <a:ext cx="6934200" cy="791755"/>
          </a:xfrm>
          <a:prstGeom prst="rect">
            <a:avLst/>
          </a:prstGeom>
          <a:solidFill>
            <a:srgbClr val="C00000"/>
          </a:solidFill>
          <a:ln w="12700" cap="sq">
            <a:noFill/>
            <a:miter lim="800000"/>
            <a:headEnd type="none" w="sm" len="sm"/>
            <a:tailEnd type="none" w="sm" len="sm"/>
          </a:ln>
          <a:effectLst/>
        </p:spPr>
        <p:txBody>
          <a:bodyPr>
            <a:spAutoFit/>
          </a:bodyPr>
          <a:lstStyle/>
          <a:p>
            <a:pPr algn="ctr" eaLnBrk="1" hangingPunct="1">
              <a:lnSpc>
                <a:spcPct val="70000"/>
              </a:lnSpc>
              <a:spcBef>
                <a:spcPct val="50000"/>
              </a:spcBef>
            </a:pPr>
            <a:r>
              <a:rPr lang="en-US" sz="3200" b="1" dirty="0" err="1">
                <a:solidFill>
                  <a:schemeClr val="bg1"/>
                </a:solidFill>
              </a:rPr>
              <a:t>Efektif</a:t>
            </a:r>
            <a:r>
              <a:rPr lang="en-US" sz="3200" b="1" dirty="0">
                <a:solidFill>
                  <a:schemeClr val="bg1"/>
                </a:solidFill>
              </a:rPr>
              <a:t>, </a:t>
            </a:r>
            <a:r>
              <a:rPr lang="en-US" sz="3200" b="1" dirty="0" err="1">
                <a:solidFill>
                  <a:schemeClr val="bg1"/>
                </a:solidFill>
              </a:rPr>
              <a:t>Cukup</a:t>
            </a:r>
            <a:r>
              <a:rPr lang="en-US" sz="3200" b="1" dirty="0">
                <a:solidFill>
                  <a:schemeClr val="bg1"/>
                </a:solidFill>
              </a:rPr>
              <a:t>, </a:t>
            </a:r>
            <a:r>
              <a:rPr lang="en-US" sz="3200" b="1" dirty="0" err="1">
                <a:solidFill>
                  <a:schemeClr val="bg1"/>
                </a:solidFill>
              </a:rPr>
              <a:t>Efisien</a:t>
            </a:r>
            <a:r>
              <a:rPr lang="en-US" sz="3200" b="1" dirty="0">
                <a:solidFill>
                  <a:schemeClr val="bg1"/>
                </a:solidFill>
              </a:rPr>
              <a:t>, </a:t>
            </a:r>
            <a:r>
              <a:rPr lang="en-US" sz="3200" b="1" dirty="0" err="1">
                <a:solidFill>
                  <a:schemeClr val="bg1"/>
                </a:solidFill>
              </a:rPr>
              <a:t>Responsif</a:t>
            </a:r>
            <a:r>
              <a:rPr lang="en-US" sz="3200" b="1" dirty="0">
                <a:solidFill>
                  <a:schemeClr val="bg1"/>
                </a:solidFill>
              </a:rPr>
              <a:t>, </a:t>
            </a:r>
            <a:r>
              <a:rPr lang="en-US" sz="3200" b="1" dirty="0" err="1">
                <a:solidFill>
                  <a:schemeClr val="bg1"/>
                </a:solidFill>
              </a:rPr>
              <a:t>Mudah</a:t>
            </a:r>
            <a:r>
              <a:rPr lang="en-US" sz="3200" b="1" dirty="0">
                <a:solidFill>
                  <a:schemeClr val="bg1"/>
                </a:solidFill>
              </a:rPr>
              <a:t> </a:t>
            </a:r>
            <a:r>
              <a:rPr lang="en-US" sz="3200" b="1" dirty="0" err="1">
                <a:solidFill>
                  <a:schemeClr val="bg1"/>
                </a:solidFill>
              </a:rPr>
              <a:t>Dilaksanakan</a:t>
            </a:r>
            <a:endParaRPr lang="en-US" sz="3200" b="1" dirty="0">
              <a:solidFill>
                <a:schemeClr val="bg1"/>
              </a:solidFill>
            </a:endParaRPr>
          </a:p>
        </p:txBody>
      </p:sp>
      <p:sp>
        <p:nvSpPr>
          <p:cNvPr id="62469" name="AutoShape 5"/>
          <p:cNvSpPr>
            <a:spLocks noChangeArrowheads="1"/>
          </p:cNvSpPr>
          <p:nvPr/>
        </p:nvSpPr>
        <p:spPr bwMode="auto">
          <a:xfrm>
            <a:off x="4343400" y="5181600"/>
            <a:ext cx="533400" cy="457200"/>
          </a:xfrm>
          <a:prstGeom prst="downArrow">
            <a:avLst>
              <a:gd name="adj1" fmla="val 50000"/>
              <a:gd name="adj2" fmla="val 25000"/>
            </a:avLst>
          </a:prstGeom>
          <a:solidFill>
            <a:schemeClr val="accent1"/>
          </a:solidFill>
          <a:ln w="12700" cap="sq">
            <a:solidFill>
              <a:schemeClr val="tx1"/>
            </a:solidFill>
            <a:miter lim="800000"/>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27591050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2103438"/>
            <a:ext cx="8229600" cy="2620962"/>
          </a:xfrm>
        </p:spPr>
        <p:txBody>
          <a:bodyPr/>
          <a:lstStyle/>
          <a:p>
            <a:r>
              <a:rPr lang="en-US" b="1" smtClean="0"/>
              <a:t>Penerapan Manajemen Strategik Untuk Perencanaan Pembangunan Daerah di Indonesia</a:t>
            </a:r>
          </a:p>
        </p:txBody>
      </p:sp>
    </p:spTree>
    <p:extLst>
      <p:ext uri="{BB962C8B-B14F-4D97-AF65-F5344CB8AC3E}">
        <p14:creationId xmlns:p14="http://schemas.microsoft.com/office/powerpoint/2010/main" val="20192533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900"/>
          </a:xfrm>
        </p:spPr>
        <p:txBody>
          <a:bodyPr rtlCol="0">
            <a:normAutofit fontScale="90000"/>
          </a:bodyPr>
          <a:lstStyle/>
          <a:p>
            <a:pPr defTabSz="913361" fontAlgn="auto">
              <a:spcAft>
                <a:spcPts val="0"/>
              </a:spcAft>
              <a:defRPr/>
            </a:pPr>
            <a:r>
              <a:rPr lang="en-US" b="1" dirty="0" err="1" smtClean="0">
                <a:effectLst>
                  <a:outerShdw blurRad="38100" dist="38100" dir="2700000" algn="tl">
                    <a:srgbClr val="000000">
                      <a:alpha val="43137"/>
                    </a:srgbClr>
                  </a:outerShdw>
                </a:effectLst>
              </a:rPr>
              <a:t>Evolusi</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Perencanaan</a:t>
            </a:r>
            <a:r>
              <a:rPr lang="en-US" b="1" dirty="0" smtClean="0">
                <a:effectLst>
                  <a:outerShdw blurRad="38100" dist="38100" dir="2700000" algn="tl">
                    <a:srgbClr val="000000">
                      <a:alpha val="43137"/>
                    </a:srgbClr>
                  </a:outerShdw>
                </a:effectLst>
              </a:rPr>
              <a:t> Pembangunan Daerah 2004 </a:t>
            </a:r>
            <a:r>
              <a:rPr lang="en-US" b="1" dirty="0" err="1" smtClean="0">
                <a:effectLst>
                  <a:outerShdw blurRad="38100" dist="38100" dir="2700000" algn="tl">
                    <a:srgbClr val="000000">
                      <a:alpha val="43137"/>
                    </a:srgbClr>
                  </a:outerShdw>
                </a:effectLst>
              </a:rPr>
              <a:t>s.d</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Sekarang</a:t>
            </a:r>
            <a:endParaRPr lang="en-US" b="1" dirty="0">
              <a:effectLst>
                <a:outerShdw blurRad="38100" dist="38100" dir="2700000" algn="tl">
                  <a:srgbClr val="000000">
                    <a:alpha val="43137"/>
                  </a:srgbClr>
                </a:outerShdw>
              </a:effectLst>
            </a:endParaRPr>
          </a:p>
        </p:txBody>
      </p:sp>
      <p:sp>
        <p:nvSpPr>
          <p:cNvPr id="3" name="TextBox 2"/>
          <p:cNvSpPr txBox="1">
            <a:spLocks noChangeArrowheads="1"/>
          </p:cNvSpPr>
          <p:nvPr/>
        </p:nvSpPr>
        <p:spPr bwMode="auto">
          <a:xfrm>
            <a:off x="6943725" y="5332413"/>
            <a:ext cx="1295400" cy="830262"/>
          </a:xfrm>
          <a:prstGeom prst="rect">
            <a:avLst/>
          </a:prstGeom>
          <a:solidFill>
            <a:srgbClr val="FFFF00"/>
          </a:solidFill>
          <a:ln w="38100">
            <a:solidFill>
              <a:schemeClr val="accent1"/>
            </a:solidFill>
            <a:miter lim="800000"/>
            <a:headEnd/>
            <a:tailEnd/>
          </a:ln>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t>UU 17/2003</a:t>
            </a:r>
          </a:p>
        </p:txBody>
      </p:sp>
      <p:sp>
        <p:nvSpPr>
          <p:cNvPr id="4" name="TextBox 3"/>
          <p:cNvSpPr txBox="1">
            <a:spLocks noChangeArrowheads="1"/>
          </p:cNvSpPr>
          <p:nvPr/>
        </p:nvSpPr>
        <p:spPr bwMode="auto">
          <a:xfrm>
            <a:off x="1143000" y="2970213"/>
            <a:ext cx="1295400" cy="830262"/>
          </a:xfrm>
          <a:prstGeom prst="rect">
            <a:avLst/>
          </a:prstGeom>
          <a:solidFill>
            <a:srgbClr val="FFFF00"/>
          </a:solidFill>
          <a:ln w="38100">
            <a:solidFill>
              <a:schemeClr val="accent1"/>
            </a:solidFill>
            <a:miter lim="800000"/>
            <a:headEnd/>
            <a:tailEnd/>
          </a:ln>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t>UU 32/2004</a:t>
            </a:r>
          </a:p>
        </p:txBody>
      </p:sp>
      <p:sp>
        <p:nvSpPr>
          <p:cNvPr id="6" name="TextBox 5"/>
          <p:cNvSpPr txBox="1">
            <a:spLocks noChangeArrowheads="1"/>
          </p:cNvSpPr>
          <p:nvPr/>
        </p:nvSpPr>
        <p:spPr bwMode="auto">
          <a:xfrm>
            <a:off x="2971800" y="2970213"/>
            <a:ext cx="1295400" cy="830262"/>
          </a:xfrm>
          <a:prstGeom prst="rect">
            <a:avLst/>
          </a:prstGeom>
          <a:noFill/>
          <a:ln w="381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t>PP 8/2008</a:t>
            </a:r>
          </a:p>
        </p:txBody>
      </p:sp>
      <p:sp>
        <p:nvSpPr>
          <p:cNvPr id="19" name="TextBox 18"/>
          <p:cNvSpPr txBox="1"/>
          <p:nvPr/>
        </p:nvSpPr>
        <p:spPr>
          <a:xfrm>
            <a:off x="6943756" y="2849739"/>
            <a:ext cx="1295400" cy="830997"/>
          </a:xfrm>
          <a:prstGeom prst="rect">
            <a:avLst/>
          </a:prstGeom>
          <a:solidFill>
            <a:srgbClr val="669900"/>
          </a:solidFill>
          <a:ln w="381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algn="ctr" eaLnBrk="0" hangingPunct="0">
              <a:defRPr/>
            </a:pPr>
            <a:r>
              <a:rPr lang="en-US" dirty="0">
                <a:solidFill>
                  <a:schemeClr val="bg1"/>
                </a:solidFill>
                <a:cs typeface="+mn-cs"/>
              </a:rPr>
              <a:t>RPJPD</a:t>
            </a:r>
          </a:p>
          <a:p>
            <a:pPr algn="ctr" eaLnBrk="0" hangingPunct="0">
              <a:defRPr/>
            </a:pPr>
            <a:r>
              <a:rPr lang="en-US" dirty="0">
                <a:solidFill>
                  <a:schemeClr val="bg1"/>
                </a:solidFill>
                <a:cs typeface="+mn-cs"/>
              </a:rPr>
              <a:t>RPJMD</a:t>
            </a:r>
          </a:p>
        </p:txBody>
      </p:sp>
      <p:sp>
        <p:nvSpPr>
          <p:cNvPr id="38" name="Right Arrow 37"/>
          <p:cNvSpPr/>
          <p:nvPr/>
        </p:nvSpPr>
        <p:spPr>
          <a:xfrm>
            <a:off x="6486525" y="3275013"/>
            <a:ext cx="381000" cy="403225"/>
          </a:xfrm>
          <a:prstGeom prst="rightArrow">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18" name="TextBox 17"/>
          <p:cNvSpPr txBox="1">
            <a:spLocks noChangeArrowheads="1"/>
          </p:cNvSpPr>
          <p:nvPr/>
        </p:nvSpPr>
        <p:spPr bwMode="auto">
          <a:xfrm>
            <a:off x="2403474" y="4110038"/>
            <a:ext cx="1863725" cy="646331"/>
          </a:xfrm>
          <a:prstGeom prst="rect">
            <a:avLst/>
          </a:prstGeom>
          <a:noFill/>
          <a:ln w="2857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d-ID" sz="1800" dirty="0"/>
              <a:t>PERMENDAGRI  54/2010</a:t>
            </a:r>
          </a:p>
        </p:txBody>
      </p:sp>
      <p:cxnSp>
        <p:nvCxnSpPr>
          <p:cNvPr id="22" name="Shape 21"/>
          <p:cNvCxnSpPr>
            <a:stCxn id="4" idx="2"/>
            <a:endCxn id="18" idx="1"/>
          </p:cNvCxnSpPr>
          <p:nvPr/>
        </p:nvCxnSpPr>
        <p:spPr>
          <a:xfrm rot="16200000" flipH="1">
            <a:off x="1780723" y="3810452"/>
            <a:ext cx="632729" cy="612774"/>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6" idx="2"/>
          </p:cNvCxnSpPr>
          <p:nvPr/>
        </p:nvCxnSpPr>
        <p:spPr>
          <a:xfrm>
            <a:off x="3619500" y="3800475"/>
            <a:ext cx="0" cy="3032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114925" y="2659063"/>
            <a:ext cx="0" cy="1771650"/>
          </a:xfrm>
          <a:prstGeom prst="line">
            <a:avLst/>
          </a:prstGeom>
          <a:ln w="1905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3" name="TextBox 22"/>
          <p:cNvSpPr txBox="1">
            <a:spLocks noChangeArrowheads="1"/>
          </p:cNvSpPr>
          <p:nvPr/>
        </p:nvSpPr>
        <p:spPr bwMode="auto">
          <a:xfrm>
            <a:off x="2412999" y="4797425"/>
            <a:ext cx="1854199" cy="646331"/>
          </a:xfrm>
          <a:prstGeom prst="rect">
            <a:avLst/>
          </a:prstGeom>
          <a:noFill/>
          <a:ln w="2857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d-ID" sz="1800" dirty="0"/>
              <a:t>PERMENDAGRI  </a:t>
            </a:r>
            <a:r>
              <a:rPr lang="en-US" sz="1800" dirty="0"/>
              <a:t>72</a:t>
            </a:r>
            <a:r>
              <a:rPr lang="id-ID" sz="1800" dirty="0"/>
              <a:t>/201</a:t>
            </a:r>
            <a:r>
              <a:rPr lang="en-US" sz="1800" dirty="0"/>
              <a:t>3</a:t>
            </a:r>
            <a:endParaRPr lang="id-ID" sz="1800" dirty="0"/>
          </a:p>
        </p:txBody>
      </p:sp>
      <p:sp>
        <p:nvSpPr>
          <p:cNvPr id="46" name="TextBox 45"/>
          <p:cNvSpPr txBox="1">
            <a:spLocks noChangeArrowheads="1"/>
          </p:cNvSpPr>
          <p:nvPr/>
        </p:nvSpPr>
        <p:spPr bwMode="auto">
          <a:xfrm>
            <a:off x="1143000" y="1828800"/>
            <a:ext cx="1295400" cy="830263"/>
          </a:xfrm>
          <a:prstGeom prst="rect">
            <a:avLst/>
          </a:prstGeom>
          <a:solidFill>
            <a:srgbClr val="FFFF00"/>
          </a:solidFill>
          <a:ln w="38100">
            <a:solidFill>
              <a:schemeClr val="accent1"/>
            </a:solidFill>
            <a:miter lim="800000"/>
            <a:headEnd/>
            <a:tailEnd/>
          </a:ln>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t>UU 25/2004</a:t>
            </a:r>
          </a:p>
        </p:txBody>
      </p:sp>
      <p:sp>
        <p:nvSpPr>
          <p:cNvPr id="48" name="TextBox 47"/>
          <p:cNvSpPr txBox="1"/>
          <p:nvPr/>
        </p:nvSpPr>
        <p:spPr>
          <a:xfrm>
            <a:off x="142875" y="5638800"/>
            <a:ext cx="2974975" cy="954088"/>
          </a:xfrm>
          <a:prstGeom prst="rect">
            <a:avLst/>
          </a:prstGeom>
          <a:noFill/>
        </p:spPr>
        <p:txBody>
          <a:bodyPr>
            <a:spAutoFit/>
          </a:bodyPr>
          <a:lstStyle/>
          <a:p>
            <a:pPr eaLnBrk="0" hangingPunct="0">
              <a:defRPr/>
            </a:pPr>
            <a:r>
              <a:rPr lang="en-US" sz="1400" dirty="0" err="1">
                <a:cs typeface="+mn-cs"/>
              </a:rPr>
              <a:t>Perlu</a:t>
            </a:r>
            <a:r>
              <a:rPr lang="en-US" sz="1400" dirty="0">
                <a:cs typeface="+mn-cs"/>
              </a:rPr>
              <a:t> </a:t>
            </a:r>
            <a:r>
              <a:rPr lang="en-US" sz="1400" dirty="0" err="1">
                <a:cs typeface="+mn-cs"/>
              </a:rPr>
              <a:t>diketahui</a:t>
            </a:r>
            <a:r>
              <a:rPr lang="en-US" sz="1400" dirty="0">
                <a:cs typeface="+mn-cs"/>
              </a:rPr>
              <a:t> </a:t>
            </a:r>
            <a:r>
              <a:rPr lang="en-US" sz="1400" b="1" dirty="0">
                <a:effectLst>
                  <a:outerShdw blurRad="38100" dist="38100" dir="2700000" algn="tl">
                    <a:srgbClr val="000000">
                      <a:alpha val="43137"/>
                    </a:srgbClr>
                  </a:outerShdw>
                </a:effectLst>
                <a:cs typeface="+mn-cs"/>
              </a:rPr>
              <a:t>UU 32/2004 </a:t>
            </a:r>
            <a:r>
              <a:rPr lang="en-US" sz="1400" b="1" dirty="0" err="1">
                <a:effectLst>
                  <a:outerShdw blurRad="38100" dist="38100" dir="2700000" algn="tl">
                    <a:srgbClr val="000000">
                      <a:alpha val="43137"/>
                    </a:srgbClr>
                  </a:outerShdw>
                </a:effectLst>
                <a:cs typeface="+mn-cs"/>
              </a:rPr>
              <a:t>telah</a:t>
            </a:r>
            <a:r>
              <a:rPr lang="en-US" sz="1400" b="1" dirty="0">
                <a:effectLst>
                  <a:outerShdw blurRad="38100" dist="38100" dir="2700000" algn="tl">
                    <a:srgbClr val="000000">
                      <a:alpha val="43137"/>
                    </a:srgbClr>
                  </a:outerShdw>
                </a:effectLst>
                <a:cs typeface="+mn-cs"/>
              </a:rPr>
              <a:t> </a:t>
            </a:r>
            <a:r>
              <a:rPr lang="en-US" sz="1400" b="1" dirty="0" err="1">
                <a:effectLst>
                  <a:outerShdw blurRad="38100" dist="38100" dir="2700000" algn="tl">
                    <a:srgbClr val="000000">
                      <a:alpha val="43137"/>
                    </a:srgbClr>
                  </a:outerShdw>
                </a:effectLst>
                <a:cs typeface="+mn-cs"/>
              </a:rPr>
              <a:t>dicabut</a:t>
            </a:r>
            <a:r>
              <a:rPr lang="en-US" sz="1400" b="1" dirty="0">
                <a:effectLst>
                  <a:outerShdw blurRad="38100" dist="38100" dir="2700000" algn="tl">
                    <a:srgbClr val="000000">
                      <a:alpha val="43137"/>
                    </a:srgbClr>
                  </a:outerShdw>
                </a:effectLst>
                <a:cs typeface="+mn-cs"/>
              </a:rPr>
              <a:t> </a:t>
            </a:r>
            <a:r>
              <a:rPr lang="en-US" sz="1400" b="1" dirty="0" err="1">
                <a:effectLst>
                  <a:outerShdw blurRad="38100" dist="38100" dir="2700000" algn="tl">
                    <a:srgbClr val="000000">
                      <a:alpha val="43137"/>
                    </a:srgbClr>
                  </a:outerShdw>
                </a:effectLst>
                <a:cs typeface="+mn-cs"/>
              </a:rPr>
              <a:t>dengan</a:t>
            </a:r>
            <a:r>
              <a:rPr lang="en-US" sz="1400" b="1" dirty="0">
                <a:effectLst>
                  <a:outerShdw blurRad="38100" dist="38100" dir="2700000" algn="tl">
                    <a:srgbClr val="000000">
                      <a:alpha val="43137"/>
                    </a:srgbClr>
                  </a:outerShdw>
                </a:effectLst>
                <a:cs typeface="+mn-cs"/>
              </a:rPr>
              <a:t> UU 23/2014</a:t>
            </a:r>
            <a:r>
              <a:rPr lang="en-US" sz="1400" dirty="0">
                <a:cs typeface="+mn-cs"/>
              </a:rPr>
              <a:t>, </a:t>
            </a:r>
            <a:r>
              <a:rPr lang="en-US" sz="1400" dirty="0" err="1">
                <a:cs typeface="+mn-cs"/>
              </a:rPr>
              <a:t>dan</a:t>
            </a:r>
            <a:r>
              <a:rPr lang="en-US" sz="1400" dirty="0">
                <a:cs typeface="+mn-cs"/>
              </a:rPr>
              <a:t> </a:t>
            </a:r>
            <a:r>
              <a:rPr lang="en-US" sz="1400" b="1" dirty="0" err="1">
                <a:effectLst>
                  <a:outerShdw blurRad="38100" dist="38100" dir="2700000" algn="tl">
                    <a:srgbClr val="000000">
                      <a:alpha val="43137"/>
                    </a:srgbClr>
                  </a:outerShdw>
                </a:effectLst>
                <a:cs typeface="+mn-cs"/>
              </a:rPr>
              <a:t>Permendagri</a:t>
            </a:r>
            <a:r>
              <a:rPr lang="en-US" sz="1400" b="1" dirty="0">
                <a:effectLst>
                  <a:outerShdw blurRad="38100" dist="38100" dir="2700000" algn="tl">
                    <a:srgbClr val="000000">
                      <a:alpha val="43137"/>
                    </a:srgbClr>
                  </a:outerShdw>
                </a:effectLst>
                <a:cs typeface="+mn-cs"/>
              </a:rPr>
              <a:t> 72/2013 </a:t>
            </a:r>
            <a:r>
              <a:rPr lang="en-US" sz="1400" b="1" dirty="0" err="1">
                <a:effectLst>
                  <a:outerShdw blurRad="38100" dist="38100" dir="2700000" algn="tl">
                    <a:srgbClr val="000000">
                      <a:alpha val="43137"/>
                    </a:srgbClr>
                  </a:outerShdw>
                </a:effectLst>
                <a:cs typeface="+mn-cs"/>
              </a:rPr>
              <a:t>ttg</a:t>
            </a:r>
            <a:r>
              <a:rPr lang="en-US" sz="1400" b="1" dirty="0">
                <a:effectLst>
                  <a:outerShdw blurRad="38100" dist="38100" dir="2700000" algn="tl">
                    <a:srgbClr val="000000">
                      <a:alpha val="43137"/>
                    </a:srgbClr>
                  </a:outerShdw>
                </a:effectLst>
                <a:cs typeface="+mn-cs"/>
              </a:rPr>
              <a:t> PWT </a:t>
            </a:r>
            <a:r>
              <a:rPr lang="en-US" sz="1400" b="1" dirty="0" err="1">
                <a:effectLst>
                  <a:outerShdw blurRad="38100" dist="38100" dir="2700000" algn="tl">
                    <a:srgbClr val="000000">
                      <a:alpha val="43137"/>
                    </a:srgbClr>
                  </a:outerShdw>
                </a:effectLst>
                <a:cs typeface="+mn-cs"/>
              </a:rPr>
              <a:t>dicabut</a:t>
            </a:r>
            <a:r>
              <a:rPr lang="en-US" sz="1400" b="1" dirty="0">
                <a:effectLst>
                  <a:outerShdw blurRad="38100" dist="38100" dir="2700000" algn="tl">
                    <a:srgbClr val="000000">
                      <a:alpha val="43137"/>
                    </a:srgbClr>
                  </a:outerShdw>
                </a:effectLst>
                <a:cs typeface="+mn-cs"/>
              </a:rPr>
              <a:t> </a:t>
            </a:r>
            <a:r>
              <a:rPr lang="en-US" sz="1400" b="1" dirty="0" err="1">
                <a:effectLst>
                  <a:outerShdw blurRad="38100" dist="38100" dir="2700000" algn="tl">
                    <a:srgbClr val="000000">
                      <a:alpha val="43137"/>
                    </a:srgbClr>
                  </a:outerShdw>
                </a:effectLst>
                <a:cs typeface="+mn-cs"/>
              </a:rPr>
              <a:t>dengan</a:t>
            </a:r>
            <a:r>
              <a:rPr lang="en-US" sz="1400" b="1" dirty="0">
                <a:effectLst>
                  <a:outerShdw blurRad="38100" dist="38100" dir="2700000" algn="tl">
                    <a:srgbClr val="000000">
                      <a:alpha val="43137"/>
                    </a:srgbClr>
                  </a:outerShdw>
                </a:effectLst>
                <a:cs typeface="+mn-cs"/>
              </a:rPr>
              <a:t> </a:t>
            </a:r>
            <a:r>
              <a:rPr lang="en-US" sz="1400" b="1" dirty="0" err="1">
                <a:effectLst>
                  <a:outerShdw blurRad="38100" dist="38100" dir="2700000" algn="tl">
                    <a:srgbClr val="000000">
                      <a:alpha val="43137"/>
                    </a:srgbClr>
                  </a:outerShdw>
                </a:effectLst>
                <a:cs typeface="+mn-cs"/>
              </a:rPr>
              <a:t>Permendagri</a:t>
            </a:r>
            <a:r>
              <a:rPr lang="en-US" sz="1400" b="1" dirty="0">
                <a:effectLst>
                  <a:outerShdw blurRad="38100" dist="38100" dir="2700000" algn="tl">
                    <a:srgbClr val="000000">
                      <a:alpha val="43137"/>
                    </a:srgbClr>
                  </a:outerShdw>
                </a:effectLst>
                <a:cs typeface="+mn-cs"/>
              </a:rPr>
              <a:t> 20/2016</a:t>
            </a:r>
          </a:p>
        </p:txBody>
      </p:sp>
      <p:cxnSp>
        <p:nvCxnSpPr>
          <p:cNvPr id="8" name="Straight Arrow Connector 7"/>
          <p:cNvCxnSpPr>
            <a:stCxn id="3" idx="0"/>
          </p:cNvCxnSpPr>
          <p:nvPr/>
        </p:nvCxnSpPr>
        <p:spPr>
          <a:xfrm flipV="1">
            <a:off x="7591425" y="4221163"/>
            <a:ext cx="0" cy="111125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38" idx="1"/>
          </p:cNvCxnSpPr>
          <p:nvPr/>
        </p:nvCxnSpPr>
        <p:spPr>
          <a:xfrm flipH="1">
            <a:off x="4267200" y="3476625"/>
            <a:ext cx="2219325" cy="26988"/>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7" name="Multiply 16"/>
          <p:cNvSpPr/>
          <p:nvPr/>
        </p:nvSpPr>
        <p:spPr>
          <a:xfrm>
            <a:off x="1687513" y="2630488"/>
            <a:ext cx="715962" cy="1133475"/>
          </a:xfrm>
          <a:prstGeom prst="mathMultiply">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47" name="TextBox 46"/>
          <p:cNvSpPr txBox="1">
            <a:spLocks noChangeArrowheads="1"/>
          </p:cNvSpPr>
          <p:nvPr/>
        </p:nvSpPr>
        <p:spPr bwMode="auto">
          <a:xfrm>
            <a:off x="4810125" y="1828800"/>
            <a:ext cx="1295400" cy="830263"/>
          </a:xfrm>
          <a:prstGeom prst="rect">
            <a:avLst/>
          </a:prstGeom>
          <a:solidFill>
            <a:srgbClr val="FFFF00"/>
          </a:solidFill>
          <a:ln w="38100">
            <a:solidFill>
              <a:schemeClr val="accent1"/>
            </a:solidFill>
            <a:miter lim="800000"/>
            <a:headEnd/>
            <a:tailEnd/>
          </a:ln>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t>UU 23/2014</a:t>
            </a:r>
          </a:p>
        </p:txBody>
      </p:sp>
      <p:sp>
        <p:nvSpPr>
          <p:cNvPr id="49" name="TextBox 48"/>
          <p:cNvSpPr txBox="1"/>
          <p:nvPr/>
        </p:nvSpPr>
        <p:spPr>
          <a:xfrm>
            <a:off x="3971925" y="4419600"/>
            <a:ext cx="2190750" cy="708025"/>
          </a:xfrm>
          <a:prstGeom prst="rect">
            <a:avLst/>
          </a:prstGeom>
          <a:solidFill>
            <a:schemeClr val="accent6">
              <a:lumMod val="20000"/>
              <a:lumOff val="80000"/>
            </a:schemeClr>
          </a:solidFill>
          <a:ln w="38100">
            <a:solidFill>
              <a:schemeClr val="accent1"/>
            </a:solidFill>
          </a:ln>
        </p:spPr>
        <p:txBody>
          <a:bodyPr wrap="square">
            <a:spAutoFit/>
          </a:bodyPr>
          <a:lstStyle/>
          <a:p>
            <a:pPr algn="ctr" eaLnBrk="0" hangingPunct="0">
              <a:defRPr/>
            </a:pPr>
            <a:r>
              <a:rPr lang="en-US" sz="2000" b="1" dirty="0">
                <a:cs typeface="+mn-cs"/>
              </a:rPr>
              <a:t>PERMENDAGRI 86/2017</a:t>
            </a:r>
          </a:p>
        </p:txBody>
      </p:sp>
      <p:sp>
        <p:nvSpPr>
          <p:cNvPr id="50" name="Multiply 49"/>
          <p:cNvSpPr/>
          <p:nvPr/>
        </p:nvSpPr>
        <p:spPr>
          <a:xfrm>
            <a:off x="3255963" y="4221163"/>
            <a:ext cx="715962" cy="1133475"/>
          </a:xfrm>
          <a:prstGeom prst="mathMultiply">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cxnSp>
        <p:nvCxnSpPr>
          <p:cNvPr id="29" name="Straight Arrow Connector 28"/>
          <p:cNvCxnSpPr/>
          <p:nvPr/>
        </p:nvCxnSpPr>
        <p:spPr>
          <a:xfrm>
            <a:off x="2438400" y="3503613"/>
            <a:ext cx="533400" cy="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53" name="TextBox 52"/>
          <p:cNvSpPr txBox="1">
            <a:spLocks noChangeArrowheads="1"/>
          </p:cNvSpPr>
          <p:nvPr/>
        </p:nvSpPr>
        <p:spPr bwMode="auto">
          <a:xfrm>
            <a:off x="2981325" y="1828800"/>
            <a:ext cx="1295400" cy="1015663"/>
          </a:xfrm>
          <a:prstGeom prst="rect">
            <a:avLst/>
          </a:prstGeom>
          <a:noFill/>
          <a:ln w="381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2000" dirty="0"/>
              <a:t>PP </a:t>
            </a:r>
            <a:r>
              <a:rPr lang="en-US" sz="2000" dirty="0" smtClean="0"/>
              <a:t>39/2006 &amp; 40/2006</a:t>
            </a:r>
            <a:endParaRPr lang="en-US" sz="2000" dirty="0"/>
          </a:p>
        </p:txBody>
      </p:sp>
      <p:cxnSp>
        <p:nvCxnSpPr>
          <p:cNvPr id="54" name="Straight Arrow Connector 53"/>
          <p:cNvCxnSpPr/>
          <p:nvPr/>
        </p:nvCxnSpPr>
        <p:spPr>
          <a:xfrm>
            <a:off x="2447925" y="2284413"/>
            <a:ext cx="533400" cy="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4430713" y="2284413"/>
            <a:ext cx="0" cy="2149475"/>
          </a:xfrm>
          <a:prstGeom prst="line">
            <a:avLst/>
          </a:prstGeom>
          <a:ln w="1905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a:endCxn id="53" idx="3"/>
          </p:cNvCxnSpPr>
          <p:nvPr/>
        </p:nvCxnSpPr>
        <p:spPr>
          <a:xfrm flipH="1">
            <a:off x="4276725" y="2255839"/>
            <a:ext cx="153988" cy="16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6257925" y="3503613"/>
            <a:ext cx="0" cy="125412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5" name="Straight Connector 64"/>
          <p:cNvCxnSpPr>
            <a:endCxn id="49" idx="3"/>
          </p:cNvCxnSpPr>
          <p:nvPr/>
        </p:nvCxnSpPr>
        <p:spPr>
          <a:xfrm flipH="1">
            <a:off x="6162675" y="4773613"/>
            <a:ext cx="95250" cy="0"/>
          </a:xfrm>
          <a:prstGeom prst="line">
            <a:avLst/>
          </a:prstGeom>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6934200" y="3729335"/>
            <a:ext cx="1304956" cy="461665"/>
          </a:xfrm>
          <a:prstGeom prst="rect">
            <a:avLst/>
          </a:prstGeom>
          <a:solidFill>
            <a:srgbClr val="6699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algn="ctr" eaLnBrk="0" hangingPunct="0">
              <a:defRPr/>
            </a:pPr>
            <a:r>
              <a:rPr lang="en-US" dirty="0">
                <a:solidFill>
                  <a:schemeClr val="bg1"/>
                </a:solidFill>
                <a:cs typeface="+mn-cs"/>
              </a:rPr>
              <a:t>RKPD</a:t>
            </a:r>
          </a:p>
        </p:txBody>
      </p:sp>
      <p:sp>
        <p:nvSpPr>
          <p:cNvPr id="5" name="Rectangle 4"/>
          <p:cNvSpPr/>
          <p:nvPr/>
        </p:nvSpPr>
        <p:spPr>
          <a:xfrm>
            <a:off x="6867525" y="2687638"/>
            <a:ext cx="1514475" cy="17462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Tree>
    <p:extLst>
      <p:ext uri="{BB962C8B-B14F-4D97-AF65-F5344CB8AC3E}">
        <p14:creationId xmlns:p14="http://schemas.microsoft.com/office/powerpoint/2010/main" val="8907470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4"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68"/>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6"/>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54"/>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3"/>
                                        </p:tgtEl>
                                        <p:attrNameLst>
                                          <p:attrName>style.visibility</p:attrName>
                                        </p:attrNameLst>
                                      </p:cBhvr>
                                      <p:to>
                                        <p:strVal val="visible"/>
                                      </p:to>
                                    </p:set>
                                    <p:anim calcmode="lin" valueType="num">
                                      <p:cBhvr additive="base">
                                        <p:cTn id="33" dur="500" fill="hold"/>
                                        <p:tgtEl>
                                          <p:spTgt spid="53"/>
                                        </p:tgtEl>
                                        <p:attrNameLst>
                                          <p:attrName>ppt_x</p:attrName>
                                        </p:attrNameLst>
                                      </p:cBhvr>
                                      <p:tavLst>
                                        <p:tav tm="0">
                                          <p:val>
                                            <p:strVal val="#ppt_x"/>
                                          </p:val>
                                        </p:tav>
                                        <p:tav tm="100000">
                                          <p:val>
                                            <p:strVal val="#ppt_x"/>
                                          </p:val>
                                        </p:tav>
                                      </p:tavLst>
                                    </p:anim>
                                    <p:anim calcmode="lin" valueType="num">
                                      <p:cBhvr additive="base">
                                        <p:cTn id="34" dur="500" fill="hold"/>
                                        <p:tgtEl>
                                          <p:spTgt spid="53"/>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29"/>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 calcmode="lin" valueType="num">
                                      <p:cBhvr additive="base">
                                        <p:cTn id="43" dur="500" fill="hold"/>
                                        <p:tgtEl>
                                          <p:spTgt spid="6"/>
                                        </p:tgtEl>
                                        <p:attrNameLst>
                                          <p:attrName>ppt_x</p:attrName>
                                        </p:attrNameLst>
                                      </p:cBhvr>
                                      <p:tavLst>
                                        <p:tav tm="0">
                                          <p:val>
                                            <p:strVal val="#ppt_x"/>
                                          </p:val>
                                        </p:tav>
                                        <p:tav tm="100000">
                                          <p:val>
                                            <p:strVal val="#ppt_x"/>
                                          </p:val>
                                        </p:tav>
                                      </p:tavLst>
                                    </p:anim>
                                    <p:anim calcmode="lin" valueType="num">
                                      <p:cBhvr additive="base">
                                        <p:cTn id="4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nodeType="clickEffect">
                                  <p:stCondLst>
                                    <p:cond delay="0"/>
                                  </p:stCondLst>
                                  <p:childTnLst>
                                    <p:set>
                                      <p:cBhvr>
                                        <p:cTn id="48" dur="1" fill="hold">
                                          <p:stCondLst>
                                            <p:cond delay="0"/>
                                          </p:stCondLst>
                                        </p:cTn>
                                        <p:tgtEl>
                                          <p:spTgt spid="22"/>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4"/>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8"/>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3"/>
                                        </p:tgtEl>
                                        <p:attrNameLst>
                                          <p:attrName>style.visibility</p:attrName>
                                        </p:attrNameLst>
                                      </p:cBhvr>
                                      <p:to>
                                        <p:strVal val="visible"/>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47"/>
                                        </p:tgtEl>
                                        <p:attrNameLst>
                                          <p:attrName>style.visibility</p:attrName>
                                        </p:attrNameLst>
                                      </p:cBhvr>
                                      <p:to>
                                        <p:strVal val="visible"/>
                                      </p:to>
                                    </p:set>
                                    <p:anim calcmode="lin" valueType="num">
                                      <p:cBhvr additive="base">
                                        <p:cTn id="61" dur="500" fill="hold"/>
                                        <p:tgtEl>
                                          <p:spTgt spid="47"/>
                                        </p:tgtEl>
                                        <p:attrNameLst>
                                          <p:attrName>ppt_x</p:attrName>
                                        </p:attrNameLst>
                                      </p:cBhvr>
                                      <p:tavLst>
                                        <p:tav tm="0">
                                          <p:val>
                                            <p:strVal val="#ppt_x"/>
                                          </p:val>
                                        </p:tav>
                                        <p:tav tm="100000">
                                          <p:val>
                                            <p:strVal val="#ppt_x"/>
                                          </p:val>
                                        </p:tav>
                                      </p:tavLst>
                                    </p:anim>
                                    <p:anim calcmode="lin" valueType="num">
                                      <p:cBhvr additive="base">
                                        <p:cTn id="62"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nodeType="clickEffect">
                                  <p:stCondLst>
                                    <p:cond delay="0"/>
                                  </p:stCondLst>
                                  <p:childTnLst>
                                    <p:set>
                                      <p:cBhvr>
                                        <p:cTn id="66" dur="1" fill="hold">
                                          <p:stCondLst>
                                            <p:cond delay="0"/>
                                          </p:stCondLst>
                                        </p:cTn>
                                        <p:tgtEl>
                                          <p:spTgt spid="17"/>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nodeType="clickEffect">
                                  <p:stCondLst>
                                    <p:cond delay="0"/>
                                  </p:stCondLst>
                                  <p:childTnLst>
                                    <p:set>
                                      <p:cBhvr>
                                        <p:cTn id="70" dur="1" fill="hold">
                                          <p:stCondLst>
                                            <p:cond delay="0"/>
                                          </p:stCondLst>
                                        </p:cTn>
                                        <p:tgtEl>
                                          <p:spTgt spid="50"/>
                                        </p:tgtEl>
                                        <p:attrNameLst>
                                          <p:attrName>style.visibility</p:attrName>
                                        </p:attrNameLst>
                                      </p:cBhvr>
                                      <p:to>
                                        <p:strVal val="visible"/>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1" presetClass="entr" presetSubtype="0" fill="hold" nodeType="clickEffect">
                                  <p:stCondLst>
                                    <p:cond delay="0"/>
                                  </p:stCondLst>
                                  <p:childTnLst>
                                    <p:set>
                                      <p:cBhvr>
                                        <p:cTn id="74" dur="1" fill="hold">
                                          <p:stCondLst>
                                            <p:cond delay="0"/>
                                          </p:stCondLst>
                                        </p:cTn>
                                        <p:tgtEl>
                                          <p:spTgt spid="58"/>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56"/>
                                        </p:tgtEl>
                                        <p:attrNameLst>
                                          <p:attrName>style.visibility</p:attrName>
                                        </p:attrNameLst>
                                      </p:cBhvr>
                                      <p:to>
                                        <p:strVal val="visible"/>
                                      </p:to>
                                    </p:set>
                                  </p:childTnLst>
                                </p:cTn>
                              </p:par>
                            </p:childTnLst>
                          </p:cTn>
                        </p:par>
                      </p:childTnLst>
                    </p:cTn>
                  </p:par>
                  <p:par>
                    <p:cTn id="77" fill="hold" nodeType="clickPar">
                      <p:stCondLst>
                        <p:cond delay="indefinite"/>
                      </p:stCondLst>
                      <p:childTnLst>
                        <p:par>
                          <p:cTn id="78" fill="hold" nodeType="withGroup">
                            <p:stCondLst>
                              <p:cond delay="0"/>
                            </p:stCondLst>
                            <p:childTnLst>
                              <p:par>
                                <p:cTn id="79" presetID="1" presetClass="entr" presetSubtype="0" fill="hold" nodeType="clickEffect">
                                  <p:stCondLst>
                                    <p:cond delay="0"/>
                                  </p:stCondLst>
                                  <p:childTnLst>
                                    <p:set>
                                      <p:cBhvr>
                                        <p:cTn id="80" dur="1" fill="hold">
                                          <p:stCondLst>
                                            <p:cond delay="0"/>
                                          </p:stCondLst>
                                        </p:cTn>
                                        <p:tgtEl>
                                          <p:spTgt spid="26"/>
                                        </p:tgtEl>
                                        <p:attrNameLst>
                                          <p:attrName>style.visibility</p:attrName>
                                        </p:attrNameLst>
                                      </p:cBhvr>
                                      <p:to>
                                        <p:strVal val="visible"/>
                                      </p:to>
                                    </p:set>
                                  </p:childTnLst>
                                </p:cTn>
                              </p:par>
                            </p:childTnLst>
                          </p:cTn>
                        </p:par>
                      </p:childTnLst>
                    </p:cTn>
                  </p:par>
                  <p:par>
                    <p:cTn id="81" fill="hold" nodeType="clickPar">
                      <p:stCondLst>
                        <p:cond delay="indefinite"/>
                      </p:stCondLst>
                      <p:childTnLst>
                        <p:par>
                          <p:cTn id="82" fill="hold" nodeType="withGroup">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49"/>
                                        </p:tgtEl>
                                        <p:attrNameLst>
                                          <p:attrName>style.visibility</p:attrName>
                                        </p:attrNameLst>
                                      </p:cBhvr>
                                      <p:to>
                                        <p:strVal val="visible"/>
                                      </p:to>
                                    </p:set>
                                  </p:childTnLst>
                                </p:cTn>
                              </p:par>
                            </p:childTnLst>
                          </p:cTn>
                        </p:par>
                      </p:childTnLst>
                    </p:cTn>
                  </p:par>
                  <p:par>
                    <p:cTn id="85" fill="hold" nodeType="clickPar">
                      <p:stCondLst>
                        <p:cond delay="indefinite"/>
                      </p:stCondLst>
                      <p:childTnLst>
                        <p:par>
                          <p:cTn id="86" fill="hold" nodeType="withGroup">
                            <p:stCondLst>
                              <p:cond delay="0"/>
                            </p:stCondLst>
                            <p:childTnLst>
                              <p:par>
                                <p:cTn id="87" presetID="2" presetClass="entr" presetSubtype="4" fill="hold" nodeType="clickEffect">
                                  <p:stCondLst>
                                    <p:cond delay="0"/>
                                  </p:stCondLst>
                                  <p:childTnLst>
                                    <p:set>
                                      <p:cBhvr>
                                        <p:cTn id="88" dur="1" fill="hold">
                                          <p:stCondLst>
                                            <p:cond delay="0"/>
                                          </p:stCondLst>
                                        </p:cTn>
                                        <p:tgtEl>
                                          <p:spTgt spid="16"/>
                                        </p:tgtEl>
                                        <p:attrNameLst>
                                          <p:attrName>style.visibility</p:attrName>
                                        </p:attrNameLst>
                                      </p:cBhvr>
                                      <p:to>
                                        <p:strVal val="visible"/>
                                      </p:to>
                                    </p:set>
                                    <p:anim calcmode="lin" valueType="num">
                                      <p:cBhvr additive="base">
                                        <p:cTn id="89" dur="500" fill="hold"/>
                                        <p:tgtEl>
                                          <p:spTgt spid="16"/>
                                        </p:tgtEl>
                                        <p:attrNameLst>
                                          <p:attrName>ppt_x</p:attrName>
                                        </p:attrNameLst>
                                      </p:cBhvr>
                                      <p:tavLst>
                                        <p:tav tm="0">
                                          <p:val>
                                            <p:strVal val="#ppt_x"/>
                                          </p:val>
                                        </p:tav>
                                        <p:tav tm="100000">
                                          <p:val>
                                            <p:strVal val="#ppt_x"/>
                                          </p:val>
                                        </p:tav>
                                      </p:tavLst>
                                    </p:anim>
                                    <p:anim calcmode="lin" valueType="num">
                                      <p:cBhvr additive="base">
                                        <p:cTn id="9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1" fill="hold" nodeType="clickPar">
                      <p:stCondLst>
                        <p:cond delay="indefinite"/>
                      </p:stCondLst>
                      <p:childTnLst>
                        <p:par>
                          <p:cTn id="92" fill="hold" nodeType="withGroup">
                            <p:stCondLst>
                              <p:cond delay="0"/>
                            </p:stCondLst>
                            <p:childTnLst>
                              <p:par>
                                <p:cTn id="93" presetID="1" presetClass="entr" presetSubtype="0" fill="hold" nodeType="clickEffect">
                                  <p:stCondLst>
                                    <p:cond delay="0"/>
                                  </p:stCondLst>
                                  <p:childTnLst>
                                    <p:set>
                                      <p:cBhvr>
                                        <p:cTn id="94" dur="1" fill="hold">
                                          <p:stCondLst>
                                            <p:cond delay="0"/>
                                          </p:stCondLst>
                                        </p:cTn>
                                        <p:tgtEl>
                                          <p:spTgt spid="65"/>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63"/>
                                        </p:tgtEl>
                                        <p:attrNameLst>
                                          <p:attrName>style.visibility</p:attrName>
                                        </p:attrNameLst>
                                      </p:cBhvr>
                                      <p:to>
                                        <p:strVal val="visible"/>
                                      </p:to>
                                    </p:set>
                                  </p:childTnLst>
                                </p:cTn>
                              </p:par>
                            </p:childTnLst>
                          </p:cTn>
                        </p:par>
                      </p:childTnLst>
                    </p:cTn>
                  </p:par>
                  <p:par>
                    <p:cTn id="97" fill="hold" nodeType="clickPar">
                      <p:stCondLst>
                        <p:cond delay="indefinite"/>
                      </p:stCondLst>
                      <p:childTnLst>
                        <p:par>
                          <p:cTn id="98" fill="hold" nodeType="withGroup">
                            <p:stCondLst>
                              <p:cond delay="0"/>
                            </p:stCondLst>
                            <p:childTnLst>
                              <p:par>
                                <p:cTn id="99" presetID="2" presetClass="entr" presetSubtype="4" fill="hold" nodeType="clickEffect">
                                  <p:stCondLst>
                                    <p:cond delay="0"/>
                                  </p:stCondLst>
                                  <p:childTnLst>
                                    <p:set>
                                      <p:cBhvr>
                                        <p:cTn id="100" dur="1" fill="hold">
                                          <p:stCondLst>
                                            <p:cond delay="0"/>
                                          </p:stCondLst>
                                        </p:cTn>
                                        <p:tgtEl>
                                          <p:spTgt spid="19"/>
                                        </p:tgtEl>
                                        <p:attrNameLst>
                                          <p:attrName>style.visibility</p:attrName>
                                        </p:attrNameLst>
                                      </p:cBhvr>
                                      <p:to>
                                        <p:strVal val="visible"/>
                                      </p:to>
                                    </p:set>
                                    <p:anim calcmode="lin" valueType="num">
                                      <p:cBhvr additive="base">
                                        <p:cTn id="101" dur="500" fill="hold"/>
                                        <p:tgtEl>
                                          <p:spTgt spid="19"/>
                                        </p:tgtEl>
                                        <p:attrNameLst>
                                          <p:attrName>ppt_x</p:attrName>
                                        </p:attrNameLst>
                                      </p:cBhvr>
                                      <p:tavLst>
                                        <p:tav tm="0">
                                          <p:val>
                                            <p:strVal val="#ppt_x"/>
                                          </p:val>
                                        </p:tav>
                                        <p:tav tm="100000">
                                          <p:val>
                                            <p:strVal val="#ppt_x"/>
                                          </p:val>
                                        </p:tav>
                                      </p:tavLst>
                                    </p:anim>
                                    <p:anim calcmode="lin" valueType="num">
                                      <p:cBhvr additive="base">
                                        <p:cTn id="102" dur="500" fill="hold"/>
                                        <p:tgtEl>
                                          <p:spTgt spid="19"/>
                                        </p:tgtEl>
                                        <p:attrNameLst>
                                          <p:attrName>ppt_y</p:attrName>
                                        </p:attrNameLst>
                                      </p:cBhvr>
                                      <p:tavLst>
                                        <p:tav tm="0">
                                          <p:val>
                                            <p:strVal val="1+#ppt_h/2"/>
                                          </p:val>
                                        </p:tav>
                                        <p:tav tm="100000">
                                          <p:val>
                                            <p:strVal val="#ppt_y"/>
                                          </p:val>
                                        </p:tav>
                                      </p:tavLst>
                                    </p:anim>
                                  </p:childTnLst>
                                </p:cTn>
                              </p:par>
                              <p:par>
                                <p:cTn id="103" presetID="1" presetClass="entr" presetSubtype="0" fill="hold" grpId="0" nodeType="withEffect">
                                  <p:stCondLst>
                                    <p:cond delay="0"/>
                                  </p:stCondLst>
                                  <p:childTnLst>
                                    <p:set>
                                      <p:cBhvr>
                                        <p:cTn id="104" dur="1" fill="hold">
                                          <p:stCondLst>
                                            <p:cond delay="0"/>
                                          </p:stCondLst>
                                        </p:cTn>
                                        <p:tgtEl>
                                          <p:spTgt spid="38"/>
                                        </p:tgtEl>
                                        <p:attrNameLst>
                                          <p:attrName>style.visibility</p:attrName>
                                        </p:attrNameLst>
                                      </p:cBhvr>
                                      <p:to>
                                        <p:strVal val="visible"/>
                                      </p:to>
                                    </p:se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6" presetClass="entr" presetSubtype="16" fill="hold" grpId="0" nodeType="clickEffect">
                                  <p:stCondLst>
                                    <p:cond delay="0"/>
                                  </p:stCondLst>
                                  <p:childTnLst>
                                    <p:set>
                                      <p:cBhvr>
                                        <p:cTn id="108" dur="1" fill="hold">
                                          <p:stCondLst>
                                            <p:cond delay="0"/>
                                          </p:stCondLst>
                                        </p:cTn>
                                        <p:tgtEl>
                                          <p:spTgt spid="5"/>
                                        </p:tgtEl>
                                        <p:attrNameLst>
                                          <p:attrName>style.visibility</p:attrName>
                                        </p:attrNameLst>
                                      </p:cBhvr>
                                      <p:to>
                                        <p:strVal val="visible"/>
                                      </p:to>
                                    </p:set>
                                    <p:animEffect transition="in" filter="circle(in)">
                                      <p:cBhvr>
                                        <p:cTn id="109" dur="2000"/>
                                        <p:tgtEl>
                                          <p:spTgt spid="5"/>
                                        </p:tgtEl>
                                      </p:cBhvr>
                                    </p:animEffect>
                                  </p:childTnLst>
                                </p:cTn>
                              </p:par>
                            </p:childTnLst>
                          </p:cTn>
                        </p:par>
                      </p:childTnLst>
                    </p:cTn>
                  </p:par>
                  <p:par>
                    <p:cTn id="110" fill="hold">
                      <p:stCondLst>
                        <p:cond delay="indefinite"/>
                      </p:stCondLst>
                      <p:childTnLst>
                        <p:par>
                          <p:cTn id="111" fill="hold">
                            <p:stCondLst>
                              <p:cond delay="0"/>
                            </p:stCondLst>
                            <p:childTnLst>
                              <p:par>
                                <p:cTn id="112" presetID="16" presetClass="entr" presetSubtype="21" fill="hold" grpId="0" nodeType="clickEffect">
                                  <p:stCondLst>
                                    <p:cond delay="0"/>
                                  </p:stCondLst>
                                  <p:childTnLst>
                                    <p:set>
                                      <p:cBhvr>
                                        <p:cTn id="113" dur="1" fill="hold">
                                          <p:stCondLst>
                                            <p:cond delay="0"/>
                                          </p:stCondLst>
                                        </p:cTn>
                                        <p:tgtEl>
                                          <p:spTgt spid="48"/>
                                        </p:tgtEl>
                                        <p:attrNameLst>
                                          <p:attrName>style.visibility</p:attrName>
                                        </p:attrNameLst>
                                      </p:cBhvr>
                                      <p:to>
                                        <p:strVal val="visible"/>
                                      </p:to>
                                    </p:set>
                                    <p:animEffect transition="in" filter="barn(inVertical)">
                                      <p:cBhvr>
                                        <p:cTn id="114"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P spid="38" grpId="0" animBg="1"/>
      <p:bldP spid="18" grpId="0" animBg="1"/>
      <p:bldP spid="23" grpId="0" animBg="1"/>
      <p:bldP spid="46" grpId="0" animBg="1"/>
      <p:bldP spid="48" grpId="0"/>
      <p:bldP spid="47" grpId="0" animBg="1"/>
      <p:bldP spid="49" grpId="0" animBg="1"/>
      <p:bldP spid="53" grpId="0" animBg="1"/>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260475"/>
          </a:xfrm>
        </p:spPr>
        <p:txBody>
          <a:bodyPr rtlCol="0">
            <a:noAutofit/>
          </a:bodyPr>
          <a:lstStyle/>
          <a:p>
            <a:pPr defTabSz="913361" fontAlgn="auto">
              <a:spcAft>
                <a:spcPts val="0"/>
              </a:spcAft>
              <a:defRPr/>
            </a:pPr>
            <a:r>
              <a:rPr lang="en-US" sz="3000" b="1" dirty="0" smtClean="0">
                <a:effectLst>
                  <a:outerShdw blurRad="38100" dist="38100" dir="2700000" algn="tl">
                    <a:srgbClr val="000000">
                      <a:alpha val="43137"/>
                    </a:srgbClr>
                  </a:outerShdw>
                </a:effectLst>
              </a:rPr>
              <a:t>Hubungan Perencanaan Pembangunan dan </a:t>
            </a:r>
            <a:r>
              <a:rPr lang="en-US" sz="3000" b="1" dirty="0" err="1" smtClean="0">
                <a:effectLst>
                  <a:outerShdw blurRad="38100" dist="38100" dir="2700000" algn="tl">
                    <a:srgbClr val="000000">
                      <a:alpha val="43137"/>
                    </a:srgbClr>
                  </a:outerShdw>
                </a:effectLst>
              </a:rPr>
              <a:t>Penataan</a:t>
            </a:r>
            <a:r>
              <a:rPr lang="en-US" sz="3000" b="1" dirty="0" smtClean="0">
                <a:effectLst>
                  <a:outerShdw blurRad="38100" dist="38100" dir="2700000" algn="tl">
                    <a:srgbClr val="000000">
                      <a:alpha val="43137"/>
                    </a:srgbClr>
                  </a:outerShdw>
                </a:effectLst>
              </a:rPr>
              <a:t> </a:t>
            </a:r>
            <a:r>
              <a:rPr lang="en-US" sz="3000" b="1" dirty="0" err="1" smtClean="0">
                <a:effectLst>
                  <a:outerShdw blurRad="38100" dist="38100" dir="2700000" algn="tl">
                    <a:srgbClr val="000000">
                      <a:alpha val="43137"/>
                    </a:srgbClr>
                  </a:outerShdw>
                </a:effectLst>
              </a:rPr>
              <a:t>Ruang</a:t>
            </a:r>
            <a:r>
              <a:rPr lang="en-US" sz="3000" b="1" dirty="0" smtClean="0">
                <a:effectLst>
                  <a:outerShdw blurRad="38100" dist="38100" dir="2700000" algn="tl">
                    <a:srgbClr val="000000">
                      <a:alpha val="43137"/>
                    </a:srgbClr>
                  </a:outerShdw>
                </a:effectLst>
              </a:rPr>
              <a:t>: </a:t>
            </a:r>
            <a:r>
              <a:rPr lang="en-US" sz="3000" b="1" i="1" dirty="0" err="1" smtClean="0">
                <a:solidFill>
                  <a:srgbClr val="C00000"/>
                </a:solidFill>
                <a:effectLst>
                  <a:outerShdw blurRad="38100" dist="38100" dir="2700000" algn="tl">
                    <a:srgbClr val="000000">
                      <a:alpha val="43137"/>
                    </a:srgbClr>
                  </a:outerShdw>
                </a:effectLst>
              </a:rPr>
              <a:t>Apakah</a:t>
            </a:r>
            <a:r>
              <a:rPr lang="en-US" sz="3000" b="1" i="1" dirty="0" smtClean="0">
                <a:solidFill>
                  <a:srgbClr val="C00000"/>
                </a:solidFill>
                <a:effectLst>
                  <a:outerShdw blurRad="38100" dist="38100" dir="2700000" algn="tl">
                    <a:srgbClr val="000000">
                      <a:alpha val="43137"/>
                    </a:srgbClr>
                  </a:outerShdw>
                </a:effectLst>
              </a:rPr>
              <a:t> Ada yang </a:t>
            </a:r>
            <a:r>
              <a:rPr lang="en-US" sz="3000" b="1" i="1" dirty="0" err="1" smtClean="0">
                <a:solidFill>
                  <a:srgbClr val="C00000"/>
                </a:solidFill>
                <a:effectLst>
                  <a:outerShdw blurRad="38100" dist="38100" dir="2700000" algn="tl">
                    <a:srgbClr val="000000">
                      <a:alpha val="43137"/>
                    </a:srgbClr>
                  </a:outerShdw>
                </a:effectLst>
              </a:rPr>
              <a:t>Berubah</a:t>
            </a:r>
            <a:r>
              <a:rPr lang="en-US" sz="3000" b="1" i="1" dirty="0" smtClean="0">
                <a:solidFill>
                  <a:srgbClr val="C00000"/>
                </a:solidFill>
                <a:effectLst>
                  <a:outerShdw blurRad="38100" dist="38100" dir="2700000" algn="tl">
                    <a:srgbClr val="000000">
                      <a:alpha val="43137"/>
                    </a:srgbClr>
                  </a:outerShdw>
                </a:effectLst>
              </a:rPr>
              <a:t> dg </a:t>
            </a:r>
            <a:r>
              <a:rPr lang="en-US" sz="3000" b="1" i="1" dirty="0" err="1" smtClean="0">
                <a:solidFill>
                  <a:srgbClr val="C00000"/>
                </a:solidFill>
                <a:effectLst>
                  <a:outerShdw blurRad="38100" dist="38100" dir="2700000" algn="tl">
                    <a:srgbClr val="000000">
                      <a:alpha val="43137"/>
                    </a:srgbClr>
                  </a:outerShdw>
                </a:effectLst>
              </a:rPr>
              <a:t>Permendagri</a:t>
            </a:r>
            <a:r>
              <a:rPr lang="en-US" sz="3000" b="1" i="1" dirty="0" smtClean="0">
                <a:solidFill>
                  <a:srgbClr val="C00000"/>
                </a:solidFill>
                <a:effectLst>
                  <a:outerShdw blurRad="38100" dist="38100" dir="2700000" algn="tl">
                    <a:srgbClr val="000000">
                      <a:alpha val="43137"/>
                    </a:srgbClr>
                  </a:outerShdw>
                </a:effectLst>
              </a:rPr>
              <a:t> 86 </a:t>
            </a:r>
            <a:r>
              <a:rPr lang="en-US" sz="3000" b="1" i="1" dirty="0" err="1" smtClean="0">
                <a:solidFill>
                  <a:srgbClr val="C00000"/>
                </a:solidFill>
                <a:effectLst>
                  <a:outerShdw blurRad="38100" dist="38100" dir="2700000" algn="tl">
                    <a:srgbClr val="000000">
                      <a:alpha val="43137"/>
                    </a:srgbClr>
                  </a:outerShdw>
                </a:effectLst>
              </a:rPr>
              <a:t>Tahun</a:t>
            </a:r>
            <a:r>
              <a:rPr lang="en-US" sz="3000" b="1" i="1" dirty="0" smtClean="0">
                <a:solidFill>
                  <a:srgbClr val="C00000"/>
                </a:solidFill>
                <a:effectLst>
                  <a:outerShdw blurRad="38100" dist="38100" dir="2700000" algn="tl">
                    <a:srgbClr val="000000">
                      <a:alpha val="43137"/>
                    </a:srgbClr>
                  </a:outerShdw>
                </a:effectLst>
              </a:rPr>
              <a:t> 2017?</a:t>
            </a:r>
            <a:endParaRPr lang="en-US" sz="3000" b="1" i="1" dirty="0">
              <a:solidFill>
                <a:srgbClr val="C00000"/>
              </a:solidFill>
              <a:effectLst>
                <a:outerShdw blurRad="38100" dist="38100" dir="2700000" algn="tl">
                  <a:srgbClr val="000000">
                    <a:alpha val="43137"/>
                  </a:srgbClr>
                </a:outerShdw>
              </a:effectLst>
            </a:endParaRPr>
          </a:p>
        </p:txBody>
      </p:sp>
      <p:sp>
        <p:nvSpPr>
          <p:cNvPr id="35843" name="TextBox 2"/>
          <p:cNvSpPr txBox="1">
            <a:spLocks noChangeArrowheads="1"/>
          </p:cNvSpPr>
          <p:nvPr/>
        </p:nvSpPr>
        <p:spPr bwMode="auto">
          <a:xfrm>
            <a:off x="3421063" y="5949950"/>
            <a:ext cx="1295400" cy="830263"/>
          </a:xfrm>
          <a:prstGeom prst="rect">
            <a:avLst/>
          </a:prstGeom>
          <a:solidFill>
            <a:srgbClr val="FFFF00"/>
          </a:solidFill>
          <a:ln w="38100">
            <a:solidFill>
              <a:schemeClr val="accent1"/>
            </a:solidFill>
            <a:miter lim="800000"/>
            <a:headEnd/>
            <a:tailEnd/>
          </a:ln>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t>UU 17/2003</a:t>
            </a:r>
          </a:p>
        </p:txBody>
      </p:sp>
      <p:sp>
        <p:nvSpPr>
          <p:cNvPr id="35844" name="TextBox 3"/>
          <p:cNvSpPr txBox="1">
            <a:spLocks noChangeArrowheads="1"/>
          </p:cNvSpPr>
          <p:nvPr/>
        </p:nvSpPr>
        <p:spPr bwMode="auto">
          <a:xfrm>
            <a:off x="142875" y="3313113"/>
            <a:ext cx="1295400" cy="830262"/>
          </a:xfrm>
          <a:prstGeom prst="rect">
            <a:avLst/>
          </a:prstGeom>
          <a:solidFill>
            <a:srgbClr val="FFFF00"/>
          </a:solidFill>
          <a:ln w="38100">
            <a:solidFill>
              <a:schemeClr val="accent1"/>
            </a:solidFill>
            <a:miter lim="800000"/>
            <a:headEnd/>
            <a:tailEnd/>
          </a:ln>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t>UU 32/2004</a:t>
            </a:r>
          </a:p>
        </p:txBody>
      </p:sp>
      <p:sp>
        <p:nvSpPr>
          <p:cNvPr id="35845" name="TextBox 4"/>
          <p:cNvSpPr txBox="1">
            <a:spLocks noChangeArrowheads="1"/>
          </p:cNvSpPr>
          <p:nvPr/>
        </p:nvSpPr>
        <p:spPr bwMode="auto">
          <a:xfrm>
            <a:off x="7656513" y="2665413"/>
            <a:ext cx="1295400" cy="830262"/>
          </a:xfrm>
          <a:prstGeom prst="rect">
            <a:avLst/>
          </a:prstGeom>
          <a:solidFill>
            <a:srgbClr val="FFFF00"/>
          </a:solidFill>
          <a:ln w="38100">
            <a:solidFill>
              <a:schemeClr val="accent1"/>
            </a:solidFill>
            <a:miter lim="800000"/>
            <a:headEnd/>
            <a:tailEnd/>
          </a:ln>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t>UU 26/2007</a:t>
            </a:r>
          </a:p>
        </p:txBody>
      </p:sp>
      <p:sp>
        <p:nvSpPr>
          <p:cNvPr id="35846" name="TextBox 5"/>
          <p:cNvSpPr txBox="1">
            <a:spLocks noChangeArrowheads="1"/>
          </p:cNvSpPr>
          <p:nvPr/>
        </p:nvSpPr>
        <p:spPr bwMode="auto">
          <a:xfrm>
            <a:off x="1971675" y="2703513"/>
            <a:ext cx="1295400" cy="830262"/>
          </a:xfrm>
          <a:prstGeom prst="rect">
            <a:avLst/>
          </a:prstGeom>
          <a:noFill/>
          <a:ln w="381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t>PP 8/2008</a:t>
            </a:r>
          </a:p>
        </p:txBody>
      </p:sp>
      <p:sp>
        <p:nvSpPr>
          <p:cNvPr id="19" name="TextBox 18"/>
          <p:cNvSpPr txBox="1"/>
          <p:nvPr/>
        </p:nvSpPr>
        <p:spPr>
          <a:xfrm>
            <a:off x="3886200" y="3156446"/>
            <a:ext cx="1295400" cy="1200329"/>
          </a:xfrm>
          <a:prstGeom prst="rect">
            <a:avLst/>
          </a:prstGeom>
          <a:solidFill>
            <a:schemeClr val="accent3">
              <a:lumMod val="60000"/>
              <a:lumOff val="40000"/>
            </a:schemeClr>
          </a:solidFill>
          <a:ln w="381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algn="ctr" eaLnBrk="0" hangingPunct="0">
              <a:defRPr/>
            </a:pPr>
            <a:r>
              <a:rPr lang="en-US" dirty="0">
                <a:cs typeface="+mn-cs"/>
              </a:rPr>
              <a:t>RPJPD</a:t>
            </a:r>
          </a:p>
          <a:p>
            <a:pPr algn="ctr" eaLnBrk="0" hangingPunct="0">
              <a:defRPr/>
            </a:pPr>
            <a:r>
              <a:rPr lang="en-US" dirty="0">
                <a:cs typeface="+mn-cs"/>
              </a:rPr>
              <a:t>RPJMD</a:t>
            </a:r>
          </a:p>
          <a:p>
            <a:pPr algn="ctr" eaLnBrk="0" hangingPunct="0">
              <a:defRPr/>
            </a:pPr>
            <a:r>
              <a:rPr lang="en-US" dirty="0">
                <a:cs typeface="+mn-cs"/>
              </a:rPr>
              <a:t>RKPD</a:t>
            </a:r>
          </a:p>
        </p:txBody>
      </p:sp>
      <p:sp>
        <p:nvSpPr>
          <p:cNvPr id="20" name="TextBox 19"/>
          <p:cNvSpPr txBox="1"/>
          <p:nvPr/>
        </p:nvSpPr>
        <p:spPr>
          <a:xfrm>
            <a:off x="5715000" y="3156446"/>
            <a:ext cx="1295400" cy="1200329"/>
          </a:xfrm>
          <a:prstGeom prst="rect">
            <a:avLst/>
          </a:prstGeom>
          <a:solidFill>
            <a:srgbClr val="FFC000"/>
          </a:solidFill>
          <a:ln w="381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pAutoFit/>
          </a:bodyPr>
          <a:lstStyle/>
          <a:p>
            <a:pPr algn="ctr" eaLnBrk="0" hangingPunct="0">
              <a:defRPr/>
            </a:pPr>
            <a:r>
              <a:rPr lang="en-US" dirty="0">
                <a:cs typeface="+mn-cs"/>
              </a:rPr>
              <a:t>RTRWK</a:t>
            </a:r>
          </a:p>
          <a:p>
            <a:pPr algn="ctr" eaLnBrk="0" hangingPunct="0">
              <a:defRPr/>
            </a:pPr>
            <a:endParaRPr lang="en-US" dirty="0">
              <a:cs typeface="+mn-cs"/>
            </a:endParaRPr>
          </a:p>
          <a:p>
            <a:pPr algn="ctr" eaLnBrk="0" hangingPunct="0">
              <a:defRPr/>
            </a:pPr>
            <a:r>
              <a:rPr lang="en-US" dirty="0">
                <a:cs typeface="+mn-cs"/>
              </a:rPr>
              <a:t>RDTRK</a:t>
            </a:r>
          </a:p>
        </p:txBody>
      </p:sp>
      <p:sp>
        <p:nvSpPr>
          <p:cNvPr id="34" name="Curved Down Arrow 33"/>
          <p:cNvSpPr/>
          <p:nvPr/>
        </p:nvSpPr>
        <p:spPr>
          <a:xfrm>
            <a:off x="4495800" y="2393950"/>
            <a:ext cx="1752600" cy="6858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solidFill>
                <a:schemeClr val="tx1"/>
              </a:solidFill>
            </a:endParaRPr>
          </a:p>
        </p:txBody>
      </p:sp>
      <p:sp>
        <p:nvSpPr>
          <p:cNvPr id="35" name="Curved Down Arrow 34"/>
          <p:cNvSpPr/>
          <p:nvPr/>
        </p:nvSpPr>
        <p:spPr>
          <a:xfrm rot="10800000">
            <a:off x="4419600" y="4451350"/>
            <a:ext cx="1752600" cy="6858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solidFill>
                <a:schemeClr val="tx1"/>
              </a:solidFill>
            </a:endParaRPr>
          </a:p>
        </p:txBody>
      </p:sp>
      <p:sp>
        <p:nvSpPr>
          <p:cNvPr id="36" name="Left Arrow 35"/>
          <p:cNvSpPr/>
          <p:nvPr/>
        </p:nvSpPr>
        <p:spPr>
          <a:xfrm>
            <a:off x="7086600" y="3689350"/>
            <a:ext cx="304800" cy="304800"/>
          </a:xfrm>
          <a:prstGeom prst="lef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37" name="Right Brace 36"/>
          <p:cNvSpPr/>
          <p:nvPr/>
        </p:nvSpPr>
        <p:spPr>
          <a:xfrm>
            <a:off x="1514475" y="2551113"/>
            <a:ext cx="457200" cy="1295400"/>
          </a:xfrm>
          <a:prstGeom prst="rightBrace">
            <a:avLst/>
          </a:prstGeom>
          <a:noFill/>
          <a:ln w="38100">
            <a:solidFill>
              <a:schemeClr val="accent2"/>
            </a:solidFill>
          </a:ln>
        </p:spPr>
        <p:style>
          <a:lnRef idx="1">
            <a:schemeClr val="accent1"/>
          </a:lnRef>
          <a:fillRef idx="0">
            <a:schemeClr val="accent1"/>
          </a:fillRef>
          <a:effectRef idx="0">
            <a:schemeClr val="accent1"/>
          </a:effectRef>
          <a:fontRef idx="minor">
            <a:schemeClr val="tx1"/>
          </a:fontRef>
        </p:style>
        <p:txBody>
          <a:bodyPr anchor="ctr"/>
          <a:lstStyle/>
          <a:p>
            <a:pPr algn="ctr" eaLnBrk="0" hangingPunct="0">
              <a:defRPr/>
            </a:pPr>
            <a:endParaRPr lang="en-US"/>
          </a:p>
        </p:txBody>
      </p:sp>
      <p:sp>
        <p:nvSpPr>
          <p:cNvPr id="38" name="Right Arrow 37"/>
          <p:cNvSpPr/>
          <p:nvPr/>
        </p:nvSpPr>
        <p:spPr>
          <a:xfrm>
            <a:off x="3429000" y="3689350"/>
            <a:ext cx="381000" cy="404813"/>
          </a:xfrm>
          <a:prstGeom prst="rightArrow">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39" name="TextBox 38"/>
          <p:cNvSpPr txBox="1"/>
          <p:nvPr/>
        </p:nvSpPr>
        <p:spPr>
          <a:xfrm>
            <a:off x="4267200" y="1412875"/>
            <a:ext cx="2209800" cy="1016000"/>
          </a:xfrm>
          <a:prstGeom prst="rect">
            <a:avLst/>
          </a:prstGeom>
          <a:noFill/>
        </p:spPr>
        <p:txBody>
          <a:bodyPr>
            <a:spAutoFit/>
          </a:bodyPr>
          <a:lstStyle/>
          <a:p>
            <a:pPr algn="ctr" eaLnBrk="0" hangingPunct="0">
              <a:defRPr/>
            </a:pPr>
            <a:r>
              <a:rPr lang="en-US" sz="2000" b="1" dirty="0">
                <a:solidFill>
                  <a:srgbClr val="C00000"/>
                </a:solidFill>
                <a:effectLst>
                  <a:outerShdw blurRad="38100" dist="38100" dir="2700000" algn="tl">
                    <a:srgbClr val="000000">
                      <a:alpha val="43137"/>
                    </a:srgbClr>
                  </a:outerShdw>
                </a:effectLst>
                <a:cs typeface="+mn-cs"/>
              </a:rPr>
              <a:t>Memperhatikan, Mempedomani, Mengacu</a:t>
            </a:r>
          </a:p>
        </p:txBody>
      </p:sp>
      <p:sp>
        <p:nvSpPr>
          <p:cNvPr id="40" name="TextBox 39"/>
          <p:cNvSpPr txBox="1"/>
          <p:nvPr/>
        </p:nvSpPr>
        <p:spPr>
          <a:xfrm>
            <a:off x="4419600" y="5137150"/>
            <a:ext cx="2438400" cy="1016000"/>
          </a:xfrm>
          <a:prstGeom prst="rect">
            <a:avLst/>
          </a:prstGeom>
          <a:noFill/>
        </p:spPr>
        <p:txBody>
          <a:bodyPr wrap="square">
            <a:spAutoFit/>
          </a:bodyPr>
          <a:lstStyle/>
          <a:p>
            <a:pPr algn="ctr" eaLnBrk="0" hangingPunct="0">
              <a:defRPr/>
            </a:pPr>
            <a:r>
              <a:rPr lang="en-US" sz="2000" b="1" dirty="0">
                <a:solidFill>
                  <a:srgbClr val="C00000"/>
                </a:solidFill>
                <a:effectLst>
                  <a:outerShdw blurRad="38100" dist="38100" dir="2700000" algn="tl">
                    <a:srgbClr val="000000">
                      <a:alpha val="43137"/>
                    </a:srgbClr>
                  </a:outerShdw>
                </a:effectLst>
                <a:cs typeface="+mn-cs"/>
              </a:rPr>
              <a:t>Memperhatikan, Mempedomani, Mengacu</a:t>
            </a:r>
          </a:p>
        </p:txBody>
      </p:sp>
      <p:cxnSp>
        <p:nvCxnSpPr>
          <p:cNvPr id="43" name="Straight Connector 42"/>
          <p:cNvCxnSpPr/>
          <p:nvPr/>
        </p:nvCxnSpPr>
        <p:spPr>
          <a:xfrm rot="10800000" flipH="1">
            <a:off x="5715000" y="3756025"/>
            <a:ext cx="1295400" cy="0"/>
          </a:xfrm>
          <a:prstGeom prst="line">
            <a:avLst/>
          </a:prstGeom>
        </p:spPr>
        <p:style>
          <a:lnRef idx="1">
            <a:schemeClr val="accent1"/>
          </a:lnRef>
          <a:fillRef idx="0">
            <a:schemeClr val="accent1"/>
          </a:fillRef>
          <a:effectRef idx="0">
            <a:schemeClr val="accent1"/>
          </a:effectRef>
          <a:fontRef idx="minor">
            <a:schemeClr val="tx1"/>
          </a:fontRef>
        </p:style>
      </p:cxnSp>
      <p:sp>
        <p:nvSpPr>
          <p:cNvPr id="35861" name="TextBox 17"/>
          <p:cNvSpPr txBox="1">
            <a:spLocks noChangeArrowheads="1"/>
          </p:cNvSpPr>
          <p:nvPr/>
        </p:nvSpPr>
        <p:spPr bwMode="auto">
          <a:xfrm>
            <a:off x="1403349" y="4418013"/>
            <a:ext cx="1863725" cy="646112"/>
          </a:xfrm>
          <a:prstGeom prst="rect">
            <a:avLst/>
          </a:prstGeom>
          <a:noFill/>
          <a:ln w="2857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d-ID" sz="1800"/>
              <a:t>PERMENDAGRI  54/2010</a:t>
            </a:r>
          </a:p>
        </p:txBody>
      </p:sp>
      <p:cxnSp>
        <p:nvCxnSpPr>
          <p:cNvPr id="22" name="Shape 21"/>
          <p:cNvCxnSpPr>
            <a:stCxn id="35844" idx="2"/>
            <a:endCxn id="47" idx="1"/>
          </p:cNvCxnSpPr>
          <p:nvPr/>
        </p:nvCxnSpPr>
        <p:spPr>
          <a:xfrm rot="16200000" flipH="1">
            <a:off x="527978" y="4405971"/>
            <a:ext cx="1030018" cy="504825"/>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35846" idx="2"/>
          </p:cNvCxnSpPr>
          <p:nvPr/>
        </p:nvCxnSpPr>
        <p:spPr>
          <a:xfrm rot="16200000" flipH="1">
            <a:off x="2179638" y="3973512"/>
            <a:ext cx="884238" cy="47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3427413" y="2967038"/>
            <a:ext cx="1587" cy="1770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V="1">
            <a:off x="3267075" y="4729163"/>
            <a:ext cx="161925" cy="3175"/>
          </a:xfrm>
          <a:prstGeom prst="line">
            <a:avLst/>
          </a:prstGeom>
        </p:spPr>
        <p:style>
          <a:lnRef idx="1">
            <a:schemeClr val="accent1"/>
          </a:lnRef>
          <a:fillRef idx="0">
            <a:schemeClr val="accent1"/>
          </a:fillRef>
          <a:effectRef idx="0">
            <a:schemeClr val="accent1"/>
          </a:effectRef>
          <a:fontRef idx="minor">
            <a:schemeClr val="tx1"/>
          </a:fontRef>
        </p:style>
      </p:cxnSp>
      <p:sp>
        <p:nvSpPr>
          <p:cNvPr id="35866" name="TextBox 22"/>
          <p:cNvSpPr txBox="1">
            <a:spLocks noChangeArrowheads="1"/>
          </p:cNvSpPr>
          <p:nvPr/>
        </p:nvSpPr>
        <p:spPr bwMode="auto">
          <a:xfrm>
            <a:off x="1412874" y="5103813"/>
            <a:ext cx="1863725" cy="646112"/>
          </a:xfrm>
          <a:prstGeom prst="rect">
            <a:avLst/>
          </a:prstGeom>
          <a:noFill/>
          <a:ln w="2857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d-ID" sz="1800" dirty="0"/>
              <a:t>PERMENDAGRI  </a:t>
            </a:r>
            <a:r>
              <a:rPr lang="en-US" sz="1800" dirty="0"/>
              <a:t>72</a:t>
            </a:r>
            <a:r>
              <a:rPr lang="id-ID" sz="1800" dirty="0"/>
              <a:t>/201</a:t>
            </a:r>
            <a:r>
              <a:rPr lang="en-US" sz="1800" dirty="0"/>
              <a:t>3</a:t>
            </a:r>
            <a:endParaRPr lang="id-ID" sz="1800" dirty="0"/>
          </a:p>
        </p:txBody>
      </p:sp>
      <p:cxnSp>
        <p:nvCxnSpPr>
          <p:cNvPr id="9" name="Straight Connector 8"/>
          <p:cNvCxnSpPr/>
          <p:nvPr/>
        </p:nvCxnSpPr>
        <p:spPr>
          <a:xfrm flipH="1">
            <a:off x="3267075" y="4605338"/>
            <a:ext cx="0" cy="8207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a:endCxn id="35866" idx="3"/>
          </p:cNvCxnSpPr>
          <p:nvPr/>
        </p:nvCxnSpPr>
        <p:spPr>
          <a:xfrm>
            <a:off x="3267075" y="5426075"/>
            <a:ext cx="9524"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3117850" y="4605338"/>
            <a:ext cx="149225" cy="0"/>
          </a:xfrm>
          <a:prstGeom prst="line">
            <a:avLst/>
          </a:prstGeom>
        </p:spPr>
        <p:style>
          <a:lnRef idx="1">
            <a:schemeClr val="accent1"/>
          </a:lnRef>
          <a:fillRef idx="0">
            <a:schemeClr val="accent1"/>
          </a:fillRef>
          <a:effectRef idx="0">
            <a:schemeClr val="accent1"/>
          </a:effectRef>
          <a:fontRef idx="minor">
            <a:schemeClr val="tx1"/>
          </a:fontRef>
        </p:style>
      </p:cxnSp>
      <p:sp>
        <p:nvSpPr>
          <p:cNvPr id="35870" name="TextBox 40"/>
          <p:cNvSpPr txBox="1">
            <a:spLocks noChangeArrowheads="1"/>
          </p:cNvSpPr>
          <p:nvPr/>
        </p:nvSpPr>
        <p:spPr bwMode="auto">
          <a:xfrm>
            <a:off x="7667625" y="3729038"/>
            <a:ext cx="1295400" cy="830262"/>
          </a:xfrm>
          <a:prstGeom prst="rect">
            <a:avLst/>
          </a:prstGeom>
          <a:noFill/>
          <a:ln w="381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t>PP 15/2010</a:t>
            </a:r>
          </a:p>
        </p:txBody>
      </p:sp>
      <p:cxnSp>
        <p:nvCxnSpPr>
          <p:cNvPr id="42" name="Straight Connector 41"/>
          <p:cNvCxnSpPr/>
          <p:nvPr/>
        </p:nvCxnSpPr>
        <p:spPr>
          <a:xfrm flipH="1">
            <a:off x="7524750" y="3313113"/>
            <a:ext cx="0" cy="8207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7524750" y="3313113"/>
            <a:ext cx="13176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a:endCxn id="35870" idx="1"/>
          </p:cNvCxnSpPr>
          <p:nvPr/>
        </p:nvCxnSpPr>
        <p:spPr>
          <a:xfrm>
            <a:off x="7524750" y="4143375"/>
            <a:ext cx="14287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35845" idx="2"/>
            <a:endCxn id="35870" idx="0"/>
          </p:cNvCxnSpPr>
          <p:nvPr/>
        </p:nvCxnSpPr>
        <p:spPr>
          <a:xfrm>
            <a:off x="8304213" y="3495675"/>
            <a:ext cx="11112" cy="2333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10800000" flipH="1">
            <a:off x="3886200" y="3951288"/>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V="1">
            <a:off x="4140200" y="4143375"/>
            <a:ext cx="0" cy="18065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5877" name="TextBox 45"/>
          <p:cNvSpPr txBox="1">
            <a:spLocks noChangeArrowheads="1"/>
          </p:cNvSpPr>
          <p:nvPr/>
        </p:nvSpPr>
        <p:spPr bwMode="auto">
          <a:xfrm>
            <a:off x="142875" y="2135188"/>
            <a:ext cx="1295400" cy="831850"/>
          </a:xfrm>
          <a:prstGeom prst="rect">
            <a:avLst/>
          </a:prstGeom>
          <a:solidFill>
            <a:srgbClr val="FFFF00"/>
          </a:solidFill>
          <a:ln w="38100">
            <a:solidFill>
              <a:schemeClr val="accent1"/>
            </a:solidFill>
            <a:miter lim="800000"/>
            <a:headEnd/>
            <a:tailEnd/>
          </a:ln>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t>UU 25/2004</a:t>
            </a:r>
          </a:p>
        </p:txBody>
      </p:sp>
      <p:sp>
        <p:nvSpPr>
          <p:cNvPr id="48" name="TextBox 47"/>
          <p:cNvSpPr txBox="1"/>
          <p:nvPr/>
        </p:nvSpPr>
        <p:spPr>
          <a:xfrm>
            <a:off x="142875" y="5876925"/>
            <a:ext cx="2974975" cy="954088"/>
          </a:xfrm>
          <a:prstGeom prst="rect">
            <a:avLst/>
          </a:prstGeom>
          <a:noFill/>
        </p:spPr>
        <p:txBody>
          <a:bodyPr>
            <a:spAutoFit/>
          </a:bodyPr>
          <a:lstStyle/>
          <a:p>
            <a:pPr eaLnBrk="0" hangingPunct="0">
              <a:defRPr/>
            </a:pPr>
            <a:r>
              <a:rPr lang="en-US" sz="1400" dirty="0" err="1">
                <a:cs typeface="+mn-cs"/>
              </a:rPr>
              <a:t>Perlu</a:t>
            </a:r>
            <a:r>
              <a:rPr lang="en-US" sz="1400" dirty="0">
                <a:cs typeface="+mn-cs"/>
              </a:rPr>
              <a:t> </a:t>
            </a:r>
            <a:r>
              <a:rPr lang="en-US" sz="1400" dirty="0" err="1">
                <a:cs typeface="+mn-cs"/>
              </a:rPr>
              <a:t>diketahui</a:t>
            </a:r>
            <a:r>
              <a:rPr lang="en-US" sz="1400" dirty="0">
                <a:cs typeface="+mn-cs"/>
              </a:rPr>
              <a:t> </a:t>
            </a:r>
            <a:r>
              <a:rPr lang="en-US" sz="1400" b="1" dirty="0">
                <a:effectLst>
                  <a:outerShdw blurRad="38100" dist="38100" dir="2700000" algn="tl">
                    <a:srgbClr val="000000">
                      <a:alpha val="43137"/>
                    </a:srgbClr>
                  </a:outerShdw>
                </a:effectLst>
                <a:cs typeface="+mn-cs"/>
              </a:rPr>
              <a:t>UU 32/2004 </a:t>
            </a:r>
            <a:r>
              <a:rPr lang="en-US" sz="1400" b="1" dirty="0" err="1">
                <a:effectLst>
                  <a:outerShdw blurRad="38100" dist="38100" dir="2700000" algn="tl">
                    <a:srgbClr val="000000">
                      <a:alpha val="43137"/>
                    </a:srgbClr>
                  </a:outerShdw>
                </a:effectLst>
                <a:cs typeface="+mn-cs"/>
              </a:rPr>
              <a:t>telah</a:t>
            </a:r>
            <a:r>
              <a:rPr lang="en-US" sz="1400" b="1" dirty="0">
                <a:effectLst>
                  <a:outerShdw blurRad="38100" dist="38100" dir="2700000" algn="tl">
                    <a:srgbClr val="000000">
                      <a:alpha val="43137"/>
                    </a:srgbClr>
                  </a:outerShdw>
                </a:effectLst>
                <a:cs typeface="+mn-cs"/>
              </a:rPr>
              <a:t> </a:t>
            </a:r>
            <a:r>
              <a:rPr lang="en-US" sz="1400" b="1" dirty="0" err="1">
                <a:effectLst>
                  <a:outerShdw blurRad="38100" dist="38100" dir="2700000" algn="tl">
                    <a:srgbClr val="000000">
                      <a:alpha val="43137"/>
                    </a:srgbClr>
                  </a:outerShdw>
                </a:effectLst>
                <a:cs typeface="+mn-cs"/>
              </a:rPr>
              <a:t>dicabut</a:t>
            </a:r>
            <a:r>
              <a:rPr lang="en-US" sz="1400" b="1" dirty="0">
                <a:effectLst>
                  <a:outerShdw blurRad="38100" dist="38100" dir="2700000" algn="tl">
                    <a:srgbClr val="000000">
                      <a:alpha val="43137"/>
                    </a:srgbClr>
                  </a:outerShdw>
                </a:effectLst>
                <a:cs typeface="+mn-cs"/>
              </a:rPr>
              <a:t> </a:t>
            </a:r>
            <a:r>
              <a:rPr lang="en-US" sz="1400" b="1" dirty="0" err="1">
                <a:effectLst>
                  <a:outerShdw blurRad="38100" dist="38100" dir="2700000" algn="tl">
                    <a:srgbClr val="000000">
                      <a:alpha val="43137"/>
                    </a:srgbClr>
                  </a:outerShdw>
                </a:effectLst>
                <a:cs typeface="+mn-cs"/>
              </a:rPr>
              <a:t>dengan</a:t>
            </a:r>
            <a:r>
              <a:rPr lang="en-US" sz="1400" b="1" dirty="0">
                <a:effectLst>
                  <a:outerShdw blurRad="38100" dist="38100" dir="2700000" algn="tl">
                    <a:srgbClr val="000000">
                      <a:alpha val="43137"/>
                    </a:srgbClr>
                  </a:outerShdw>
                </a:effectLst>
                <a:cs typeface="+mn-cs"/>
              </a:rPr>
              <a:t> UU 23/2014</a:t>
            </a:r>
            <a:r>
              <a:rPr lang="en-US" sz="1400" dirty="0">
                <a:cs typeface="+mn-cs"/>
              </a:rPr>
              <a:t>, </a:t>
            </a:r>
            <a:r>
              <a:rPr lang="en-US" sz="1400" dirty="0" err="1">
                <a:cs typeface="+mn-cs"/>
              </a:rPr>
              <a:t>dan</a:t>
            </a:r>
            <a:r>
              <a:rPr lang="en-US" sz="1400" dirty="0">
                <a:cs typeface="+mn-cs"/>
              </a:rPr>
              <a:t> </a:t>
            </a:r>
            <a:r>
              <a:rPr lang="en-US" sz="1400" b="1" dirty="0" err="1">
                <a:effectLst>
                  <a:outerShdw blurRad="38100" dist="38100" dir="2700000" algn="tl">
                    <a:srgbClr val="000000">
                      <a:alpha val="43137"/>
                    </a:srgbClr>
                  </a:outerShdw>
                </a:effectLst>
                <a:cs typeface="+mn-cs"/>
              </a:rPr>
              <a:t>Permendagri</a:t>
            </a:r>
            <a:r>
              <a:rPr lang="en-US" sz="1400" b="1" dirty="0">
                <a:effectLst>
                  <a:outerShdw blurRad="38100" dist="38100" dir="2700000" algn="tl">
                    <a:srgbClr val="000000">
                      <a:alpha val="43137"/>
                    </a:srgbClr>
                  </a:outerShdw>
                </a:effectLst>
                <a:cs typeface="+mn-cs"/>
              </a:rPr>
              <a:t> 72/2013 </a:t>
            </a:r>
            <a:r>
              <a:rPr lang="en-US" sz="1400" b="1" dirty="0" err="1">
                <a:effectLst>
                  <a:outerShdw blurRad="38100" dist="38100" dir="2700000" algn="tl">
                    <a:srgbClr val="000000">
                      <a:alpha val="43137"/>
                    </a:srgbClr>
                  </a:outerShdw>
                </a:effectLst>
                <a:cs typeface="+mn-cs"/>
              </a:rPr>
              <a:t>dicabut</a:t>
            </a:r>
            <a:r>
              <a:rPr lang="en-US" sz="1400" b="1" dirty="0">
                <a:effectLst>
                  <a:outerShdw blurRad="38100" dist="38100" dir="2700000" algn="tl">
                    <a:srgbClr val="000000">
                      <a:alpha val="43137"/>
                    </a:srgbClr>
                  </a:outerShdw>
                </a:effectLst>
                <a:cs typeface="+mn-cs"/>
              </a:rPr>
              <a:t> </a:t>
            </a:r>
            <a:r>
              <a:rPr lang="en-US" sz="1400" b="1" dirty="0" err="1">
                <a:effectLst>
                  <a:outerShdw blurRad="38100" dist="38100" dir="2700000" algn="tl">
                    <a:srgbClr val="000000">
                      <a:alpha val="43137"/>
                    </a:srgbClr>
                  </a:outerShdw>
                </a:effectLst>
                <a:cs typeface="+mn-cs"/>
              </a:rPr>
              <a:t>dengan</a:t>
            </a:r>
            <a:r>
              <a:rPr lang="en-US" sz="1400" b="1" dirty="0">
                <a:effectLst>
                  <a:outerShdw blurRad="38100" dist="38100" dir="2700000" algn="tl">
                    <a:srgbClr val="000000">
                      <a:alpha val="43137"/>
                    </a:srgbClr>
                  </a:outerShdw>
                </a:effectLst>
                <a:cs typeface="+mn-cs"/>
              </a:rPr>
              <a:t> </a:t>
            </a:r>
            <a:r>
              <a:rPr lang="en-US" sz="1400" b="1" dirty="0" err="1">
                <a:effectLst>
                  <a:outerShdw blurRad="38100" dist="38100" dir="2700000" algn="tl">
                    <a:srgbClr val="000000">
                      <a:alpha val="43137"/>
                    </a:srgbClr>
                  </a:outerShdw>
                </a:effectLst>
                <a:cs typeface="+mn-cs"/>
              </a:rPr>
              <a:t>Permendagri</a:t>
            </a:r>
            <a:r>
              <a:rPr lang="en-US" sz="1400" b="1" dirty="0">
                <a:effectLst>
                  <a:outerShdw blurRad="38100" dist="38100" dir="2700000" algn="tl">
                    <a:srgbClr val="000000">
                      <a:alpha val="43137"/>
                    </a:srgbClr>
                  </a:outerShdw>
                </a:effectLst>
                <a:cs typeface="+mn-cs"/>
              </a:rPr>
              <a:t> 20/2016</a:t>
            </a:r>
          </a:p>
        </p:txBody>
      </p:sp>
      <p:cxnSp>
        <p:nvCxnSpPr>
          <p:cNvPr id="10" name="Straight Connector 9"/>
          <p:cNvCxnSpPr/>
          <p:nvPr/>
        </p:nvCxnSpPr>
        <p:spPr>
          <a:xfrm flipH="1">
            <a:off x="3267075" y="2967038"/>
            <a:ext cx="161925"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TextBox 46"/>
          <p:cNvSpPr txBox="1">
            <a:spLocks noChangeArrowheads="1"/>
          </p:cNvSpPr>
          <p:nvPr/>
        </p:nvSpPr>
        <p:spPr bwMode="auto">
          <a:xfrm>
            <a:off x="1295400" y="4419340"/>
            <a:ext cx="1981199" cy="1508105"/>
          </a:xfrm>
          <a:prstGeom prst="rect">
            <a:avLst/>
          </a:prstGeom>
          <a:solidFill>
            <a:schemeClr val="bg1"/>
          </a:solidFill>
          <a:ln w="28575">
            <a:solidFill>
              <a:srgbClr val="0070C0"/>
            </a:solidFill>
            <a:miter lim="800000"/>
            <a:headEnd/>
            <a:tailEnd/>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sz="1800" dirty="0"/>
          </a:p>
          <a:p>
            <a:r>
              <a:rPr lang="id-ID" sz="1800" b="1" dirty="0">
                <a:effectLst>
                  <a:outerShdw blurRad="38100" dist="38100" dir="2700000" algn="tl">
                    <a:srgbClr val="000000">
                      <a:alpha val="43137"/>
                    </a:srgbClr>
                  </a:outerShdw>
                </a:effectLst>
              </a:rPr>
              <a:t>PERMENDAGRI  </a:t>
            </a:r>
            <a:r>
              <a:rPr lang="en-US" sz="1800" b="1" dirty="0" smtClean="0">
                <a:effectLst>
                  <a:outerShdw blurRad="38100" dist="38100" dir="2700000" algn="tl">
                    <a:srgbClr val="000000">
                      <a:alpha val="43137"/>
                    </a:srgbClr>
                  </a:outerShdw>
                </a:effectLst>
              </a:rPr>
              <a:t>86/2017</a:t>
            </a:r>
          </a:p>
          <a:p>
            <a:endParaRPr lang="en-US" sz="1800" b="1" dirty="0" smtClean="0">
              <a:effectLst>
                <a:outerShdw blurRad="38100" dist="38100" dir="2700000" algn="tl">
                  <a:srgbClr val="000000">
                    <a:alpha val="43137"/>
                  </a:srgbClr>
                </a:outerShdw>
              </a:effectLst>
            </a:endParaRPr>
          </a:p>
          <a:p>
            <a:endParaRPr lang="en-US" sz="2000" dirty="0"/>
          </a:p>
        </p:txBody>
      </p:sp>
      <p:sp>
        <p:nvSpPr>
          <p:cNvPr id="49" name="TextBox 48"/>
          <p:cNvSpPr txBox="1">
            <a:spLocks noChangeArrowheads="1"/>
          </p:cNvSpPr>
          <p:nvPr/>
        </p:nvSpPr>
        <p:spPr bwMode="auto">
          <a:xfrm>
            <a:off x="152400" y="3360738"/>
            <a:ext cx="1295400" cy="830262"/>
          </a:xfrm>
          <a:prstGeom prst="rect">
            <a:avLst/>
          </a:prstGeom>
          <a:solidFill>
            <a:srgbClr val="FFFF00"/>
          </a:solidFill>
          <a:ln w="38100">
            <a:solidFill>
              <a:schemeClr val="accent1"/>
            </a:solidFill>
            <a:miter lim="800000"/>
            <a:headEnd/>
            <a:tailEnd/>
          </a:ln>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t>UU 23/2014</a:t>
            </a:r>
          </a:p>
        </p:txBody>
      </p:sp>
    </p:spTree>
    <p:extLst>
      <p:ext uri="{BB962C8B-B14F-4D97-AF65-F5344CB8AC3E}">
        <p14:creationId xmlns:p14="http://schemas.microsoft.com/office/powerpoint/2010/main" val="16638282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anim calcmode="lin" valueType="num">
                                      <p:cBhvr additive="base">
                                        <p:cTn id="7" dur="500" fill="hold"/>
                                        <p:tgtEl>
                                          <p:spTgt spid="49"/>
                                        </p:tgtEl>
                                        <p:attrNameLst>
                                          <p:attrName>ppt_x</p:attrName>
                                        </p:attrNameLst>
                                      </p:cBhvr>
                                      <p:tavLst>
                                        <p:tav tm="0">
                                          <p:val>
                                            <p:strVal val="#ppt_x"/>
                                          </p:val>
                                        </p:tav>
                                        <p:tav tm="100000">
                                          <p:val>
                                            <p:strVal val="#ppt_x"/>
                                          </p:val>
                                        </p:tav>
                                      </p:tavLst>
                                    </p:anim>
                                    <p:anim calcmode="lin" valueType="num">
                                      <p:cBhvr additive="base">
                                        <p:cTn id="8"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7"/>
                                        </p:tgtEl>
                                        <p:attrNameLst>
                                          <p:attrName>style.visibility</p:attrName>
                                        </p:attrNameLst>
                                      </p:cBhvr>
                                      <p:to>
                                        <p:strVal val="visible"/>
                                      </p:to>
                                    </p:set>
                                    <p:anim calcmode="lin" valueType="num">
                                      <p:cBhvr additive="base">
                                        <p:cTn id="13" dur="500" fill="hold"/>
                                        <p:tgtEl>
                                          <p:spTgt spid="47"/>
                                        </p:tgtEl>
                                        <p:attrNameLst>
                                          <p:attrName>ppt_x</p:attrName>
                                        </p:attrNameLst>
                                      </p:cBhvr>
                                      <p:tavLst>
                                        <p:tav tm="0">
                                          <p:val>
                                            <p:strVal val="#ppt_x"/>
                                          </p:val>
                                        </p:tav>
                                        <p:tav tm="100000">
                                          <p:val>
                                            <p:strVal val="#ppt_x"/>
                                          </p:val>
                                        </p:tav>
                                      </p:tavLst>
                                    </p:anim>
                                    <p:anim calcmode="lin" valueType="num">
                                      <p:cBhvr additive="base">
                                        <p:cTn id="14"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4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0600" y="5562600"/>
            <a:ext cx="1524000" cy="457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2" name="Title 1"/>
          <p:cNvSpPr>
            <a:spLocks noGrp="1"/>
          </p:cNvSpPr>
          <p:nvPr>
            <p:ph type="title"/>
          </p:nvPr>
        </p:nvSpPr>
        <p:spPr/>
        <p:txBody>
          <a:bodyPr rtlCol="0">
            <a:noAutofit/>
          </a:bodyPr>
          <a:lstStyle/>
          <a:p>
            <a:pPr defTabSz="913361" fontAlgn="auto">
              <a:spcAft>
                <a:spcPts val="0"/>
              </a:spcAft>
              <a:defRPr/>
            </a:pPr>
            <a:r>
              <a:rPr lang="en-US" sz="3600" b="1" dirty="0" err="1" smtClean="0">
                <a:effectLst>
                  <a:outerShdw blurRad="38100" dist="38100" dir="2700000" algn="tl">
                    <a:srgbClr val="000000">
                      <a:alpha val="43137"/>
                    </a:srgbClr>
                  </a:outerShdw>
                </a:effectLst>
              </a:rPr>
              <a:t>Pendekatan</a:t>
            </a:r>
            <a:r>
              <a:rPr lang="en-US" sz="3600" b="1" dirty="0" smtClean="0">
                <a:effectLst>
                  <a:outerShdw blurRad="38100" dist="38100" dir="2700000" algn="tl">
                    <a:srgbClr val="000000">
                      <a:alpha val="43137"/>
                    </a:srgbClr>
                  </a:outerShdw>
                </a:effectLst>
              </a:rPr>
              <a:t> </a:t>
            </a:r>
            <a:r>
              <a:rPr lang="en-US" sz="3600" b="1" dirty="0" err="1" smtClean="0">
                <a:effectLst>
                  <a:outerShdw blurRad="38100" dist="38100" dir="2700000" algn="tl">
                    <a:srgbClr val="000000">
                      <a:alpha val="43137"/>
                    </a:srgbClr>
                  </a:outerShdw>
                </a:effectLst>
              </a:rPr>
              <a:t>Perencanaan</a:t>
            </a:r>
            <a:r>
              <a:rPr lang="en-US" sz="3600" b="1" dirty="0" smtClean="0">
                <a:effectLst>
                  <a:outerShdw blurRad="38100" dist="38100" dir="2700000" algn="tl">
                    <a:srgbClr val="000000">
                      <a:alpha val="43137"/>
                    </a:srgbClr>
                  </a:outerShdw>
                </a:effectLst>
              </a:rPr>
              <a:t> Pembangunan Daerah (</a:t>
            </a:r>
            <a:r>
              <a:rPr lang="en-US" sz="3600" b="1" dirty="0" err="1" smtClean="0">
                <a:effectLst>
                  <a:outerShdw blurRad="38100" dist="38100" dir="2700000" algn="tl">
                    <a:srgbClr val="000000">
                      <a:alpha val="43137"/>
                    </a:srgbClr>
                  </a:outerShdw>
                </a:effectLst>
              </a:rPr>
              <a:t>Permendagri</a:t>
            </a:r>
            <a:r>
              <a:rPr lang="en-US" sz="3600" b="1" dirty="0" smtClean="0">
                <a:effectLst>
                  <a:outerShdw blurRad="38100" dist="38100" dir="2700000" algn="tl">
                    <a:srgbClr val="000000">
                      <a:alpha val="43137"/>
                    </a:srgbClr>
                  </a:outerShdw>
                </a:effectLst>
              </a:rPr>
              <a:t> 86/2017)</a:t>
            </a:r>
            <a:endParaRPr lang="en-US" sz="36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rtlCol="0">
            <a:normAutofit fontScale="85000" lnSpcReduction="20000"/>
          </a:bodyPr>
          <a:lstStyle/>
          <a:p>
            <a:pPr marL="342510" indent="-342510" defTabSz="913361" fontAlgn="auto">
              <a:spcAft>
                <a:spcPts val="0"/>
              </a:spcAft>
              <a:defRPr/>
            </a:pPr>
            <a:r>
              <a:rPr lang="en-US" dirty="0" err="1" smtClean="0"/>
              <a:t>Pasal</a:t>
            </a:r>
            <a:r>
              <a:rPr lang="en-US" dirty="0" smtClean="0"/>
              <a:t> 7: </a:t>
            </a:r>
            <a:r>
              <a:rPr lang="en-US" dirty="0" err="1" smtClean="0"/>
              <a:t>Perencanaan</a:t>
            </a:r>
            <a:r>
              <a:rPr lang="en-US" dirty="0" smtClean="0"/>
              <a:t> </a:t>
            </a:r>
            <a:r>
              <a:rPr lang="en-US" dirty="0" err="1" smtClean="0"/>
              <a:t>pembangunan</a:t>
            </a:r>
            <a:r>
              <a:rPr lang="en-US" dirty="0" smtClean="0"/>
              <a:t> Daerah yang </a:t>
            </a:r>
            <a:r>
              <a:rPr lang="en-US" b="1" dirty="0" err="1" smtClean="0">
                <a:effectLst>
                  <a:outerShdw blurRad="38100" dist="38100" dir="2700000" algn="tl">
                    <a:srgbClr val="000000">
                      <a:alpha val="43137"/>
                    </a:srgbClr>
                  </a:outerShdw>
                </a:effectLst>
              </a:rPr>
              <a:t>berorientasi</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pada</a:t>
            </a:r>
            <a:r>
              <a:rPr lang="en-US" b="1" dirty="0">
                <a:effectLst>
                  <a:outerShdw blurRad="38100" dist="38100" dir="2700000" algn="tl">
                    <a:srgbClr val="000000">
                      <a:alpha val="43137"/>
                    </a:srgbClr>
                  </a:outerShdw>
                </a:effectLst>
              </a:rPr>
              <a:t> </a:t>
            </a:r>
            <a:r>
              <a:rPr lang="en-US" b="1" dirty="0" smtClean="0">
                <a:effectLst>
                  <a:outerShdw blurRad="38100" dist="38100" dir="2700000" algn="tl">
                    <a:srgbClr val="000000">
                      <a:alpha val="43137"/>
                    </a:srgbClr>
                  </a:outerShdw>
                </a:effectLst>
              </a:rPr>
              <a:t>proses</a:t>
            </a:r>
            <a:r>
              <a:rPr lang="en-US" dirty="0" smtClean="0"/>
              <a:t>, </a:t>
            </a:r>
            <a:r>
              <a:rPr lang="en-US" dirty="0" err="1" smtClean="0"/>
              <a:t>menggunakan</a:t>
            </a:r>
            <a:r>
              <a:rPr lang="en-US" dirty="0" smtClean="0"/>
              <a:t> </a:t>
            </a:r>
            <a:r>
              <a:rPr lang="en-US" dirty="0" err="1" smtClean="0"/>
              <a:t>pendekatan</a:t>
            </a:r>
            <a:r>
              <a:rPr lang="en-US" dirty="0" smtClean="0"/>
              <a:t>:</a:t>
            </a:r>
          </a:p>
          <a:p>
            <a:pPr marL="457200" lvl="1" indent="0" defTabSz="913361" fontAlgn="auto">
              <a:spcAft>
                <a:spcPts val="0"/>
              </a:spcAft>
              <a:buFont typeface="Arial" pitchFamily="34" charset="0"/>
              <a:buNone/>
              <a:defRPr/>
            </a:pPr>
            <a:r>
              <a:rPr lang="en-US" dirty="0" smtClean="0"/>
              <a:t>a. </a:t>
            </a:r>
            <a:r>
              <a:rPr lang="en-US" dirty="0" err="1" smtClean="0"/>
              <a:t>teknokratik</a:t>
            </a:r>
            <a:r>
              <a:rPr lang="en-US" dirty="0" smtClean="0"/>
              <a:t>;</a:t>
            </a:r>
          </a:p>
          <a:p>
            <a:pPr marL="457200" lvl="1" indent="0" defTabSz="913361" fontAlgn="auto">
              <a:spcAft>
                <a:spcPts val="0"/>
              </a:spcAft>
              <a:buFont typeface="Arial" pitchFamily="34" charset="0"/>
              <a:buNone/>
              <a:defRPr/>
            </a:pPr>
            <a:r>
              <a:rPr lang="en-US" dirty="0" smtClean="0"/>
              <a:t>b. </a:t>
            </a:r>
            <a:r>
              <a:rPr lang="en-US" dirty="0" err="1" smtClean="0"/>
              <a:t>partisipatif</a:t>
            </a:r>
            <a:r>
              <a:rPr lang="en-US" dirty="0" smtClean="0"/>
              <a:t>;</a:t>
            </a:r>
          </a:p>
          <a:p>
            <a:pPr marL="457200" lvl="1" indent="0" defTabSz="913361" fontAlgn="auto">
              <a:spcAft>
                <a:spcPts val="0"/>
              </a:spcAft>
              <a:buFont typeface="Arial" pitchFamily="34" charset="0"/>
              <a:buNone/>
              <a:defRPr/>
            </a:pPr>
            <a:r>
              <a:rPr lang="en-US" dirty="0" smtClean="0"/>
              <a:t>c. </a:t>
            </a:r>
            <a:r>
              <a:rPr lang="en-US" dirty="0" err="1" smtClean="0"/>
              <a:t>politis</a:t>
            </a:r>
            <a:r>
              <a:rPr lang="en-US" dirty="0" smtClean="0"/>
              <a:t>; </a:t>
            </a:r>
            <a:r>
              <a:rPr lang="en-US" dirty="0" err="1" smtClean="0"/>
              <a:t>dan</a:t>
            </a:r>
            <a:endParaRPr lang="en-US" dirty="0" smtClean="0"/>
          </a:p>
          <a:p>
            <a:pPr marL="457200" lvl="1" indent="0" defTabSz="913361" fontAlgn="auto">
              <a:spcAft>
                <a:spcPts val="0"/>
              </a:spcAft>
              <a:buFont typeface="Arial" pitchFamily="34" charset="0"/>
              <a:buNone/>
              <a:defRPr/>
            </a:pPr>
            <a:r>
              <a:rPr lang="en-US" dirty="0" smtClean="0"/>
              <a:t>d. </a:t>
            </a:r>
            <a:r>
              <a:rPr lang="en-US" dirty="0" err="1" smtClean="0"/>
              <a:t>atas-bawah</a:t>
            </a:r>
            <a:r>
              <a:rPr lang="en-US" dirty="0" smtClean="0"/>
              <a:t> </a:t>
            </a:r>
            <a:r>
              <a:rPr lang="en-US" dirty="0" err="1" smtClean="0"/>
              <a:t>dan</a:t>
            </a:r>
            <a:r>
              <a:rPr lang="en-US" dirty="0" smtClean="0"/>
              <a:t> </a:t>
            </a:r>
            <a:r>
              <a:rPr lang="en-US" dirty="0" err="1" smtClean="0"/>
              <a:t>bawah-atas</a:t>
            </a:r>
            <a:r>
              <a:rPr lang="en-US" dirty="0" smtClean="0"/>
              <a:t>.</a:t>
            </a:r>
          </a:p>
          <a:p>
            <a:pPr marL="342510" indent="-342510" defTabSz="913361" fontAlgn="auto">
              <a:spcAft>
                <a:spcPts val="0"/>
              </a:spcAft>
              <a:defRPr/>
            </a:pPr>
            <a:r>
              <a:rPr lang="en-US" dirty="0" err="1"/>
              <a:t>Pasal</a:t>
            </a:r>
            <a:r>
              <a:rPr lang="en-US" dirty="0"/>
              <a:t> </a:t>
            </a:r>
            <a:r>
              <a:rPr lang="en-US" dirty="0" smtClean="0"/>
              <a:t>9: </a:t>
            </a:r>
            <a:r>
              <a:rPr lang="en-US" dirty="0" err="1" smtClean="0"/>
              <a:t>Perencanaan</a:t>
            </a:r>
            <a:r>
              <a:rPr lang="en-US" dirty="0" smtClean="0"/>
              <a:t> </a:t>
            </a:r>
            <a:r>
              <a:rPr lang="en-US" dirty="0" err="1"/>
              <a:t>pembangunan</a:t>
            </a:r>
            <a:r>
              <a:rPr lang="en-US" dirty="0"/>
              <a:t> Daerah yang </a:t>
            </a:r>
            <a:r>
              <a:rPr lang="en-US" b="1" dirty="0" err="1">
                <a:effectLst>
                  <a:outerShdw blurRad="38100" dist="38100" dir="2700000" algn="tl">
                    <a:srgbClr val="000000">
                      <a:alpha val="43137"/>
                    </a:srgbClr>
                  </a:outerShdw>
                </a:effectLst>
              </a:rPr>
              <a:t>berorientasi</a:t>
            </a:r>
            <a:r>
              <a:rPr lang="en-US" b="1" dirty="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pada</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substansi</a:t>
            </a:r>
            <a:r>
              <a:rPr lang="en-US" dirty="0"/>
              <a:t>, </a:t>
            </a:r>
            <a:r>
              <a:rPr lang="en-US" dirty="0" err="1"/>
              <a:t>menggunakan</a:t>
            </a:r>
            <a:r>
              <a:rPr lang="en-US" dirty="0"/>
              <a:t> </a:t>
            </a:r>
            <a:r>
              <a:rPr lang="en-US" dirty="0" err="1"/>
              <a:t>pendekatan</a:t>
            </a:r>
            <a:r>
              <a:rPr lang="en-US" dirty="0"/>
              <a:t>:</a:t>
            </a:r>
          </a:p>
          <a:p>
            <a:pPr marL="457200" lvl="1" indent="0" defTabSz="913361" fontAlgn="auto">
              <a:spcAft>
                <a:spcPts val="0"/>
              </a:spcAft>
              <a:buFont typeface="Arial" pitchFamily="34" charset="0"/>
              <a:buNone/>
              <a:defRPr/>
            </a:pPr>
            <a:r>
              <a:rPr lang="en-US" dirty="0"/>
              <a:t>a. </a:t>
            </a:r>
            <a:r>
              <a:rPr lang="en-US" dirty="0" err="1"/>
              <a:t>holistik-tematik</a:t>
            </a:r>
            <a:r>
              <a:rPr lang="en-US" dirty="0"/>
              <a:t>;</a:t>
            </a:r>
          </a:p>
          <a:p>
            <a:pPr marL="457200" lvl="1" indent="0" defTabSz="913361" fontAlgn="auto">
              <a:spcAft>
                <a:spcPts val="0"/>
              </a:spcAft>
              <a:buFont typeface="Arial" pitchFamily="34" charset="0"/>
              <a:buNone/>
              <a:defRPr/>
            </a:pPr>
            <a:r>
              <a:rPr lang="en-US" dirty="0"/>
              <a:t>b. </a:t>
            </a:r>
            <a:r>
              <a:rPr lang="en-US" dirty="0" err="1"/>
              <a:t>integratif</a:t>
            </a:r>
            <a:r>
              <a:rPr lang="en-US" dirty="0"/>
              <a:t>; </a:t>
            </a:r>
            <a:r>
              <a:rPr lang="en-US" dirty="0" err="1"/>
              <a:t>dan</a:t>
            </a:r>
            <a:endParaRPr lang="en-US" dirty="0"/>
          </a:p>
          <a:p>
            <a:pPr marL="457200" lvl="1" indent="0" defTabSz="913361" fontAlgn="auto">
              <a:spcAft>
                <a:spcPts val="0"/>
              </a:spcAft>
              <a:buFont typeface="Arial" pitchFamily="34" charset="0"/>
              <a:buNone/>
              <a:defRPr/>
            </a:pPr>
            <a:r>
              <a:rPr lang="en-US" dirty="0">
                <a:solidFill>
                  <a:schemeClr val="bg1"/>
                </a:solidFill>
              </a:rPr>
              <a:t>c. </a:t>
            </a:r>
            <a:r>
              <a:rPr lang="en-US" dirty="0" err="1">
                <a:solidFill>
                  <a:schemeClr val="bg1"/>
                </a:solidFill>
              </a:rPr>
              <a:t>spasial</a:t>
            </a:r>
            <a:r>
              <a:rPr lang="en-US" dirty="0">
                <a:solidFill>
                  <a:schemeClr val="bg1"/>
                </a:solidFill>
              </a:rPr>
              <a:t>.</a:t>
            </a:r>
          </a:p>
        </p:txBody>
      </p:sp>
    </p:spTree>
    <p:extLst>
      <p:ext uri="{BB962C8B-B14F-4D97-AF65-F5344CB8AC3E}">
        <p14:creationId xmlns:p14="http://schemas.microsoft.com/office/powerpoint/2010/main" val="21030614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981200"/>
            <a:ext cx="8229600" cy="1143000"/>
          </a:xfrm>
        </p:spPr>
        <p:txBody>
          <a:bodyPr>
            <a:normAutofit fontScale="90000"/>
          </a:bodyPr>
          <a:lstStyle/>
          <a:p>
            <a:r>
              <a:rPr lang="en-US" b="1" dirty="0" smtClean="0">
                <a:effectLst>
                  <a:outerShdw blurRad="38100" dist="38100" dir="2700000" algn="tl">
                    <a:srgbClr val="000000">
                      <a:alpha val="43137"/>
                    </a:srgbClr>
                  </a:outerShdw>
                </a:effectLst>
              </a:rPr>
              <a:t>RPJMD </a:t>
            </a:r>
            <a:r>
              <a:rPr lang="en-US" b="1" dirty="0" err="1" smtClean="0">
                <a:effectLst>
                  <a:outerShdw blurRad="38100" dist="38100" dir="2700000" algn="tl">
                    <a:srgbClr val="000000">
                      <a:alpha val="43137"/>
                    </a:srgbClr>
                  </a:outerShdw>
                </a:effectLst>
              </a:rPr>
              <a:t>sebagai</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produk</a:t>
            </a:r>
            <a:r>
              <a:rPr lang="en-US" b="1" dirty="0" smtClean="0">
                <a:effectLst>
                  <a:outerShdw blurRad="38100" dist="38100" dir="2700000" algn="tl">
                    <a:srgbClr val="000000">
                      <a:alpha val="43137"/>
                    </a:srgbClr>
                  </a:outerShdw>
                </a:effectLst>
              </a:rPr>
              <a:t> </a:t>
            </a:r>
            <a:br>
              <a:rPr lang="en-US" b="1" dirty="0" smtClean="0">
                <a:effectLst>
                  <a:outerShdw blurRad="38100" dist="38100" dir="2700000" algn="tl">
                    <a:srgbClr val="000000">
                      <a:alpha val="43137"/>
                    </a:srgbClr>
                  </a:outerShdw>
                </a:effectLst>
              </a:rPr>
            </a:br>
            <a:r>
              <a:rPr lang="en-US" b="1" i="1" dirty="0" smtClean="0">
                <a:effectLst>
                  <a:outerShdw blurRad="38100" dist="38100" dir="2700000" algn="tl">
                    <a:srgbClr val="000000">
                      <a:alpha val="43137"/>
                    </a:srgbClr>
                  </a:outerShdw>
                </a:effectLst>
              </a:rPr>
              <a:t>Strategic Planning</a:t>
            </a:r>
            <a:endParaRPr lang="en-US"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734318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2362200" y="1371600"/>
            <a:ext cx="2057400" cy="2308324"/>
          </a:xfrm>
          <a:prstGeom prst="rect">
            <a:avLst/>
          </a:prstGeom>
          <a:noFill/>
          <a:ln>
            <a:solidFill>
              <a:schemeClr val="tx1"/>
            </a:solidFill>
          </a:ln>
        </p:spPr>
        <p:txBody>
          <a:bodyPr wrap="square" rtlCol="0">
            <a:spAutoFit/>
          </a:bodyPr>
          <a:lstStyle/>
          <a:p>
            <a:pPr fontAlgn="auto">
              <a:spcBef>
                <a:spcPts val="0"/>
              </a:spcBef>
              <a:spcAft>
                <a:spcPts val="0"/>
              </a:spcAft>
            </a:pPr>
            <a:r>
              <a:rPr lang="en-US" sz="1800" dirty="0">
                <a:solidFill>
                  <a:prstClr val="black"/>
                </a:solidFill>
                <a:latin typeface="Calibri"/>
                <a:cs typeface="+mn-cs"/>
              </a:rPr>
              <a:t>PENDEKATAN:</a:t>
            </a:r>
          </a:p>
          <a:p>
            <a:pPr fontAlgn="auto">
              <a:spcBef>
                <a:spcPts val="0"/>
              </a:spcBef>
              <a:spcAft>
                <a:spcPts val="0"/>
              </a:spcAft>
            </a:pPr>
            <a:endParaRPr lang="en-US" sz="1800" dirty="0">
              <a:solidFill>
                <a:prstClr val="black"/>
              </a:solidFill>
              <a:latin typeface="Calibri"/>
              <a:cs typeface="+mn-cs"/>
            </a:endParaRPr>
          </a:p>
          <a:p>
            <a:pPr fontAlgn="auto">
              <a:spcBef>
                <a:spcPts val="0"/>
              </a:spcBef>
              <a:spcAft>
                <a:spcPts val="0"/>
              </a:spcAft>
            </a:pPr>
            <a:endParaRPr lang="en-US" sz="1800" dirty="0">
              <a:solidFill>
                <a:prstClr val="black"/>
              </a:solidFill>
              <a:latin typeface="Calibri"/>
              <a:cs typeface="+mn-cs"/>
            </a:endParaRPr>
          </a:p>
          <a:p>
            <a:pPr fontAlgn="auto">
              <a:spcBef>
                <a:spcPts val="0"/>
              </a:spcBef>
              <a:spcAft>
                <a:spcPts val="0"/>
              </a:spcAft>
            </a:pPr>
            <a:endParaRPr lang="en-US" sz="1800" dirty="0">
              <a:solidFill>
                <a:prstClr val="black"/>
              </a:solidFill>
              <a:latin typeface="Calibri"/>
              <a:cs typeface="+mn-cs"/>
            </a:endParaRPr>
          </a:p>
          <a:p>
            <a:pPr fontAlgn="auto">
              <a:spcBef>
                <a:spcPts val="0"/>
              </a:spcBef>
              <a:spcAft>
                <a:spcPts val="0"/>
              </a:spcAft>
            </a:pPr>
            <a:endParaRPr lang="en-US" sz="1800" dirty="0">
              <a:solidFill>
                <a:prstClr val="black"/>
              </a:solidFill>
              <a:latin typeface="Calibri"/>
              <a:cs typeface="+mn-cs"/>
            </a:endParaRPr>
          </a:p>
          <a:p>
            <a:pPr fontAlgn="auto">
              <a:spcBef>
                <a:spcPts val="0"/>
              </a:spcBef>
              <a:spcAft>
                <a:spcPts val="0"/>
              </a:spcAft>
            </a:pPr>
            <a:endParaRPr lang="en-US" sz="1800" dirty="0">
              <a:solidFill>
                <a:prstClr val="black"/>
              </a:solidFill>
              <a:latin typeface="Calibri"/>
              <a:cs typeface="+mn-cs"/>
            </a:endParaRPr>
          </a:p>
          <a:p>
            <a:pPr fontAlgn="auto">
              <a:spcBef>
                <a:spcPts val="0"/>
              </a:spcBef>
              <a:spcAft>
                <a:spcPts val="0"/>
              </a:spcAft>
            </a:pPr>
            <a:endParaRPr lang="en-US" sz="1800" dirty="0">
              <a:solidFill>
                <a:prstClr val="black"/>
              </a:solidFill>
              <a:latin typeface="Calibri"/>
              <a:cs typeface="+mn-cs"/>
            </a:endParaRPr>
          </a:p>
          <a:p>
            <a:pPr fontAlgn="auto">
              <a:spcBef>
                <a:spcPts val="0"/>
              </a:spcBef>
              <a:spcAft>
                <a:spcPts val="0"/>
              </a:spcAft>
            </a:pPr>
            <a:endParaRPr lang="en-US" sz="1800" dirty="0">
              <a:solidFill>
                <a:prstClr val="black"/>
              </a:solidFill>
              <a:latin typeface="Calibri"/>
              <a:cs typeface="+mn-cs"/>
            </a:endParaRPr>
          </a:p>
        </p:txBody>
      </p:sp>
      <p:sp>
        <p:nvSpPr>
          <p:cNvPr id="2" name="Title 1"/>
          <p:cNvSpPr>
            <a:spLocks noGrp="1"/>
          </p:cNvSpPr>
          <p:nvPr>
            <p:ph type="title"/>
          </p:nvPr>
        </p:nvSpPr>
        <p:spPr>
          <a:xfrm>
            <a:off x="533400" y="0"/>
            <a:ext cx="5410200" cy="1143000"/>
          </a:xfrm>
          <a:solidFill>
            <a:srgbClr val="002060"/>
          </a:solidFill>
        </p:spPr>
        <p:txBody>
          <a:bodyPr>
            <a:normAutofit fontScale="90000"/>
          </a:bodyPr>
          <a:lstStyle/>
          <a:p>
            <a:r>
              <a:rPr lang="en-US" sz="2800" dirty="0" err="1" smtClean="0">
                <a:solidFill>
                  <a:schemeClr val="bg1"/>
                </a:solidFill>
              </a:rPr>
              <a:t>Pendekatan</a:t>
            </a:r>
            <a:r>
              <a:rPr lang="en-US" sz="2800" dirty="0" smtClean="0">
                <a:solidFill>
                  <a:schemeClr val="bg1"/>
                </a:solidFill>
              </a:rPr>
              <a:t> </a:t>
            </a:r>
            <a:r>
              <a:rPr lang="en-US" sz="2800" dirty="0" err="1" smtClean="0">
                <a:solidFill>
                  <a:schemeClr val="bg1"/>
                </a:solidFill>
              </a:rPr>
              <a:t>Perencanaan</a:t>
            </a:r>
            <a:r>
              <a:rPr lang="en-US" sz="2800" dirty="0" smtClean="0">
                <a:solidFill>
                  <a:schemeClr val="bg1"/>
                </a:solidFill>
              </a:rPr>
              <a:t> Pembangunan Daerah (</a:t>
            </a:r>
            <a:r>
              <a:rPr lang="en-US" sz="2800" dirty="0" err="1" smtClean="0">
                <a:solidFill>
                  <a:schemeClr val="bg1"/>
                </a:solidFill>
              </a:rPr>
              <a:t>Permendagri</a:t>
            </a:r>
            <a:r>
              <a:rPr lang="en-US" sz="2800" dirty="0" smtClean="0">
                <a:solidFill>
                  <a:schemeClr val="bg1"/>
                </a:solidFill>
              </a:rPr>
              <a:t> 86/2017)</a:t>
            </a:r>
            <a:endParaRPr lang="en-US" sz="2800" dirty="0">
              <a:solidFill>
                <a:schemeClr val="bg1"/>
              </a:solidFill>
            </a:endParaRPr>
          </a:p>
        </p:txBody>
      </p:sp>
      <p:sp>
        <p:nvSpPr>
          <p:cNvPr id="3" name="TextBox 2"/>
          <p:cNvSpPr txBox="1"/>
          <p:nvPr/>
        </p:nvSpPr>
        <p:spPr>
          <a:xfrm>
            <a:off x="7086600" y="1563469"/>
            <a:ext cx="1905000" cy="646331"/>
          </a:xfrm>
          <a:prstGeom prst="rect">
            <a:avLst/>
          </a:prstGeom>
          <a:solidFill>
            <a:srgbClr val="FFFF00"/>
          </a:solidFill>
          <a:ln>
            <a:solidFill>
              <a:schemeClr val="tx1"/>
            </a:solidFill>
          </a:ln>
        </p:spPr>
        <p:txBody>
          <a:bodyPr wrap="square" rtlCol="0">
            <a:spAutoFit/>
          </a:bodyPr>
          <a:lstStyle/>
          <a:p>
            <a:pPr algn="ctr" fontAlgn="auto">
              <a:spcBef>
                <a:spcPts val="0"/>
              </a:spcBef>
              <a:spcAft>
                <a:spcPts val="0"/>
              </a:spcAft>
            </a:pPr>
            <a:r>
              <a:rPr lang="en-US" sz="1800" b="1" dirty="0">
                <a:solidFill>
                  <a:prstClr val="black"/>
                </a:solidFill>
                <a:effectLst>
                  <a:outerShdw blurRad="38100" dist="38100" dir="2700000" algn="tl">
                    <a:srgbClr val="000000">
                      <a:alpha val="43137"/>
                    </a:srgbClr>
                  </a:outerShdw>
                </a:effectLst>
                <a:latin typeface="Calibri"/>
                <a:cs typeface="+mn-cs"/>
              </a:rPr>
              <a:t>DOKUMEN  TEKNOKRATIK</a:t>
            </a:r>
          </a:p>
        </p:txBody>
      </p:sp>
      <p:sp>
        <p:nvSpPr>
          <p:cNvPr id="4" name="TextBox 3"/>
          <p:cNvSpPr txBox="1"/>
          <p:nvPr/>
        </p:nvSpPr>
        <p:spPr>
          <a:xfrm>
            <a:off x="2514600" y="1764268"/>
            <a:ext cx="1676400" cy="369332"/>
          </a:xfrm>
          <a:prstGeom prst="rect">
            <a:avLst/>
          </a:prstGeom>
          <a:solidFill>
            <a:srgbClr val="FFFF00"/>
          </a:solidFill>
          <a:ln>
            <a:solidFill>
              <a:schemeClr val="tx1"/>
            </a:solidFill>
          </a:ln>
        </p:spPr>
        <p:txBody>
          <a:bodyPr wrap="square" rtlCol="0">
            <a:spAutoFit/>
          </a:bodyPr>
          <a:lstStyle/>
          <a:p>
            <a:pPr fontAlgn="auto">
              <a:spcBef>
                <a:spcPts val="0"/>
              </a:spcBef>
              <a:spcAft>
                <a:spcPts val="0"/>
              </a:spcAft>
            </a:pPr>
            <a:r>
              <a:rPr lang="en-US" sz="1800" b="1" dirty="0">
                <a:solidFill>
                  <a:prstClr val="black"/>
                </a:solidFill>
                <a:latin typeface="Calibri"/>
                <a:cs typeface="+mn-cs"/>
              </a:rPr>
              <a:t>TEKNOKRATIK</a:t>
            </a:r>
          </a:p>
        </p:txBody>
      </p:sp>
      <p:sp>
        <p:nvSpPr>
          <p:cNvPr id="5" name="TextBox 4"/>
          <p:cNvSpPr txBox="1"/>
          <p:nvPr/>
        </p:nvSpPr>
        <p:spPr>
          <a:xfrm>
            <a:off x="76200" y="1618565"/>
            <a:ext cx="1752600" cy="1200329"/>
          </a:xfrm>
          <a:prstGeom prst="rect">
            <a:avLst/>
          </a:prstGeom>
          <a:noFill/>
          <a:ln>
            <a:solidFill>
              <a:schemeClr val="tx1"/>
            </a:solidFill>
          </a:ln>
        </p:spPr>
        <p:txBody>
          <a:bodyPr wrap="square" rtlCol="0">
            <a:spAutoFit/>
          </a:bodyPr>
          <a:lstStyle/>
          <a:p>
            <a:pPr fontAlgn="auto">
              <a:spcBef>
                <a:spcPts val="0"/>
              </a:spcBef>
              <a:spcAft>
                <a:spcPts val="0"/>
              </a:spcAft>
            </a:pPr>
            <a:r>
              <a:rPr lang="en-US" sz="1800" dirty="0">
                <a:solidFill>
                  <a:prstClr val="black"/>
                </a:solidFill>
                <a:latin typeface="Calibri"/>
                <a:cs typeface="+mn-cs"/>
              </a:rPr>
              <a:t>PROSES PENYUSUNAN RENCANA PEMBANGUNAN</a:t>
            </a:r>
          </a:p>
        </p:txBody>
      </p:sp>
      <p:sp>
        <p:nvSpPr>
          <p:cNvPr id="6" name="TextBox 5"/>
          <p:cNvSpPr txBox="1"/>
          <p:nvPr/>
        </p:nvSpPr>
        <p:spPr>
          <a:xfrm>
            <a:off x="4648200" y="1563469"/>
            <a:ext cx="1600200" cy="2031325"/>
          </a:xfrm>
          <a:prstGeom prst="rect">
            <a:avLst/>
          </a:prstGeom>
          <a:solidFill>
            <a:srgbClr val="FFFF00"/>
          </a:solidFill>
          <a:ln>
            <a:solidFill>
              <a:schemeClr val="tx1"/>
            </a:solidFill>
          </a:ln>
        </p:spPr>
        <p:txBody>
          <a:bodyPr wrap="square" rtlCol="0">
            <a:spAutoFit/>
          </a:bodyPr>
          <a:lstStyle/>
          <a:p>
            <a:pPr fontAlgn="auto">
              <a:spcBef>
                <a:spcPts val="0"/>
              </a:spcBef>
              <a:spcAft>
                <a:spcPts val="0"/>
              </a:spcAft>
            </a:pPr>
            <a:r>
              <a:rPr lang="en-US" sz="1800" b="1" dirty="0">
                <a:solidFill>
                  <a:prstClr val="black"/>
                </a:solidFill>
                <a:latin typeface="Calibri"/>
                <a:cs typeface="+mn-cs"/>
              </a:rPr>
              <a:t>KNOWLEDGE &amp; EMPIRIC BASED </a:t>
            </a:r>
            <a:r>
              <a:rPr lang="en-US" sz="1800" dirty="0">
                <a:solidFill>
                  <a:prstClr val="black"/>
                </a:solidFill>
                <a:latin typeface="Calibri"/>
                <a:cs typeface="+mn-cs"/>
              </a:rPr>
              <a:t>(</a:t>
            </a:r>
            <a:r>
              <a:rPr lang="en-US" sz="1800" dirty="0" err="1">
                <a:solidFill>
                  <a:prstClr val="black"/>
                </a:solidFill>
                <a:latin typeface="Calibri"/>
                <a:cs typeface="+mn-cs"/>
              </a:rPr>
              <a:t>Metoda</a:t>
            </a:r>
            <a:r>
              <a:rPr lang="en-US" sz="1800" dirty="0">
                <a:solidFill>
                  <a:prstClr val="black"/>
                </a:solidFill>
                <a:latin typeface="Calibri"/>
                <a:cs typeface="+mn-cs"/>
              </a:rPr>
              <a:t> </a:t>
            </a:r>
            <a:r>
              <a:rPr lang="en-US" sz="1800" dirty="0" err="1">
                <a:solidFill>
                  <a:prstClr val="black"/>
                </a:solidFill>
                <a:latin typeface="Calibri"/>
                <a:cs typeface="+mn-cs"/>
              </a:rPr>
              <a:t>dan</a:t>
            </a:r>
            <a:r>
              <a:rPr lang="en-US" sz="1800" dirty="0">
                <a:solidFill>
                  <a:prstClr val="black"/>
                </a:solidFill>
                <a:latin typeface="Calibri"/>
                <a:cs typeface="+mn-cs"/>
              </a:rPr>
              <a:t> </a:t>
            </a:r>
            <a:r>
              <a:rPr lang="en-US" sz="1800" dirty="0" err="1">
                <a:solidFill>
                  <a:prstClr val="black"/>
                </a:solidFill>
                <a:latin typeface="Calibri"/>
                <a:cs typeface="+mn-cs"/>
              </a:rPr>
              <a:t>Kerangka</a:t>
            </a:r>
            <a:r>
              <a:rPr lang="en-US" sz="1800" dirty="0">
                <a:solidFill>
                  <a:prstClr val="black"/>
                </a:solidFill>
                <a:latin typeface="Calibri"/>
                <a:cs typeface="+mn-cs"/>
              </a:rPr>
              <a:t> </a:t>
            </a:r>
            <a:r>
              <a:rPr lang="en-US" sz="1800" dirty="0" err="1">
                <a:solidFill>
                  <a:prstClr val="black"/>
                </a:solidFill>
                <a:latin typeface="Calibri"/>
                <a:cs typeface="+mn-cs"/>
              </a:rPr>
              <a:t>Berpikir</a:t>
            </a:r>
            <a:r>
              <a:rPr lang="en-US" sz="1800" dirty="0">
                <a:solidFill>
                  <a:prstClr val="black"/>
                </a:solidFill>
                <a:latin typeface="Calibri"/>
                <a:cs typeface="+mn-cs"/>
              </a:rPr>
              <a:t> </a:t>
            </a:r>
            <a:r>
              <a:rPr lang="en-US" sz="1800" dirty="0" err="1">
                <a:solidFill>
                  <a:prstClr val="black"/>
                </a:solidFill>
                <a:latin typeface="Calibri"/>
                <a:cs typeface="+mn-cs"/>
              </a:rPr>
              <a:t>Ilmiah</a:t>
            </a:r>
            <a:r>
              <a:rPr lang="en-US" sz="1800" dirty="0">
                <a:solidFill>
                  <a:prstClr val="black"/>
                </a:solidFill>
                <a:latin typeface="Calibri"/>
                <a:cs typeface="+mn-cs"/>
              </a:rPr>
              <a:t>)</a:t>
            </a:r>
          </a:p>
        </p:txBody>
      </p:sp>
      <p:sp>
        <p:nvSpPr>
          <p:cNvPr id="7" name="TextBox 6"/>
          <p:cNvSpPr txBox="1"/>
          <p:nvPr/>
        </p:nvSpPr>
        <p:spPr>
          <a:xfrm>
            <a:off x="6705600" y="4114800"/>
            <a:ext cx="1752600" cy="646331"/>
          </a:xfrm>
          <a:prstGeom prst="rect">
            <a:avLst/>
          </a:prstGeom>
          <a:solidFill>
            <a:srgbClr val="92D050"/>
          </a:solidFill>
          <a:ln>
            <a:solidFill>
              <a:schemeClr val="tx1"/>
            </a:solidFill>
          </a:ln>
        </p:spPr>
        <p:txBody>
          <a:bodyPr wrap="square" rtlCol="0">
            <a:spAutoFit/>
          </a:bodyPr>
          <a:lstStyle/>
          <a:p>
            <a:pPr algn="ctr" fontAlgn="auto">
              <a:spcBef>
                <a:spcPts val="0"/>
              </a:spcBef>
              <a:spcAft>
                <a:spcPts val="0"/>
              </a:spcAft>
            </a:pPr>
            <a:r>
              <a:rPr lang="en-US" sz="1800" b="1" dirty="0">
                <a:solidFill>
                  <a:prstClr val="black"/>
                </a:solidFill>
                <a:effectLst>
                  <a:outerShdw blurRad="38100" dist="38100" dir="2700000" algn="tl">
                    <a:srgbClr val="000000">
                      <a:alpha val="43137"/>
                    </a:srgbClr>
                  </a:outerShdw>
                </a:effectLst>
                <a:latin typeface="Calibri"/>
                <a:cs typeface="+mn-cs"/>
              </a:rPr>
              <a:t>DOKUMEN RPJMD</a:t>
            </a:r>
          </a:p>
        </p:txBody>
      </p:sp>
      <p:sp>
        <p:nvSpPr>
          <p:cNvPr id="8" name="TextBox 7"/>
          <p:cNvSpPr txBox="1"/>
          <p:nvPr/>
        </p:nvSpPr>
        <p:spPr>
          <a:xfrm>
            <a:off x="4381500" y="4015755"/>
            <a:ext cx="1866900" cy="1200329"/>
          </a:xfrm>
          <a:prstGeom prst="rect">
            <a:avLst/>
          </a:prstGeom>
          <a:noFill/>
          <a:ln>
            <a:solidFill>
              <a:schemeClr val="tx1"/>
            </a:solidFill>
          </a:ln>
        </p:spPr>
        <p:txBody>
          <a:bodyPr wrap="square" rtlCol="0">
            <a:spAutoFit/>
          </a:bodyPr>
          <a:lstStyle/>
          <a:p>
            <a:pPr fontAlgn="auto">
              <a:spcBef>
                <a:spcPts val="0"/>
              </a:spcBef>
              <a:spcAft>
                <a:spcPts val="0"/>
              </a:spcAft>
            </a:pPr>
            <a:r>
              <a:rPr lang="en-US" sz="1800" b="1" dirty="0">
                <a:solidFill>
                  <a:prstClr val="black"/>
                </a:solidFill>
                <a:effectLst>
                  <a:outerShdw blurRad="38100" dist="38100" dir="2700000" algn="tl">
                    <a:srgbClr val="000000">
                      <a:alpha val="43137"/>
                    </a:srgbClr>
                  </a:outerShdw>
                </a:effectLst>
                <a:latin typeface="Calibri"/>
                <a:cs typeface="+mn-cs"/>
              </a:rPr>
              <a:t>POHON</a:t>
            </a:r>
            <a:r>
              <a:rPr lang="en-US" sz="1800" dirty="0">
                <a:solidFill>
                  <a:prstClr val="black"/>
                </a:solidFill>
                <a:effectLst>
                  <a:outerShdw blurRad="38100" dist="38100" dir="2700000" algn="tl">
                    <a:srgbClr val="000000">
                      <a:alpha val="43137"/>
                    </a:srgbClr>
                  </a:outerShdw>
                </a:effectLst>
                <a:latin typeface="Calibri"/>
                <a:cs typeface="+mn-cs"/>
              </a:rPr>
              <a:t> </a:t>
            </a:r>
            <a:r>
              <a:rPr lang="en-US" sz="1800" b="1" dirty="0">
                <a:solidFill>
                  <a:prstClr val="black"/>
                </a:solidFill>
                <a:effectLst>
                  <a:outerShdw blurRad="38100" dist="38100" dir="2700000" algn="tl">
                    <a:srgbClr val="000000">
                      <a:alpha val="43137"/>
                    </a:srgbClr>
                  </a:outerShdw>
                </a:effectLst>
                <a:latin typeface="Calibri"/>
                <a:cs typeface="+mn-cs"/>
              </a:rPr>
              <a:t>KINERJA</a:t>
            </a:r>
            <a:r>
              <a:rPr lang="en-US" sz="1800" dirty="0">
                <a:solidFill>
                  <a:prstClr val="black"/>
                </a:solidFill>
                <a:latin typeface="Calibri"/>
                <a:cs typeface="+mn-cs"/>
              </a:rPr>
              <a:t> (</a:t>
            </a:r>
            <a:r>
              <a:rPr lang="en-US" sz="1800" i="1" dirty="0">
                <a:solidFill>
                  <a:prstClr val="black"/>
                </a:solidFill>
                <a:latin typeface="Calibri"/>
                <a:cs typeface="+mn-cs"/>
              </a:rPr>
              <a:t>Logical Framework Approach</a:t>
            </a:r>
            <a:r>
              <a:rPr lang="en-US" sz="1800" dirty="0">
                <a:solidFill>
                  <a:prstClr val="black"/>
                </a:solidFill>
                <a:latin typeface="Calibri"/>
                <a:cs typeface="+mn-cs"/>
              </a:rPr>
              <a:t>)</a:t>
            </a:r>
          </a:p>
        </p:txBody>
      </p:sp>
      <p:sp>
        <p:nvSpPr>
          <p:cNvPr id="9" name="TextBox 8"/>
          <p:cNvSpPr txBox="1"/>
          <p:nvPr/>
        </p:nvSpPr>
        <p:spPr>
          <a:xfrm>
            <a:off x="4343400" y="5858470"/>
            <a:ext cx="2209800" cy="923330"/>
          </a:xfrm>
          <a:prstGeom prst="rect">
            <a:avLst/>
          </a:prstGeom>
          <a:noFill/>
          <a:ln>
            <a:solidFill>
              <a:schemeClr val="tx1"/>
            </a:solidFill>
          </a:ln>
        </p:spPr>
        <p:txBody>
          <a:bodyPr wrap="square" rtlCol="0">
            <a:spAutoFit/>
          </a:bodyPr>
          <a:lstStyle/>
          <a:p>
            <a:pPr fontAlgn="auto">
              <a:spcBef>
                <a:spcPts val="0"/>
              </a:spcBef>
              <a:spcAft>
                <a:spcPts val="0"/>
              </a:spcAft>
            </a:pPr>
            <a:r>
              <a:rPr lang="en-US" sz="1800" b="1" i="1" dirty="0">
                <a:solidFill>
                  <a:prstClr val="black"/>
                </a:solidFill>
                <a:effectLst>
                  <a:outerShdw blurRad="38100" dist="38100" dir="2700000" algn="tl">
                    <a:srgbClr val="000000">
                      <a:alpha val="43137"/>
                    </a:srgbClr>
                  </a:outerShdw>
                </a:effectLst>
                <a:latin typeface="Calibri"/>
                <a:cs typeface="+mn-cs"/>
              </a:rPr>
              <a:t>Performance Management System </a:t>
            </a:r>
            <a:r>
              <a:rPr lang="en-US" sz="1800" dirty="0">
                <a:solidFill>
                  <a:prstClr val="black"/>
                </a:solidFill>
                <a:latin typeface="Calibri"/>
                <a:cs typeface="+mn-cs"/>
              </a:rPr>
              <a:t>(PMS Online)</a:t>
            </a:r>
          </a:p>
        </p:txBody>
      </p:sp>
      <p:sp>
        <p:nvSpPr>
          <p:cNvPr id="10" name="TextBox 9"/>
          <p:cNvSpPr txBox="1"/>
          <p:nvPr/>
        </p:nvSpPr>
        <p:spPr>
          <a:xfrm>
            <a:off x="2514600" y="2172563"/>
            <a:ext cx="1676400" cy="369332"/>
          </a:xfrm>
          <a:prstGeom prst="rect">
            <a:avLst/>
          </a:prstGeom>
          <a:noFill/>
          <a:ln>
            <a:solidFill>
              <a:schemeClr val="tx1"/>
            </a:solidFill>
          </a:ln>
        </p:spPr>
        <p:txBody>
          <a:bodyPr wrap="square" rtlCol="0">
            <a:spAutoFit/>
          </a:bodyPr>
          <a:lstStyle/>
          <a:p>
            <a:pPr fontAlgn="auto">
              <a:spcBef>
                <a:spcPts val="0"/>
              </a:spcBef>
              <a:spcAft>
                <a:spcPts val="0"/>
              </a:spcAft>
            </a:pPr>
            <a:r>
              <a:rPr lang="en-US" sz="1800" dirty="0">
                <a:solidFill>
                  <a:prstClr val="black"/>
                </a:solidFill>
                <a:latin typeface="Calibri"/>
                <a:cs typeface="+mn-cs"/>
              </a:rPr>
              <a:t>PARTISIPATIF</a:t>
            </a:r>
          </a:p>
        </p:txBody>
      </p:sp>
      <p:sp>
        <p:nvSpPr>
          <p:cNvPr id="11" name="TextBox 10"/>
          <p:cNvSpPr txBox="1"/>
          <p:nvPr/>
        </p:nvSpPr>
        <p:spPr>
          <a:xfrm>
            <a:off x="2514600" y="2590800"/>
            <a:ext cx="1676400" cy="369332"/>
          </a:xfrm>
          <a:prstGeom prst="rect">
            <a:avLst/>
          </a:prstGeom>
          <a:noFill/>
          <a:ln>
            <a:solidFill>
              <a:schemeClr val="tx1"/>
            </a:solidFill>
          </a:ln>
        </p:spPr>
        <p:txBody>
          <a:bodyPr wrap="square" rtlCol="0">
            <a:spAutoFit/>
          </a:bodyPr>
          <a:lstStyle/>
          <a:p>
            <a:pPr fontAlgn="auto">
              <a:spcBef>
                <a:spcPts val="0"/>
              </a:spcBef>
              <a:spcAft>
                <a:spcPts val="0"/>
              </a:spcAft>
            </a:pPr>
            <a:r>
              <a:rPr lang="en-US" sz="1800" dirty="0">
                <a:solidFill>
                  <a:prstClr val="black"/>
                </a:solidFill>
                <a:latin typeface="Calibri"/>
                <a:cs typeface="+mn-cs"/>
              </a:rPr>
              <a:t>POLITIS</a:t>
            </a:r>
          </a:p>
        </p:txBody>
      </p:sp>
      <p:sp>
        <p:nvSpPr>
          <p:cNvPr id="12" name="TextBox 11"/>
          <p:cNvSpPr txBox="1"/>
          <p:nvPr/>
        </p:nvSpPr>
        <p:spPr>
          <a:xfrm>
            <a:off x="2514600" y="3011269"/>
            <a:ext cx="1676400" cy="646331"/>
          </a:xfrm>
          <a:prstGeom prst="rect">
            <a:avLst/>
          </a:prstGeom>
          <a:noFill/>
          <a:ln>
            <a:solidFill>
              <a:schemeClr val="tx1"/>
            </a:solidFill>
          </a:ln>
        </p:spPr>
        <p:txBody>
          <a:bodyPr wrap="square" rtlCol="0">
            <a:spAutoFit/>
          </a:bodyPr>
          <a:lstStyle/>
          <a:p>
            <a:pPr fontAlgn="auto">
              <a:spcBef>
                <a:spcPts val="0"/>
              </a:spcBef>
              <a:spcAft>
                <a:spcPts val="0"/>
              </a:spcAft>
            </a:pPr>
            <a:r>
              <a:rPr lang="en-US" sz="1800" dirty="0">
                <a:solidFill>
                  <a:prstClr val="black"/>
                </a:solidFill>
                <a:latin typeface="Calibri"/>
                <a:cs typeface="+mn-cs"/>
              </a:rPr>
              <a:t>ATAS – BAWAH</a:t>
            </a:r>
          </a:p>
          <a:p>
            <a:pPr fontAlgn="auto">
              <a:spcBef>
                <a:spcPts val="0"/>
              </a:spcBef>
              <a:spcAft>
                <a:spcPts val="0"/>
              </a:spcAft>
            </a:pPr>
            <a:r>
              <a:rPr lang="en-US" sz="1800" dirty="0">
                <a:solidFill>
                  <a:prstClr val="black"/>
                </a:solidFill>
                <a:latin typeface="Calibri"/>
                <a:cs typeface="+mn-cs"/>
              </a:rPr>
              <a:t>BAWAH - ATAS</a:t>
            </a:r>
          </a:p>
        </p:txBody>
      </p:sp>
      <p:cxnSp>
        <p:nvCxnSpPr>
          <p:cNvPr id="15" name="Straight Arrow Connector 14"/>
          <p:cNvCxnSpPr/>
          <p:nvPr/>
        </p:nvCxnSpPr>
        <p:spPr>
          <a:xfrm>
            <a:off x="4191000" y="1948934"/>
            <a:ext cx="457200" cy="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endCxn id="3" idx="1"/>
          </p:cNvCxnSpPr>
          <p:nvPr/>
        </p:nvCxnSpPr>
        <p:spPr>
          <a:xfrm>
            <a:off x="6248400" y="1886634"/>
            <a:ext cx="838200" cy="1"/>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5" idx="3"/>
          </p:cNvCxnSpPr>
          <p:nvPr/>
        </p:nvCxnSpPr>
        <p:spPr>
          <a:xfrm flipV="1">
            <a:off x="1828800" y="2209801"/>
            <a:ext cx="533400" cy="8929"/>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8229600" y="2218730"/>
            <a:ext cx="0" cy="1974502"/>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26" name="Group 25"/>
          <p:cNvGrpSpPr/>
          <p:nvPr/>
        </p:nvGrpSpPr>
        <p:grpSpPr>
          <a:xfrm>
            <a:off x="2516832" y="3810000"/>
            <a:ext cx="1750368" cy="1981200"/>
            <a:chOff x="1907232" y="4417368"/>
            <a:chExt cx="1750368" cy="1981200"/>
          </a:xfrm>
        </p:grpSpPr>
        <p:sp>
          <p:nvSpPr>
            <p:cNvPr id="25" name="Oval Callout 24"/>
            <p:cNvSpPr/>
            <p:nvPr/>
          </p:nvSpPr>
          <p:spPr>
            <a:xfrm rot="15791611">
              <a:off x="1752600" y="4572000"/>
              <a:ext cx="1981200" cy="1671935"/>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4" name="TextBox 23"/>
            <p:cNvSpPr txBox="1"/>
            <p:nvPr/>
          </p:nvSpPr>
          <p:spPr>
            <a:xfrm>
              <a:off x="1943100" y="4800600"/>
              <a:ext cx="1714500" cy="1107996"/>
            </a:xfrm>
            <a:prstGeom prst="rect">
              <a:avLst/>
            </a:prstGeom>
            <a:noFill/>
          </p:spPr>
          <p:txBody>
            <a:bodyPr wrap="square" rtlCol="0">
              <a:spAutoFit/>
            </a:bodyPr>
            <a:lstStyle/>
            <a:p>
              <a:pPr fontAlgn="auto">
                <a:spcBef>
                  <a:spcPts val="0"/>
                </a:spcBef>
                <a:spcAft>
                  <a:spcPts val="0"/>
                </a:spcAft>
              </a:pPr>
              <a:r>
                <a:rPr lang="en-US" sz="1800" b="1" i="1" dirty="0">
                  <a:solidFill>
                    <a:prstClr val="white"/>
                  </a:solidFill>
                  <a:effectLst>
                    <a:outerShdw blurRad="38100" dist="38100" dir="2700000" algn="tl">
                      <a:srgbClr val="000000">
                        <a:alpha val="43137"/>
                      </a:srgbClr>
                    </a:outerShdw>
                  </a:effectLst>
                  <a:latin typeface="Calibri"/>
                  <a:cs typeface="+mn-cs"/>
                </a:rPr>
                <a:t>Cascading</a:t>
              </a:r>
              <a:r>
                <a:rPr lang="en-US" sz="1800" b="1" dirty="0">
                  <a:solidFill>
                    <a:prstClr val="white"/>
                  </a:solidFill>
                  <a:effectLst>
                    <a:outerShdw blurRad="38100" dist="38100" dir="2700000" algn="tl">
                      <a:srgbClr val="000000">
                        <a:alpha val="43137"/>
                      </a:srgbClr>
                    </a:outerShdw>
                  </a:effectLst>
                  <a:latin typeface="Calibri"/>
                  <a:cs typeface="+mn-cs"/>
                </a:rPr>
                <a:t>: </a:t>
              </a:r>
              <a:r>
                <a:rPr lang="en-US" sz="1600" b="1" dirty="0" err="1">
                  <a:solidFill>
                    <a:prstClr val="white"/>
                  </a:solidFill>
                  <a:effectLst>
                    <a:outerShdw blurRad="38100" dist="38100" dir="2700000" algn="tl">
                      <a:srgbClr val="000000">
                        <a:alpha val="43137"/>
                      </a:srgbClr>
                    </a:outerShdw>
                  </a:effectLst>
                  <a:latin typeface="Calibri"/>
                  <a:cs typeface="+mn-cs"/>
                </a:rPr>
                <a:t>Pembagian</a:t>
              </a:r>
              <a:r>
                <a:rPr lang="en-US" sz="1600" b="1" dirty="0">
                  <a:solidFill>
                    <a:prstClr val="white"/>
                  </a:solidFill>
                  <a:effectLst>
                    <a:outerShdw blurRad="38100" dist="38100" dir="2700000" algn="tl">
                      <a:srgbClr val="000000">
                        <a:alpha val="43137"/>
                      </a:srgbClr>
                    </a:outerShdw>
                  </a:effectLst>
                  <a:latin typeface="Calibri"/>
                  <a:cs typeface="+mn-cs"/>
                </a:rPr>
                <a:t> </a:t>
              </a:r>
              <a:r>
                <a:rPr lang="en-US" sz="1600" b="1" dirty="0" err="1">
                  <a:solidFill>
                    <a:prstClr val="white"/>
                  </a:solidFill>
                  <a:effectLst>
                    <a:outerShdw blurRad="38100" dist="38100" dir="2700000" algn="tl">
                      <a:srgbClr val="000000">
                        <a:alpha val="43137"/>
                      </a:srgbClr>
                    </a:outerShdw>
                  </a:effectLst>
                  <a:latin typeface="Calibri"/>
                  <a:cs typeface="+mn-cs"/>
                </a:rPr>
                <a:t>peran</a:t>
              </a:r>
              <a:r>
                <a:rPr lang="en-US" sz="1600" b="1" dirty="0">
                  <a:solidFill>
                    <a:prstClr val="white"/>
                  </a:solidFill>
                  <a:effectLst>
                    <a:outerShdw blurRad="38100" dist="38100" dir="2700000" algn="tl">
                      <a:srgbClr val="000000">
                        <a:alpha val="43137"/>
                      </a:srgbClr>
                    </a:outerShdw>
                  </a:effectLst>
                  <a:latin typeface="Calibri"/>
                  <a:cs typeface="+mn-cs"/>
                </a:rPr>
                <a:t> </a:t>
              </a:r>
              <a:r>
                <a:rPr lang="en-US" sz="1600" b="1" dirty="0" err="1">
                  <a:solidFill>
                    <a:prstClr val="white"/>
                  </a:solidFill>
                  <a:effectLst>
                    <a:outerShdw blurRad="38100" dist="38100" dir="2700000" algn="tl">
                      <a:srgbClr val="000000">
                        <a:alpha val="43137"/>
                      </a:srgbClr>
                    </a:outerShdw>
                  </a:effectLst>
                  <a:latin typeface="Calibri"/>
                  <a:cs typeface="+mn-cs"/>
                </a:rPr>
                <a:t>dan</a:t>
              </a:r>
              <a:r>
                <a:rPr lang="en-US" sz="1600" b="1" dirty="0">
                  <a:solidFill>
                    <a:prstClr val="white"/>
                  </a:solidFill>
                  <a:effectLst>
                    <a:outerShdw blurRad="38100" dist="38100" dir="2700000" algn="tl">
                      <a:srgbClr val="000000">
                        <a:alpha val="43137"/>
                      </a:srgbClr>
                    </a:outerShdw>
                  </a:effectLst>
                  <a:latin typeface="Calibri"/>
                  <a:cs typeface="+mn-cs"/>
                </a:rPr>
                <a:t> </a:t>
              </a:r>
              <a:r>
                <a:rPr lang="en-US" sz="1600" b="1" dirty="0" err="1">
                  <a:solidFill>
                    <a:prstClr val="white"/>
                  </a:solidFill>
                  <a:effectLst>
                    <a:outerShdw blurRad="38100" dist="38100" dir="2700000" algn="tl">
                      <a:srgbClr val="000000">
                        <a:alpha val="43137"/>
                      </a:srgbClr>
                    </a:outerShdw>
                  </a:effectLst>
                  <a:latin typeface="Calibri"/>
                  <a:cs typeface="+mn-cs"/>
                </a:rPr>
                <a:t>kinerja</a:t>
              </a:r>
              <a:r>
                <a:rPr lang="en-US" sz="1600" b="1" dirty="0">
                  <a:solidFill>
                    <a:prstClr val="white"/>
                  </a:solidFill>
                  <a:effectLst>
                    <a:outerShdw blurRad="38100" dist="38100" dir="2700000" algn="tl">
                      <a:srgbClr val="000000">
                        <a:alpha val="43137"/>
                      </a:srgbClr>
                    </a:outerShdw>
                  </a:effectLst>
                  <a:latin typeface="Calibri"/>
                  <a:cs typeface="+mn-cs"/>
                </a:rPr>
                <a:t> </a:t>
              </a:r>
              <a:r>
                <a:rPr lang="en-US" sz="1600" b="1" dirty="0" err="1">
                  <a:solidFill>
                    <a:prstClr val="white"/>
                  </a:solidFill>
                  <a:effectLst>
                    <a:outerShdw blurRad="38100" dist="38100" dir="2700000" algn="tl">
                      <a:srgbClr val="000000">
                        <a:alpha val="43137"/>
                      </a:srgbClr>
                    </a:outerShdw>
                  </a:effectLst>
                  <a:latin typeface="Calibri"/>
                  <a:cs typeface="+mn-cs"/>
                </a:rPr>
                <a:t>secara</a:t>
              </a:r>
              <a:r>
                <a:rPr lang="en-US" sz="1600" b="1" dirty="0">
                  <a:solidFill>
                    <a:prstClr val="white"/>
                  </a:solidFill>
                  <a:effectLst>
                    <a:outerShdw blurRad="38100" dist="38100" dir="2700000" algn="tl">
                      <a:srgbClr val="000000">
                        <a:alpha val="43137"/>
                      </a:srgbClr>
                    </a:outerShdw>
                  </a:effectLst>
                  <a:latin typeface="Calibri"/>
                  <a:cs typeface="+mn-cs"/>
                </a:rPr>
                <a:t> </a:t>
              </a:r>
              <a:r>
                <a:rPr lang="en-US" sz="1600" b="1" dirty="0" err="1">
                  <a:solidFill>
                    <a:prstClr val="white"/>
                  </a:solidFill>
                  <a:effectLst>
                    <a:outerShdw blurRad="38100" dist="38100" dir="2700000" algn="tl">
                      <a:srgbClr val="000000">
                        <a:alpha val="43137"/>
                      </a:srgbClr>
                    </a:outerShdw>
                  </a:effectLst>
                  <a:latin typeface="Calibri"/>
                  <a:cs typeface="+mn-cs"/>
                </a:rPr>
                <a:t>berjenjang</a:t>
              </a:r>
              <a:endParaRPr lang="en-US" sz="1600" b="1" dirty="0">
                <a:solidFill>
                  <a:prstClr val="white"/>
                </a:solidFill>
                <a:effectLst>
                  <a:outerShdw blurRad="38100" dist="38100" dir="2700000" algn="tl">
                    <a:srgbClr val="000000">
                      <a:alpha val="43137"/>
                    </a:srgbClr>
                  </a:outerShdw>
                </a:effectLst>
                <a:latin typeface="Calibri"/>
                <a:cs typeface="+mn-cs"/>
              </a:endParaRPr>
            </a:p>
          </p:txBody>
        </p:sp>
      </p:grpSp>
      <p:grpSp>
        <p:nvGrpSpPr>
          <p:cNvPr id="28" name="Group 27"/>
          <p:cNvGrpSpPr/>
          <p:nvPr/>
        </p:nvGrpSpPr>
        <p:grpSpPr>
          <a:xfrm>
            <a:off x="7086600" y="4800600"/>
            <a:ext cx="1777391" cy="762000"/>
            <a:chOff x="7620000" y="5943600"/>
            <a:chExt cx="1777391" cy="762000"/>
          </a:xfrm>
        </p:grpSpPr>
        <p:sp>
          <p:nvSpPr>
            <p:cNvPr id="27" name="Rounded Rectangular Callout 26"/>
            <p:cNvSpPr/>
            <p:nvPr/>
          </p:nvSpPr>
          <p:spPr>
            <a:xfrm rot="10800000">
              <a:off x="7644791" y="5943600"/>
              <a:ext cx="1752600" cy="7620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3" name="TextBox 22"/>
            <p:cNvSpPr txBox="1"/>
            <p:nvPr/>
          </p:nvSpPr>
          <p:spPr>
            <a:xfrm>
              <a:off x="7620000" y="6044625"/>
              <a:ext cx="1752600" cy="584775"/>
            </a:xfrm>
            <a:prstGeom prst="rect">
              <a:avLst/>
            </a:prstGeom>
            <a:noFill/>
          </p:spPr>
          <p:txBody>
            <a:bodyPr wrap="square" rtlCol="0">
              <a:spAutoFit/>
            </a:bodyPr>
            <a:lstStyle/>
            <a:p>
              <a:pPr fontAlgn="auto">
                <a:spcBef>
                  <a:spcPts val="0"/>
                </a:spcBef>
                <a:spcAft>
                  <a:spcPts val="0"/>
                </a:spcAft>
              </a:pPr>
              <a:r>
                <a:rPr lang="en-US" sz="1600" b="1" dirty="0" err="1">
                  <a:solidFill>
                    <a:prstClr val="white"/>
                  </a:solidFill>
                  <a:effectLst>
                    <a:outerShdw blurRad="38100" dist="38100" dir="2700000" algn="tl">
                      <a:srgbClr val="000000">
                        <a:alpha val="43137"/>
                      </a:srgbClr>
                    </a:outerShdw>
                  </a:effectLst>
                  <a:latin typeface="Calibri"/>
                  <a:cs typeface="+mn-cs"/>
                </a:rPr>
                <a:t>Indikator</a:t>
              </a:r>
              <a:r>
                <a:rPr lang="en-US" sz="1600" b="1" dirty="0">
                  <a:solidFill>
                    <a:prstClr val="white"/>
                  </a:solidFill>
                  <a:effectLst>
                    <a:outerShdw blurRad="38100" dist="38100" dir="2700000" algn="tl">
                      <a:srgbClr val="000000">
                        <a:alpha val="43137"/>
                      </a:srgbClr>
                    </a:outerShdw>
                  </a:effectLst>
                  <a:latin typeface="Calibri"/>
                  <a:cs typeface="+mn-cs"/>
                </a:rPr>
                <a:t> </a:t>
              </a:r>
              <a:r>
                <a:rPr lang="en-US" sz="1600" b="1" dirty="0" err="1">
                  <a:solidFill>
                    <a:prstClr val="white"/>
                  </a:solidFill>
                  <a:effectLst>
                    <a:outerShdw blurRad="38100" dist="38100" dir="2700000" algn="tl">
                      <a:srgbClr val="000000">
                        <a:alpha val="43137"/>
                      </a:srgbClr>
                    </a:outerShdw>
                  </a:effectLst>
                  <a:latin typeface="Calibri"/>
                  <a:cs typeface="+mn-cs"/>
                </a:rPr>
                <a:t>Kinerja</a:t>
              </a:r>
              <a:r>
                <a:rPr lang="en-US" sz="1600" b="1" dirty="0">
                  <a:solidFill>
                    <a:prstClr val="white"/>
                  </a:solidFill>
                  <a:effectLst>
                    <a:outerShdw blurRad="38100" dist="38100" dir="2700000" algn="tl">
                      <a:srgbClr val="000000">
                        <a:alpha val="43137"/>
                      </a:srgbClr>
                    </a:outerShdw>
                  </a:effectLst>
                  <a:latin typeface="Calibri"/>
                  <a:cs typeface="+mn-cs"/>
                </a:rPr>
                <a:t> </a:t>
              </a:r>
              <a:r>
                <a:rPr lang="en-US" sz="1600" b="1" dirty="0" err="1">
                  <a:solidFill>
                    <a:prstClr val="white"/>
                  </a:solidFill>
                  <a:effectLst>
                    <a:outerShdw blurRad="38100" dist="38100" dir="2700000" algn="tl">
                      <a:srgbClr val="000000">
                        <a:alpha val="43137"/>
                      </a:srgbClr>
                    </a:outerShdw>
                  </a:effectLst>
                  <a:latin typeface="Calibri"/>
                  <a:cs typeface="+mn-cs"/>
                </a:rPr>
                <a:t>Harus</a:t>
              </a:r>
              <a:r>
                <a:rPr lang="en-US" sz="1600" b="1" dirty="0">
                  <a:solidFill>
                    <a:prstClr val="white"/>
                  </a:solidFill>
                  <a:effectLst>
                    <a:outerShdw blurRad="38100" dist="38100" dir="2700000" algn="tl">
                      <a:srgbClr val="000000">
                        <a:alpha val="43137"/>
                      </a:srgbClr>
                    </a:outerShdw>
                  </a:effectLst>
                  <a:latin typeface="Calibri"/>
                  <a:cs typeface="+mn-cs"/>
                </a:rPr>
                <a:t> </a:t>
              </a:r>
              <a:r>
                <a:rPr lang="en-US" sz="1600" b="1" dirty="0" err="1">
                  <a:solidFill>
                    <a:prstClr val="white"/>
                  </a:solidFill>
                  <a:effectLst>
                    <a:outerShdw blurRad="38100" dist="38100" dir="2700000" algn="tl">
                      <a:srgbClr val="000000">
                        <a:alpha val="43137"/>
                      </a:srgbClr>
                    </a:outerShdw>
                  </a:effectLst>
                  <a:latin typeface="Calibri"/>
                  <a:cs typeface="+mn-cs"/>
                </a:rPr>
                <a:t>Terukur</a:t>
              </a:r>
              <a:endParaRPr lang="en-US" sz="1600" b="1" dirty="0">
                <a:solidFill>
                  <a:prstClr val="white"/>
                </a:solidFill>
                <a:effectLst>
                  <a:outerShdw blurRad="38100" dist="38100" dir="2700000" algn="tl">
                    <a:srgbClr val="000000">
                      <a:alpha val="43137"/>
                    </a:srgbClr>
                  </a:outerShdw>
                </a:effectLst>
                <a:latin typeface="Calibri"/>
                <a:cs typeface="+mn-cs"/>
              </a:endParaRPr>
            </a:p>
          </p:txBody>
        </p:sp>
      </p:grpSp>
      <p:sp>
        <p:nvSpPr>
          <p:cNvPr id="30" name="Rounded Rectangular Callout 29"/>
          <p:cNvSpPr/>
          <p:nvPr/>
        </p:nvSpPr>
        <p:spPr>
          <a:xfrm rot="10800000">
            <a:off x="6361786" y="2306467"/>
            <a:ext cx="1402261" cy="822197"/>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31" name="TextBox 30"/>
          <p:cNvSpPr txBox="1"/>
          <p:nvPr/>
        </p:nvSpPr>
        <p:spPr>
          <a:xfrm>
            <a:off x="6388405" y="2224248"/>
            <a:ext cx="1422096" cy="830997"/>
          </a:xfrm>
          <a:prstGeom prst="rect">
            <a:avLst/>
          </a:prstGeom>
          <a:noFill/>
        </p:spPr>
        <p:txBody>
          <a:bodyPr wrap="square" rtlCol="0">
            <a:spAutoFit/>
          </a:bodyPr>
          <a:lstStyle/>
          <a:p>
            <a:pPr algn="ctr" fontAlgn="auto">
              <a:spcBef>
                <a:spcPts val="0"/>
              </a:spcBef>
              <a:spcAft>
                <a:spcPts val="0"/>
              </a:spcAft>
            </a:pPr>
            <a:r>
              <a:rPr lang="en-US" sz="1600" b="1" dirty="0" err="1">
                <a:solidFill>
                  <a:prstClr val="white"/>
                </a:solidFill>
                <a:effectLst>
                  <a:outerShdw blurRad="38100" dist="38100" dir="2700000" algn="tl">
                    <a:srgbClr val="000000">
                      <a:alpha val="43137"/>
                    </a:srgbClr>
                  </a:outerShdw>
                </a:effectLst>
                <a:latin typeface="Calibri"/>
                <a:cs typeface="+mn-cs"/>
              </a:rPr>
              <a:t>Sebelum</a:t>
            </a:r>
            <a:r>
              <a:rPr lang="en-US" sz="1600" b="1" dirty="0">
                <a:solidFill>
                  <a:prstClr val="white"/>
                </a:solidFill>
                <a:effectLst>
                  <a:outerShdw blurRad="38100" dist="38100" dir="2700000" algn="tl">
                    <a:srgbClr val="000000">
                      <a:alpha val="43137"/>
                    </a:srgbClr>
                  </a:outerShdw>
                </a:effectLst>
                <a:latin typeface="Calibri"/>
                <a:cs typeface="+mn-cs"/>
              </a:rPr>
              <a:t> </a:t>
            </a:r>
            <a:r>
              <a:rPr lang="en-US" sz="1600" b="1" dirty="0" err="1">
                <a:solidFill>
                  <a:prstClr val="white"/>
                </a:solidFill>
                <a:effectLst>
                  <a:outerShdw blurRad="38100" dist="38100" dir="2700000" algn="tl">
                    <a:srgbClr val="000000">
                      <a:alpha val="43137"/>
                    </a:srgbClr>
                  </a:outerShdw>
                </a:effectLst>
                <a:latin typeface="Calibri"/>
                <a:cs typeface="+mn-cs"/>
              </a:rPr>
              <a:t>Pelantikan</a:t>
            </a:r>
            <a:r>
              <a:rPr lang="en-US" sz="1600" b="1" dirty="0">
                <a:solidFill>
                  <a:prstClr val="white"/>
                </a:solidFill>
                <a:effectLst>
                  <a:outerShdw blurRad="38100" dist="38100" dir="2700000" algn="tl">
                    <a:srgbClr val="000000">
                      <a:alpha val="43137"/>
                    </a:srgbClr>
                  </a:outerShdw>
                </a:effectLst>
                <a:latin typeface="Calibri"/>
                <a:cs typeface="+mn-cs"/>
              </a:rPr>
              <a:t> KDH </a:t>
            </a:r>
            <a:r>
              <a:rPr lang="en-US" sz="1600" b="1" dirty="0" err="1">
                <a:solidFill>
                  <a:prstClr val="white"/>
                </a:solidFill>
                <a:effectLst>
                  <a:outerShdw blurRad="38100" dist="38100" dir="2700000" algn="tl">
                    <a:srgbClr val="000000">
                      <a:alpha val="43137"/>
                    </a:srgbClr>
                  </a:outerShdw>
                </a:effectLst>
                <a:latin typeface="Calibri"/>
                <a:cs typeface="+mn-cs"/>
              </a:rPr>
              <a:t>Terpilih</a:t>
            </a:r>
            <a:endParaRPr lang="en-US" sz="1600" b="1" dirty="0">
              <a:solidFill>
                <a:prstClr val="white"/>
              </a:solidFill>
              <a:effectLst>
                <a:outerShdw blurRad="38100" dist="38100" dir="2700000" algn="tl">
                  <a:srgbClr val="000000">
                    <a:alpha val="43137"/>
                  </a:srgbClr>
                </a:outerShdw>
              </a:effectLst>
              <a:latin typeface="Calibri"/>
              <a:cs typeface="+mn-cs"/>
            </a:endParaRPr>
          </a:p>
        </p:txBody>
      </p:sp>
      <p:cxnSp>
        <p:nvCxnSpPr>
          <p:cNvPr id="33" name="Straight Connector 32"/>
          <p:cNvCxnSpPr>
            <a:stCxn id="7" idx="1"/>
          </p:cNvCxnSpPr>
          <p:nvPr/>
        </p:nvCxnSpPr>
        <p:spPr>
          <a:xfrm flipH="1" flipV="1">
            <a:off x="6248400" y="4437965"/>
            <a:ext cx="45720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5181600" y="5216084"/>
            <a:ext cx="0" cy="642386"/>
          </a:xfrm>
          <a:prstGeom prst="line">
            <a:avLst/>
          </a:prstGeom>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5181600" y="5334000"/>
            <a:ext cx="838200" cy="369332"/>
          </a:xfrm>
          <a:prstGeom prst="rect">
            <a:avLst/>
          </a:prstGeom>
          <a:noFill/>
        </p:spPr>
        <p:txBody>
          <a:bodyPr wrap="square" rtlCol="0">
            <a:spAutoFit/>
          </a:bodyPr>
          <a:lstStyle/>
          <a:p>
            <a:pPr fontAlgn="auto">
              <a:spcBef>
                <a:spcPts val="0"/>
              </a:spcBef>
              <a:spcAft>
                <a:spcPts val="0"/>
              </a:spcAft>
            </a:pPr>
            <a:r>
              <a:rPr lang="en-US" sz="1800" i="1" dirty="0">
                <a:solidFill>
                  <a:prstClr val="black"/>
                </a:solidFill>
                <a:latin typeface="Calibri"/>
                <a:cs typeface="+mn-cs"/>
              </a:rPr>
              <a:t>tools</a:t>
            </a:r>
          </a:p>
        </p:txBody>
      </p:sp>
      <p:grpSp>
        <p:nvGrpSpPr>
          <p:cNvPr id="41" name="Group 40"/>
          <p:cNvGrpSpPr/>
          <p:nvPr/>
        </p:nvGrpSpPr>
        <p:grpSpPr>
          <a:xfrm>
            <a:off x="7239000" y="108466"/>
            <a:ext cx="1828800" cy="1339334"/>
            <a:chOff x="7239000" y="609600"/>
            <a:chExt cx="1828800" cy="1339334"/>
          </a:xfrm>
        </p:grpSpPr>
        <p:sp>
          <p:nvSpPr>
            <p:cNvPr id="38" name="Oval Callout 37"/>
            <p:cNvSpPr/>
            <p:nvPr/>
          </p:nvSpPr>
          <p:spPr>
            <a:xfrm>
              <a:off x="7277099" y="609600"/>
              <a:ext cx="1790701" cy="1339334"/>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40" name="TextBox 39"/>
            <p:cNvSpPr txBox="1"/>
            <p:nvPr/>
          </p:nvSpPr>
          <p:spPr>
            <a:xfrm>
              <a:off x="7239000" y="953869"/>
              <a:ext cx="1828800" cy="954107"/>
            </a:xfrm>
            <a:prstGeom prst="rect">
              <a:avLst/>
            </a:prstGeom>
            <a:noFill/>
          </p:spPr>
          <p:txBody>
            <a:bodyPr wrap="square" rtlCol="0">
              <a:spAutoFit/>
            </a:bodyPr>
            <a:lstStyle/>
            <a:p>
              <a:pPr algn="ctr" fontAlgn="auto">
                <a:spcBef>
                  <a:spcPts val="0"/>
                </a:spcBef>
                <a:spcAft>
                  <a:spcPts val="0"/>
                </a:spcAft>
              </a:pPr>
              <a:r>
                <a:rPr lang="en-US" sz="1400" b="1" dirty="0" err="1">
                  <a:solidFill>
                    <a:prstClr val="white"/>
                  </a:solidFill>
                  <a:effectLst>
                    <a:outerShdw blurRad="38100" dist="38100" dir="2700000" algn="tl">
                      <a:srgbClr val="000000">
                        <a:alpha val="43137"/>
                      </a:srgbClr>
                    </a:outerShdw>
                  </a:effectLst>
                  <a:latin typeface="Calibri"/>
                  <a:cs typeface="+mn-cs"/>
                </a:rPr>
                <a:t>Pendekatan</a:t>
              </a:r>
              <a:r>
                <a:rPr lang="en-US" sz="1400" b="1" dirty="0">
                  <a:solidFill>
                    <a:prstClr val="white"/>
                  </a:solidFill>
                  <a:effectLst>
                    <a:outerShdw blurRad="38100" dist="38100" dir="2700000" algn="tl">
                      <a:srgbClr val="000000">
                        <a:alpha val="43137"/>
                      </a:srgbClr>
                    </a:outerShdw>
                  </a:effectLst>
                  <a:latin typeface="Calibri"/>
                  <a:cs typeface="+mn-cs"/>
                </a:rPr>
                <a:t> </a:t>
              </a:r>
              <a:r>
                <a:rPr lang="en-US" sz="1400" b="1" dirty="0" err="1">
                  <a:solidFill>
                    <a:prstClr val="white"/>
                  </a:solidFill>
                  <a:effectLst>
                    <a:outerShdw blurRad="38100" dist="38100" dir="2700000" algn="tl">
                      <a:srgbClr val="000000">
                        <a:alpha val="43137"/>
                      </a:srgbClr>
                    </a:outerShdw>
                  </a:effectLst>
                  <a:latin typeface="Calibri"/>
                  <a:cs typeface="+mn-cs"/>
                </a:rPr>
                <a:t>Holistik-tematik</a:t>
              </a:r>
              <a:r>
                <a:rPr lang="en-US" sz="1400" b="1" dirty="0">
                  <a:solidFill>
                    <a:prstClr val="white"/>
                  </a:solidFill>
                  <a:effectLst>
                    <a:outerShdw blurRad="38100" dist="38100" dir="2700000" algn="tl">
                      <a:srgbClr val="000000">
                        <a:alpha val="43137"/>
                      </a:srgbClr>
                    </a:outerShdw>
                  </a:effectLst>
                  <a:latin typeface="Calibri"/>
                  <a:cs typeface="+mn-cs"/>
                </a:rPr>
                <a:t>,</a:t>
              </a:r>
            </a:p>
            <a:p>
              <a:pPr algn="ctr" fontAlgn="auto">
                <a:spcBef>
                  <a:spcPts val="0"/>
                </a:spcBef>
                <a:spcAft>
                  <a:spcPts val="0"/>
                </a:spcAft>
              </a:pPr>
              <a:r>
                <a:rPr lang="en-US" sz="1400" b="1" dirty="0" err="1">
                  <a:solidFill>
                    <a:prstClr val="white"/>
                  </a:solidFill>
                  <a:effectLst>
                    <a:outerShdw blurRad="38100" dist="38100" dir="2700000" algn="tl">
                      <a:srgbClr val="000000">
                        <a:alpha val="43137"/>
                      </a:srgbClr>
                    </a:outerShdw>
                  </a:effectLst>
                  <a:latin typeface="Calibri"/>
                  <a:cs typeface="+mn-cs"/>
                </a:rPr>
                <a:t>Integratif</a:t>
              </a:r>
              <a:r>
                <a:rPr lang="en-US" sz="1400" b="1" dirty="0">
                  <a:solidFill>
                    <a:prstClr val="white"/>
                  </a:solidFill>
                  <a:effectLst>
                    <a:outerShdw blurRad="38100" dist="38100" dir="2700000" algn="tl">
                      <a:srgbClr val="000000">
                        <a:alpha val="43137"/>
                      </a:srgbClr>
                    </a:outerShdw>
                  </a:effectLst>
                  <a:latin typeface="Calibri"/>
                  <a:cs typeface="+mn-cs"/>
                </a:rPr>
                <a:t>,</a:t>
              </a:r>
            </a:p>
            <a:p>
              <a:pPr algn="ctr" fontAlgn="auto">
                <a:spcBef>
                  <a:spcPts val="0"/>
                </a:spcBef>
                <a:spcAft>
                  <a:spcPts val="0"/>
                </a:spcAft>
              </a:pPr>
              <a:r>
                <a:rPr lang="en-US" sz="1400" b="1" dirty="0">
                  <a:solidFill>
                    <a:prstClr val="white"/>
                  </a:solidFill>
                  <a:effectLst>
                    <a:outerShdw blurRad="38100" dist="38100" dir="2700000" algn="tl">
                      <a:srgbClr val="000000">
                        <a:alpha val="43137"/>
                      </a:srgbClr>
                    </a:outerShdw>
                  </a:effectLst>
                  <a:latin typeface="Calibri"/>
                  <a:cs typeface="+mn-cs"/>
                </a:rPr>
                <a:t>Spatial</a:t>
              </a:r>
            </a:p>
          </p:txBody>
        </p:sp>
      </p:grpSp>
    </p:spTree>
    <p:extLst>
      <p:ext uri="{BB962C8B-B14F-4D97-AF65-F5344CB8AC3E}">
        <p14:creationId xmlns:p14="http://schemas.microsoft.com/office/powerpoint/2010/main" val="42694720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ntagon 3"/>
          <p:cNvSpPr/>
          <p:nvPr/>
        </p:nvSpPr>
        <p:spPr>
          <a:xfrm>
            <a:off x="1828800" y="1154937"/>
            <a:ext cx="5486400" cy="4524315"/>
          </a:xfrm>
          <a:prstGeom prst="homePlate">
            <a:avLst>
              <a:gd name="adj" fmla="val 56969"/>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 name="Title 1"/>
          <p:cNvSpPr>
            <a:spLocks noGrp="1"/>
          </p:cNvSpPr>
          <p:nvPr>
            <p:ph type="title"/>
          </p:nvPr>
        </p:nvSpPr>
        <p:spPr>
          <a:xfrm>
            <a:off x="457200" y="76200"/>
            <a:ext cx="8229600" cy="639762"/>
          </a:xfrm>
        </p:spPr>
        <p:txBody>
          <a:bodyPr>
            <a:normAutofit fontScale="90000"/>
          </a:bodyPr>
          <a:lstStyle/>
          <a:p>
            <a:r>
              <a:rPr lang="en-US" b="1" dirty="0" smtClean="0">
                <a:effectLst>
                  <a:outerShdw blurRad="38100" dist="38100" dir="2700000" algn="tl">
                    <a:srgbClr val="000000">
                      <a:alpha val="43137"/>
                    </a:srgbClr>
                  </a:outerShdw>
                </a:effectLst>
              </a:rPr>
              <a:t>MANAJEMEN PEMBANGUNAN</a:t>
            </a:r>
            <a:endParaRPr lang="en-US" b="1" dirty="0">
              <a:effectLst>
                <a:outerShdw blurRad="38100" dist="38100" dir="2700000" algn="tl">
                  <a:srgbClr val="000000">
                    <a:alpha val="43137"/>
                  </a:srgbClr>
                </a:outerShdw>
              </a:effectLst>
            </a:endParaRPr>
          </a:p>
        </p:txBody>
      </p:sp>
      <p:sp>
        <p:nvSpPr>
          <p:cNvPr id="3" name="TextBox 2"/>
          <p:cNvSpPr txBox="1"/>
          <p:nvPr/>
        </p:nvSpPr>
        <p:spPr>
          <a:xfrm>
            <a:off x="76200" y="1154937"/>
            <a:ext cx="1600200" cy="4524315"/>
          </a:xfrm>
          <a:prstGeom prst="rect">
            <a:avLst/>
          </a:prstGeom>
          <a:solidFill>
            <a:schemeClr val="accent3">
              <a:lumMod val="40000"/>
              <a:lumOff val="60000"/>
            </a:schemeClr>
          </a:solidFill>
          <a:ln>
            <a:solidFill>
              <a:schemeClr val="accent3">
                <a:lumMod val="50000"/>
              </a:schemeClr>
            </a:solidFill>
          </a:ln>
        </p:spPr>
        <p:txBody>
          <a:bodyPr wrap="square" rtlCol="0">
            <a:spAutoFit/>
          </a:bodyPr>
          <a:lstStyle/>
          <a:p>
            <a:pPr fontAlgn="auto">
              <a:spcBef>
                <a:spcPts val="0"/>
              </a:spcBef>
              <a:spcAft>
                <a:spcPts val="0"/>
              </a:spcAft>
            </a:pPr>
            <a:r>
              <a:rPr lang="en-US" sz="1800" b="1" dirty="0">
                <a:solidFill>
                  <a:prstClr val="black"/>
                </a:solidFill>
                <a:effectLst>
                  <a:outerShdw blurRad="38100" dist="38100" dir="2700000" algn="tl">
                    <a:srgbClr val="000000">
                      <a:alpha val="43137"/>
                    </a:srgbClr>
                  </a:outerShdw>
                </a:effectLst>
                <a:latin typeface="Calibri"/>
                <a:cs typeface="+mn-cs"/>
              </a:rPr>
              <a:t>Existing Resources:</a:t>
            </a:r>
          </a:p>
          <a:p>
            <a:pPr fontAlgn="auto">
              <a:spcBef>
                <a:spcPts val="0"/>
              </a:spcBef>
              <a:spcAft>
                <a:spcPts val="0"/>
              </a:spcAft>
            </a:pPr>
            <a:endParaRPr lang="en-US" sz="1800" b="1" dirty="0">
              <a:solidFill>
                <a:prstClr val="black"/>
              </a:solidFill>
              <a:effectLst>
                <a:outerShdw blurRad="38100" dist="38100" dir="2700000" algn="tl">
                  <a:srgbClr val="000000">
                    <a:alpha val="43137"/>
                  </a:srgbClr>
                </a:outerShdw>
              </a:effectLst>
              <a:latin typeface="Calibri"/>
              <a:cs typeface="+mn-cs"/>
            </a:endParaRPr>
          </a:p>
          <a:p>
            <a:pPr marL="285750" indent="-285750" fontAlgn="auto">
              <a:spcBef>
                <a:spcPts val="0"/>
              </a:spcBef>
              <a:spcAft>
                <a:spcPts val="0"/>
              </a:spcAft>
              <a:buFont typeface="Arial" pitchFamily="34" charset="0"/>
              <a:buChar char="•"/>
            </a:pPr>
            <a:r>
              <a:rPr lang="en-US" sz="1800" b="1" dirty="0">
                <a:solidFill>
                  <a:prstClr val="black"/>
                </a:solidFill>
                <a:effectLst>
                  <a:outerShdw blurRad="38100" dist="38100" dir="2700000" algn="tl">
                    <a:srgbClr val="000000">
                      <a:alpha val="43137"/>
                    </a:srgbClr>
                  </a:outerShdw>
                </a:effectLst>
                <a:latin typeface="Calibri"/>
                <a:cs typeface="+mn-cs"/>
              </a:rPr>
              <a:t>SDA</a:t>
            </a:r>
          </a:p>
          <a:p>
            <a:pPr fontAlgn="auto">
              <a:spcBef>
                <a:spcPts val="0"/>
              </a:spcBef>
              <a:spcAft>
                <a:spcPts val="0"/>
              </a:spcAft>
            </a:pPr>
            <a:endParaRPr lang="en-US" sz="1800" b="1" dirty="0">
              <a:solidFill>
                <a:prstClr val="black"/>
              </a:solidFill>
              <a:effectLst>
                <a:outerShdw blurRad="38100" dist="38100" dir="2700000" algn="tl">
                  <a:srgbClr val="000000">
                    <a:alpha val="43137"/>
                  </a:srgbClr>
                </a:outerShdw>
              </a:effectLst>
              <a:latin typeface="Calibri"/>
              <a:cs typeface="+mn-cs"/>
            </a:endParaRPr>
          </a:p>
          <a:p>
            <a:pPr marL="285750" indent="-285750" fontAlgn="auto">
              <a:spcBef>
                <a:spcPts val="0"/>
              </a:spcBef>
              <a:spcAft>
                <a:spcPts val="0"/>
              </a:spcAft>
              <a:buFont typeface="Arial" pitchFamily="34" charset="0"/>
              <a:buChar char="•"/>
            </a:pPr>
            <a:r>
              <a:rPr lang="en-US" sz="1800" b="1" dirty="0">
                <a:solidFill>
                  <a:prstClr val="black"/>
                </a:solidFill>
                <a:effectLst>
                  <a:outerShdw blurRad="38100" dist="38100" dir="2700000" algn="tl">
                    <a:srgbClr val="000000">
                      <a:alpha val="43137"/>
                    </a:srgbClr>
                  </a:outerShdw>
                </a:effectLst>
                <a:latin typeface="Calibri"/>
                <a:cs typeface="+mn-cs"/>
              </a:rPr>
              <a:t>SDM</a:t>
            </a:r>
          </a:p>
          <a:p>
            <a:pPr fontAlgn="auto">
              <a:spcBef>
                <a:spcPts val="0"/>
              </a:spcBef>
              <a:spcAft>
                <a:spcPts val="0"/>
              </a:spcAft>
            </a:pPr>
            <a:endParaRPr lang="en-US" sz="1800" b="1" dirty="0">
              <a:solidFill>
                <a:prstClr val="black"/>
              </a:solidFill>
              <a:effectLst>
                <a:outerShdw blurRad="38100" dist="38100" dir="2700000" algn="tl">
                  <a:srgbClr val="000000">
                    <a:alpha val="43137"/>
                  </a:srgbClr>
                </a:outerShdw>
              </a:effectLst>
              <a:latin typeface="Calibri"/>
              <a:cs typeface="+mn-cs"/>
            </a:endParaRPr>
          </a:p>
          <a:p>
            <a:pPr marL="285750" indent="-285750" fontAlgn="auto">
              <a:spcBef>
                <a:spcPts val="0"/>
              </a:spcBef>
              <a:spcAft>
                <a:spcPts val="0"/>
              </a:spcAft>
              <a:buFont typeface="Arial" pitchFamily="34" charset="0"/>
              <a:buChar char="•"/>
            </a:pPr>
            <a:r>
              <a:rPr lang="en-US" sz="1800" b="1" dirty="0">
                <a:solidFill>
                  <a:prstClr val="black"/>
                </a:solidFill>
                <a:effectLst>
                  <a:outerShdw blurRad="38100" dist="38100" dir="2700000" algn="tl">
                    <a:srgbClr val="000000">
                      <a:alpha val="43137"/>
                    </a:srgbClr>
                  </a:outerShdw>
                </a:effectLst>
                <a:latin typeface="Calibri"/>
                <a:cs typeface="+mn-cs"/>
              </a:rPr>
              <a:t>SD </a:t>
            </a:r>
            <a:r>
              <a:rPr lang="en-US" sz="1800" b="1" dirty="0" err="1">
                <a:solidFill>
                  <a:prstClr val="black"/>
                </a:solidFill>
                <a:effectLst>
                  <a:outerShdw blurRad="38100" dist="38100" dir="2700000" algn="tl">
                    <a:srgbClr val="000000">
                      <a:alpha val="43137"/>
                    </a:srgbClr>
                  </a:outerShdw>
                </a:effectLst>
                <a:latin typeface="Calibri"/>
                <a:cs typeface="+mn-cs"/>
              </a:rPr>
              <a:t>Buatan</a:t>
            </a:r>
            <a:endParaRPr lang="en-US" sz="1800" b="1" dirty="0">
              <a:solidFill>
                <a:prstClr val="black"/>
              </a:solidFill>
              <a:effectLst>
                <a:outerShdw blurRad="38100" dist="38100" dir="2700000" algn="tl">
                  <a:srgbClr val="000000">
                    <a:alpha val="43137"/>
                  </a:srgbClr>
                </a:outerShdw>
              </a:effectLst>
              <a:latin typeface="Calibri"/>
              <a:cs typeface="+mn-cs"/>
            </a:endParaRPr>
          </a:p>
          <a:p>
            <a:pPr fontAlgn="auto">
              <a:spcBef>
                <a:spcPts val="0"/>
              </a:spcBef>
              <a:spcAft>
                <a:spcPts val="0"/>
              </a:spcAft>
            </a:pPr>
            <a:endParaRPr lang="en-US" sz="1800" b="1" dirty="0">
              <a:solidFill>
                <a:prstClr val="black"/>
              </a:solidFill>
              <a:effectLst>
                <a:outerShdw blurRad="38100" dist="38100" dir="2700000" algn="tl">
                  <a:srgbClr val="000000">
                    <a:alpha val="43137"/>
                  </a:srgbClr>
                </a:outerShdw>
              </a:effectLst>
              <a:latin typeface="Calibri"/>
              <a:cs typeface="+mn-cs"/>
            </a:endParaRPr>
          </a:p>
          <a:p>
            <a:pPr marL="285750" indent="-285750" fontAlgn="auto">
              <a:spcBef>
                <a:spcPts val="0"/>
              </a:spcBef>
              <a:spcAft>
                <a:spcPts val="0"/>
              </a:spcAft>
              <a:buFont typeface="Arial" pitchFamily="34" charset="0"/>
              <a:buChar char="•"/>
            </a:pPr>
            <a:r>
              <a:rPr lang="en-US" sz="1800" b="1" dirty="0">
                <a:solidFill>
                  <a:prstClr val="black"/>
                </a:solidFill>
                <a:effectLst>
                  <a:outerShdw blurRad="38100" dist="38100" dir="2700000" algn="tl">
                    <a:srgbClr val="000000">
                      <a:alpha val="43137"/>
                    </a:srgbClr>
                  </a:outerShdw>
                </a:effectLst>
                <a:latin typeface="Calibri"/>
                <a:cs typeface="+mn-cs"/>
              </a:rPr>
              <a:t>SD </a:t>
            </a:r>
            <a:r>
              <a:rPr lang="en-US" sz="1800" b="1" dirty="0" err="1">
                <a:solidFill>
                  <a:prstClr val="black"/>
                </a:solidFill>
                <a:effectLst>
                  <a:outerShdw blurRad="38100" dist="38100" dir="2700000" algn="tl">
                    <a:srgbClr val="000000">
                      <a:alpha val="43137"/>
                    </a:srgbClr>
                  </a:outerShdw>
                </a:effectLst>
                <a:latin typeface="Calibri"/>
                <a:cs typeface="+mn-cs"/>
              </a:rPr>
              <a:t>Sosial</a:t>
            </a:r>
            <a:endParaRPr lang="en-US" sz="1800" b="1" dirty="0">
              <a:solidFill>
                <a:prstClr val="black"/>
              </a:solidFill>
              <a:effectLst>
                <a:outerShdw blurRad="38100" dist="38100" dir="2700000" algn="tl">
                  <a:srgbClr val="000000">
                    <a:alpha val="43137"/>
                  </a:srgbClr>
                </a:outerShdw>
              </a:effectLst>
              <a:latin typeface="Calibri"/>
              <a:cs typeface="+mn-cs"/>
            </a:endParaRPr>
          </a:p>
          <a:p>
            <a:pPr fontAlgn="auto">
              <a:spcBef>
                <a:spcPts val="0"/>
              </a:spcBef>
              <a:spcAft>
                <a:spcPts val="0"/>
              </a:spcAft>
            </a:pPr>
            <a:endParaRPr lang="en-US" sz="1800" b="1" dirty="0">
              <a:solidFill>
                <a:prstClr val="black"/>
              </a:solidFill>
              <a:effectLst>
                <a:outerShdw blurRad="38100" dist="38100" dir="2700000" algn="tl">
                  <a:srgbClr val="000000">
                    <a:alpha val="43137"/>
                  </a:srgbClr>
                </a:outerShdw>
              </a:effectLst>
              <a:latin typeface="Calibri"/>
              <a:cs typeface="+mn-cs"/>
            </a:endParaRPr>
          </a:p>
          <a:p>
            <a:pPr marL="285750" indent="-285750" fontAlgn="auto">
              <a:spcBef>
                <a:spcPts val="0"/>
              </a:spcBef>
              <a:spcAft>
                <a:spcPts val="0"/>
              </a:spcAft>
              <a:buFont typeface="Arial" pitchFamily="34" charset="0"/>
              <a:buChar char="•"/>
            </a:pPr>
            <a:r>
              <a:rPr lang="en-US" sz="1800" b="1" dirty="0">
                <a:solidFill>
                  <a:prstClr val="black"/>
                </a:solidFill>
                <a:effectLst>
                  <a:outerShdw blurRad="38100" dist="38100" dir="2700000" algn="tl">
                    <a:srgbClr val="000000">
                      <a:alpha val="43137"/>
                    </a:srgbClr>
                  </a:outerShdw>
                </a:effectLst>
                <a:latin typeface="Calibri"/>
                <a:cs typeface="+mn-cs"/>
              </a:rPr>
              <a:t>SD Modal</a:t>
            </a:r>
          </a:p>
          <a:p>
            <a:pPr fontAlgn="auto">
              <a:spcBef>
                <a:spcPts val="0"/>
              </a:spcBef>
              <a:spcAft>
                <a:spcPts val="0"/>
              </a:spcAft>
            </a:pPr>
            <a:endParaRPr lang="en-US" sz="1800" b="1" dirty="0">
              <a:solidFill>
                <a:prstClr val="black"/>
              </a:solidFill>
              <a:effectLst>
                <a:outerShdw blurRad="38100" dist="38100" dir="2700000" algn="tl">
                  <a:srgbClr val="000000">
                    <a:alpha val="43137"/>
                  </a:srgbClr>
                </a:outerShdw>
              </a:effectLst>
              <a:latin typeface="Calibri"/>
              <a:cs typeface="+mn-cs"/>
            </a:endParaRPr>
          </a:p>
          <a:p>
            <a:pPr marL="285750" indent="-285750" fontAlgn="auto">
              <a:spcBef>
                <a:spcPts val="0"/>
              </a:spcBef>
              <a:spcAft>
                <a:spcPts val="0"/>
              </a:spcAft>
              <a:buFont typeface="Arial" pitchFamily="34" charset="0"/>
              <a:buChar char="•"/>
            </a:pPr>
            <a:r>
              <a:rPr lang="en-US" sz="1800" b="1" dirty="0">
                <a:solidFill>
                  <a:prstClr val="black"/>
                </a:solidFill>
                <a:effectLst>
                  <a:outerShdw blurRad="38100" dist="38100" dir="2700000" algn="tl">
                    <a:srgbClr val="000000">
                      <a:alpha val="43137"/>
                    </a:srgbClr>
                  </a:outerShdw>
                </a:effectLst>
                <a:latin typeface="Calibri"/>
                <a:cs typeface="+mn-cs"/>
              </a:rPr>
              <a:t>SD </a:t>
            </a:r>
            <a:r>
              <a:rPr lang="en-US" sz="1800" b="1" dirty="0" err="1">
                <a:solidFill>
                  <a:prstClr val="black"/>
                </a:solidFill>
                <a:effectLst>
                  <a:outerShdw blurRad="38100" dist="38100" dir="2700000" algn="tl">
                    <a:srgbClr val="000000">
                      <a:alpha val="43137"/>
                    </a:srgbClr>
                  </a:outerShdw>
                </a:effectLst>
                <a:latin typeface="Calibri"/>
                <a:cs typeface="+mn-cs"/>
              </a:rPr>
              <a:t>lainnya</a:t>
            </a:r>
            <a:endParaRPr lang="en-US" sz="1800" b="1" dirty="0">
              <a:solidFill>
                <a:prstClr val="black"/>
              </a:solidFill>
              <a:effectLst>
                <a:outerShdw blurRad="38100" dist="38100" dir="2700000" algn="tl">
                  <a:srgbClr val="000000">
                    <a:alpha val="43137"/>
                  </a:srgbClr>
                </a:outerShdw>
              </a:effectLst>
              <a:latin typeface="Calibri"/>
              <a:cs typeface="+mn-cs"/>
            </a:endParaRPr>
          </a:p>
          <a:p>
            <a:pPr marL="285750" indent="-285750" fontAlgn="auto">
              <a:spcBef>
                <a:spcPts val="0"/>
              </a:spcBef>
              <a:spcAft>
                <a:spcPts val="0"/>
              </a:spcAft>
              <a:buFont typeface="Arial" pitchFamily="34" charset="0"/>
              <a:buChar char="•"/>
            </a:pPr>
            <a:endParaRPr lang="en-US" sz="1800" b="1" dirty="0">
              <a:solidFill>
                <a:prstClr val="black"/>
              </a:solidFill>
              <a:effectLst>
                <a:outerShdw blurRad="38100" dist="38100" dir="2700000" algn="tl">
                  <a:srgbClr val="000000">
                    <a:alpha val="43137"/>
                  </a:srgbClr>
                </a:outerShdw>
              </a:effectLst>
              <a:latin typeface="Calibri"/>
              <a:cs typeface="+mn-cs"/>
            </a:endParaRPr>
          </a:p>
          <a:p>
            <a:pPr fontAlgn="auto">
              <a:spcBef>
                <a:spcPts val="0"/>
              </a:spcBef>
              <a:spcAft>
                <a:spcPts val="0"/>
              </a:spcAft>
            </a:pPr>
            <a:endParaRPr lang="en-US" sz="1800" b="1" dirty="0">
              <a:solidFill>
                <a:prstClr val="black"/>
              </a:solidFill>
              <a:effectLst>
                <a:outerShdw blurRad="38100" dist="38100" dir="2700000" algn="tl">
                  <a:srgbClr val="000000">
                    <a:alpha val="43137"/>
                  </a:srgbClr>
                </a:outerShdw>
              </a:effectLst>
              <a:latin typeface="Calibri"/>
              <a:cs typeface="+mn-cs"/>
            </a:endParaRPr>
          </a:p>
        </p:txBody>
      </p:sp>
      <p:grpSp>
        <p:nvGrpSpPr>
          <p:cNvPr id="22" name="Group 21"/>
          <p:cNvGrpSpPr/>
          <p:nvPr/>
        </p:nvGrpSpPr>
        <p:grpSpPr>
          <a:xfrm>
            <a:off x="2426037" y="2097852"/>
            <a:ext cx="2831763" cy="2699268"/>
            <a:chOff x="2362200" y="2286000"/>
            <a:chExt cx="2831763" cy="2699268"/>
          </a:xfrm>
        </p:grpSpPr>
        <p:sp>
          <p:nvSpPr>
            <p:cNvPr id="13" name="Oval 12"/>
            <p:cNvSpPr/>
            <p:nvPr/>
          </p:nvSpPr>
          <p:spPr>
            <a:xfrm>
              <a:off x="2362200" y="2286000"/>
              <a:ext cx="2831763" cy="26992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4" name="TextBox 13"/>
            <p:cNvSpPr txBox="1"/>
            <p:nvPr/>
          </p:nvSpPr>
          <p:spPr>
            <a:xfrm>
              <a:off x="2583430" y="2885453"/>
              <a:ext cx="1194650" cy="461665"/>
            </a:xfrm>
            <a:prstGeom prst="rect">
              <a:avLst/>
            </a:prstGeom>
            <a:noFill/>
          </p:spPr>
          <p:txBody>
            <a:bodyPr wrap="square" rtlCol="0">
              <a:spAutoFit/>
            </a:bodyPr>
            <a:lstStyle/>
            <a:p>
              <a:pPr fontAlgn="auto">
                <a:spcBef>
                  <a:spcPts val="0"/>
                </a:spcBef>
                <a:spcAft>
                  <a:spcPts val="0"/>
                </a:spcAft>
              </a:pPr>
              <a:r>
                <a:rPr lang="en-US" sz="1200" b="1" i="1" dirty="0">
                  <a:solidFill>
                    <a:srgbClr val="C00000"/>
                  </a:solidFill>
                  <a:effectLst>
                    <a:outerShdw blurRad="38100" dist="38100" dir="2700000" algn="tl">
                      <a:srgbClr val="000000">
                        <a:alpha val="43137"/>
                      </a:srgbClr>
                    </a:outerShdw>
                  </a:effectLst>
                  <a:latin typeface="Calibri"/>
                  <a:cs typeface="+mn-cs"/>
                </a:rPr>
                <a:t>Good Public Governance</a:t>
              </a:r>
            </a:p>
          </p:txBody>
        </p:sp>
        <p:sp>
          <p:nvSpPr>
            <p:cNvPr id="15" name="Oval 14"/>
            <p:cNvSpPr/>
            <p:nvPr/>
          </p:nvSpPr>
          <p:spPr>
            <a:xfrm>
              <a:off x="2587644" y="2535574"/>
              <a:ext cx="1266690" cy="12565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6" name="TextBox 15"/>
            <p:cNvSpPr txBox="1"/>
            <p:nvPr/>
          </p:nvSpPr>
          <p:spPr>
            <a:xfrm>
              <a:off x="3331404" y="3745590"/>
              <a:ext cx="933386" cy="646331"/>
            </a:xfrm>
            <a:prstGeom prst="rect">
              <a:avLst/>
            </a:prstGeom>
            <a:noFill/>
          </p:spPr>
          <p:txBody>
            <a:bodyPr wrap="square" rtlCol="0">
              <a:spAutoFit/>
            </a:bodyPr>
            <a:lstStyle/>
            <a:p>
              <a:pPr algn="ctr" fontAlgn="auto">
                <a:spcBef>
                  <a:spcPts val="0"/>
                </a:spcBef>
                <a:spcAft>
                  <a:spcPts val="0"/>
                </a:spcAft>
              </a:pPr>
              <a:r>
                <a:rPr lang="en-US" sz="1200" i="1" dirty="0">
                  <a:solidFill>
                    <a:prstClr val="black"/>
                  </a:solidFill>
                  <a:latin typeface="Calibri"/>
                  <a:cs typeface="+mn-cs"/>
                </a:rPr>
                <a:t>Good Corporate Governance</a:t>
              </a:r>
            </a:p>
          </p:txBody>
        </p:sp>
        <p:sp>
          <p:nvSpPr>
            <p:cNvPr id="17" name="Oval 16"/>
            <p:cNvSpPr/>
            <p:nvPr/>
          </p:nvSpPr>
          <p:spPr>
            <a:xfrm>
              <a:off x="3202878" y="3233660"/>
              <a:ext cx="1266690" cy="12565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8" name="TextBox 17"/>
            <p:cNvSpPr txBox="1"/>
            <p:nvPr/>
          </p:nvSpPr>
          <p:spPr>
            <a:xfrm>
              <a:off x="3955066" y="2861347"/>
              <a:ext cx="866825" cy="461665"/>
            </a:xfrm>
            <a:prstGeom prst="rect">
              <a:avLst/>
            </a:prstGeom>
            <a:noFill/>
          </p:spPr>
          <p:txBody>
            <a:bodyPr wrap="square" rtlCol="0">
              <a:spAutoFit/>
            </a:bodyPr>
            <a:lstStyle/>
            <a:p>
              <a:pPr fontAlgn="auto">
                <a:spcBef>
                  <a:spcPts val="0"/>
                </a:spcBef>
                <a:spcAft>
                  <a:spcPts val="0"/>
                </a:spcAft>
              </a:pPr>
              <a:r>
                <a:rPr lang="en-US" sz="1200" i="1" dirty="0">
                  <a:solidFill>
                    <a:prstClr val="black"/>
                  </a:solidFill>
                  <a:latin typeface="Calibri"/>
                  <a:cs typeface="+mn-cs"/>
                </a:rPr>
                <a:t>Good Civil Society</a:t>
              </a:r>
            </a:p>
          </p:txBody>
        </p:sp>
        <p:sp>
          <p:nvSpPr>
            <p:cNvPr id="19" name="Oval 18"/>
            <p:cNvSpPr/>
            <p:nvPr/>
          </p:nvSpPr>
          <p:spPr>
            <a:xfrm>
              <a:off x="3601095" y="2489034"/>
              <a:ext cx="1266690" cy="12565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0" name="TextBox 19"/>
            <p:cNvSpPr txBox="1"/>
            <p:nvPr/>
          </p:nvSpPr>
          <p:spPr>
            <a:xfrm>
              <a:off x="2743200" y="4391921"/>
              <a:ext cx="2345055" cy="307777"/>
            </a:xfrm>
            <a:prstGeom prst="rect">
              <a:avLst/>
            </a:prstGeom>
            <a:noFill/>
          </p:spPr>
          <p:txBody>
            <a:bodyPr wrap="square" rtlCol="0">
              <a:spAutoFit/>
            </a:bodyPr>
            <a:lstStyle/>
            <a:p>
              <a:pPr algn="ctr" fontAlgn="auto">
                <a:spcBef>
                  <a:spcPts val="0"/>
                </a:spcBef>
                <a:spcAft>
                  <a:spcPts val="0"/>
                </a:spcAft>
              </a:pPr>
              <a:r>
                <a:rPr lang="en-US" sz="1400" b="1" i="1" dirty="0">
                  <a:solidFill>
                    <a:prstClr val="black"/>
                  </a:solidFill>
                  <a:effectLst>
                    <a:outerShdw blurRad="38100" dist="38100" dir="2700000" algn="tl">
                      <a:srgbClr val="000000">
                        <a:alpha val="43137"/>
                      </a:srgbClr>
                    </a:outerShdw>
                  </a:effectLst>
                  <a:latin typeface="Calibri"/>
                  <a:cs typeface="+mn-cs"/>
                </a:rPr>
                <a:t>Good Governance</a:t>
              </a:r>
            </a:p>
          </p:txBody>
        </p:sp>
      </p:grpSp>
      <p:sp>
        <p:nvSpPr>
          <p:cNvPr id="23" name="TextBox 22"/>
          <p:cNvSpPr txBox="1"/>
          <p:nvPr/>
        </p:nvSpPr>
        <p:spPr>
          <a:xfrm>
            <a:off x="2514600" y="1237566"/>
            <a:ext cx="457200" cy="707886"/>
          </a:xfrm>
          <a:prstGeom prst="rect">
            <a:avLst/>
          </a:prstGeom>
          <a:solidFill>
            <a:schemeClr val="bg1"/>
          </a:solidFill>
          <a:ln>
            <a:solidFill>
              <a:srgbClr val="C00000"/>
            </a:solidFill>
          </a:ln>
        </p:spPr>
        <p:txBody>
          <a:bodyPr wrap="square" rtlCol="0">
            <a:spAutoFit/>
          </a:bodyPr>
          <a:lstStyle/>
          <a:p>
            <a:pPr fontAlgn="auto">
              <a:spcBef>
                <a:spcPts val="0"/>
              </a:spcBef>
              <a:spcAft>
                <a:spcPts val="0"/>
              </a:spcAft>
            </a:pPr>
            <a:r>
              <a:rPr lang="en-US" sz="4000" dirty="0">
                <a:solidFill>
                  <a:prstClr val="black"/>
                </a:solidFill>
                <a:latin typeface="Calibri"/>
                <a:cs typeface="+mn-cs"/>
              </a:rPr>
              <a:t>P</a:t>
            </a:r>
          </a:p>
        </p:txBody>
      </p:sp>
      <p:sp>
        <p:nvSpPr>
          <p:cNvPr id="24" name="TextBox 23"/>
          <p:cNvSpPr txBox="1"/>
          <p:nvPr/>
        </p:nvSpPr>
        <p:spPr>
          <a:xfrm>
            <a:off x="3124200" y="1237566"/>
            <a:ext cx="457200" cy="707886"/>
          </a:xfrm>
          <a:prstGeom prst="rect">
            <a:avLst/>
          </a:prstGeom>
          <a:solidFill>
            <a:schemeClr val="bg1"/>
          </a:solidFill>
          <a:ln>
            <a:solidFill>
              <a:srgbClr val="C00000"/>
            </a:solidFill>
          </a:ln>
        </p:spPr>
        <p:txBody>
          <a:bodyPr wrap="square" rtlCol="0">
            <a:spAutoFit/>
          </a:bodyPr>
          <a:lstStyle/>
          <a:p>
            <a:pPr fontAlgn="auto">
              <a:spcBef>
                <a:spcPts val="0"/>
              </a:spcBef>
              <a:spcAft>
                <a:spcPts val="0"/>
              </a:spcAft>
            </a:pPr>
            <a:r>
              <a:rPr lang="en-US" sz="4000" dirty="0">
                <a:solidFill>
                  <a:prstClr val="black"/>
                </a:solidFill>
                <a:latin typeface="Calibri"/>
                <a:cs typeface="+mn-cs"/>
              </a:rPr>
              <a:t>O</a:t>
            </a:r>
          </a:p>
        </p:txBody>
      </p:sp>
      <p:sp>
        <p:nvSpPr>
          <p:cNvPr id="25" name="TextBox 24"/>
          <p:cNvSpPr txBox="1"/>
          <p:nvPr/>
        </p:nvSpPr>
        <p:spPr>
          <a:xfrm>
            <a:off x="3733800" y="1237566"/>
            <a:ext cx="457200" cy="707886"/>
          </a:xfrm>
          <a:prstGeom prst="rect">
            <a:avLst/>
          </a:prstGeom>
          <a:solidFill>
            <a:schemeClr val="bg1"/>
          </a:solidFill>
          <a:ln>
            <a:solidFill>
              <a:srgbClr val="C00000"/>
            </a:solidFill>
          </a:ln>
        </p:spPr>
        <p:txBody>
          <a:bodyPr wrap="square" rtlCol="0">
            <a:spAutoFit/>
          </a:bodyPr>
          <a:lstStyle/>
          <a:p>
            <a:pPr fontAlgn="auto">
              <a:spcBef>
                <a:spcPts val="0"/>
              </a:spcBef>
              <a:spcAft>
                <a:spcPts val="0"/>
              </a:spcAft>
            </a:pPr>
            <a:r>
              <a:rPr lang="en-US" sz="4000" dirty="0">
                <a:solidFill>
                  <a:prstClr val="black"/>
                </a:solidFill>
                <a:latin typeface="Calibri"/>
                <a:cs typeface="+mn-cs"/>
              </a:rPr>
              <a:t>A</a:t>
            </a:r>
          </a:p>
        </p:txBody>
      </p:sp>
      <p:sp>
        <p:nvSpPr>
          <p:cNvPr id="26" name="TextBox 25"/>
          <p:cNvSpPr txBox="1"/>
          <p:nvPr/>
        </p:nvSpPr>
        <p:spPr>
          <a:xfrm>
            <a:off x="4343400" y="1237566"/>
            <a:ext cx="457200" cy="707886"/>
          </a:xfrm>
          <a:prstGeom prst="rect">
            <a:avLst/>
          </a:prstGeom>
          <a:solidFill>
            <a:schemeClr val="bg1"/>
          </a:solidFill>
          <a:ln>
            <a:solidFill>
              <a:srgbClr val="C00000"/>
            </a:solidFill>
          </a:ln>
        </p:spPr>
        <p:txBody>
          <a:bodyPr wrap="square" rtlCol="0">
            <a:spAutoFit/>
          </a:bodyPr>
          <a:lstStyle/>
          <a:p>
            <a:pPr fontAlgn="auto">
              <a:spcBef>
                <a:spcPts val="0"/>
              </a:spcBef>
              <a:spcAft>
                <a:spcPts val="0"/>
              </a:spcAft>
            </a:pPr>
            <a:r>
              <a:rPr lang="en-US" sz="4000" dirty="0">
                <a:solidFill>
                  <a:prstClr val="black"/>
                </a:solidFill>
                <a:latin typeface="Calibri"/>
                <a:cs typeface="+mn-cs"/>
              </a:rPr>
              <a:t>C</a:t>
            </a:r>
          </a:p>
        </p:txBody>
      </p:sp>
      <p:sp>
        <p:nvSpPr>
          <p:cNvPr id="28" name="TextBox 27"/>
          <p:cNvSpPr txBox="1"/>
          <p:nvPr/>
        </p:nvSpPr>
        <p:spPr>
          <a:xfrm rot="5400000">
            <a:off x="1588885" y="1629337"/>
            <a:ext cx="1177298" cy="369332"/>
          </a:xfrm>
          <a:prstGeom prst="rect">
            <a:avLst/>
          </a:prstGeom>
          <a:solidFill>
            <a:schemeClr val="accent6">
              <a:lumMod val="20000"/>
              <a:lumOff val="80000"/>
            </a:schemeClr>
          </a:solidFill>
          <a:ln w="38100">
            <a:solidFill>
              <a:srgbClr val="C00000"/>
            </a:solidFill>
          </a:ln>
        </p:spPr>
        <p:txBody>
          <a:bodyPr wrap="square" rtlCol="0">
            <a:spAutoFit/>
          </a:bodyPr>
          <a:lstStyle/>
          <a:p>
            <a:pPr fontAlgn="auto">
              <a:spcBef>
                <a:spcPts val="0"/>
              </a:spcBef>
              <a:spcAft>
                <a:spcPts val="0"/>
              </a:spcAft>
            </a:pPr>
            <a:r>
              <a:rPr lang="en-US" sz="1800" b="1" dirty="0">
                <a:solidFill>
                  <a:prstClr val="black"/>
                </a:solidFill>
                <a:latin typeface="Calibri"/>
                <a:cs typeface="+mn-cs"/>
              </a:rPr>
              <a:t>OPTIMASI</a:t>
            </a:r>
          </a:p>
        </p:txBody>
      </p:sp>
      <p:sp>
        <p:nvSpPr>
          <p:cNvPr id="29" name="TextBox 28"/>
          <p:cNvSpPr txBox="1"/>
          <p:nvPr/>
        </p:nvSpPr>
        <p:spPr>
          <a:xfrm rot="5400000">
            <a:off x="1679596" y="2746158"/>
            <a:ext cx="972540" cy="369332"/>
          </a:xfrm>
          <a:prstGeom prst="rect">
            <a:avLst/>
          </a:prstGeom>
          <a:solidFill>
            <a:schemeClr val="bg2">
              <a:lumMod val="90000"/>
            </a:schemeClr>
          </a:solidFill>
          <a:ln w="38100">
            <a:solidFill>
              <a:srgbClr val="C00000"/>
            </a:solidFill>
          </a:ln>
        </p:spPr>
        <p:txBody>
          <a:bodyPr wrap="square" rtlCol="0">
            <a:spAutoFit/>
          </a:bodyPr>
          <a:lstStyle/>
          <a:p>
            <a:pPr fontAlgn="auto">
              <a:spcBef>
                <a:spcPts val="0"/>
              </a:spcBef>
              <a:spcAft>
                <a:spcPts val="0"/>
              </a:spcAft>
            </a:pPr>
            <a:r>
              <a:rPr lang="en-US" sz="1800" b="1" dirty="0">
                <a:solidFill>
                  <a:prstClr val="black"/>
                </a:solidFill>
                <a:latin typeface="Calibri"/>
                <a:cs typeface="+mn-cs"/>
              </a:rPr>
              <a:t>SINERGI</a:t>
            </a:r>
          </a:p>
        </p:txBody>
      </p:sp>
      <p:sp>
        <p:nvSpPr>
          <p:cNvPr id="30" name="TextBox 29"/>
          <p:cNvSpPr txBox="1"/>
          <p:nvPr/>
        </p:nvSpPr>
        <p:spPr>
          <a:xfrm rot="5400000">
            <a:off x="1092131" y="4348224"/>
            <a:ext cx="2170805" cy="369332"/>
          </a:xfrm>
          <a:prstGeom prst="rect">
            <a:avLst/>
          </a:prstGeom>
          <a:solidFill>
            <a:schemeClr val="accent1">
              <a:lumMod val="40000"/>
              <a:lumOff val="60000"/>
            </a:schemeClr>
          </a:solidFill>
          <a:ln w="38100">
            <a:solidFill>
              <a:srgbClr val="C00000"/>
            </a:solidFill>
          </a:ln>
        </p:spPr>
        <p:txBody>
          <a:bodyPr wrap="square" rtlCol="0">
            <a:spAutoFit/>
          </a:bodyPr>
          <a:lstStyle/>
          <a:p>
            <a:pPr fontAlgn="auto">
              <a:spcBef>
                <a:spcPts val="0"/>
              </a:spcBef>
              <a:spcAft>
                <a:spcPts val="0"/>
              </a:spcAft>
            </a:pPr>
            <a:r>
              <a:rPr lang="en-US" sz="1800" b="1" dirty="0">
                <a:solidFill>
                  <a:prstClr val="black"/>
                </a:solidFill>
                <a:latin typeface="Calibri"/>
                <a:cs typeface="+mn-cs"/>
              </a:rPr>
              <a:t>MINIMASI KONFLIK</a:t>
            </a:r>
          </a:p>
        </p:txBody>
      </p:sp>
      <p:sp>
        <p:nvSpPr>
          <p:cNvPr id="38" name="Oval 37"/>
          <p:cNvSpPr/>
          <p:nvPr/>
        </p:nvSpPr>
        <p:spPr>
          <a:xfrm>
            <a:off x="1886872" y="1591509"/>
            <a:ext cx="3980528" cy="3859143"/>
          </a:xfrm>
          <a:prstGeom prst="ellipse">
            <a:avLst/>
          </a:prstGeom>
          <a:noFill/>
          <a:ln>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39" name="Notched Right Arrow 38"/>
          <p:cNvSpPr/>
          <p:nvPr/>
        </p:nvSpPr>
        <p:spPr>
          <a:xfrm>
            <a:off x="1524000" y="1781217"/>
            <a:ext cx="457200" cy="397317"/>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40" name="Notched Right Arrow 39"/>
          <p:cNvSpPr/>
          <p:nvPr/>
        </p:nvSpPr>
        <p:spPr>
          <a:xfrm>
            <a:off x="1524000" y="2783652"/>
            <a:ext cx="457200" cy="397317"/>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41" name="Notched Right Arrow 40"/>
          <p:cNvSpPr/>
          <p:nvPr/>
        </p:nvSpPr>
        <p:spPr>
          <a:xfrm>
            <a:off x="1524000" y="4367535"/>
            <a:ext cx="457200" cy="397317"/>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42" name="Right Arrow 41"/>
          <p:cNvSpPr/>
          <p:nvPr/>
        </p:nvSpPr>
        <p:spPr>
          <a:xfrm>
            <a:off x="2971800" y="1488252"/>
            <a:ext cx="152400" cy="538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43" name="Right Arrow 42"/>
          <p:cNvSpPr/>
          <p:nvPr/>
        </p:nvSpPr>
        <p:spPr>
          <a:xfrm>
            <a:off x="3581400" y="1488252"/>
            <a:ext cx="152400" cy="538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44" name="Right Arrow 43"/>
          <p:cNvSpPr/>
          <p:nvPr/>
        </p:nvSpPr>
        <p:spPr>
          <a:xfrm>
            <a:off x="4191000" y="1488252"/>
            <a:ext cx="152400" cy="538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46" name="TextBox 45"/>
          <p:cNvSpPr txBox="1"/>
          <p:nvPr/>
        </p:nvSpPr>
        <p:spPr>
          <a:xfrm rot="16200000">
            <a:off x="4571990" y="3182025"/>
            <a:ext cx="2590819" cy="646331"/>
          </a:xfrm>
          <a:prstGeom prst="rect">
            <a:avLst/>
          </a:prstGeom>
          <a:solidFill>
            <a:srgbClr val="C00000"/>
          </a:solidFill>
        </p:spPr>
        <p:txBody>
          <a:bodyPr wrap="square" rtlCol="0">
            <a:spAutoFit/>
          </a:bodyPr>
          <a:lstStyle/>
          <a:p>
            <a:pPr algn="ctr" fontAlgn="auto">
              <a:spcBef>
                <a:spcPts val="0"/>
              </a:spcBef>
              <a:spcAft>
                <a:spcPts val="0"/>
              </a:spcAft>
            </a:pPr>
            <a:r>
              <a:rPr lang="en-US" sz="1800" b="1" dirty="0">
                <a:solidFill>
                  <a:prstClr val="white"/>
                </a:solidFill>
                <a:effectLst>
                  <a:outerShdw blurRad="38100" dist="38100" dir="2700000" algn="tl">
                    <a:srgbClr val="000000">
                      <a:alpha val="43137"/>
                    </a:srgbClr>
                  </a:outerShdw>
                </a:effectLst>
                <a:latin typeface="Calibri"/>
                <a:cs typeface="+mn-cs"/>
              </a:rPr>
              <a:t>17 SDGs [SUSTAINABLE DEVELOPMENT GOALS]</a:t>
            </a:r>
          </a:p>
        </p:txBody>
      </p:sp>
      <p:grpSp>
        <p:nvGrpSpPr>
          <p:cNvPr id="7" name="Group 6"/>
          <p:cNvGrpSpPr/>
          <p:nvPr/>
        </p:nvGrpSpPr>
        <p:grpSpPr>
          <a:xfrm>
            <a:off x="6248400" y="2178534"/>
            <a:ext cx="2834269" cy="2738718"/>
            <a:chOff x="6385931" y="2519082"/>
            <a:chExt cx="2834269" cy="2738718"/>
          </a:xfrm>
        </p:grpSpPr>
        <p:grpSp>
          <p:nvGrpSpPr>
            <p:cNvPr id="12" name="Group 11"/>
            <p:cNvGrpSpPr/>
            <p:nvPr/>
          </p:nvGrpSpPr>
          <p:grpSpPr>
            <a:xfrm>
              <a:off x="6476982" y="2634733"/>
              <a:ext cx="2590818" cy="2546867"/>
              <a:chOff x="5867400" y="2297668"/>
              <a:chExt cx="3048000" cy="2731533"/>
            </a:xfrm>
          </p:grpSpPr>
          <p:pic>
            <p:nvPicPr>
              <p:cNvPr id="6" name="Picture 5" descr="sustainable dev.bmp"/>
              <p:cNvPicPr>
                <a:picLocks noChangeAspect="1"/>
              </p:cNvPicPr>
              <p:nvPr/>
            </p:nvPicPr>
            <p:blipFill rotWithShape="1">
              <a:blip r:embed="rId3" cstate="print"/>
              <a:srcRect t="8621" b="9268"/>
              <a:stretch/>
            </p:blipFill>
            <p:spPr>
              <a:xfrm>
                <a:off x="6324600" y="2743200"/>
                <a:ext cx="2133618" cy="1831428"/>
              </a:xfrm>
              <a:prstGeom prst="rect">
                <a:avLst/>
              </a:prstGeom>
            </p:spPr>
          </p:pic>
          <p:sp>
            <p:nvSpPr>
              <p:cNvPr id="8" name="TextBox 7"/>
              <p:cNvSpPr txBox="1"/>
              <p:nvPr/>
            </p:nvSpPr>
            <p:spPr>
              <a:xfrm>
                <a:off x="6324600" y="2297668"/>
                <a:ext cx="2133618" cy="369332"/>
              </a:xfrm>
              <a:prstGeom prst="rect">
                <a:avLst/>
              </a:prstGeom>
              <a:solidFill>
                <a:schemeClr val="accent4">
                  <a:lumMod val="20000"/>
                  <a:lumOff val="80000"/>
                </a:schemeClr>
              </a:solidFill>
            </p:spPr>
            <p:txBody>
              <a:bodyPr wrap="square" rtlCol="0">
                <a:spAutoFit/>
              </a:bodyPr>
              <a:lstStyle/>
              <a:p>
                <a:pPr algn="ctr" fontAlgn="auto">
                  <a:spcBef>
                    <a:spcPts val="0"/>
                  </a:spcBef>
                  <a:spcAft>
                    <a:spcPts val="0"/>
                  </a:spcAft>
                </a:pPr>
                <a:r>
                  <a:rPr lang="en-US" sz="1800" b="1" dirty="0">
                    <a:solidFill>
                      <a:prstClr val="black"/>
                    </a:solidFill>
                    <a:effectLst>
                      <a:outerShdw blurRad="38100" dist="38100" dir="2700000" algn="tl">
                        <a:srgbClr val="000000">
                          <a:alpha val="43137"/>
                        </a:srgbClr>
                      </a:outerShdw>
                    </a:effectLst>
                    <a:latin typeface="Calibri"/>
                    <a:cs typeface="+mn-cs"/>
                  </a:rPr>
                  <a:t>AMAN</a:t>
                </a:r>
              </a:p>
            </p:txBody>
          </p:sp>
          <p:sp>
            <p:nvSpPr>
              <p:cNvPr id="9" name="TextBox 8"/>
              <p:cNvSpPr txBox="1"/>
              <p:nvPr/>
            </p:nvSpPr>
            <p:spPr>
              <a:xfrm rot="5400000">
                <a:off x="7593568" y="3250168"/>
                <a:ext cx="2274332" cy="369332"/>
              </a:xfrm>
              <a:prstGeom prst="rect">
                <a:avLst/>
              </a:prstGeom>
              <a:solidFill>
                <a:schemeClr val="accent5">
                  <a:lumMod val="20000"/>
                  <a:lumOff val="80000"/>
                </a:schemeClr>
              </a:solidFill>
            </p:spPr>
            <p:txBody>
              <a:bodyPr wrap="square" rtlCol="0">
                <a:spAutoFit/>
              </a:bodyPr>
              <a:lstStyle/>
              <a:p>
                <a:pPr algn="ctr" fontAlgn="auto">
                  <a:spcBef>
                    <a:spcPts val="0"/>
                  </a:spcBef>
                  <a:spcAft>
                    <a:spcPts val="0"/>
                  </a:spcAft>
                </a:pPr>
                <a:r>
                  <a:rPr lang="en-US" sz="1800" b="1" dirty="0">
                    <a:solidFill>
                      <a:prstClr val="black"/>
                    </a:solidFill>
                    <a:effectLst>
                      <a:outerShdw blurRad="38100" dist="38100" dir="2700000" algn="tl">
                        <a:srgbClr val="000000">
                          <a:alpha val="43137"/>
                        </a:srgbClr>
                      </a:outerShdw>
                    </a:effectLst>
                    <a:latin typeface="Calibri"/>
                    <a:cs typeface="+mn-cs"/>
                  </a:rPr>
                  <a:t>NYAMAN</a:t>
                </a:r>
              </a:p>
            </p:txBody>
          </p:sp>
          <p:sp>
            <p:nvSpPr>
              <p:cNvPr id="10" name="TextBox 9"/>
              <p:cNvSpPr txBox="1"/>
              <p:nvPr/>
            </p:nvSpPr>
            <p:spPr>
              <a:xfrm>
                <a:off x="6324600" y="4648200"/>
                <a:ext cx="2590800" cy="369332"/>
              </a:xfrm>
              <a:prstGeom prst="rect">
                <a:avLst/>
              </a:prstGeom>
              <a:solidFill>
                <a:schemeClr val="accent2">
                  <a:lumMod val="20000"/>
                  <a:lumOff val="80000"/>
                </a:schemeClr>
              </a:solidFill>
            </p:spPr>
            <p:txBody>
              <a:bodyPr wrap="square" rtlCol="0">
                <a:spAutoFit/>
              </a:bodyPr>
              <a:lstStyle/>
              <a:p>
                <a:pPr algn="ctr" fontAlgn="auto">
                  <a:spcBef>
                    <a:spcPts val="0"/>
                  </a:spcBef>
                  <a:spcAft>
                    <a:spcPts val="0"/>
                  </a:spcAft>
                </a:pPr>
                <a:r>
                  <a:rPr lang="en-US" sz="1800" b="1" dirty="0">
                    <a:solidFill>
                      <a:prstClr val="black"/>
                    </a:solidFill>
                    <a:effectLst>
                      <a:outerShdw blurRad="38100" dist="38100" dir="2700000" algn="tl">
                        <a:srgbClr val="000000">
                          <a:alpha val="43137"/>
                        </a:srgbClr>
                      </a:outerShdw>
                    </a:effectLst>
                    <a:latin typeface="Calibri"/>
                    <a:cs typeface="+mn-cs"/>
                  </a:rPr>
                  <a:t>PRODUKTIF </a:t>
                </a:r>
              </a:p>
            </p:txBody>
          </p:sp>
          <p:sp>
            <p:nvSpPr>
              <p:cNvPr id="11" name="TextBox 10"/>
              <p:cNvSpPr txBox="1"/>
              <p:nvPr/>
            </p:nvSpPr>
            <p:spPr>
              <a:xfrm rot="16200000">
                <a:off x="4686299" y="3478769"/>
                <a:ext cx="2731533" cy="369332"/>
              </a:xfrm>
              <a:prstGeom prst="rect">
                <a:avLst/>
              </a:prstGeom>
              <a:solidFill>
                <a:schemeClr val="accent3">
                  <a:lumMod val="40000"/>
                  <a:lumOff val="60000"/>
                </a:schemeClr>
              </a:solidFill>
            </p:spPr>
            <p:txBody>
              <a:bodyPr wrap="square" rtlCol="0">
                <a:spAutoFit/>
              </a:bodyPr>
              <a:lstStyle/>
              <a:p>
                <a:pPr algn="ctr" fontAlgn="auto">
                  <a:spcBef>
                    <a:spcPts val="0"/>
                  </a:spcBef>
                  <a:spcAft>
                    <a:spcPts val="0"/>
                  </a:spcAft>
                </a:pPr>
                <a:r>
                  <a:rPr lang="en-US" sz="1800" b="1" dirty="0">
                    <a:solidFill>
                      <a:prstClr val="black"/>
                    </a:solidFill>
                    <a:effectLst>
                      <a:outerShdw blurRad="38100" dist="38100" dir="2700000" algn="tl">
                        <a:srgbClr val="000000">
                          <a:alpha val="43137"/>
                        </a:srgbClr>
                      </a:outerShdw>
                    </a:effectLst>
                    <a:latin typeface="Calibri"/>
                    <a:cs typeface="+mn-cs"/>
                  </a:rPr>
                  <a:t>BERKELANJUTAN </a:t>
                </a:r>
              </a:p>
            </p:txBody>
          </p:sp>
        </p:grpSp>
        <p:sp>
          <p:nvSpPr>
            <p:cNvPr id="5" name="Rectangle 4"/>
            <p:cNvSpPr/>
            <p:nvPr/>
          </p:nvSpPr>
          <p:spPr>
            <a:xfrm>
              <a:off x="6385931" y="2519082"/>
              <a:ext cx="2834269" cy="27387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grpSp>
      <p:grpSp>
        <p:nvGrpSpPr>
          <p:cNvPr id="55" name="Group 54"/>
          <p:cNvGrpSpPr/>
          <p:nvPr/>
        </p:nvGrpSpPr>
        <p:grpSpPr>
          <a:xfrm>
            <a:off x="2438400" y="4800600"/>
            <a:ext cx="3276600" cy="1905000"/>
            <a:chOff x="5791200" y="4876800"/>
            <a:chExt cx="3276600" cy="1905000"/>
          </a:xfrm>
        </p:grpSpPr>
        <p:sp>
          <p:nvSpPr>
            <p:cNvPr id="27" name="Rectangle 26"/>
            <p:cNvSpPr/>
            <p:nvPr/>
          </p:nvSpPr>
          <p:spPr>
            <a:xfrm>
              <a:off x="5823118" y="4876800"/>
              <a:ext cx="2984163" cy="1905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endParaRPr lang="en-US">
                <a:solidFill>
                  <a:prstClr val="white"/>
                </a:solidFill>
              </a:endParaRPr>
            </a:p>
          </p:txBody>
        </p:sp>
        <p:grpSp>
          <p:nvGrpSpPr>
            <p:cNvPr id="54" name="Group 53"/>
            <p:cNvGrpSpPr/>
            <p:nvPr/>
          </p:nvGrpSpPr>
          <p:grpSpPr>
            <a:xfrm>
              <a:off x="5791200" y="4917252"/>
              <a:ext cx="3276600" cy="1864548"/>
              <a:chOff x="2400795" y="4917252"/>
              <a:chExt cx="3276600" cy="1864548"/>
            </a:xfrm>
          </p:grpSpPr>
          <p:sp>
            <p:nvSpPr>
              <p:cNvPr id="48" name="TextBox 47"/>
              <p:cNvSpPr txBox="1"/>
              <p:nvPr/>
            </p:nvSpPr>
            <p:spPr>
              <a:xfrm>
                <a:off x="2476995" y="5498068"/>
                <a:ext cx="2704605" cy="369332"/>
              </a:xfrm>
              <a:prstGeom prst="rect">
                <a:avLst/>
              </a:prstGeom>
              <a:noFill/>
            </p:spPr>
            <p:txBody>
              <a:bodyPr wrap="square" rtlCol="0">
                <a:spAutoFit/>
              </a:bodyPr>
              <a:lstStyle/>
              <a:p>
                <a:pPr marL="285750" indent="-285750" fontAlgn="auto">
                  <a:spcBef>
                    <a:spcPts val="0"/>
                  </a:spcBef>
                  <a:spcAft>
                    <a:spcPts val="0"/>
                  </a:spcAft>
                  <a:buFont typeface="Arial" pitchFamily="34" charset="0"/>
                  <a:buChar char="•"/>
                </a:pPr>
                <a:r>
                  <a:rPr lang="en-US" sz="1800" b="1" dirty="0">
                    <a:solidFill>
                      <a:prstClr val="white"/>
                    </a:solidFill>
                    <a:latin typeface="Calibri"/>
                    <a:cs typeface="+mn-cs"/>
                  </a:rPr>
                  <a:t>Strategic Management </a:t>
                </a:r>
              </a:p>
            </p:txBody>
          </p:sp>
          <p:sp>
            <p:nvSpPr>
              <p:cNvPr id="49" name="TextBox 48"/>
              <p:cNvSpPr txBox="1"/>
              <p:nvPr/>
            </p:nvSpPr>
            <p:spPr>
              <a:xfrm>
                <a:off x="2465144" y="6412468"/>
                <a:ext cx="2704605" cy="369332"/>
              </a:xfrm>
              <a:prstGeom prst="rect">
                <a:avLst/>
              </a:prstGeom>
              <a:noFill/>
            </p:spPr>
            <p:txBody>
              <a:bodyPr wrap="square" rtlCol="0">
                <a:spAutoFit/>
              </a:bodyPr>
              <a:lstStyle/>
              <a:p>
                <a:pPr marL="285750" indent="-285750" fontAlgn="auto">
                  <a:spcBef>
                    <a:spcPts val="0"/>
                  </a:spcBef>
                  <a:spcAft>
                    <a:spcPts val="0"/>
                  </a:spcAft>
                  <a:buFont typeface="Arial" pitchFamily="34" charset="0"/>
                  <a:buChar char="•"/>
                </a:pPr>
                <a:r>
                  <a:rPr lang="en-US" sz="1800" b="1" dirty="0">
                    <a:solidFill>
                      <a:prstClr val="white"/>
                    </a:solidFill>
                    <a:latin typeface="Calibri"/>
                    <a:cs typeface="+mn-cs"/>
                  </a:rPr>
                  <a:t>Conflict Management </a:t>
                </a:r>
              </a:p>
            </p:txBody>
          </p:sp>
          <p:sp>
            <p:nvSpPr>
              <p:cNvPr id="50" name="TextBox 49"/>
              <p:cNvSpPr txBox="1"/>
              <p:nvPr/>
            </p:nvSpPr>
            <p:spPr>
              <a:xfrm>
                <a:off x="2465144" y="5791200"/>
                <a:ext cx="2704605" cy="369332"/>
              </a:xfrm>
              <a:prstGeom prst="rect">
                <a:avLst/>
              </a:prstGeom>
              <a:noFill/>
            </p:spPr>
            <p:txBody>
              <a:bodyPr wrap="square" rtlCol="0">
                <a:spAutoFit/>
              </a:bodyPr>
              <a:lstStyle/>
              <a:p>
                <a:pPr marL="285750" indent="-285750" fontAlgn="auto">
                  <a:spcBef>
                    <a:spcPts val="0"/>
                  </a:spcBef>
                  <a:spcAft>
                    <a:spcPts val="0"/>
                  </a:spcAft>
                  <a:buFont typeface="Arial" pitchFamily="34" charset="0"/>
                  <a:buChar char="•"/>
                </a:pPr>
                <a:r>
                  <a:rPr lang="en-US" sz="1800" b="1" dirty="0">
                    <a:solidFill>
                      <a:prstClr val="white"/>
                    </a:solidFill>
                    <a:latin typeface="Calibri"/>
                    <a:cs typeface="+mn-cs"/>
                  </a:rPr>
                  <a:t>Growth Management </a:t>
                </a:r>
              </a:p>
            </p:txBody>
          </p:sp>
          <p:sp>
            <p:nvSpPr>
              <p:cNvPr id="51" name="TextBox 50"/>
              <p:cNvSpPr txBox="1"/>
              <p:nvPr/>
            </p:nvSpPr>
            <p:spPr>
              <a:xfrm>
                <a:off x="2465144" y="6107668"/>
                <a:ext cx="2704605" cy="369332"/>
              </a:xfrm>
              <a:prstGeom prst="rect">
                <a:avLst/>
              </a:prstGeom>
              <a:noFill/>
            </p:spPr>
            <p:txBody>
              <a:bodyPr wrap="square" rtlCol="0">
                <a:spAutoFit/>
              </a:bodyPr>
              <a:lstStyle/>
              <a:p>
                <a:pPr marL="285750" indent="-285750" fontAlgn="auto">
                  <a:spcBef>
                    <a:spcPts val="0"/>
                  </a:spcBef>
                  <a:spcAft>
                    <a:spcPts val="0"/>
                  </a:spcAft>
                  <a:buFont typeface="Arial" pitchFamily="34" charset="0"/>
                  <a:buChar char="•"/>
                </a:pPr>
                <a:r>
                  <a:rPr lang="en-US" sz="1800" b="1" dirty="0">
                    <a:solidFill>
                      <a:prstClr val="white"/>
                    </a:solidFill>
                    <a:latin typeface="Calibri"/>
                    <a:cs typeface="+mn-cs"/>
                  </a:rPr>
                  <a:t>Disaster Management </a:t>
                </a:r>
              </a:p>
            </p:txBody>
          </p:sp>
          <p:sp>
            <p:nvSpPr>
              <p:cNvPr id="45" name="TextBox 44"/>
              <p:cNvSpPr txBox="1"/>
              <p:nvPr/>
            </p:nvSpPr>
            <p:spPr>
              <a:xfrm>
                <a:off x="2400795" y="5181600"/>
                <a:ext cx="3135061" cy="369332"/>
              </a:xfrm>
              <a:prstGeom prst="rect">
                <a:avLst/>
              </a:prstGeom>
              <a:noFill/>
            </p:spPr>
            <p:txBody>
              <a:bodyPr wrap="square" rtlCol="0">
                <a:spAutoFit/>
              </a:bodyPr>
              <a:lstStyle/>
              <a:p>
                <a:pPr marL="285750" indent="-285750" fontAlgn="auto">
                  <a:spcBef>
                    <a:spcPts val="0"/>
                  </a:spcBef>
                  <a:spcAft>
                    <a:spcPts val="0"/>
                  </a:spcAft>
                  <a:buFont typeface="Arial" pitchFamily="34" charset="0"/>
                  <a:buChar char="•"/>
                </a:pPr>
                <a:r>
                  <a:rPr lang="en-US" sz="1800" b="1" dirty="0">
                    <a:solidFill>
                      <a:prstClr val="white"/>
                    </a:solidFill>
                    <a:latin typeface="Calibri"/>
                    <a:cs typeface="+mn-cs"/>
                  </a:rPr>
                  <a:t>Public Sector Management </a:t>
                </a:r>
              </a:p>
            </p:txBody>
          </p:sp>
          <p:sp>
            <p:nvSpPr>
              <p:cNvPr id="47" name="TextBox 46"/>
              <p:cNvSpPr txBox="1"/>
              <p:nvPr/>
            </p:nvSpPr>
            <p:spPr>
              <a:xfrm>
                <a:off x="2503739" y="4917252"/>
                <a:ext cx="3173656" cy="353943"/>
              </a:xfrm>
              <a:prstGeom prst="rect">
                <a:avLst/>
              </a:prstGeom>
              <a:noFill/>
            </p:spPr>
            <p:txBody>
              <a:bodyPr wrap="square" rtlCol="0">
                <a:spAutoFit/>
              </a:bodyPr>
              <a:lstStyle/>
              <a:p>
                <a:pPr fontAlgn="auto">
                  <a:spcBef>
                    <a:spcPts val="0"/>
                  </a:spcBef>
                  <a:spcAft>
                    <a:spcPts val="0"/>
                  </a:spcAft>
                </a:pPr>
                <a:r>
                  <a:rPr lang="en-US" sz="1700" b="1" dirty="0">
                    <a:solidFill>
                      <a:prstClr val="white"/>
                    </a:solidFill>
                    <a:effectLst>
                      <a:outerShdw blurRad="38100" dist="38100" dir="2700000" algn="tl">
                        <a:srgbClr val="000000">
                          <a:alpha val="43137"/>
                        </a:srgbClr>
                      </a:outerShdw>
                    </a:effectLst>
                    <a:latin typeface="Calibri"/>
                    <a:cs typeface="+mn-cs"/>
                  </a:rPr>
                  <a:t>NEW MANAGEMENT AGENDA</a:t>
                </a:r>
              </a:p>
            </p:txBody>
          </p:sp>
        </p:grpSp>
      </p:grpSp>
      <p:sp>
        <p:nvSpPr>
          <p:cNvPr id="31" name="TextBox 30"/>
          <p:cNvSpPr txBox="1"/>
          <p:nvPr/>
        </p:nvSpPr>
        <p:spPr>
          <a:xfrm>
            <a:off x="5544233" y="914400"/>
            <a:ext cx="3386035" cy="369332"/>
          </a:xfrm>
          <a:prstGeom prst="rect">
            <a:avLst/>
          </a:prstGeom>
          <a:noFill/>
          <a:ln>
            <a:solidFill>
              <a:srgbClr val="C00000"/>
            </a:solidFill>
          </a:ln>
        </p:spPr>
        <p:txBody>
          <a:bodyPr wrap="square" rtlCol="0">
            <a:spAutoFit/>
          </a:bodyPr>
          <a:lstStyle/>
          <a:p>
            <a:r>
              <a:rPr lang="en-US" dirty="0" smtClean="0"/>
              <a:t>DAL= WAS+ </a:t>
            </a:r>
            <a:r>
              <a:rPr lang="en-US" b="1" dirty="0" smtClean="0">
                <a:effectLst>
                  <a:outerShdw blurRad="38100" dist="38100" dir="2700000" algn="tl">
                    <a:srgbClr val="000000">
                      <a:alpha val="43137"/>
                    </a:srgbClr>
                  </a:outerShdw>
                </a:effectLst>
              </a:rPr>
              <a:t>TINDAKAN KOREKTIF</a:t>
            </a:r>
            <a:endParaRPr lang="en-US" b="1" dirty="0">
              <a:effectLst>
                <a:outerShdw blurRad="38100" dist="38100" dir="2700000" algn="tl">
                  <a:srgbClr val="000000">
                    <a:alpha val="43137"/>
                  </a:srgbClr>
                </a:outerShdw>
              </a:effectLst>
            </a:endParaRPr>
          </a:p>
        </p:txBody>
      </p:sp>
      <p:cxnSp>
        <p:nvCxnSpPr>
          <p:cNvPr id="33" name="Straight Arrow Connector 32"/>
          <p:cNvCxnSpPr>
            <a:endCxn id="31" idx="1"/>
          </p:cNvCxnSpPr>
          <p:nvPr/>
        </p:nvCxnSpPr>
        <p:spPr>
          <a:xfrm flipV="1">
            <a:off x="4648200" y="1099066"/>
            <a:ext cx="896033" cy="4924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Elbow Connector 36"/>
          <p:cNvCxnSpPr>
            <a:stCxn id="26" idx="2"/>
          </p:cNvCxnSpPr>
          <p:nvPr/>
        </p:nvCxnSpPr>
        <p:spPr>
          <a:xfrm rot="5400000" flipH="1">
            <a:off x="3655179" y="1028632"/>
            <a:ext cx="4841" cy="1828800"/>
          </a:xfrm>
          <a:prstGeom prst="bentConnector4">
            <a:avLst>
              <a:gd name="adj1" fmla="val -4722165"/>
              <a:gd name="adj2" fmla="val 99004"/>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6" name="Oval 55"/>
          <p:cNvSpPr/>
          <p:nvPr/>
        </p:nvSpPr>
        <p:spPr>
          <a:xfrm>
            <a:off x="6153833" y="808875"/>
            <a:ext cx="462820" cy="6213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p:cNvSpPr txBox="1"/>
          <p:nvPr/>
        </p:nvSpPr>
        <p:spPr>
          <a:xfrm>
            <a:off x="6190565" y="1575609"/>
            <a:ext cx="1230631" cy="369332"/>
          </a:xfrm>
          <a:prstGeom prst="rect">
            <a:avLst/>
          </a:prstGeom>
          <a:solidFill>
            <a:srgbClr val="C00000"/>
          </a:solidFill>
          <a:ln>
            <a:solidFill>
              <a:srgbClr val="C00000"/>
            </a:solidFill>
          </a:ln>
        </p:spPr>
        <p:txBody>
          <a:bodyPr wrap="square" rtlCol="0">
            <a:spAutoFit/>
          </a:bodyPr>
          <a:lstStyle/>
          <a:p>
            <a:pPr algn="ctr"/>
            <a:r>
              <a:rPr lang="en-US" dirty="0" smtClean="0">
                <a:solidFill>
                  <a:schemeClr val="bg1"/>
                </a:solidFill>
              </a:rPr>
              <a:t>MON+EV</a:t>
            </a:r>
            <a:endParaRPr lang="en-US" dirty="0">
              <a:solidFill>
                <a:schemeClr val="bg1"/>
              </a:solidFill>
            </a:endParaRPr>
          </a:p>
        </p:txBody>
      </p:sp>
      <p:cxnSp>
        <p:nvCxnSpPr>
          <p:cNvPr id="59" name="Straight Arrow Connector 58"/>
          <p:cNvCxnSpPr>
            <a:stCxn id="56" idx="5"/>
            <a:endCxn id="57" idx="0"/>
          </p:cNvCxnSpPr>
          <p:nvPr/>
        </p:nvCxnSpPr>
        <p:spPr>
          <a:xfrm>
            <a:off x="6548875" y="1339252"/>
            <a:ext cx="257006" cy="2363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2203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6"/>
                                        </p:tgtEl>
                                        <p:attrNameLst>
                                          <p:attrName>style.visibility</p:attrName>
                                        </p:attrNameLst>
                                      </p:cBhvr>
                                      <p:to>
                                        <p:strVal val="visible"/>
                                      </p:to>
                                    </p:set>
                                    <p:anim calcmode="lin" valueType="num">
                                      <p:cBhvr additive="base">
                                        <p:cTn id="23" dur="500" fill="hold"/>
                                        <p:tgtEl>
                                          <p:spTgt spid="46"/>
                                        </p:tgtEl>
                                        <p:attrNameLst>
                                          <p:attrName>ppt_x</p:attrName>
                                        </p:attrNameLst>
                                      </p:cBhvr>
                                      <p:tavLst>
                                        <p:tav tm="0">
                                          <p:val>
                                            <p:strVal val="#ppt_x"/>
                                          </p:val>
                                        </p:tav>
                                        <p:tav tm="100000">
                                          <p:val>
                                            <p:strVal val="#ppt_x"/>
                                          </p:val>
                                        </p:tav>
                                      </p:tavLst>
                                    </p:anim>
                                    <p:anim calcmode="lin" valueType="num">
                                      <p:cBhvr additive="base">
                                        <p:cTn id="24"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5"/>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4"/>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37"/>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22"/>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21" presetClass="entr" presetSubtype="1" repeatCount="indefinite" fill="hold" grpId="0" nodeType="clickEffect">
                                  <p:stCondLst>
                                    <p:cond delay="0"/>
                                  </p:stCondLst>
                                  <p:childTnLst>
                                    <p:set>
                                      <p:cBhvr>
                                        <p:cTn id="76" dur="1" fill="hold">
                                          <p:stCondLst>
                                            <p:cond delay="0"/>
                                          </p:stCondLst>
                                        </p:cTn>
                                        <p:tgtEl>
                                          <p:spTgt spid="38"/>
                                        </p:tgtEl>
                                        <p:attrNameLst>
                                          <p:attrName>style.visibility</p:attrName>
                                        </p:attrNameLst>
                                      </p:cBhvr>
                                      <p:to>
                                        <p:strVal val="visible"/>
                                      </p:to>
                                    </p:set>
                                    <p:animEffect transition="in" filter="wheel(1)">
                                      <p:cBhvr>
                                        <p:cTn id="77" dur="2000"/>
                                        <p:tgtEl>
                                          <p:spTgt spid="38"/>
                                        </p:tgtEl>
                                      </p:cBhvr>
                                    </p:animEffect>
                                  </p:childTnLst>
                                </p:cTn>
                              </p:par>
                            </p:childTnLst>
                          </p:cTn>
                        </p:par>
                      </p:childTnLst>
                    </p:cTn>
                  </p:par>
                  <p:par>
                    <p:cTn id="78" fill="hold">
                      <p:stCondLst>
                        <p:cond delay="indefinite"/>
                      </p:stCondLst>
                      <p:childTnLst>
                        <p:par>
                          <p:cTn id="79" fill="hold">
                            <p:stCondLst>
                              <p:cond delay="0"/>
                            </p:stCondLst>
                            <p:childTnLst>
                              <p:par>
                                <p:cTn id="80" presetID="42" presetClass="entr" presetSubtype="0" fill="hold" nodeType="clickEffect">
                                  <p:stCondLst>
                                    <p:cond delay="0"/>
                                  </p:stCondLst>
                                  <p:childTnLst>
                                    <p:set>
                                      <p:cBhvr>
                                        <p:cTn id="81" dur="1" fill="hold">
                                          <p:stCondLst>
                                            <p:cond delay="0"/>
                                          </p:stCondLst>
                                        </p:cTn>
                                        <p:tgtEl>
                                          <p:spTgt spid="55"/>
                                        </p:tgtEl>
                                        <p:attrNameLst>
                                          <p:attrName>style.visibility</p:attrName>
                                        </p:attrNameLst>
                                      </p:cBhvr>
                                      <p:to>
                                        <p:strVal val="visible"/>
                                      </p:to>
                                    </p:set>
                                    <p:animEffect transition="in" filter="fade">
                                      <p:cBhvr>
                                        <p:cTn id="82" dur="1000"/>
                                        <p:tgtEl>
                                          <p:spTgt spid="55"/>
                                        </p:tgtEl>
                                      </p:cBhvr>
                                    </p:animEffect>
                                    <p:anim calcmode="lin" valueType="num">
                                      <p:cBhvr>
                                        <p:cTn id="83" dur="1000" fill="hold"/>
                                        <p:tgtEl>
                                          <p:spTgt spid="55"/>
                                        </p:tgtEl>
                                        <p:attrNameLst>
                                          <p:attrName>ppt_x</p:attrName>
                                        </p:attrNameLst>
                                      </p:cBhvr>
                                      <p:tavLst>
                                        <p:tav tm="0">
                                          <p:val>
                                            <p:strVal val="#ppt_x"/>
                                          </p:val>
                                        </p:tav>
                                        <p:tav tm="100000">
                                          <p:val>
                                            <p:strVal val="#ppt_x"/>
                                          </p:val>
                                        </p:tav>
                                      </p:tavLst>
                                    </p:anim>
                                    <p:anim calcmode="lin" valueType="num">
                                      <p:cBhvr>
                                        <p:cTn id="84" dur="1000" fill="hold"/>
                                        <p:tgtEl>
                                          <p:spTgt spid="55"/>
                                        </p:tgtEl>
                                        <p:attrNameLst>
                                          <p:attrName>ppt_y</p:attrName>
                                        </p:attrNameLst>
                                      </p:cBhvr>
                                      <p:tavLst>
                                        <p:tav tm="0">
                                          <p:val>
                                            <p:strVal val="#ppt_y+.1"/>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42" presetClass="entr" presetSubtype="0" fill="hold" nodeType="clickEffect">
                                  <p:stCondLst>
                                    <p:cond delay="0"/>
                                  </p:stCondLst>
                                  <p:childTnLst>
                                    <p:set>
                                      <p:cBhvr>
                                        <p:cTn id="88" dur="1" fill="hold">
                                          <p:stCondLst>
                                            <p:cond delay="0"/>
                                          </p:stCondLst>
                                        </p:cTn>
                                        <p:tgtEl>
                                          <p:spTgt spid="33"/>
                                        </p:tgtEl>
                                        <p:attrNameLst>
                                          <p:attrName>style.visibility</p:attrName>
                                        </p:attrNameLst>
                                      </p:cBhvr>
                                      <p:to>
                                        <p:strVal val="visible"/>
                                      </p:to>
                                    </p:set>
                                    <p:animEffect transition="in" filter="fade">
                                      <p:cBhvr>
                                        <p:cTn id="89" dur="1000"/>
                                        <p:tgtEl>
                                          <p:spTgt spid="33"/>
                                        </p:tgtEl>
                                      </p:cBhvr>
                                    </p:animEffect>
                                    <p:anim calcmode="lin" valueType="num">
                                      <p:cBhvr>
                                        <p:cTn id="90" dur="1000" fill="hold"/>
                                        <p:tgtEl>
                                          <p:spTgt spid="33"/>
                                        </p:tgtEl>
                                        <p:attrNameLst>
                                          <p:attrName>ppt_x</p:attrName>
                                        </p:attrNameLst>
                                      </p:cBhvr>
                                      <p:tavLst>
                                        <p:tav tm="0">
                                          <p:val>
                                            <p:strVal val="#ppt_x"/>
                                          </p:val>
                                        </p:tav>
                                        <p:tav tm="100000">
                                          <p:val>
                                            <p:strVal val="#ppt_x"/>
                                          </p:val>
                                        </p:tav>
                                      </p:tavLst>
                                    </p:anim>
                                    <p:anim calcmode="lin" valueType="num">
                                      <p:cBhvr>
                                        <p:cTn id="91" dur="1000" fill="hold"/>
                                        <p:tgtEl>
                                          <p:spTgt spid="33"/>
                                        </p:tgtEl>
                                        <p:attrNameLst>
                                          <p:attrName>ppt_y</p:attrName>
                                        </p:attrNameLst>
                                      </p:cBhvr>
                                      <p:tavLst>
                                        <p:tav tm="0">
                                          <p:val>
                                            <p:strVal val="#ppt_y+.1"/>
                                          </p:val>
                                        </p:tav>
                                        <p:tav tm="100000">
                                          <p:val>
                                            <p:strVal val="#ppt_y"/>
                                          </p:val>
                                        </p:tav>
                                      </p:tavLst>
                                    </p:anim>
                                  </p:childTnLst>
                                </p:cTn>
                              </p:par>
                              <p:par>
                                <p:cTn id="92" presetID="42" presetClass="entr" presetSubtype="0" fill="hold" grpId="0" nodeType="withEffect">
                                  <p:stCondLst>
                                    <p:cond delay="0"/>
                                  </p:stCondLst>
                                  <p:childTnLst>
                                    <p:set>
                                      <p:cBhvr>
                                        <p:cTn id="93" dur="1" fill="hold">
                                          <p:stCondLst>
                                            <p:cond delay="0"/>
                                          </p:stCondLst>
                                        </p:cTn>
                                        <p:tgtEl>
                                          <p:spTgt spid="31"/>
                                        </p:tgtEl>
                                        <p:attrNameLst>
                                          <p:attrName>style.visibility</p:attrName>
                                        </p:attrNameLst>
                                      </p:cBhvr>
                                      <p:to>
                                        <p:strVal val="visible"/>
                                      </p:to>
                                    </p:set>
                                    <p:animEffect transition="in" filter="fade">
                                      <p:cBhvr>
                                        <p:cTn id="94" dur="1000"/>
                                        <p:tgtEl>
                                          <p:spTgt spid="31"/>
                                        </p:tgtEl>
                                      </p:cBhvr>
                                    </p:animEffect>
                                    <p:anim calcmode="lin" valueType="num">
                                      <p:cBhvr>
                                        <p:cTn id="95" dur="1000" fill="hold"/>
                                        <p:tgtEl>
                                          <p:spTgt spid="31"/>
                                        </p:tgtEl>
                                        <p:attrNameLst>
                                          <p:attrName>ppt_x</p:attrName>
                                        </p:attrNameLst>
                                      </p:cBhvr>
                                      <p:tavLst>
                                        <p:tav tm="0">
                                          <p:val>
                                            <p:strVal val="#ppt_x"/>
                                          </p:val>
                                        </p:tav>
                                        <p:tav tm="100000">
                                          <p:val>
                                            <p:strVal val="#ppt_x"/>
                                          </p:val>
                                        </p:tav>
                                      </p:tavLst>
                                    </p:anim>
                                    <p:anim calcmode="lin" valueType="num">
                                      <p:cBhvr>
                                        <p:cTn id="96"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16" presetClass="entr" presetSubtype="21" fill="hold" grpId="0" nodeType="clickEffect">
                                  <p:stCondLst>
                                    <p:cond delay="0"/>
                                  </p:stCondLst>
                                  <p:childTnLst>
                                    <p:set>
                                      <p:cBhvr>
                                        <p:cTn id="100" dur="1" fill="hold">
                                          <p:stCondLst>
                                            <p:cond delay="0"/>
                                          </p:stCondLst>
                                        </p:cTn>
                                        <p:tgtEl>
                                          <p:spTgt spid="56"/>
                                        </p:tgtEl>
                                        <p:attrNameLst>
                                          <p:attrName>style.visibility</p:attrName>
                                        </p:attrNameLst>
                                      </p:cBhvr>
                                      <p:to>
                                        <p:strVal val="visible"/>
                                      </p:to>
                                    </p:set>
                                    <p:animEffect transition="in" filter="barn(inVertical)">
                                      <p:cBhvr>
                                        <p:cTn id="101" dur="500"/>
                                        <p:tgtEl>
                                          <p:spTgt spid="56"/>
                                        </p:tgtEl>
                                      </p:cBhvr>
                                    </p:animEffect>
                                  </p:childTnLst>
                                </p:cTn>
                              </p:par>
                            </p:childTnLst>
                          </p:cTn>
                        </p:par>
                      </p:childTnLst>
                    </p:cTn>
                  </p:par>
                  <p:par>
                    <p:cTn id="102" fill="hold">
                      <p:stCondLst>
                        <p:cond delay="indefinite"/>
                      </p:stCondLst>
                      <p:childTnLst>
                        <p:par>
                          <p:cTn id="103" fill="hold">
                            <p:stCondLst>
                              <p:cond delay="0"/>
                            </p:stCondLst>
                            <p:childTnLst>
                              <p:par>
                                <p:cTn id="104" presetID="1" presetClass="entr" presetSubtype="0" fill="hold" nodeType="clickEffect">
                                  <p:stCondLst>
                                    <p:cond delay="0"/>
                                  </p:stCondLst>
                                  <p:childTnLst>
                                    <p:set>
                                      <p:cBhvr>
                                        <p:cTn id="105" dur="1" fill="hold">
                                          <p:stCondLst>
                                            <p:cond delay="0"/>
                                          </p:stCondLst>
                                        </p:cTn>
                                        <p:tgtEl>
                                          <p:spTgt spid="59"/>
                                        </p:tgtEl>
                                        <p:attrNameLst>
                                          <p:attrName>style.visibility</p:attrName>
                                        </p:attrNameLst>
                                      </p:cBhvr>
                                      <p:to>
                                        <p:strVal val="visible"/>
                                      </p:to>
                                    </p:set>
                                  </p:childTnLst>
                                </p:cTn>
                              </p:par>
                              <p:par>
                                <p:cTn id="106" presetID="1" presetClass="entr" presetSubtype="0" fill="hold" grpId="0" nodeType="withEffect">
                                  <p:stCondLst>
                                    <p:cond delay="0"/>
                                  </p:stCondLst>
                                  <p:childTnLst>
                                    <p:set>
                                      <p:cBhvr>
                                        <p:cTn id="107"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animBg="1"/>
      <p:bldP spid="23" grpId="0" animBg="1"/>
      <p:bldP spid="24" grpId="0" animBg="1"/>
      <p:bldP spid="25" grpId="0" animBg="1"/>
      <p:bldP spid="26" grpId="0" animBg="1"/>
      <p:bldP spid="28" grpId="0" animBg="1"/>
      <p:bldP spid="29" grpId="0" animBg="1"/>
      <p:bldP spid="30" grpId="0" animBg="1"/>
      <p:bldP spid="38" grpId="0" animBg="1"/>
      <p:bldP spid="39" grpId="0" animBg="1"/>
      <p:bldP spid="40" grpId="0" animBg="1"/>
      <p:bldP spid="41" grpId="0" animBg="1"/>
      <p:bldP spid="42" grpId="0" animBg="1"/>
      <p:bldP spid="43" grpId="0" animBg="1"/>
      <p:bldP spid="44" grpId="0" animBg="1"/>
      <p:bldP spid="46" grpId="0" animBg="1"/>
      <p:bldP spid="31" grpId="0" animBg="1"/>
      <p:bldP spid="56" grpId="0" animBg="1"/>
      <p:bldP spid="5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685800"/>
            <a:ext cx="8970424" cy="5562600"/>
          </a:xfrm>
          <a:prstGeom prst="rect">
            <a:avLst/>
          </a:prstGeom>
        </p:spPr>
      </p:pic>
      <p:sp>
        <p:nvSpPr>
          <p:cNvPr id="2" name="TextBox 1"/>
          <p:cNvSpPr txBox="1"/>
          <p:nvPr/>
        </p:nvSpPr>
        <p:spPr>
          <a:xfrm>
            <a:off x="4876800" y="1524000"/>
            <a:ext cx="3352800" cy="830997"/>
          </a:xfrm>
          <a:prstGeom prst="rect">
            <a:avLst/>
          </a:prstGeom>
          <a:noFill/>
        </p:spPr>
        <p:txBody>
          <a:bodyPr wrap="square" rtlCol="0">
            <a:spAutoFit/>
          </a:bodyPr>
          <a:lstStyle/>
          <a:p>
            <a:pPr eaLnBrk="0" hangingPunct="0"/>
            <a:r>
              <a:rPr lang="en-US" sz="4800" dirty="0">
                <a:solidFill>
                  <a:prstClr val="black"/>
                </a:solidFill>
                <a:latin typeface="Aharoni" pitchFamily="2" charset="-79"/>
                <a:cs typeface="Aharoni" pitchFamily="2" charset="-79"/>
              </a:rPr>
              <a:t>2015 -2030</a:t>
            </a:r>
          </a:p>
        </p:txBody>
      </p:sp>
      <p:sp>
        <p:nvSpPr>
          <p:cNvPr id="4" name="TextBox 3"/>
          <p:cNvSpPr txBox="1"/>
          <p:nvPr/>
        </p:nvSpPr>
        <p:spPr>
          <a:xfrm>
            <a:off x="990600" y="1748998"/>
            <a:ext cx="3886200" cy="461665"/>
          </a:xfrm>
          <a:prstGeom prst="rect">
            <a:avLst/>
          </a:prstGeom>
          <a:noFill/>
        </p:spPr>
        <p:txBody>
          <a:bodyPr wrap="square" rtlCol="0">
            <a:spAutoFit/>
          </a:bodyPr>
          <a:lstStyle/>
          <a:p>
            <a:r>
              <a:rPr lang="en-US" sz="2400" b="1" dirty="0" smtClean="0">
                <a:effectLst>
                  <a:outerShdw blurRad="38100" dist="38100" dir="2700000" algn="tl">
                    <a:srgbClr val="000000">
                      <a:alpha val="43137"/>
                    </a:srgbClr>
                  </a:outerShdw>
                </a:effectLst>
              </a:rPr>
              <a:t>PERPRES No. 59 </a:t>
            </a:r>
            <a:r>
              <a:rPr lang="en-US" sz="2400" b="1" dirty="0" err="1" smtClean="0">
                <a:effectLst>
                  <a:outerShdw blurRad="38100" dist="38100" dir="2700000" algn="tl">
                    <a:srgbClr val="000000">
                      <a:alpha val="43137"/>
                    </a:srgbClr>
                  </a:outerShdw>
                </a:effectLst>
              </a:rPr>
              <a:t>Tahun</a:t>
            </a:r>
            <a:r>
              <a:rPr lang="en-US" sz="2400" b="1" dirty="0" smtClean="0">
                <a:effectLst>
                  <a:outerShdw blurRad="38100" dist="38100" dir="2700000" algn="tl">
                    <a:srgbClr val="000000">
                      <a:alpha val="43137"/>
                    </a:srgbClr>
                  </a:outerShdw>
                </a:effectLst>
              </a:rPr>
              <a:t> 2017  </a:t>
            </a:r>
            <a:endParaRPr lang="en-US"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242555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6059"/>
            <a:ext cx="8229600" cy="1020762"/>
          </a:xfrm>
        </p:spPr>
        <p:txBody>
          <a:bodyPr>
            <a:normAutofit fontScale="90000"/>
          </a:bodyPr>
          <a:lstStyle/>
          <a:p>
            <a:r>
              <a:rPr lang="en-US" b="1" dirty="0" err="1" smtClean="0">
                <a:effectLst>
                  <a:outerShdw blurRad="38100" dist="38100" dir="2700000" algn="tl">
                    <a:srgbClr val="000000">
                      <a:alpha val="43137"/>
                    </a:srgbClr>
                  </a:outerShdw>
                </a:effectLst>
              </a:rPr>
              <a:t>Kerangka</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Kerja</a:t>
            </a:r>
            <a:r>
              <a:rPr lang="en-US" b="1" dirty="0" smtClean="0">
                <a:effectLst>
                  <a:outerShdw blurRad="38100" dist="38100" dir="2700000" algn="tl">
                    <a:srgbClr val="000000">
                      <a:alpha val="43137"/>
                    </a:srgbClr>
                  </a:outerShdw>
                </a:effectLst>
              </a:rPr>
              <a:t> Monitoring: </a:t>
            </a:r>
            <a:r>
              <a:rPr lang="en-US" dirty="0" smtClean="0"/>
              <a:t/>
            </a:r>
            <a:br>
              <a:rPr lang="en-US" dirty="0" smtClean="0"/>
            </a:br>
            <a:r>
              <a:rPr lang="en-US" dirty="0" err="1" smtClean="0"/>
              <a:t>Konteks</a:t>
            </a:r>
            <a:r>
              <a:rPr lang="en-US" dirty="0" smtClean="0"/>
              <a:t> </a:t>
            </a:r>
            <a:r>
              <a:rPr lang="en-US" b="1" i="1" dirty="0" smtClean="0">
                <a:solidFill>
                  <a:srgbClr val="C00000"/>
                </a:solidFill>
                <a:effectLst>
                  <a:outerShdw blurRad="38100" dist="38100" dir="2700000" algn="tl">
                    <a:srgbClr val="000000">
                      <a:alpha val="43137"/>
                    </a:srgbClr>
                  </a:outerShdw>
                </a:effectLst>
              </a:rPr>
              <a:t>Unforeseen Events</a:t>
            </a:r>
            <a:endParaRPr lang="en-US" b="1" i="1" dirty="0">
              <a:solidFill>
                <a:srgbClr val="C00000"/>
              </a:solidFill>
              <a:effectLst>
                <a:outerShdw blurRad="38100" dist="38100" dir="2700000" algn="tl">
                  <a:srgbClr val="000000">
                    <a:alpha val="43137"/>
                  </a:srgbClr>
                </a:outerShdw>
              </a:effectLst>
            </a:endParaRPr>
          </a:p>
        </p:txBody>
      </p:sp>
      <p:pic>
        <p:nvPicPr>
          <p:cNvPr id="3" name="Picture 2"/>
          <p:cNvPicPr>
            <a:picLocks noChangeAspect="1"/>
          </p:cNvPicPr>
          <p:nvPr/>
        </p:nvPicPr>
        <p:blipFill rotWithShape="1">
          <a:blip r:embed="rId2"/>
          <a:srcRect l="2005" t="6709" b="2269"/>
          <a:stretch/>
        </p:blipFill>
        <p:spPr>
          <a:xfrm>
            <a:off x="1143000" y="1398024"/>
            <a:ext cx="6324600" cy="5291779"/>
          </a:xfrm>
          <a:prstGeom prst="rect">
            <a:avLst/>
          </a:prstGeom>
        </p:spPr>
      </p:pic>
      <p:sp>
        <p:nvSpPr>
          <p:cNvPr id="5" name="Oval 4"/>
          <p:cNvSpPr/>
          <p:nvPr/>
        </p:nvSpPr>
        <p:spPr>
          <a:xfrm>
            <a:off x="2667000" y="3916402"/>
            <a:ext cx="2286000" cy="2362200"/>
          </a:xfrm>
          <a:prstGeom prst="ellipse">
            <a:avLst/>
          </a:prstGeom>
          <a:solidFill>
            <a:srgbClr val="F2DCDB">
              <a:alpha val="54902"/>
            </a:srgbClr>
          </a:solidFill>
          <a:ln w="57150">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144078" y="4189561"/>
            <a:ext cx="1828800" cy="1815882"/>
          </a:xfrm>
          <a:prstGeom prst="rect">
            <a:avLst/>
          </a:prstGeom>
          <a:noFill/>
        </p:spPr>
        <p:txBody>
          <a:bodyPr wrap="square" rtlCol="0">
            <a:spAutoFit/>
          </a:bodyPr>
          <a:lstStyle/>
          <a:p>
            <a:r>
              <a:rPr lang="en-US" sz="1600" b="1" dirty="0" err="1" smtClean="0">
                <a:solidFill>
                  <a:srgbClr val="C00000"/>
                </a:solidFill>
                <a:effectLst>
                  <a:outerShdw blurRad="38100" dist="38100" dir="2700000" algn="tl">
                    <a:srgbClr val="000000">
                      <a:alpha val="43137"/>
                    </a:srgbClr>
                  </a:outerShdw>
                </a:effectLst>
              </a:rPr>
              <a:t>Bencana</a:t>
            </a:r>
            <a:r>
              <a:rPr lang="en-US" sz="1600" b="1" dirty="0" smtClean="0">
                <a:solidFill>
                  <a:srgbClr val="C00000"/>
                </a:solidFill>
                <a:effectLst>
                  <a:outerShdw blurRad="38100" dist="38100" dir="2700000" algn="tl">
                    <a:srgbClr val="000000">
                      <a:alpha val="43137"/>
                    </a:srgbClr>
                  </a:outerShdw>
                </a:effectLst>
              </a:rPr>
              <a:t> </a:t>
            </a:r>
            <a:r>
              <a:rPr lang="en-US" sz="1600" b="1" dirty="0" err="1" smtClean="0">
                <a:solidFill>
                  <a:srgbClr val="C00000"/>
                </a:solidFill>
                <a:effectLst>
                  <a:outerShdw blurRad="38100" dist="38100" dir="2700000" algn="tl">
                    <a:srgbClr val="000000">
                      <a:alpha val="43137"/>
                    </a:srgbClr>
                  </a:outerShdw>
                </a:effectLst>
              </a:rPr>
              <a:t>Alam</a:t>
            </a:r>
            <a:r>
              <a:rPr lang="en-US" sz="1600" b="1" dirty="0" smtClean="0">
                <a:solidFill>
                  <a:srgbClr val="C00000"/>
                </a:solidFill>
                <a:effectLst>
                  <a:outerShdw blurRad="38100" dist="38100" dir="2700000" algn="tl">
                    <a:srgbClr val="000000">
                      <a:alpha val="43137"/>
                    </a:srgbClr>
                  </a:outerShdw>
                </a:effectLst>
              </a:rPr>
              <a:t>, </a:t>
            </a:r>
            <a:r>
              <a:rPr lang="en-US" sz="1600" b="1" dirty="0" err="1" smtClean="0">
                <a:solidFill>
                  <a:srgbClr val="C00000"/>
                </a:solidFill>
                <a:effectLst>
                  <a:outerShdw blurRad="38100" dist="38100" dir="2700000" algn="tl">
                    <a:srgbClr val="000000">
                      <a:alpha val="43137"/>
                    </a:srgbClr>
                  </a:outerShdw>
                </a:effectLst>
              </a:rPr>
              <a:t>Bencana</a:t>
            </a:r>
            <a:r>
              <a:rPr lang="en-US" sz="1600" b="1" dirty="0" smtClean="0">
                <a:solidFill>
                  <a:srgbClr val="C00000"/>
                </a:solidFill>
                <a:effectLst>
                  <a:outerShdw blurRad="38100" dist="38100" dir="2700000" algn="tl">
                    <a:srgbClr val="000000">
                      <a:alpha val="43137"/>
                    </a:srgbClr>
                  </a:outerShdw>
                </a:effectLst>
              </a:rPr>
              <a:t> </a:t>
            </a:r>
            <a:r>
              <a:rPr lang="en-US" sz="1600" b="1" dirty="0" err="1" smtClean="0">
                <a:solidFill>
                  <a:srgbClr val="C00000"/>
                </a:solidFill>
                <a:effectLst>
                  <a:outerShdw blurRad="38100" dist="38100" dir="2700000" algn="tl">
                    <a:srgbClr val="000000">
                      <a:alpha val="43137"/>
                    </a:srgbClr>
                  </a:outerShdw>
                </a:effectLst>
              </a:rPr>
              <a:t>Ulah</a:t>
            </a:r>
            <a:r>
              <a:rPr lang="en-US" sz="1600" b="1" dirty="0" smtClean="0">
                <a:solidFill>
                  <a:srgbClr val="C00000"/>
                </a:solidFill>
                <a:effectLst>
                  <a:outerShdw blurRad="38100" dist="38100" dir="2700000" algn="tl">
                    <a:srgbClr val="000000">
                      <a:alpha val="43137"/>
                    </a:srgbClr>
                  </a:outerShdw>
                </a:effectLst>
              </a:rPr>
              <a:t> </a:t>
            </a:r>
            <a:r>
              <a:rPr lang="en-US" sz="1600" b="1" dirty="0" err="1" smtClean="0">
                <a:solidFill>
                  <a:srgbClr val="C00000"/>
                </a:solidFill>
                <a:effectLst>
                  <a:outerShdw blurRad="38100" dist="38100" dir="2700000" algn="tl">
                    <a:srgbClr val="000000">
                      <a:alpha val="43137"/>
                    </a:srgbClr>
                  </a:outerShdw>
                </a:effectLst>
              </a:rPr>
              <a:t>manusia</a:t>
            </a:r>
            <a:r>
              <a:rPr lang="en-US" sz="1600" b="1" dirty="0" smtClean="0">
                <a:solidFill>
                  <a:srgbClr val="C00000"/>
                </a:solidFill>
                <a:effectLst>
                  <a:outerShdw blurRad="38100" dist="38100" dir="2700000" algn="tl">
                    <a:srgbClr val="000000">
                      <a:alpha val="43137"/>
                    </a:srgbClr>
                  </a:outerShdw>
                </a:effectLst>
              </a:rPr>
              <a:t>. </a:t>
            </a:r>
            <a:r>
              <a:rPr lang="en-US" sz="1600" b="1" dirty="0" err="1" smtClean="0">
                <a:solidFill>
                  <a:srgbClr val="C00000"/>
                </a:solidFill>
                <a:effectLst>
                  <a:outerShdw blurRad="38100" dist="38100" dir="2700000" algn="tl">
                    <a:srgbClr val="000000">
                      <a:alpha val="43137"/>
                    </a:srgbClr>
                  </a:outerShdw>
                </a:effectLst>
              </a:rPr>
              <a:t>Pandemi</a:t>
            </a:r>
            <a:r>
              <a:rPr lang="en-US" sz="1600" b="1" dirty="0" smtClean="0">
                <a:solidFill>
                  <a:srgbClr val="C00000"/>
                </a:solidFill>
                <a:effectLst>
                  <a:outerShdw blurRad="38100" dist="38100" dir="2700000" algn="tl">
                    <a:srgbClr val="000000">
                      <a:alpha val="43137"/>
                    </a:srgbClr>
                  </a:outerShdw>
                </a:effectLst>
              </a:rPr>
              <a:t>, </a:t>
            </a:r>
            <a:r>
              <a:rPr lang="en-US" sz="1600" b="1" dirty="0" err="1" smtClean="0">
                <a:solidFill>
                  <a:srgbClr val="C00000"/>
                </a:solidFill>
                <a:effectLst>
                  <a:outerShdw blurRad="38100" dist="38100" dir="2700000" algn="tl">
                    <a:srgbClr val="000000">
                      <a:alpha val="43137"/>
                    </a:srgbClr>
                  </a:outerShdw>
                </a:effectLst>
              </a:rPr>
              <a:t>Kegagalan</a:t>
            </a:r>
            <a:r>
              <a:rPr lang="en-US" sz="1600" b="1" dirty="0" smtClean="0">
                <a:solidFill>
                  <a:srgbClr val="C00000"/>
                </a:solidFill>
                <a:effectLst>
                  <a:outerShdw blurRad="38100" dist="38100" dir="2700000" algn="tl">
                    <a:srgbClr val="000000">
                      <a:alpha val="43137"/>
                    </a:srgbClr>
                  </a:outerShdw>
                </a:effectLst>
              </a:rPr>
              <a:t> </a:t>
            </a:r>
            <a:r>
              <a:rPr lang="en-US" sz="1600" b="1" dirty="0" err="1" smtClean="0">
                <a:solidFill>
                  <a:srgbClr val="C00000"/>
                </a:solidFill>
                <a:effectLst>
                  <a:outerShdw blurRad="38100" dist="38100" dir="2700000" algn="tl">
                    <a:srgbClr val="000000">
                      <a:alpha val="43137"/>
                    </a:srgbClr>
                  </a:outerShdw>
                </a:effectLst>
              </a:rPr>
              <a:t>Teknologi</a:t>
            </a:r>
            <a:r>
              <a:rPr lang="en-US" sz="1600" b="1" dirty="0" smtClean="0">
                <a:solidFill>
                  <a:srgbClr val="C00000"/>
                </a:solidFill>
                <a:effectLst>
                  <a:outerShdw blurRad="38100" dist="38100" dir="2700000" algn="tl">
                    <a:srgbClr val="000000">
                      <a:alpha val="43137"/>
                    </a:srgbClr>
                  </a:outerShdw>
                </a:effectLst>
              </a:rPr>
              <a:t>, </a:t>
            </a:r>
            <a:r>
              <a:rPr lang="en-US" sz="1600" b="1" dirty="0" err="1" smtClean="0">
                <a:solidFill>
                  <a:srgbClr val="C00000"/>
                </a:solidFill>
                <a:effectLst>
                  <a:outerShdw blurRad="38100" dist="38100" dir="2700000" algn="tl">
                    <a:srgbClr val="000000">
                      <a:alpha val="43137"/>
                    </a:srgbClr>
                  </a:outerShdw>
                </a:effectLst>
              </a:rPr>
              <a:t>dll</a:t>
            </a:r>
            <a:r>
              <a:rPr lang="en-US" sz="1600" b="1" dirty="0" smtClean="0">
                <a:solidFill>
                  <a:srgbClr val="C00000"/>
                </a:solidFill>
                <a:effectLst>
                  <a:outerShdw blurRad="38100" dist="38100" dir="2700000" algn="tl">
                    <a:srgbClr val="000000">
                      <a:alpha val="43137"/>
                    </a:srgbClr>
                  </a:outerShdw>
                </a:effectLst>
              </a:rPr>
              <a:t> </a:t>
            </a:r>
          </a:p>
          <a:p>
            <a:r>
              <a:rPr lang="en-US" sz="1600" b="1" dirty="0" smtClean="0">
                <a:solidFill>
                  <a:srgbClr val="C00000"/>
                </a:solidFill>
                <a:effectLst>
                  <a:outerShdw blurRad="38100" dist="38100" dir="2700000" algn="tl">
                    <a:srgbClr val="000000">
                      <a:alpha val="43137"/>
                    </a:srgbClr>
                  </a:outerShdw>
                </a:effectLst>
              </a:rPr>
              <a:t>Force Majeure</a:t>
            </a:r>
          </a:p>
          <a:p>
            <a:endParaRPr lang="en-US" sz="1600" b="1" dirty="0" smtClean="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59213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repeatCount="indefinite"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heel(1)">
                                      <p:cBhvr>
                                        <p:cTn id="14" dur="20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barn(inVertical)">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a:xfrm>
            <a:off x="457200" y="274638"/>
            <a:ext cx="8229600" cy="849312"/>
          </a:xfrm>
        </p:spPr>
        <p:txBody>
          <a:bodyPr rtlCol="0">
            <a:normAutofit fontScale="90000"/>
          </a:bodyPr>
          <a:lstStyle/>
          <a:p>
            <a:pPr fontAlgn="auto">
              <a:lnSpc>
                <a:spcPct val="70000"/>
              </a:lnSpc>
              <a:spcAft>
                <a:spcPts val="0"/>
              </a:spcAft>
              <a:defRPr/>
            </a:pPr>
            <a:r>
              <a:rPr lang="id-ID" sz="3600" b="1" dirty="0"/>
              <a:t>Model Ideal </a:t>
            </a:r>
            <a:r>
              <a:rPr lang="en-US" sz="3600" b="1" dirty="0" err="1" smtClean="0"/>
              <a:t>Evaluasi</a:t>
            </a:r>
            <a:r>
              <a:rPr lang="en-US" sz="3600" b="1" dirty="0" smtClean="0"/>
              <a:t> </a:t>
            </a:r>
            <a:r>
              <a:rPr lang="id-ID" sz="3600" b="1" dirty="0" smtClean="0"/>
              <a:t>Kinerja </a:t>
            </a:r>
            <a:r>
              <a:rPr lang="en-US" sz="3600" b="1" dirty="0" smtClean="0"/>
              <a:t>Pembangunan </a:t>
            </a:r>
            <a:r>
              <a:rPr lang="en-US" sz="3600" b="1" dirty="0" err="1" smtClean="0"/>
              <a:t>Oleh</a:t>
            </a:r>
            <a:r>
              <a:rPr lang="en-US" sz="3600" b="1" dirty="0" smtClean="0"/>
              <a:t> </a:t>
            </a:r>
            <a:r>
              <a:rPr lang="id-ID" sz="3600" b="1" dirty="0" smtClean="0"/>
              <a:t>Pemerintah </a:t>
            </a:r>
            <a:r>
              <a:rPr lang="id-ID" sz="3600" b="1" dirty="0"/>
              <a:t>Daerah</a:t>
            </a:r>
            <a:endParaRPr lang="en-US" sz="3600" dirty="0"/>
          </a:p>
        </p:txBody>
      </p:sp>
      <p:sp>
        <p:nvSpPr>
          <p:cNvPr id="39939" name="Rectangle 37"/>
          <p:cNvSpPr>
            <a:spLocks noChangeArrowheads="1"/>
          </p:cNvSpPr>
          <p:nvPr/>
        </p:nvSpPr>
        <p:spPr bwMode="auto">
          <a:xfrm>
            <a:off x="5238750" y="1989138"/>
            <a:ext cx="1566863" cy="1778000"/>
          </a:xfrm>
          <a:prstGeom prst="rect">
            <a:avLst/>
          </a:prstGeom>
          <a:noFill/>
          <a:ln w="9525">
            <a:solidFill>
              <a:schemeClr val="tx1"/>
            </a:solidFill>
            <a:prstDash val="lgDash"/>
            <a:miter lim="800000"/>
            <a:headEnd/>
            <a:tailEnd/>
          </a:ln>
        </p:spPr>
        <p:txBody>
          <a:bodyPr/>
          <a:lstStyle/>
          <a:p>
            <a:endParaRPr lang="en-US">
              <a:latin typeface="Calibri" pitchFamily="34" charset="0"/>
            </a:endParaRPr>
          </a:p>
        </p:txBody>
      </p:sp>
      <p:sp>
        <p:nvSpPr>
          <p:cNvPr id="39940" name="Text Box 36"/>
          <p:cNvSpPr txBox="1">
            <a:spLocks noChangeArrowheads="1"/>
          </p:cNvSpPr>
          <p:nvPr/>
        </p:nvSpPr>
        <p:spPr bwMode="auto">
          <a:xfrm>
            <a:off x="5418138" y="2166938"/>
            <a:ext cx="1241425" cy="711200"/>
          </a:xfrm>
          <a:prstGeom prst="rect">
            <a:avLst/>
          </a:prstGeom>
          <a:solidFill>
            <a:srgbClr val="FFFF00"/>
          </a:solidFill>
          <a:ln w="9525">
            <a:solidFill>
              <a:schemeClr val="tx1"/>
            </a:solidFill>
            <a:miter lim="800000"/>
            <a:headEnd/>
            <a:tailEnd/>
          </a:ln>
        </p:spPr>
        <p:txBody>
          <a:bodyPr lIns="45720" rIns="45720"/>
          <a:lstStyle/>
          <a:p>
            <a:pPr algn="ctr"/>
            <a:r>
              <a:rPr lang="id-ID" b="1">
                <a:latin typeface="Arial Narrow" pitchFamily="34" charset="0"/>
                <a:cs typeface="Times New Roman" pitchFamily="18" charset="0"/>
              </a:rPr>
              <a:t>HASIL (</a:t>
            </a:r>
            <a:r>
              <a:rPr lang="id-ID" b="1" i="1">
                <a:latin typeface="Arial Narrow" pitchFamily="34" charset="0"/>
                <a:cs typeface="Times New Roman" pitchFamily="18" charset="0"/>
              </a:rPr>
              <a:t>OUTCOME</a:t>
            </a:r>
            <a:r>
              <a:rPr lang="id-ID" b="1">
                <a:latin typeface="Arial Narrow" pitchFamily="34" charset="0"/>
                <a:cs typeface="Times New Roman" pitchFamily="18" charset="0"/>
              </a:rPr>
              <a:t>)</a:t>
            </a:r>
            <a:endParaRPr lang="id-ID">
              <a:latin typeface="Calibri" pitchFamily="34" charset="0"/>
            </a:endParaRPr>
          </a:p>
        </p:txBody>
      </p:sp>
      <p:sp>
        <p:nvSpPr>
          <p:cNvPr id="39941" name="Text Box 35"/>
          <p:cNvSpPr txBox="1">
            <a:spLocks noChangeArrowheads="1"/>
          </p:cNvSpPr>
          <p:nvPr/>
        </p:nvSpPr>
        <p:spPr bwMode="auto">
          <a:xfrm>
            <a:off x="5580063" y="2878138"/>
            <a:ext cx="1152525" cy="711200"/>
          </a:xfrm>
          <a:prstGeom prst="rect">
            <a:avLst/>
          </a:prstGeom>
          <a:noFill/>
          <a:ln w="9525">
            <a:noFill/>
            <a:miter lim="800000"/>
            <a:headEnd/>
            <a:tailEnd/>
          </a:ln>
        </p:spPr>
        <p:txBody>
          <a:bodyPr lIns="45720" rIns="45720"/>
          <a:lstStyle/>
          <a:p>
            <a:r>
              <a:rPr lang="id-ID" sz="1600">
                <a:latin typeface="Arial Narrow" pitchFamily="34" charset="0"/>
                <a:cs typeface="Times New Roman" pitchFamily="18" charset="0"/>
              </a:rPr>
              <a:t>SISTEM PELAYANAN</a:t>
            </a:r>
            <a:endParaRPr lang="id-ID" sz="1600">
              <a:latin typeface="Calibri" pitchFamily="34" charset="0"/>
            </a:endParaRPr>
          </a:p>
        </p:txBody>
      </p:sp>
      <p:sp>
        <p:nvSpPr>
          <p:cNvPr id="39942" name="Rectangle 33"/>
          <p:cNvSpPr>
            <a:spLocks noChangeArrowheads="1"/>
          </p:cNvSpPr>
          <p:nvPr/>
        </p:nvSpPr>
        <p:spPr bwMode="auto">
          <a:xfrm>
            <a:off x="7235825" y="1989138"/>
            <a:ext cx="1566863" cy="1778000"/>
          </a:xfrm>
          <a:prstGeom prst="rect">
            <a:avLst/>
          </a:prstGeom>
          <a:noFill/>
          <a:ln w="9525">
            <a:solidFill>
              <a:schemeClr val="tx1"/>
            </a:solidFill>
            <a:prstDash val="lgDash"/>
            <a:miter lim="800000"/>
            <a:headEnd/>
            <a:tailEnd/>
          </a:ln>
        </p:spPr>
        <p:txBody>
          <a:bodyPr lIns="0" rIns="0"/>
          <a:lstStyle/>
          <a:p>
            <a:endParaRPr lang="en-US">
              <a:latin typeface="Calibri" pitchFamily="34" charset="0"/>
            </a:endParaRPr>
          </a:p>
        </p:txBody>
      </p:sp>
      <p:sp>
        <p:nvSpPr>
          <p:cNvPr id="39943" name="Text Box 32"/>
          <p:cNvSpPr txBox="1">
            <a:spLocks noChangeArrowheads="1"/>
          </p:cNvSpPr>
          <p:nvPr/>
        </p:nvSpPr>
        <p:spPr bwMode="auto">
          <a:xfrm>
            <a:off x="7405688" y="2166938"/>
            <a:ext cx="1185862" cy="711200"/>
          </a:xfrm>
          <a:prstGeom prst="rect">
            <a:avLst/>
          </a:prstGeom>
          <a:solidFill>
            <a:srgbClr val="FFFF00"/>
          </a:solidFill>
          <a:ln w="9525">
            <a:solidFill>
              <a:schemeClr val="tx1"/>
            </a:solidFill>
            <a:miter lim="800000"/>
            <a:headEnd/>
            <a:tailEnd/>
          </a:ln>
        </p:spPr>
        <p:txBody>
          <a:bodyPr lIns="0" rIns="0"/>
          <a:lstStyle/>
          <a:p>
            <a:pPr algn="ctr"/>
            <a:r>
              <a:rPr lang="id-ID" b="1">
                <a:latin typeface="Arial Narrow" pitchFamily="34" charset="0"/>
                <a:cs typeface="Times New Roman" pitchFamily="18" charset="0"/>
              </a:rPr>
              <a:t>DAMPAK</a:t>
            </a:r>
            <a:endParaRPr lang="id-ID">
              <a:latin typeface="Calibri" pitchFamily="34" charset="0"/>
            </a:endParaRPr>
          </a:p>
          <a:p>
            <a:pPr algn="ctr" eaLnBrk="0" hangingPunct="0"/>
            <a:r>
              <a:rPr lang="id-ID" b="1">
                <a:latin typeface="Arial Narrow" pitchFamily="34" charset="0"/>
                <a:cs typeface="Times New Roman" pitchFamily="18" charset="0"/>
              </a:rPr>
              <a:t>(</a:t>
            </a:r>
            <a:r>
              <a:rPr lang="id-ID" b="1" i="1">
                <a:latin typeface="Arial Narrow" pitchFamily="34" charset="0"/>
                <a:cs typeface="Times New Roman" pitchFamily="18" charset="0"/>
              </a:rPr>
              <a:t>IMPACT</a:t>
            </a:r>
            <a:r>
              <a:rPr lang="id-ID" b="1">
                <a:latin typeface="Arial Narrow" pitchFamily="34" charset="0"/>
                <a:cs typeface="Times New Roman" pitchFamily="18" charset="0"/>
              </a:rPr>
              <a:t>)</a:t>
            </a:r>
            <a:endParaRPr lang="id-ID">
              <a:latin typeface="Calibri" pitchFamily="34" charset="0"/>
            </a:endParaRPr>
          </a:p>
        </p:txBody>
      </p:sp>
      <p:sp>
        <p:nvSpPr>
          <p:cNvPr id="39944" name="Text Box 31"/>
          <p:cNvSpPr txBox="1">
            <a:spLocks noChangeArrowheads="1"/>
          </p:cNvSpPr>
          <p:nvPr/>
        </p:nvSpPr>
        <p:spPr bwMode="auto">
          <a:xfrm>
            <a:off x="7319963" y="2878138"/>
            <a:ext cx="1482725" cy="889000"/>
          </a:xfrm>
          <a:prstGeom prst="rect">
            <a:avLst/>
          </a:prstGeom>
          <a:noFill/>
          <a:ln w="9525">
            <a:noFill/>
            <a:miter lim="800000"/>
            <a:headEnd/>
            <a:tailEnd/>
          </a:ln>
        </p:spPr>
        <p:txBody>
          <a:bodyPr lIns="0" rIns="0"/>
          <a:lstStyle/>
          <a:p>
            <a:pPr>
              <a:lnSpc>
                <a:spcPct val="80000"/>
              </a:lnSpc>
            </a:pPr>
            <a:r>
              <a:rPr lang="sv-SE" sz="1600" b="1" i="1">
                <a:latin typeface="Arial Narrow" pitchFamily="34" charset="0"/>
                <a:cs typeface="Times New Roman" pitchFamily="18" charset="0"/>
              </a:rPr>
              <a:t>Kualitas kehidupan, kondisi ekonomi, dan lingkungan</a:t>
            </a:r>
            <a:endParaRPr lang="sv-SE" sz="1600">
              <a:latin typeface="Calibri" pitchFamily="34" charset="0"/>
            </a:endParaRPr>
          </a:p>
        </p:txBody>
      </p:sp>
      <p:sp>
        <p:nvSpPr>
          <p:cNvPr id="39945" name="Text Box 29"/>
          <p:cNvSpPr txBox="1">
            <a:spLocks noChangeArrowheads="1"/>
          </p:cNvSpPr>
          <p:nvPr/>
        </p:nvSpPr>
        <p:spPr bwMode="auto">
          <a:xfrm>
            <a:off x="539750" y="1989138"/>
            <a:ext cx="1119188" cy="711200"/>
          </a:xfrm>
          <a:prstGeom prst="rect">
            <a:avLst/>
          </a:prstGeom>
          <a:solidFill>
            <a:srgbClr val="FFFF00"/>
          </a:solidFill>
          <a:ln w="9525">
            <a:solidFill>
              <a:schemeClr val="tx1"/>
            </a:solidFill>
            <a:miter lim="800000"/>
            <a:headEnd/>
            <a:tailEnd/>
          </a:ln>
        </p:spPr>
        <p:txBody>
          <a:bodyPr lIns="45720" rIns="45720"/>
          <a:lstStyle/>
          <a:p>
            <a:pPr algn="ctr"/>
            <a:r>
              <a:rPr lang="id-ID" b="1">
                <a:latin typeface="Arial Narrow" pitchFamily="34" charset="0"/>
                <a:cs typeface="Times New Roman" pitchFamily="18" charset="0"/>
              </a:rPr>
              <a:t>MASUKAN (</a:t>
            </a:r>
            <a:r>
              <a:rPr lang="id-ID" b="1" i="1">
                <a:latin typeface="Arial Narrow" pitchFamily="34" charset="0"/>
                <a:cs typeface="Times New Roman" pitchFamily="18" charset="0"/>
              </a:rPr>
              <a:t>INPUT</a:t>
            </a:r>
            <a:r>
              <a:rPr lang="en-US" b="1" i="1">
                <a:latin typeface="Arial Narrow" pitchFamily="34" charset="0"/>
                <a:cs typeface="Times New Roman" pitchFamily="18" charset="0"/>
              </a:rPr>
              <a:t>)</a:t>
            </a:r>
            <a:endParaRPr lang="id-ID">
              <a:latin typeface="Calibri" pitchFamily="34" charset="0"/>
            </a:endParaRPr>
          </a:p>
        </p:txBody>
      </p:sp>
      <p:sp>
        <p:nvSpPr>
          <p:cNvPr id="39946" name="Text Box 28"/>
          <p:cNvSpPr txBox="1">
            <a:spLocks noChangeArrowheads="1"/>
          </p:cNvSpPr>
          <p:nvPr/>
        </p:nvSpPr>
        <p:spPr bwMode="auto">
          <a:xfrm>
            <a:off x="2106613" y="1989138"/>
            <a:ext cx="895350" cy="711200"/>
          </a:xfrm>
          <a:prstGeom prst="rect">
            <a:avLst/>
          </a:prstGeom>
          <a:solidFill>
            <a:srgbClr val="FFFF00"/>
          </a:solidFill>
          <a:ln w="9525">
            <a:solidFill>
              <a:schemeClr val="tx1"/>
            </a:solidFill>
            <a:miter lim="800000"/>
            <a:headEnd/>
            <a:tailEnd/>
          </a:ln>
        </p:spPr>
        <p:txBody>
          <a:bodyPr lIns="45720" rIns="45720"/>
          <a:lstStyle/>
          <a:p>
            <a:r>
              <a:rPr lang="id-ID" b="1" dirty="0">
                <a:latin typeface="Arial Narrow" pitchFamily="34" charset="0"/>
                <a:cs typeface="Times New Roman" pitchFamily="18" charset="0"/>
              </a:rPr>
              <a:t>PROSES</a:t>
            </a:r>
            <a:endParaRPr lang="id-ID" b="1" dirty="0">
              <a:latin typeface="Calibri" pitchFamily="34" charset="0"/>
            </a:endParaRPr>
          </a:p>
        </p:txBody>
      </p:sp>
      <p:sp>
        <p:nvSpPr>
          <p:cNvPr id="39947" name="Text Box 27"/>
          <p:cNvSpPr txBox="1">
            <a:spLocks noChangeArrowheads="1"/>
          </p:cNvSpPr>
          <p:nvPr/>
        </p:nvSpPr>
        <p:spPr bwMode="auto">
          <a:xfrm>
            <a:off x="3449638" y="1989138"/>
            <a:ext cx="1296987" cy="711200"/>
          </a:xfrm>
          <a:prstGeom prst="rect">
            <a:avLst/>
          </a:prstGeom>
          <a:solidFill>
            <a:srgbClr val="FFFF00"/>
          </a:solidFill>
          <a:ln w="9525">
            <a:solidFill>
              <a:schemeClr val="tx1"/>
            </a:solidFill>
            <a:miter lim="800000"/>
            <a:headEnd/>
            <a:tailEnd/>
          </a:ln>
        </p:spPr>
        <p:txBody>
          <a:bodyPr lIns="45720" rIns="45720"/>
          <a:lstStyle/>
          <a:p>
            <a:pPr algn="ctr"/>
            <a:r>
              <a:rPr lang="id-ID" b="1">
                <a:latin typeface="Arial Narrow" pitchFamily="34" charset="0"/>
                <a:cs typeface="Times New Roman" pitchFamily="18" charset="0"/>
              </a:rPr>
              <a:t>KELUARAN (</a:t>
            </a:r>
            <a:r>
              <a:rPr lang="id-ID" b="1" i="1">
                <a:latin typeface="Arial Narrow" pitchFamily="34" charset="0"/>
                <a:cs typeface="Times New Roman" pitchFamily="18" charset="0"/>
              </a:rPr>
              <a:t>OUTPUT</a:t>
            </a:r>
            <a:r>
              <a:rPr lang="id-ID" b="1">
                <a:latin typeface="Arial Narrow" pitchFamily="34" charset="0"/>
                <a:cs typeface="Times New Roman" pitchFamily="18" charset="0"/>
              </a:rPr>
              <a:t>)</a:t>
            </a:r>
            <a:endParaRPr lang="id-ID">
              <a:latin typeface="Calibri" pitchFamily="34" charset="0"/>
            </a:endParaRPr>
          </a:p>
        </p:txBody>
      </p:sp>
      <p:sp>
        <p:nvSpPr>
          <p:cNvPr id="39948" name="Text Box 26"/>
          <p:cNvSpPr txBox="1">
            <a:spLocks noChangeArrowheads="1"/>
          </p:cNvSpPr>
          <p:nvPr/>
        </p:nvSpPr>
        <p:spPr bwMode="auto">
          <a:xfrm>
            <a:off x="1763713" y="3100388"/>
            <a:ext cx="1595437" cy="889000"/>
          </a:xfrm>
          <a:prstGeom prst="rect">
            <a:avLst/>
          </a:prstGeom>
          <a:noFill/>
          <a:ln w="9525">
            <a:solidFill>
              <a:schemeClr val="tx1"/>
            </a:solidFill>
            <a:miter lim="800000"/>
            <a:headEnd/>
            <a:tailEnd/>
          </a:ln>
        </p:spPr>
        <p:txBody>
          <a:bodyPr lIns="45720" rIns="45720"/>
          <a:lstStyle/>
          <a:p>
            <a:pPr algn="ctr"/>
            <a:r>
              <a:rPr lang="id-ID" b="1">
                <a:latin typeface="Arial Narrow" pitchFamily="34" charset="0"/>
                <a:cs typeface="Times New Roman" pitchFamily="18" charset="0"/>
              </a:rPr>
              <a:t>OTORITAS</a:t>
            </a:r>
            <a:endParaRPr lang="id-ID">
              <a:latin typeface="Calibri" pitchFamily="34" charset="0"/>
            </a:endParaRPr>
          </a:p>
          <a:p>
            <a:pPr eaLnBrk="0" hangingPunct="0"/>
            <a:r>
              <a:rPr lang="id-ID">
                <a:latin typeface="Arial Narrow" pitchFamily="34" charset="0"/>
                <a:cs typeface="Times New Roman" pitchFamily="18" charset="0"/>
              </a:rPr>
              <a:t>KENDALA &amp; PERSYARATAN</a:t>
            </a:r>
            <a:endParaRPr lang="id-ID">
              <a:latin typeface="Calibri" pitchFamily="34" charset="0"/>
            </a:endParaRPr>
          </a:p>
        </p:txBody>
      </p:sp>
      <p:sp>
        <p:nvSpPr>
          <p:cNvPr id="39949" name="Line 25"/>
          <p:cNvSpPr>
            <a:spLocks noChangeShapeType="1"/>
          </p:cNvSpPr>
          <p:nvPr/>
        </p:nvSpPr>
        <p:spPr bwMode="auto">
          <a:xfrm>
            <a:off x="1658938" y="2211388"/>
            <a:ext cx="447675" cy="0"/>
          </a:xfrm>
          <a:prstGeom prst="line">
            <a:avLst/>
          </a:prstGeom>
          <a:noFill/>
          <a:ln w="28575">
            <a:solidFill>
              <a:schemeClr val="tx1"/>
            </a:solidFill>
            <a:round/>
            <a:headEnd/>
            <a:tailEnd type="triangle" w="sm" len="med"/>
          </a:ln>
        </p:spPr>
        <p:txBody>
          <a:bodyPr/>
          <a:lstStyle/>
          <a:p>
            <a:endParaRPr lang="en-US"/>
          </a:p>
        </p:txBody>
      </p:sp>
      <p:sp>
        <p:nvSpPr>
          <p:cNvPr id="39950" name="Line 24"/>
          <p:cNvSpPr>
            <a:spLocks noChangeShapeType="1"/>
          </p:cNvSpPr>
          <p:nvPr/>
        </p:nvSpPr>
        <p:spPr bwMode="auto">
          <a:xfrm>
            <a:off x="3001963" y="2211388"/>
            <a:ext cx="447675" cy="0"/>
          </a:xfrm>
          <a:prstGeom prst="line">
            <a:avLst/>
          </a:prstGeom>
          <a:noFill/>
          <a:ln w="28575">
            <a:solidFill>
              <a:schemeClr val="tx1"/>
            </a:solidFill>
            <a:round/>
            <a:headEnd/>
            <a:tailEnd type="triangle" w="sm" len="med"/>
          </a:ln>
        </p:spPr>
        <p:txBody>
          <a:bodyPr/>
          <a:lstStyle/>
          <a:p>
            <a:endParaRPr lang="en-US"/>
          </a:p>
        </p:txBody>
      </p:sp>
      <p:sp>
        <p:nvSpPr>
          <p:cNvPr id="39951" name="Line 23"/>
          <p:cNvSpPr>
            <a:spLocks noChangeShapeType="1"/>
          </p:cNvSpPr>
          <p:nvPr/>
        </p:nvSpPr>
        <p:spPr bwMode="auto">
          <a:xfrm>
            <a:off x="4716463" y="2205038"/>
            <a:ext cx="522287" cy="6350"/>
          </a:xfrm>
          <a:prstGeom prst="line">
            <a:avLst/>
          </a:prstGeom>
          <a:noFill/>
          <a:ln w="28575">
            <a:solidFill>
              <a:schemeClr val="tx1"/>
            </a:solidFill>
            <a:round/>
            <a:headEnd/>
            <a:tailEnd type="triangle" w="sm" len="med"/>
          </a:ln>
        </p:spPr>
        <p:txBody>
          <a:bodyPr/>
          <a:lstStyle/>
          <a:p>
            <a:endParaRPr lang="en-US"/>
          </a:p>
        </p:txBody>
      </p:sp>
      <p:sp>
        <p:nvSpPr>
          <p:cNvPr id="39952" name="Line 22"/>
          <p:cNvSpPr>
            <a:spLocks noChangeShapeType="1"/>
          </p:cNvSpPr>
          <p:nvPr/>
        </p:nvSpPr>
        <p:spPr bwMode="auto">
          <a:xfrm flipV="1">
            <a:off x="2554288" y="2655888"/>
            <a:ext cx="0" cy="444500"/>
          </a:xfrm>
          <a:prstGeom prst="line">
            <a:avLst/>
          </a:prstGeom>
          <a:noFill/>
          <a:ln w="9525">
            <a:solidFill>
              <a:schemeClr val="tx1"/>
            </a:solidFill>
            <a:round/>
            <a:headEnd/>
            <a:tailEnd type="triangle" w="sm" len="med"/>
          </a:ln>
        </p:spPr>
        <p:txBody>
          <a:bodyPr/>
          <a:lstStyle/>
          <a:p>
            <a:endParaRPr lang="en-US"/>
          </a:p>
        </p:txBody>
      </p:sp>
      <p:sp>
        <p:nvSpPr>
          <p:cNvPr id="39953" name="Line 21"/>
          <p:cNvSpPr>
            <a:spLocks noChangeShapeType="1"/>
          </p:cNvSpPr>
          <p:nvPr/>
        </p:nvSpPr>
        <p:spPr bwMode="auto">
          <a:xfrm>
            <a:off x="6805613" y="2211388"/>
            <a:ext cx="447675" cy="0"/>
          </a:xfrm>
          <a:prstGeom prst="line">
            <a:avLst/>
          </a:prstGeom>
          <a:noFill/>
          <a:ln w="28575">
            <a:solidFill>
              <a:schemeClr val="tx1"/>
            </a:solidFill>
            <a:round/>
            <a:headEnd/>
            <a:tailEnd type="triangle" w="sm" len="med"/>
          </a:ln>
        </p:spPr>
        <p:txBody>
          <a:bodyPr/>
          <a:lstStyle/>
          <a:p>
            <a:endParaRPr lang="en-US"/>
          </a:p>
        </p:txBody>
      </p:sp>
      <p:sp>
        <p:nvSpPr>
          <p:cNvPr id="39954" name="Line 20"/>
          <p:cNvSpPr>
            <a:spLocks noChangeShapeType="1"/>
          </p:cNvSpPr>
          <p:nvPr/>
        </p:nvSpPr>
        <p:spPr bwMode="auto">
          <a:xfrm>
            <a:off x="4791075" y="2211388"/>
            <a:ext cx="0" cy="2490787"/>
          </a:xfrm>
          <a:prstGeom prst="line">
            <a:avLst/>
          </a:prstGeom>
          <a:noFill/>
          <a:ln w="9525">
            <a:solidFill>
              <a:schemeClr val="tx1"/>
            </a:solidFill>
            <a:prstDash val="dash"/>
            <a:round/>
            <a:headEnd/>
            <a:tailEnd/>
          </a:ln>
        </p:spPr>
        <p:txBody>
          <a:bodyPr/>
          <a:lstStyle/>
          <a:p>
            <a:endParaRPr lang="en-US"/>
          </a:p>
        </p:txBody>
      </p:sp>
      <p:sp>
        <p:nvSpPr>
          <p:cNvPr id="39955" name="Text Box 18"/>
          <p:cNvSpPr txBox="1">
            <a:spLocks noChangeArrowheads="1"/>
          </p:cNvSpPr>
          <p:nvPr/>
        </p:nvSpPr>
        <p:spPr bwMode="auto">
          <a:xfrm>
            <a:off x="5238750" y="3989388"/>
            <a:ext cx="1343025" cy="846137"/>
          </a:xfrm>
          <a:prstGeom prst="rect">
            <a:avLst/>
          </a:prstGeom>
          <a:noFill/>
          <a:ln w="9525">
            <a:solidFill>
              <a:schemeClr val="tx1"/>
            </a:solidFill>
            <a:miter lim="800000"/>
            <a:headEnd/>
            <a:tailEnd/>
          </a:ln>
        </p:spPr>
        <p:txBody>
          <a:bodyPr lIns="45720" rIns="45720"/>
          <a:lstStyle/>
          <a:p>
            <a:pPr algn="ctr"/>
            <a:r>
              <a:rPr lang="id-ID" b="1" dirty="0">
                <a:latin typeface="Arial Narrow" pitchFamily="34" charset="0"/>
                <a:cs typeface="Times New Roman" pitchFamily="18" charset="0"/>
              </a:rPr>
              <a:t>Keefektifan pelayanan/</a:t>
            </a:r>
            <a:endParaRPr lang="id-ID" dirty="0">
              <a:latin typeface="Calibri" pitchFamily="34" charset="0"/>
            </a:endParaRPr>
          </a:p>
          <a:p>
            <a:pPr algn="ctr" eaLnBrk="0" hangingPunct="0"/>
            <a:r>
              <a:rPr lang="id-ID" b="1" dirty="0">
                <a:latin typeface="Arial Narrow" pitchFamily="34" charset="0"/>
                <a:cs typeface="Times New Roman" pitchFamily="18" charset="0"/>
              </a:rPr>
              <a:t>produk</a:t>
            </a:r>
            <a:endParaRPr lang="id-ID" dirty="0">
              <a:latin typeface="Calibri" pitchFamily="34" charset="0"/>
            </a:endParaRPr>
          </a:p>
        </p:txBody>
      </p:sp>
      <p:sp>
        <p:nvSpPr>
          <p:cNvPr id="39956" name="Line 17"/>
          <p:cNvSpPr>
            <a:spLocks noChangeShapeType="1"/>
          </p:cNvSpPr>
          <p:nvPr/>
        </p:nvSpPr>
        <p:spPr bwMode="auto">
          <a:xfrm>
            <a:off x="6805613" y="1989138"/>
            <a:ext cx="0" cy="3557587"/>
          </a:xfrm>
          <a:prstGeom prst="line">
            <a:avLst/>
          </a:prstGeom>
          <a:noFill/>
          <a:ln w="9525">
            <a:solidFill>
              <a:schemeClr val="tx1"/>
            </a:solidFill>
            <a:prstDash val="dash"/>
            <a:round/>
            <a:headEnd/>
            <a:tailEnd/>
          </a:ln>
        </p:spPr>
        <p:txBody>
          <a:bodyPr/>
          <a:lstStyle/>
          <a:p>
            <a:endParaRPr lang="en-US"/>
          </a:p>
        </p:txBody>
      </p:sp>
      <p:sp>
        <p:nvSpPr>
          <p:cNvPr id="169999" name="Text Box 15"/>
          <p:cNvSpPr txBox="1">
            <a:spLocks noChangeArrowheads="1"/>
          </p:cNvSpPr>
          <p:nvPr/>
        </p:nvSpPr>
        <p:spPr bwMode="auto">
          <a:xfrm>
            <a:off x="2106613" y="5102225"/>
            <a:ext cx="4117975" cy="533400"/>
          </a:xfrm>
          <a:prstGeom prst="rect">
            <a:avLst/>
          </a:prstGeom>
          <a:noFill/>
          <a:ln w="9525">
            <a:solidFill>
              <a:schemeClr val="tx1"/>
            </a:solidFill>
            <a:miter lim="800000"/>
            <a:headEnd/>
            <a:tailEnd/>
          </a:ln>
        </p:spPr>
        <p:txBody>
          <a:bodyPr lIns="45720" rIns="45720"/>
          <a:lstStyle/>
          <a:p>
            <a:pPr algn="ctr" fontAlgn="auto">
              <a:spcBef>
                <a:spcPts val="0"/>
              </a:spcBef>
              <a:spcAft>
                <a:spcPts val="0"/>
              </a:spcAft>
              <a:defRPr/>
            </a:pPr>
            <a:r>
              <a:rPr lang="id-ID" sz="2000" b="1" dirty="0">
                <a:solidFill>
                  <a:srgbClr val="FF0000"/>
                </a:solidFill>
                <a:effectLst>
                  <a:outerShdw blurRad="38100" dist="38100" dir="2700000" algn="tl">
                    <a:srgbClr val="000000">
                      <a:alpha val="43137"/>
                    </a:srgbClr>
                  </a:outerShdw>
                </a:effectLst>
                <a:latin typeface="Arial Narrow" pitchFamily="34" charset="0"/>
                <a:cs typeface="Times New Roman" pitchFamily="18" charset="0"/>
              </a:rPr>
              <a:t>Keefektifan biaya/</a:t>
            </a:r>
            <a:r>
              <a:rPr lang="id-ID" sz="2000" b="1" i="1" dirty="0">
                <a:solidFill>
                  <a:srgbClr val="FF0000"/>
                </a:solidFill>
                <a:effectLst>
                  <a:outerShdw blurRad="38100" dist="38100" dir="2700000" algn="tl">
                    <a:srgbClr val="000000">
                      <a:alpha val="43137"/>
                    </a:srgbClr>
                  </a:outerShdw>
                </a:effectLst>
                <a:latin typeface="Arial Narrow" pitchFamily="34" charset="0"/>
                <a:cs typeface="Times New Roman" pitchFamily="18" charset="0"/>
              </a:rPr>
              <a:t>Cost effectiveness</a:t>
            </a:r>
            <a:endParaRPr lang="id-ID" sz="2000" dirty="0">
              <a:solidFill>
                <a:srgbClr val="FF0000"/>
              </a:solidFill>
              <a:effectLst>
                <a:outerShdw blurRad="38100" dist="38100" dir="2700000" algn="tl">
                  <a:srgbClr val="000000">
                    <a:alpha val="43137"/>
                  </a:srgbClr>
                </a:outerShdw>
              </a:effectLst>
              <a:latin typeface="+mn-lt"/>
            </a:endParaRPr>
          </a:p>
        </p:txBody>
      </p:sp>
      <p:sp>
        <p:nvSpPr>
          <p:cNvPr id="39958" name="Line 13"/>
          <p:cNvSpPr>
            <a:spLocks noChangeShapeType="1"/>
          </p:cNvSpPr>
          <p:nvPr/>
        </p:nvSpPr>
        <p:spPr bwMode="auto">
          <a:xfrm>
            <a:off x="8820150" y="2211388"/>
            <a:ext cx="0" cy="4224337"/>
          </a:xfrm>
          <a:prstGeom prst="line">
            <a:avLst/>
          </a:prstGeom>
          <a:noFill/>
          <a:ln w="9525">
            <a:solidFill>
              <a:schemeClr val="tx1"/>
            </a:solidFill>
            <a:prstDash val="dash"/>
            <a:round/>
            <a:headEnd/>
            <a:tailEnd/>
          </a:ln>
        </p:spPr>
        <p:txBody>
          <a:bodyPr/>
          <a:lstStyle/>
          <a:p>
            <a:endParaRPr lang="en-US"/>
          </a:p>
        </p:txBody>
      </p:sp>
      <p:sp>
        <p:nvSpPr>
          <p:cNvPr id="169996" name="Text Box 12"/>
          <p:cNvSpPr txBox="1">
            <a:spLocks noChangeArrowheads="1"/>
          </p:cNvSpPr>
          <p:nvPr/>
        </p:nvSpPr>
        <p:spPr bwMode="auto">
          <a:xfrm>
            <a:off x="2339975" y="5991225"/>
            <a:ext cx="4556125" cy="533400"/>
          </a:xfrm>
          <a:prstGeom prst="rect">
            <a:avLst/>
          </a:prstGeom>
          <a:noFill/>
          <a:ln w="9525">
            <a:solidFill>
              <a:schemeClr val="tx1"/>
            </a:solidFill>
            <a:miter lim="800000"/>
            <a:headEnd/>
            <a:tailEnd/>
          </a:ln>
        </p:spPr>
        <p:txBody>
          <a:bodyPr lIns="45720" rIns="45720"/>
          <a:lstStyle/>
          <a:p>
            <a:pPr fontAlgn="auto">
              <a:spcBef>
                <a:spcPts val="0"/>
              </a:spcBef>
              <a:spcAft>
                <a:spcPts val="0"/>
              </a:spcAft>
              <a:defRPr/>
            </a:pPr>
            <a:r>
              <a:rPr lang="id-ID" sz="2000" b="1" dirty="0">
                <a:solidFill>
                  <a:srgbClr val="FF0000"/>
                </a:solidFill>
                <a:effectLst>
                  <a:outerShdw blurRad="38100" dist="38100" dir="2700000" algn="tl">
                    <a:srgbClr val="000000">
                      <a:alpha val="43137"/>
                    </a:srgbClr>
                  </a:outerShdw>
                </a:effectLst>
                <a:latin typeface="Arial Narrow" pitchFamily="34" charset="0"/>
                <a:cs typeface="Times New Roman" pitchFamily="18" charset="0"/>
              </a:rPr>
              <a:t>Keefektifan kebijakan/</a:t>
            </a:r>
            <a:r>
              <a:rPr lang="id-ID" sz="2000" b="1" i="1" dirty="0">
                <a:solidFill>
                  <a:srgbClr val="FF0000"/>
                </a:solidFill>
                <a:effectLst>
                  <a:outerShdw blurRad="38100" dist="38100" dir="2700000" algn="tl">
                    <a:srgbClr val="000000">
                      <a:alpha val="43137"/>
                    </a:srgbClr>
                  </a:outerShdw>
                </a:effectLst>
                <a:latin typeface="Arial Narrow" pitchFamily="34" charset="0"/>
                <a:cs typeface="Times New Roman" pitchFamily="18" charset="0"/>
              </a:rPr>
              <a:t>Policy effectiveness</a:t>
            </a:r>
            <a:endParaRPr lang="id-ID" sz="2000" dirty="0">
              <a:solidFill>
                <a:srgbClr val="FF0000"/>
              </a:solidFill>
              <a:effectLst>
                <a:outerShdw blurRad="38100" dist="38100" dir="2700000" algn="tl">
                  <a:srgbClr val="000000">
                    <a:alpha val="43137"/>
                  </a:srgbClr>
                </a:outerShdw>
              </a:effectLst>
              <a:latin typeface="+mn-lt"/>
            </a:endParaRPr>
          </a:p>
        </p:txBody>
      </p:sp>
      <p:sp>
        <p:nvSpPr>
          <p:cNvPr id="39960" name="Line 9"/>
          <p:cNvSpPr>
            <a:spLocks noChangeShapeType="1"/>
          </p:cNvSpPr>
          <p:nvPr/>
        </p:nvSpPr>
        <p:spPr bwMode="auto">
          <a:xfrm>
            <a:off x="539750" y="2730500"/>
            <a:ext cx="0" cy="3557588"/>
          </a:xfrm>
          <a:prstGeom prst="line">
            <a:avLst/>
          </a:prstGeom>
          <a:noFill/>
          <a:ln w="9525">
            <a:solidFill>
              <a:schemeClr val="tx1"/>
            </a:solidFill>
            <a:prstDash val="dash"/>
            <a:round/>
            <a:headEnd/>
            <a:tailEnd/>
          </a:ln>
        </p:spPr>
        <p:txBody>
          <a:bodyPr/>
          <a:lstStyle/>
          <a:p>
            <a:endParaRPr lang="en-US"/>
          </a:p>
        </p:txBody>
      </p:sp>
      <p:sp>
        <p:nvSpPr>
          <p:cNvPr id="169992" name="Text Box 8"/>
          <p:cNvSpPr txBox="1">
            <a:spLocks noChangeArrowheads="1"/>
          </p:cNvSpPr>
          <p:nvPr/>
        </p:nvSpPr>
        <p:spPr bwMode="auto">
          <a:xfrm>
            <a:off x="2330450" y="4211638"/>
            <a:ext cx="1476375" cy="446087"/>
          </a:xfrm>
          <a:prstGeom prst="rect">
            <a:avLst/>
          </a:prstGeom>
          <a:noFill/>
          <a:ln w="9525">
            <a:solidFill>
              <a:schemeClr val="tx1"/>
            </a:solidFill>
            <a:miter lim="800000"/>
            <a:headEnd/>
            <a:tailEnd/>
          </a:ln>
        </p:spPr>
        <p:txBody>
          <a:bodyPr lIns="45720" rIns="45720"/>
          <a:lstStyle/>
          <a:p>
            <a:pPr algn="ctr" fontAlgn="auto">
              <a:spcBef>
                <a:spcPts val="0"/>
              </a:spcBef>
              <a:spcAft>
                <a:spcPts val="0"/>
              </a:spcAft>
              <a:defRPr/>
            </a:pPr>
            <a:r>
              <a:rPr lang="id-ID" b="1" dirty="0">
                <a:solidFill>
                  <a:srgbClr val="FF0000"/>
                </a:solidFill>
                <a:effectLst>
                  <a:outerShdw blurRad="38100" dist="38100" dir="2700000" algn="tl">
                    <a:srgbClr val="000000">
                      <a:alpha val="43137"/>
                    </a:srgbClr>
                  </a:outerShdw>
                </a:effectLst>
                <a:latin typeface="Arial Narrow" pitchFamily="34" charset="0"/>
                <a:cs typeface="Times New Roman" pitchFamily="18" charset="0"/>
              </a:rPr>
              <a:t>E f </a:t>
            </a:r>
            <a:r>
              <a:rPr lang="en-US" b="1" dirty="0" err="1">
                <a:solidFill>
                  <a:srgbClr val="FF0000"/>
                </a:solidFill>
                <a:effectLst>
                  <a:outerShdw blurRad="38100" dist="38100" dir="2700000" algn="tl">
                    <a:srgbClr val="000000">
                      <a:alpha val="43137"/>
                    </a:srgbClr>
                  </a:outerShdw>
                </a:effectLst>
                <a:latin typeface="Arial Narrow" pitchFamily="34" charset="0"/>
                <a:cs typeface="Times New Roman" pitchFamily="18" charset="0"/>
              </a:rPr>
              <a:t>i</a:t>
            </a:r>
            <a:r>
              <a:rPr lang="id-ID" b="1" dirty="0">
                <a:solidFill>
                  <a:srgbClr val="FF0000"/>
                </a:solidFill>
                <a:effectLst>
                  <a:outerShdw blurRad="38100" dist="38100" dir="2700000" algn="tl">
                    <a:srgbClr val="000000">
                      <a:alpha val="43137"/>
                    </a:srgbClr>
                  </a:outerShdw>
                </a:effectLst>
                <a:latin typeface="Arial Narrow" pitchFamily="34" charset="0"/>
                <a:cs typeface="Times New Roman" pitchFamily="18" charset="0"/>
              </a:rPr>
              <a:t> s </a:t>
            </a:r>
            <a:r>
              <a:rPr lang="en-US" b="1" dirty="0" err="1">
                <a:solidFill>
                  <a:srgbClr val="FF0000"/>
                </a:solidFill>
                <a:effectLst>
                  <a:outerShdw blurRad="38100" dist="38100" dir="2700000" algn="tl">
                    <a:srgbClr val="000000">
                      <a:alpha val="43137"/>
                    </a:srgbClr>
                  </a:outerShdw>
                </a:effectLst>
                <a:latin typeface="Arial Narrow" pitchFamily="34" charset="0"/>
                <a:cs typeface="Times New Roman" pitchFamily="18" charset="0"/>
              </a:rPr>
              <a:t>i</a:t>
            </a:r>
            <a:r>
              <a:rPr lang="id-ID" b="1" dirty="0">
                <a:solidFill>
                  <a:srgbClr val="FF0000"/>
                </a:solidFill>
                <a:effectLst>
                  <a:outerShdw blurRad="38100" dist="38100" dir="2700000" algn="tl">
                    <a:srgbClr val="000000">
                      <a:alpha val="43137"/>
                    </a:srgbClr>
                  </a:outerShdw>
                </a:effectLst>
                <a:latin typeface="Arial Narrow" pitchFamily="34" charset="0"/>
                <a:cs typeface="Times New Roman" pitchFamily="18" charset="0"/>
              </a:rPr>
              <a:t> e n s i</a:t>
            </a:r>
            <a:endParaRPr lang="id-ID" dirty="0">
              <a:solidFill>
                <a:srgbClr val="FF0000"/>
              </a:solidFill>
              <a:effectLst>
                <a:outerShdw blurRad="38100" dist="38100" dir="2700000" algn="tl">
                  <a:srgbClr val="000000">
                    <a:alpha val="43137"/>
                  </a:srgbClr>
                </a:outerShdw>
              </a:effectLst>
              <a:latin typeface="+mn-lt"/>
            </a:endParaRPr>
          </a:p>
        </p:txBody>
      </p:sp>
      <p:sp>
        <p:nvSpPr>
          <p:cNvPr id="39962" name="Rectangle 51"/>
          <p:cNvSpPr>
            <a:spLocks noChangeArrowheads="1"/>
          </p:cNvSpPr>
          <p:nvPr/>
        </p:nvSpPr>
        <p:spPr bwMode="auto">
          <a:xfrm>
            <a:off x="2268538" y="1052513"/>
            <a:ext cx="4197350" cy="396875"/>
          </a:xfrm>
          <a:prstGeom prst="rect">
            <a:avLst/>
          </a:prstGeom>
          <a:noFill/>
          <a:ln w="9525">
            <a:noFill/>
            <a:miter lim="800000"/>
            <a:headEnd/>
            <a:tailEnd/>
          </a:ln>
        </p:spPr>
        <p:txBody>
          <a:bodyPr wrap="none" anchor="ctr">
            <a:spAutoFit/>
          </a:bodyPr>
          <a:lstStyle/>
          <a:p>
            <a:r>
              <a:rPr lang="id-ID" sz="2000">
                <a:latin typeface="Tahoma" pitchFamily="34" charset="0"/>
                <a:ea typeface="Times New Roman" pitchFamily="18" charset="0"/>
                <a:cs typeface="Tahoma" pitchFamily="34" charset="0"/>
              </a:rPr>
              <a:t>Sumber : Baird and Stammer, 1997</a:t>
            </a:r>
            <a:r>
              <a:rPr lang="id-ID" sz="1100">
                <a:latin typeface="Calibri" pitchFamily="34" charset="0"/>
                <a:ea typeface="Times New Roman" pitchFamily="18" charset="0"/>
                <a:cs typeface="Tahoma" pitchFamily="34" charset="0"/>
              </a:rPr>
              <a:t> </a:t>
            </a:r>
            <a:endParaRPr lang="id-ID">
              <a:latin typeface="Calibri" pitchFamily="34" charset="0"/>
              <a:ea typeface="Times New Roman" pitchFamily="18" charset="0"/>
              <a:cs typeface="Tahoma" pitchFamily="34" charset="0"/>
            </a:endParaRPr>
          </a:p>
        </p:txBody>
      </p:sp>
      <p:cxnSp>
        <p:nvCxnSpPr>
          <p:cNvPr id="36" name="Straight Arrow Connector 35"/>
          <p:cNvCxnSpPr>
            <a:stCxn id="169992" idx="3"/>
          </p:cNvCxnSpPr>
          <p:nvPr/>
        </p:nvCxnSpPr>
        <p:spPr>
          <a:xfrm flipV="1">
            <a:off x="3806825" y="4419600"/>
            <a:ext cx="993775" cy="15875"/>
          </a:xfrm>
          <a:prstGeom prst="straightConnector1">
            <a:avLst/>
          </a:prstGeom>
          <a:ln w="28575">
            <a:solidFill>
              <a:schemeClr val="tx1">
                <a:lumMod val="95000"/>
                <a:lumOff val="5000"/>
              </a:schemeClr>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rot="10800000" flipV="1">
            <a:off x="4791075" y="4425951"/>
            <a:ext cx="514350" cy="7937"/>
          </a:xfrm>
          <a:prstGeom prst="straightConnector1">
            <a:avLst/>
          </a:prstGeom>
          <a:ln w="28575">
            <a:solidFill>
              <a:schemeClr val="tx1">
                <a:lumMod val="95000"/>
                <a:lumOff val="5000"/>
              </a:schemeClr>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rot="10800000">
            <a:off x="533400" y="5334000"/>
            <a:ext cx="1581150" cy="1588"/>
          </a:xfrm>
          <a:prstGeom prst="straightConnector1">
            <a:avLst/>
          </a:prstGeom>
          <a:ln w="28575">
            <a:solidFill>
              <a:schemeClr val="tx1">
                <a:lumMod val="95000"/>
                <a:lumOff val="5000"/>
              </a:schemeClr>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rot="10800000">
            <a:off x="533400" y="6248400"/>
            <a:ext cx="1809750" cy="1588"/>
          </a:xfrm>
          <a:prstGeom prst="straightConnector1">
            <a:avLst/>
          </a:prstGeom>
          <a:ln w="28575">
            <a:solidFill>
              <a:schemeClr val="tx1">
                <a:lumMod val="95000"/>
                <a:lumOff val="5000"/>
              </a:schemeClr>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6248400" y="5257800"/>
            <a:ext cx="612775" cy="1588"/>
          </a:xfrm>
          <a:prstGeom prst="straightConnector1">
            <a:avLst/>
          </a:prstGeom>
          <a:ln w="28575">
            <a:solidFill>
              <a:schemeClr val="tx1">
                <a:lumMod val="95000"/>
                <a:lumOff val="5000"/>
              </a:schemeClr>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6477000" y="4419600"/>
            <a:ext cx="381000" cy="1588"/>
          </a:xfrm>
          <a:prstGeom prst="straightConnector1">
            <a:avLst/>
          </a:prstGeom>
          <a:ln w="28575">
            <a:solidFill>
              <a:schemeClr val="tx1">
                <a:lumMod val="95000"/>
                <a:lumOff val="5000"/>
              </a:schemeClr>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rot="10800000">
            <a:off x="533400" y="4419600"/>
            <a:ext cx="1809750" cy="1588"/>
          </a:xfrm>
          <a:prstGeom prst="straightConnector1">
            <a:avLst/>
          </a:prstGeom>
          <a:ln w="28575">
            <a:solidFill>
              <a:schemeClr val="tx1">
                <a:lumMod val="95000"/>
                <a:lumOff val="5000"/>
              </a:schemeClr>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a:off x="6934200" y="6248400"/>
            <a:ext cx="1905000" cy="1588"/>
          </a:xfrm>
          <a:prstGeom prst="straightConnector1">
            <a:avLst/>
          </a:prstGeom>
          <a:ln w="28575">
            <a:solidFill>
              <a:schemeClr val="tx1">
                <a:lumMod val="95000"/>
                <a:lumOff val="5000"/>
              </a:schemeClr>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4623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96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53"/>
                                        </p:tgtEl>
                                        <p:attrNameLst>
                                          <p:attrName>style.visibility</p:attrName>
                                        </p:attrNameLst>
                                      </p:cBhvr>
                                      <p:to>
                                        <p:strVal val="visible"/>
                                      </p:to>
                                    </p:set>
                                    <p:animEffect transition="in" filter="fade">
                                      <p:cBhvr>
                                        <p:cTn id="11" dur="1000"/>
                                        <p:tgtEl>
                                          <p:spTgt spid="53"/>
                                        </p:tgtEl>
                                      </p:cBhvr>
                                    </p:animEffect>
                                    <p:anim calcmode="lin" valueType="num">
                                      <p:cBhvr>
                                        <p:cTn id="12" dur="1000" fill="hold"/>
                                        <p:tgtEl>
                                          <p:spTgt spid="53"/>
                                        </p:tgtEl>
                                        <p:attrNameLst>
                                          <p:attrName>ppt_x</p:attrName>
                                        </p:attrNameLst>
                                      </p:cBhvr>
                                      <p:tavLst>
                                        <p:tav tm="0">
                                          <p:val>
                                            <p:strVal val="#ppt_x"/>
                                          </p:val>
                                        </p:tav>
                                        <p:tav tm="100000">
                                          <p:val>
                                            <p:strVal val="#ppt_x"/>
                                          </p:val>
                                        </p:tav>
                                      </p:tavLst>
                                    </p:anim>
                                    <p:anim calcmode="lin" valueType="num">
                                      <p:cBhvr>
                                        <p:cTn id="13" dur="1000" fill="hold"/>
                                        <p:tgtEl>
                                          <p:spTgt spid="53"/>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169992"/>
                                        </p:tgtEl>
                                        <p:attrNameLst>
                                          <p:attrName>style.visibility</p:attrName>
                                        </p:attrNameLst>
                                      </p:cBhvr>
                                      <p:to>
                                        <p:strVal val="visible"/>
                                      </p:to>
                                    </p:set>
                                    <p:animEffect transition="in" filter="fade">
                                      <p:cBhvr>
                                        <p:cTn id="16" dur="1000"/>
                                        <p:tgtEl>
                                          <p:spTgt spid="169992"/>
                                        </p:tgtEl>
                                      </p:cBhvr>
                                    </p:animEffect>
                                    <p:anim calcmode="lin" valueType="num">
                                      <p:cBhvr>
                                        <p:cTn id="17" dur="1000" fill="hold"/>
                                        <p:tgtEl>
                                          <p:spTgt spid="169992"/>
                                        </p:tgtEl>
                                        <p:attrNameLst>
                                          <p:attrName>ppt_x</p:attrName>
                                        </p:attrNameLst>
                                      </p:cBhvr>
                                      <p:tavLst>
                                        <p:tav tm="0">
                                          <p:val>
                                            <p:strVal val="#ppt_x"/>
                                          </p:val>
                                        </p:tav>
                                        <p:tav tm="100000">
                                          <p:val>
                                            <p:strVal val="#ppt_x"/>
                                          </p:val>
                                        </p:tav>
                                      </p:tavLst>
                                    </p:anim>
                                    <p:anim calcmode="lin" valueType="num">
                                      <p:cBhvr>
                                        <p:cTn id="18" dur="1000" fill="hold"/>
                                        <p:tgtEl>
                                          <p:spTgt spid="169992"/>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36"/>
                                        </p:tgtEl>
                                        <p:attrNameLst>
                                          <p:attrName>style.visibility</p:attrName>
                                        </p:attrNameLst>
                                      </p:cBhvr>
                                      <p:to>
                                        <p:strVal val="visible"/>
                                      </p:to>
                                    </p:set>
                                    <p:animEffect transition="in" filter="fade">
                                      <p:cBhvr>
                                        <p:cTn id="21" dur="1000"/>
                                        <p:tgtEl>
                                          <p:spTgt spid="36"/>
                                        </p:tgtEl>
                                      </p:cBhvr>
                                    </p:animEffect>
                                    <p:anim calcmode="lin" valueType="num">
                                      <p:cBhvr>
                                        <p:cTn id="22" dur="1000" fill="hold"/>
                                        <p:tgtEl>
                                          <p:spTgt spid="36"/>
                                        </p:tgtEl>
                                        <p:attrNameLst>
                                          <p:attrName>ppt_x</p:attrName>
                                        </p:attrNameLst>
                                      </p:cBhvr>
                                      <p:tavLst>
                                        <p:tav tm="0">
                                          <p:val>
                                            <p:strVal val="#ppt_x"/>
                                          </p:val>
                                        </p:tav>
                                        <p:tav tm="100000">
                                          <p:val>
                                            <p:strVal val="#ppt_x"/>
                                          </p:val>
                                        </p:tav>
                                      </p:tavLst>
                                    </p:anim>
                                    <p:anim calcmode="lin" valueType="num">
                                      <p:cBhvr>
                                        <p:cTn id="23" dur="1000" fill="hold"/>
                                        <p:tgtEl>
                                          <p:spTgt spid="36"/>
                                        </p:tgtEl>
                                        <p:attrNameLst>
                                          <p:attrName>ppt_y</p:attrName>
                                        </p:attrNameLst>
                                      </p:cBhvr>
                                      <p:tavLst>
                                        <p:tav tm="0">
                                          <p:val>
                                            <p:strVal val="#ppt_y+.1"/>
                                          </p:val>
                                        </p:tav>
                                        <p:tav tm="100000">
                                          <p:val>
                                            <p:strVal val="#ppt_y"/>
                                          </p:val>
                                        </p:tav>
                                      </p:tavLst>
                                    </p:anim>
                                  </p:childTnLst>
                                </p:cTn>
                              </p:par>
                              <p:par>
                                <p:cTn id="24" presetID="1" presetClass="entr" presetSubtype="0" fill="hold" grpId="0" nodeType="withEffect">
                                  <p:stCondLst>
                                    <p:cond delay="0"/>
                                  </p:stCondLst>
                                  <p:childTnLst>
                                    <p:set>
                                      <p:cBhvr>
                                        <p:cTn id="25" dur="1" fill="hold">
                                          <p:stCondLst>
                                            <p:cond delay="0"/>
                                          </p:stCondLst>
                                        </p:cTn>
                                        <p:tgtEl>
                                          <p:spTgt spid="39954"/>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9956"/>
                                        </p:tgtEl>
                                        <p:attrNameLst>
                                          <p:attrName>style.visibility</p:attrName>
                                        </p:attrNameLst>
                                      </p:cBhvr>
                                      <p:to>
                                        <p:strVal val="visible"/>
                                      </p:to>
                                    </p:set>
                                    <p:anim calcmode="lin" valueType="num">
                                      <p:cBhvr additive="base">
                                        <p:cTn id="30" dur="500" fill="hold"/>
                                        <p:tgtEl>
                                          <p:spTgt spid="39956"/>
                                        </p:tgtEl>
                                        <p:attrNameLst>
                                          <p:attrName>ppt_x</p:attrName>
                                        </p:attrNameLst>
                                      </p:cBhvr>
                                      <p:tavLst>
                                        <p:tav tm="0">
                                          <p:val>
                                            <p:strVal val="#ppt_x"/>
                                          </p:val>
                                        </p:tav>
                                        <p:tav tm="100000">
                                          <p:val>
                                            <p:strVal val="#ppt_x"/>
                                          </p:val>
                                        </p:tav>
                                      </p:tavLst>
                                    </p:anim>
                                    <p:anim calcmode="lin" valueType="num">
                                      <p:cBhvr additive="base">
                                        <p:cTn id="31" dur="500" fill="hold"/>
                                        <p:tgtEl>
                                          <p:spTgt spid="39956"/>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41"/>
                                        </p:tgtEl>
                                        <p:attrNameLst>
                                          <p:attrName>style.visibility</p:attrName>
                                        </p:attrNameLst>
                                      </p:cBhvr>
                                      <p:to>
                                        <p:strVal val="visible"/>
                                      </p:to>
                                    </p:set>
                                    <p:animEffect transition="in" filter="fade">
                                      <p:cBhvr>
                                        <p:cTn id="36" dur="1000"/>
                                        <p:tgtEl>
                                          <p:spTgt spid="41"/>
                                        </p:tgtEl>
                                      </p:cBhvr>
                                    </p:animEffect>
                                    <p:anim calcmode="lin" valueType="num">
                                      <p:cBhvr>
                                        <p:cTn id="37" dur="1000" fill="hold"/>
                                        <p:tgtEl>
                                          <p:spTgt spid="41"/>
                                        </p:tgtEl>
                                        <p:attrNameLst>
                                          <p:attrName>ppt_x</p:attrName>
                                        </p:attrNameLst>
                                      </p:cBhvr>
                                      <p:tavLst>
                                        <p:tav tm="0">
                                          <p:val>
                                            <p:strVal val="#ppt_x"/>
                                          </p:val>
                                        </p:tav>
                                        <p:tav tm="100000">
                                          <p:val>
                                            <p:strVal val="#ppt_x"/>
                                          </p:val>
                                        </p:tav>
                                      </p:tavLst>
                                    </p:anim>
                                    <p:anim calcmode="lin" valueType="num">
                                      <p:cBhvr>
                                        <p:cTn id="38" dur="1000" fill="hold"/>
                                        <p:tgtEl>
                                          <p:spTgt spid="41"/>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39955"/>
                                        </p:tgtEl>
                                        <p:attrNameLst>
                                          <p:attrName>style.visibility</p:attrName>
                                        </p:attrNameLst>
                                      </p:cBhvr>
                                      <p:to>
                                        <p:strVal val="visible"/>
                                      </p:to>
                                    </p:set>
                                    <p:animEffect transition="in" filter="fade">
                                      <p:cBhvr>
                                        <p:cTn id="41" dur="1000"/>
                                        <p:tgtEl>
                                          <p:spTgt spid="39955"/>
                                        </p:tgtEl>
                                      </p:cBhvr>
                                    </p:animEffect>
                                    <p:anim calcmode="lin" valueType="num">
                                      <p:cBhvr>
                                        <p:cTn id="42" dur="1000" fill="hold"/>
                                        <p:tgtEl>
                                          <p:spTgt spid="39955"/>
                                        </p:tgtEl>
                                        <p:attrNameLst>
                                          <p:attrName>ppt_x</p:attrName>
                                        </p:attrNameLst>
                                      </p:cBhvr>
                                      <p:tavLst>
                                        <p:tav tm="0">
                                          <p:val>
                                            <p:strVal val="#ppt_x"/>
                                          </p:val>
                                        </p:tav>
                                        <p:tav tm="100000">
                                          <p:val>
                                            <p:strVal val="#ppt_x"/>
                                          </p:val>
                                        </p:tav>
                                      </p:tavLst>
                                    </p:anim>
                                    <p:anim calcmode="lin" valueType="num">
                                      <p:cBhvr>
                                        <p:cTn id="43" dur="1000" fill="hold"/>
                                        <p:tgtEl>
                                          <p:spTgt spid="39955"/>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49"/>
                                        </p:tgtEl>
                                        <p:attrNameLst>
                                          <p:attrName>style.visibility</p:attrName>
                                        </p:attrNameLst>
                                      </p:cBhvr>
                                      <p:to>
                                        <p:strVal val="visible"/>
                                      </p:to>
                                    </p:set>
                                    <p:animEffect transition="in" filter="fade">
                                      <p:cBhvr>
                                        <p:cTn id="46" dur="1000"/>
                                        <p:tgtEl>
                                          <p:spTgt spid="49"/>
                                        </p:tgtEl>
                                      </p:cBhvr>
                                    </p:animEffect>
                                    <p:anim calcmode="lin" valueType="num">
                                      <p:cBhvr>
                                        <p:cTn id="47" dur="1000" fill="hold"/>
                                        <p:tgtEl>
                                          <p:spTgt spid="49"/>
                                        </p:tgtEl>
                                        <p:attrNameLst>
                                          <p:attrName>ppt_x</p:attrName>
                                        </p:attrNameLst>
                                      </p:cBhvr>
                                      <p:tavLst>
                                        <p:tav tm="0">
                                          <p:val>
                                            <p:strVal val="#ppt_x"/>
                                          </p:val>
                                        </p:tav>
                                        <p:tav tm="100000">
                                          <p:val>
                                            <p:strVal val="#ppt_x"/>
                                          </p:val>
                                        </p:tav>
                                      </p:tavLst>
                                    </p:anim>
                                    <p:anim calcmode="lin" valueType="num">
                                      <p:cBhvr>
                                        <p:cTn id="48"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42"/>
                                        </p:tgtEl>
                                        <p:attrNameLst>
                                          <p:attrName>style.visibility</p:attrName>
                                        </p:attrNameLst>
                                      </p:cBhvr>
                                      <p:to>
                                        <p:strVal val="visible"/>
                                      </p:to>
                                    </p:set>
                                    <p:animEffect transition="in" filter="fade">
                                      <p:cBhvr>
                                        <p:cTn id="53" dur="1000"/>
                                        <p:tgtEl>
                                          <p:spTgt spid="42"/>
                                        </p:tgtEl>
                                      </p:cBhvr>
                                    </p:animEffect>
                                    <p:anim calcmode="lin" valueType="num">
                                      <p:cBhvr>
                                        <p:cTn id="54" dur="1000" fill="hold"/>
                                        <p:tgtEl>
                                          <p:spTgt spid="42"/>
                                        </p:tgtEl>
                                        <p:attrNameLst>
                                          <p:attrName>ppt_x</p:attrName>
                                        </p:attrNameLst>
                                      </p:cBhvr>
                                      <p:tavLst>
                                        <p:tav tm="0">
                                          <p:val>
                                            <p:strVal val="#ppt_x"/>
                                          </p:val>
                                        </p:tav>
                                        <p:tav tm="100000">
                                          <p:val>
                                            <p:strVal val="#ppt_x"/>
                                          </p:val>
                                        </p:tav>
                                      </p:tavLst>
                                    </p:anim>
                                    <p:anim calcmode="lin" valueType="num">
                                      <p:cBhvr>
                                        <p:cTn id="55" dur="1000" fill="hold"/>
                                        <p:tgtEl>
                                          <p:spTgt spid="42"/>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169999"/>
                                        </p:tgtEl>
                                        <p:attrNameLst>
                                          <p:attrName>style.visibility</p:attrName>
                                        </p:attrNameLst>
                                      </p:cBhvr>
                                      <p:to>
                                        <p:strVal val="visible"/>
                                      </p:to>
                                    </p:set>
                                    <p:animEffect transition="in" filter="fade">
                                      <p:cBhvr>
                                        <p:cTn id="58" dur="1000"/>
                                        <p:tgtEl>
                                          <p:spTgt spid="169999"/>
                                        </p:tgtEl>
                                      </p:cBhvr>
                                    </p:animEffect>
                                    <p:anim calcmode="lin" valueType="num">
                                      <p:cBhvr>
                                        <p:cTn id="59" dur="1000" fill="hold"/>
                                        <p:tgtEl>
                                          <p:spTgt spid="169999"/>
                                        </p:tgtEl>
                                        <p:attrNameLst>
                                          <p:attrName>ppt_x</p:attrName>
                                        </p:attrNameLst>
                                      </p:cBhvr>
                                      <p:tavLst>
                                        <p:tav tm="0">
                                          <p:val>
                                            <p:strVal val="#ppt_x"/>
                                          </p:val>
                                        </p:tav>
                                        <p:tav tm="100000">
                                          <p:val>
                                            <p:strVal val="#ppt_x"/>
                                          </p:val>
                                        </p:tav>
                                      </p:tavLst>
                                    </p:anim>
                                    <p:anim calcmode="lin" valueType="num">
                                      <p:cBhvr>
                                        <p:cTn id="60" dur="1000" fill="hold"/>
                                        <p:tgtEl>
                                          <p:spTgt spid="169999"/>
                                        </p:tgtEl>
                                        <p:attrNameLst>
                                          <p:attrName>ppt_y</p:attrName>
                                        </p:attrNameLst>
                                      </p:cBhvr>
                                      <p:tavLst>
                                        <p:tav tm="0">
                                          <p:val>
                                            <p:strVal val="#ppt_y+.1"/>
                                          </p:val>
                                        </p:tav>
                                        <p:tav tm="100000">
                                          <p:val>
                                            <p:strVal val="#ppt_y"/>
                                          </p:val>
                                        </p:tav>
                                      </p:tavLst>
                                    </p:anim>
                                  </p:childTnLst>
                                </p:cTn>
                              </p:par>
                              <p:par>
                                <p:cTn id="61" presetID="42" presetClass="entr" presetSubtype="0" fill="hold" nodeType="withEffect">
                                  <p:stCondLst>
                                    <p:cond delay="0"/>
                                  </p:stCondLst>
                                  <p:childTnLst>
                                    <p:set>
                                      <p:cBhvr>
                                        <p:cTn id="62" dur="1" fill="hold">
                                          <p:stCondLst>
                                            <p:cond delay="0"/>
                                          </p:stCondLst>
                                        </p:cTn>
                                        <p:tgtEl>
                                          <p:spTgt spid="47"/>
                                        </p:tgtEl>
                                        <p:attrNameLst>
                                          <p:attrName>style.visibility</p:attrName>
                                        </p:attrNameLst>
                                      </p:cBhvr>
                                      <p:to>
                                        <p:strVal val="visible"/>
                                      </p:to>
                                    </p:set>
                                    <p:animEffect transition="in" filter="fade">
                                      <p:cBhvr>
                                        <p:cTn id="63" dur="1000"/>
                                        <p:tgtEl>
                                          <p:spTgt spid="47"/>
                                        </p:tgtEl>
                                      </p:cBhvr>
                                    </p:animEffect>
                                    <p:anim calcmode="lin" valueType="num">
                                      <p:cBhvr>
                                        <p:cTn id="64" dur="1000" fill="hold"/>
                                        <p:tgtEl>
                                          <p:spTgt spid="47"/>
                                        </p:tgtEl>
                                        <p:attrNameLst>
                                          <p:attrName>ppt_x</p:attrName>
                                        </p:attrNameLst>
                                      </p:cBhvr>
                                      <p:tavLst>
                                        <p:tav tm="0">
                                          <p:val>
                                            <p:strVal val="#ppt_x"/>
                                          </p:val>
                                        </p:tav>
                                        <p:tav tm="100000">
                                          <p:val>
                                            <p:strVal val="#ppt_x"/>
                                          </p:val>
                                        </p:tav>
                                      </p:tavLst>
                                    </p:anim>
                                    <p:anim calcmode="lin" valueType="num">
                                      <p:cBhvr>
                                        <p:cTn id="65"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4" fill="hold" grpId="0" nodeType="clickEffect">
                                  <p:stCondLst>
                                    <p:cond delay="0"/>
                                  </p:stCondLst>
                                  <p:childTnLst>
                                    <p:set>
                                      <p:cBhvr>
                                        <p:cTn id="69" dur="1" fill="hold">
                                          <p:stCondLst>
                                            <p:cond delay="0"/>
                                          </p:stCondLst>
                                        </p:cTn>
                                        <p:tgtEl>
                                          <p:spTgt spid="39958"/>
                                        </p:tgtEl>
                                        <p:attrNameLst>
                                          <p:attrName>style.visibility</p:attrName>
                                        </p:attrNameLst>
                                      </p:cBhvr>
                                      <p:to>
                                        <p:strVal val="visible"/>
                                      </p:to>
                                    </p:set>
                                    <p:anim calcmode="lin" valueType="num">
                                      <p:cBhvr additive="base">
                                        <p:cTn id="70" dur="500" fill="hold"/>
                                        <p:tgtEl>
                                          <p:spTgt spid="39958"/>
                                        </p:tgtEl>
                                        <p:attrNameLst>
                                          <p:attrName>ppt_x</p:attrName>
                                        </p:attrNameLst>
                                      </p:cBhvr>
                                      <p:tavLst>
                                        <p:tav tm="0">
                                          <p:val>
                                            <p:strVal val="#ppt_x"/>
                                          </p:val>
                                        </p:tav>
                                        <p:tav tm="100000">
                                          <p:val>
                                            <p:strVal val="#ppt_x"/>
                                          </p:val>
                                        </p:tav>
                                      </p:tavLst>
                                    </p:anim>
                                    <p:anim calcmode="lin" valueType="num">
                                      <p:cBhvr additive="base">
                                        <p:cTn id="71" dur="500" fill="hold"/>
                                        <p:tgtEl>
                                          <p:spTgt spid="39958"/>
                                        </p:tgtEl>
                                        <p:attrNameLst>
                                          <p:attrName>ppt_y</p:attrName>
                                        </p:attrNameLst>
                                      </p:cBhvr>
                                      <p:tavLst>
                                        <p:tav tm="0">
                                          <p:val>
                                            <p:strVal val="1+#ppt_h/2"/>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6" presetClass="entr" presetSubtype="16" fill="hold" nodeType="clickEffect">
                                  <p:stCondLst>
                                    <p:cond delay="0"/>
                                  </p:stCondLst>
                                  <p:childTnLst>
                                    <p:set>
                                      <p:cBhvr>
                                        <p:cTn id="75" dur="1" fill="hold">
                                          <p:stCondLst>
                                            <p:cond delay="0"/>
                                          </p:stCondLst>
                                        </p:cTn>
                                        <p:tgtEl>
                                          <p:spTgt spid="45"/>
                                        </p:tgtEl>
                                        <p:attrNameLst>
                                          <p:attrName>style.visibility</p:attrName>
                                        </p:attrNameLst>
                                      </p:cBhvr>
                                      <p:to>
                                        <p:strVal val="visible"/>
                                      </p:to>
                                    </p:set>
                                    <p:animEffect transition="in" filter="circle(in)">
                                      <p:cBhvr>
                                        <p:cTn id="76" dur="2000"/>
                                        <p:tgtEl>
                                          <p:spTgt spid="45"/>
                                        </p:tgtEl>
                                      </p:cBhvr>
                                    </p:animEffect>
                                  </p:childTnLst>
                                </p:cTn>
                              </p:par>
                              <p:par>
                                <p:cTn id="77" presetID="6" presetClass="entr" presetSubtype="16" fill="hold" grpId="0" nodeType="withEffect">
                                  <p:stCondLst>
                                    <p:cond delay="0"/>
                                  </p:stCondLst>
                                  <p:childTnLst>
                                    <p:set>
                                      <p:cBhvr>
                                        <p:cTn id="78" dur="1" fill="hold">
                                          <p:stCondLst>
                                            <p:cond delay="0"/>
                                          </p:stCondLst>
                                        </p:cTn>
                                        <p:tgtEl>
                                          <p:spTgt spid="169996"/>
                                        </p:tgtEl>
                                        <p:attrNameLst>
                                          <p:attrName>style.visibility</p:attrName>
                                        </p:attrNameLst>
                                      </p:cBhvr>
                                      <p:to>
                                        <p:strVal val="visible"/>
                                      </p:to>
                                    </p:set>
                                    <p:animEffect transition="in" filter="circle(in)">
                                      <p:cBhvr>
                                        <p:cTn id="79" dur="2000"/>
                                        <p:tgtEl>
                                          <p:spTgt spid="169996"/>
                                        </p:tgtEl>
                                      </p:cBhvr>
                                    </p:animEffect>
                                  </p:childTnLst>
                                </p:cTn>
                              </p:par>
                              <p:par>
                                <p:cTn id="80" presetID="6" presetClass="entr" presetSubtype="16" fill="hold" nodeType="withEffect">
                                  <p:stCondLst>
                                    <p:cond delay="0"/>
                                  </p:stCondLst>
                                  <p:childTnLst>
                                    <p:set>
                                      <p:cBhvr>
                                        <p:cTn id="81" dur="1" fill="hold">
                                          <p:stCondLst>
                                            <p:cond delay="0"/>
                                          </p:stCondLst>
                                        </p:cTn>
                                        <p:tgtEl>
                                          <p:spTgt spid="55"/>
                                        </p:tgtEl>
                                        <p:attrNameLst>
                                          <p:attrName>style.visibility</p:attrName>
                                        </p:attrNameLst>
                                      </p:cBhvr>
                                      <p:to>
                                        <p:strVal val="visible"/>
                                      </p:to>
                                    </p:set>
                                    <p:animEffect transition="in" filter="circle(in)">
                                      <p:cBhvr>
                                        <p:cTn id="82" dur="20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54" grpId="0" animBg="1"/>
      <p:bldP spid="39955" grpId="0" animBg="1"/>
      <p:bldP spid="39956" grpId="0" animBg="1"/>
      <p:bldP spid="169999" grpId="0" animBg="1"/>
      <p:bldP spid="39958" grpId="0" animBg="1"/>
      <p:bldP spid="169996" grpId="0" animBg="1"/>
      <p:bldP spid="39960" grpId="0" animBg="1"/>
      <p:bldP spid="16999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04800" y="41275"/>
            <a:ext cx="8610600" cy="833437"/>
          </a:xfrm>
          <a:noFill/>
        </p:spPr>
        <p:txBody>
          <a:bodyPr>
            <a:noAutofit/>
          </a:bodyPr>
          <a:lstStyle/>
          <a:p>
            <a:pPr eaLnBrk="1" hangingPunct="1"/>
            <a:r>
              <a:rPr lang="en-US" sz="2400" b="1" dirty="0" err="1" smtClean="0">
                <a:solidFill>
                  <a:srgbClr val="002060"/>
                </a:solidFill>
                <a:effectLst>
                  <a:outerShdw blurRad="38100" dist="38100" dir="2700000" algn="tl">
                    <a:srgbClr val="000000">
                      <a:alpha val="43137"/>
                    </a:srgbClr>
                  </a:outerShdw>
                </a:effectLst>
              </a:rPr>
              <a:t>Manajemen</a:t>
            </a:r>
            <a:r>
              <a:rPr lang="en-US" sz="2400" b="1" dirty="0" smtClean="0">
                <a:solidFill>
                  <a:srgbClr val="002060"/>
                </a:solidFill>
                <a:effectLst>
                  <a:outerShdw blurRad="38100" dist="38100" dir="2700000" algn="tl">
                    <a:srgbClr val="000000">
                      <a:alpha val="43137"/>
                    </a:srgbClr>
                  </a:outerShdw>
                </a:effectLst>
              </a:rPr>
              <a:t> </a:t>
            </a:r>
            <a:r>
              <a:rPr lang="en-US" sz="2400" b="1" dirty="0" err="1" smtClean="0">
                <a:solidFill>
                  <a:srgbClr val="002060"/>
                </a:solidFill>
                <a:effectLst>
                  <a:outerShdw blurRad="38100" dist="38100" dir="2700000" algn="tl">
                    <a:srgbClr val="000000">
                      <a:alpha val="43137"/>
                    </a:srgbClr>
                  </a:outerShdw>
                </a:effectLst>
              </a:rPr>
              <a:t>Strategis</a:t>
            </a:r>
            <a:r>
              <a:rPr lang="en-US" sz="2400" b="1" dirty="0" smtClean="0">
                <a:solidFill>
                  <a:srgbClr val="002060"/>
                </a:solidFill>
                <a:effectLst>
                  <a:outerShdw blurRad="38100" dist="38100" dir="2700000" algn="tl">
                    <a:srgbClr val="000000">
                      <a:alpha val="43137"/>
                    </a:srgbClr>
                  </a:outerShdw>
                </a:effectLst>
              </a:rPr>
              <a:t>: </a:t>
            </a:r>
            <a:r>
              <a:rPr lang="en-US" sz="2400" b="1" dirty="0" err="1" smtClean="0">
                <a:solidFill>
                  <a:srgbClr val="002060"/>
                </a:solidFill>
                <a:effectLst>
                  <a:outerShdw blurRad="38100" dist="38100" dir="2700000" algn="tl">
                    <a:srgbClr val="000000">
                      <a:alpha val="43137"/>
                    </a:srgbClr>
                  </a:outerShdw>
                </a:effectLst>
              </a:rPr>
              <a:t>Alur</a:t>
            </a:r>
            <a:r>
              <a:rPr lang="en-US" sz="2400" b="1" dirty="0" smtClean="0">
                <a:solidFill>
                  <a:srgbClr val="002060"/>
                </a:solidFill>
                <a:effectLst>
                  <a:outerShdw blurRad="38100" dist="38100" dir="2700000" algn="tl">
                    <a:srgbClr val="000000">
                      <a:alpha val="43137"/>
                    </a:srgbClr>
                  </a:outerShdw>
                </a:effectLst>
              </a:rPr>
              <a:t> Perencanaan dan </a:t>
            </a:r>
            <a:r>
              <a:rPr lang="en-US" sz="2400" b="1" dirty="0" err="1" smtClean="0">
                <a:solidFill>
                  <a:srgbClr val="002060"/>
                </a:solidFill>
                <a:effectLst>
                  <a:outerShdw blurRad="38100" dist="38100" dir="2700000" algn="tl">
                    <a:srgbClr val="000000">
                      <a:alpha val="43137"/>
                    </a:srgbClr>
                  </a:outerShdw>
                </a:effectLst>
              </a:rPr>
              <a:t>Penganggaran</a:t>
            </a:r>
            <a:r>
              <a:rPr lang="en-US" sz="2400" b="1" dirty="0" smtClean="0">
                <a:solidFill>
                  <a:srgbClr val="002060"/>
                </a:solidFill>
                <a:effectLst>
                  <a:outerShdw blurRad="38100" dist="38100" dir="2700000" algn="tl">
                    <a:srgbClr val="000000">
                      <a:alpha val="43137"/>
                    </a:srgbClr>
                  </a:outerShdw>
                </a:effectLst>
              </a:rPr>
              <a:t> Pembangunan </a:t>
            </a:r>
            <a:r>
              <a:rPr lang="en-US" sz="2400" b="1" dirty="0" err="1" smtClean="0">
                <a:solidFill>
                  <a:srgbClr val="002060"/>
                </a:solidFill>
                <a:effectLst>
                  <a:outerShdw blurRad="38100" dist="38100" dir="2700000" algn="tl">
                    <a:srgbClr val="000000">
                      <a:alpha val="43137"/>
                    </a:srgbClr>
                  </a:outerShdw>
                </a:effectLst>
              </a:rPr>
              <a:t>Nasional</a:t>
            </a:r>
            <a:r>
              <a:rPr lang="en-US" sz="2400" b="1" dirty="0" smtClean="0">
                <a:solidFill>
                  <a:srgbClr val="002060"/>
                </a:solidFill>
                <a:effectLst>
                  <a:outerShdw blurRad="38100" dist="38100" dir="2700000" algn="tl">
                    <a:srgbClr val="000000">
                      <a:alpha val="43137"/>
                    </a:srgbClr>
                  </a:outerShdw>
                </a:effectLst>
              </a:rPr>
              <a:t> (sebelum PP 8/2008)  </a:t>
            </a:r>
            <a:endParaRPr lang="en-US" sz="2400" b="1" i="1" dirty="0" smtClean="0">
              <a:solidFill>
                <a:srgbClr val="C00000"/>
              </a:solidFill>
              <a:effectLst>
                <a:outerShdw blurRad="38100" dist="38100" dir="2700000" algn="tl">
                  <a:srgbClr val="000000">
                    <a:alpha val="43137"/>
                  </a:srgbClr>
                </a:outerShdw>
              </a:effectLst>
            </a:endParaRPr>
          </a:p>
        </p:txBody>
      </p:sp>
      <p:grpSp>
        <p:nvGrpSpPr>
          <p:cNvPr id="11" name="Group 10"/>
          <p:cNvGrpSpPr/>
          <p:nvPr/>
        </p:nvGrpSpPr>
        <p:grpSpPr>
          <a:xfrm>
            <a:off x="457200" y="838200"/>
            <a:ext cx="8263841" cy="5638800"/>
            <a:chOff x="457200" y="838200"/>
            <a:chExt cx="8263841" cy="5638800"/>
          </a:xfrm>
        </p:grpSpPr>
        <p:sp>
          <p:nvSpPr>
            <p:cNvPr id="14339" name="Rectangle 3"/>
            <p:cNvSpPr>
              <a:spLocks noChangeArrowheads="1"/>
            </p:cNvSpPr>
            <p:nvPr/>
          </p:nvSpPr>
          <p:spPr bwMode="auto">
            <a:xfrm>
              <a:off x="4953000" y="3200400"/>
              <a:ext cx="3048000" cy="2176463"/>
            </a:xfrm>
            <a:prstGeom prst="rect">
              <a:avLst/>
            </a:prstGeom>
            <a:solidFill>
              <a:srgbClr val="FFFFFF"/>
            </a:solidFill>
            <a:ln w="9525">
              <a:solidFill>
                <a:srgbClr val="000000"/>
              </a:solidFill>
              <a:miter lim="800000"/>
              <a:headEnd/>
              <a:tailEnd/>
            </a:ln>
          </p:spPr>
          <p:txBody>
            <a:bodyPr/>
            <a:lstStyle/>
            <a:p>
              <a:endParaRPr lang="en-US"/>
            </a:p>
          </p:txBody>
        </p:sp>
        <p:sp>
          <p:nvSpPr>
            <p:cNvPr id="14340" name="Rectangle 4"/>
            <p:cNvSpPr>
              <a:spLocks noChangeArrowheads="1"/>
            </p:cNvSpPr>
            <p:nvPr/>
          </p:nvSpPr>
          <p:spPr bwMode="auto">
            <a:xfrm>
              <a:off x="5029200" y="914400"/>
              <a:ext cx="2971800" cy="2178050"/>
            </a:xfrm>
            <a:prstGeom prst="rect">
              <a:avLst/>
            </a:prstGeom>
            <a:solidFill>
              <a:srgbClr val="FFFFFF"/>
            </a:solidFill>
            <a:ln w="9525">
              <a:solidFill>
                <a:srgbClr val="000000"/>
              </a:solidFill>
              <a:miter lim="800000"/>
              <a:headEnd/>
              <a:tailEnd/>
            </a:ln>
          </p:spPr>
          <p:txBody>
            <a:bodyPr/>
            <a:lstStyle/>
            <a:p>
              <a:pPr eaLnBrk="0" hangingPunct="0"/>
              <a:r>
                <a:rPr lang="en-US" sz="1200">
                  <a:solidFill>
                    <a:schemeClr val="bg1"/>
                  </a:solidFill>
                  <a:latin typeface="Verdana" pitchFamily="34" charset="0"/>
                  <a:cs typeface="Arial" charset="0"/>
                </a:rPr>
                <a:t>                                      </a:t>
              </a:r>
              <a:endParaRPr lang="en-US" sz="1800">
                <a:solidFill>
                  <a:schemeClr val="bg1"/>
                </a:solidFill>
                <a:latin typeface="Verdana" pitchFamily="34" charset="0"/>
                <a:cs typeface="Arial" charset="0"/>
              </a:endParaRPr>
            </a:p>
          </p:txBody>
        </p:sp>
        <p:sp>
          <p:nvSpPr>
            <p:cNvPr id="14341" name="Rectangle 5"/>
            <p:cNvSpPr>
              <a:spLocks noChangeArrowheads="1"/>
            </p:cNvSpPr>
            <p:nvPr/>
          </p:nvSpPr>
          <p:spPr bwMode="auto">
            <a:xfrm>
              <a:off x="762000" y="914400"/>
              <a:ext cx="4305300" cy="2178050"/>
            </a:xfrm>
            <a:prstGeom prst="rect">
              <a:avLst/>
            </a:prstGeom>
            <a:solidFill>
              <a:srgbClr val="FFFFFF"/>
            </a:solidFill>
            <a:ln w="9525">
              <a:solidFill>
                <a:srgbClr val="000000"/>
              </a:solidFill>
              <a:miter lim="800000"/>
              <a:headEnd/>
              <a:tailEnd/>
            </a:ln>
          </p:spPr>
          <p:txBody>
            <a:bodyPr/>
            <a:lstStyle/>
            <a:p>
              <a:pPr algn="ctr" eaLnBrk="0" hangingPunct="0"/>
              <a:endParaRPr lang="en-US" sz="1800">
                <a:solidFill>
                  <a:schemeClr val="bg1"/>
                </a:solidFill>
                <a:latin typeface="Verdana" pitchFamily="34" charset="0"/>
                <a:cs typeface="Arial" charset="0"/>
              </a:endParaRPr>
            </a:p>
          </p:txBody>
        </p:sp>
        <p:sp>
          <p:nvSpPr>
            <p:cNvPr id="14342" name="Rectangle 6"/>
            <p:cNvSpPr>
              <a:spLocks noChangeArrowheads="1"/>
            </p:cNvSpPr>
            <p:nvPr/>
          </p:nvSpPr>
          <p:spPr bwMode="auto">
            <a:xfrm>
              <a:off x="762000" y="3200400"/>
              <a:ext cx="4267200" cy="2176463"/>
            </a:xfrm>
            <a:prstGeom prst="rect">
              <a:avLst/>
            </a:prstGeom>
            <a:solidFill>
              <a:srgbClr val="FFFFFF"/>
            </a:solidFill>
            <a:ln w="9525">
              <a:solidFill>
                <a:srgbClr val="000000"/>
              </a:solidFill>
              <a:miter lim="800000"/>
              <a:headEnd/>
              <a:tailEnd/>
            </a:ln>
          </p:spPr>
          <p:txBody>
            <a:bodyPr/>
            <a:lstStyle/>
            <a:p>
              <a:pPr algn="ctr" eaLnBrk="0" hangingPunct="0"/>
              <a:endParaRPr lang="en-US" sz="1800">
                <a:solidFill>
                  <a:schemeClr val="bg1"/>
                </a:solidFill>
                <a:latin typeface="Verdana" pitchFamily="34" charset="0"/>
                <a:cs typeface="Arial" charset="0"/>
              </a:endParaRPr>
            </a:p>
          </p:txBody>
        </p:sp>
        <p:sp>
          <p:nvSpPr>
            <p:cNvPr id="14343" name="Text Box 7"/>
            <p:cNvSpPr txBox="1">
              <a:spLocks noChangeArrowheads="1"/>
            </p:cNvSpPr>
            <p:nvPr/>
          </p:nvSpPr>
          <p:spPr bwMode="auto">
            <a:xfrm>
              <a:off x="2362200" y="3297238"/>
              <a:ext cx="914400" cy="577850"/>
            </a:xfrm>
            <a:prstGeom prst="rect">
              <a:avLst/>
            </a:prstGeom>
            <a:solidFill>
              <a:schemeClr val="accent1"/>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r>
                <a:rPr lang="en-US" sz="1200" b="1">
                  <a:effectLst>
                    <a:outerShdw blurRad="38100" dist="38100" dir="2700000" algn="tl">
                      <a:srgbClr val="000000">
                        <a:alpha val="43137"/>
                      </a:srgbClr>
                    </a:outerShdw>
                  </a:effectLst>
                  <a:latin typeface="Verdana" pitchFamily="34" charset="0"/>
                  <a:cs typeface="Arial" charset="0"/>
                </a:rPr>
                <a:t>RPJM Daerah</a:t>
              </a:r>
              <a:endParaRPr lang="en-US" sz="1800" b="1">
                <a:effectLst>
                  <a:outerShdw blurRad="38100" dist="38100" dir="2700000" algn="tl">
                    <a:srgbClr val="000000">
                      <a:alpha val="43137"/>
                    </a:srgbClr>
                  </a:outerShdw>
                </a:effectLst>
                <a:latin typeface="Verdana" pitchFamily="34" charset="0"/>
                <a:cs typeface="Arial" charset="0"/>
              </a:endParaRPr>
            </a:p>
          </p:txBody>
        </p:sp>
        <p:sp>
          <p:nvSpPr>
            <p:cNvPr id="14344" name="Text Box 8"/>
            <p:cNvSpPr txBox="1">
              <a:spLocks noChangeArrowheads="1"/>
            </p:cNvSpPr>
            <p:nvPr/>
          </p:nvSpPr>
          <p:spPr bwMode="auto">
            <a:xfrm>
              <a:off x="876300" y="3297238"/>
              <a:ext cx="876300" cy="577850"/>
            </a:xfrm>
            <a:prstGeom prst="rect">
              <a:avLst/>
            </a:prstGeom>
            <a:solidFill>
              <a:srgbClr val="FFC000"/>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r>
                <a:rPr lang="en-US" sz="1200" b="1" dirty="0">
                  <a:effectLst>
                    <a:outerShdw blurRad="38100" dist="38100" dir="2700000" algn="tl">
                      <a:srgbClr val="000000">
                        <a:alpha val="43137"/>
                      </a:srgbClr>
                    </a:outerShdw>
                  </a:effectLst>
                  <a:latin typeface="Verdana" pitchFamily="34" charset="0"/>
                  <a:cs typeface="Arial" charset="0"/>
                </a:rPr>
                <a:t>RPJP Daerah</a:t>
              </a:r>
              <a:endParaRPr lang="en-US" sz="1800" b="1" dirty="0">
                <a:effectLst>
                  <a:outerShdw blurRad="38100" dist="38100" dir="2700000" algn="tl">
                    <a:srgbClr val="000000">
                      <a:alpha val="43137"/>
                    </a:srgbClr>
                  </a:outerShdw>
                </a:effectLst>
                <a:latin typeface="Verdana" pitchFamily="34" charset="0"/>
                <a:cs typeface="Arial" charset="0"/>
              </a:endParaRPr>
            </a:p>
          </p:txBody>
        </p:sp>
        <p:sp>
          <p:nvSpPr>
            <p:cNvPr id="14345" name="Text Box 9"/>
            <p:cNvSpPr txBox="1">
              <a:spLocks noChangeArrowheads="1"/>
            </p:cNvSpPr>
            <p:nvPr/>
          </p:nvSpPr>
          <p:spPr bwMode="auto">
            <a:xfrm>
              <a:off x="3848100" y="2139950"/>
              <a:ext cx="800100" cy="577850"/>
            </a:xfrm>
            <a:prstGeom prst="rect">
              <a:avLst/>
            </a:prstGeom>
            <a:solidFill>
              <a:srgbClr val="99FFCC"/>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spcBef>
                  <a:spcPts val="600"/>
                </a:spcBef>
              </a:pPr>
              <a:r>
                <a:rPr lang="en-US" sz="1200" b="1">
                  <a:effectLst>
                    <a:outerShdw blurRad="38100" dist="38100" dir="2700000" algn="tl">
                      <a:srgbClr val="000000">
                        <a:alpha val="43137"/>
                      </a:srgbClr>
                    </a:outerShdw>
                  </a:effectLst>
                  <a:latin typeface="Verdana" pitchFamily="34" charset="0"/>
                  <a:cs typeface="Arial" charset="0"/>
                </a:rPr>
                <a:t>RKP </a:t>
              </a:r>
              <a:endParaRPr lang="en-US" sz="1800" b="1">
                <a:effectLst>
                  <a:outerShdw blurRad="38100" dist="38100" dir="2700000" algn="tl">
                    <a:srgbClr val="000000">
                      <a:alpha val="43137"/>
                    </a:srgbClr>
                  </a:outerShdw>
                </a:effectLst>
                <a:latin typeface="Verdana" pitchFamily="34" charset="0"/>
                <a:cs typeface="Arial" charset="0"/>
              </a:endParaRPr>
            </a:p>
          </p:txBody>
        </p:sp>
        <p:sp>
          <p:nvSpPr>
            <p:cNvPr id="14346" name="Text Box 10"/>
            <p:cNvSpPr txBox="1">
              <a:spLocks noChangeArrowheads="1"/>
            </p:cNvSpPr>
            <p:nvPr/>
          </p:nvSpPr>
          <p:spPr bwMode="auto">
            <a:xfrm>
              <a:off x="2362200" y="2139950"/>
              <a:ext cx="914400" cy="577850"/>
            </a:xfrm>
            <a:prstGeom prst="rect">
              <a:avLst/>
            </a:prstGeom>
            <a:solidFill>
              <a:schemeClr val="accent1"/>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r>
                <a:rPr lang="en-US" sz="1200" b="1">
                  <a:effectLst>
                    <a:outerShdw blurRad="38100" dist="38100" dir="2700000" algn="tl">
                      <a:srgbClr val="000000">
                        <a:alpha val="43137"/>
                      </a:srgbClr>
                    </a:outerShdw>
                  </a:effectLst>
                  <a:latin typeface="Verdana" pitchFamily="34" charset="0"/>
                  <a:cs typeface="Arial" charset="0"/>
                </a:rPr>
                <a:t>RPJM </a:t>
              </a:r>
              <a:r>
                <a:rPr lang="en-US" sz="1000" b="1">
                  <a:effectLst>
                    <a:outerShdw blurRad="38100" dist="38100" dir="2700000" algn="tl">
                      <a:srgbClr val="000000">
                        <a:alpha val="43137"/>
                      </a:srgbClr>
                    </a:outerShdw>
                  </a:effectLst>
                  <a:latin typeface="Verdana" pitchFamily="34" charset="0"/>
                  <a:cs typeface="Arial" charset="0"/>
                </a:rPr>
                <a:t>Nasional</a:t>
              </a:r>
            </a:p>
          </p:txBody>
        </p:sp>
        <p:sp>
          <p:nvSpPr>
            <p:cNvPr id="14347" name="Text Box 11"/>
            <p:cNvSpPr txBox="1">
              <a:spLocks noChangeArrowheads="1"/>
            </p:cNvSpPr>
            <p:nvPr/>
          </p:nvSpPr>
          <p:spPr bwMode="auto">
            <a:xfrm>
              <a:off x="838200" y="2139950"/>
              <a:ext cx="952500" cy="577850"/>
            </a:xfrm>
            <a:prstGeom prst="rect">
              <a:avLst/>
            </a:prstGeom>
            <a:solidFill>
              <a:srgbClr val="FFC000"/>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r>
                <a:rPr lang="en-US" sz="1200" b="1" dirty="0">
                  <a:effectLst>
                    <a:outerShdw blurRad="38100" dist="38100" dir="2700000" algn="tl">
                      <a:srgbClr val="000000">
                        <a:alpha val="43137"/>
                      </a:srgbClr>
                    </a:outerShdw>
                  </a:effectLst>
                  <a:latin typeface="Verdana" pitchFamily="34" charset="0"/>
                  <a:cs typeface="Arial" charset="0"/>
                </a:rPr>
                <a:t>RPJP </a:t>
              </a:r>
              <a:r>
                <a:rPr lang="en-US" sz="1200" b="1" dirty="0" smtClean="0">
                  <a:effectLst>
                    <a:outerShdw blurRad="38100" dist="38100" dir="2700000" algn="tl">
                      <a:srgbClr val="000000">
                        <a:alpha val="43137"/>
                      </a:srgbClr>
                    </a:outerShdw>
                  </a:effectLst>
                  <a:latin typeface="Verdana" pitchFamily="34" charset="0"/>
                  <a:cs typeface="Arial" charset="0"/>
                </a:rPr>
                <a:t>Nasional</a:t>
              </a:r>
              <a:endParaRPr lang="en-US" sz="1800" b="1" dirty="0">
                <a:effectLst>
                  <a:outerShdw blurRad="38100" dist="38100" dir="2700000" algn="tl">
                    <a:srgbClr val="000000">
                      <a:alpha val="43137"/>
                    </a:srgbClr>
                  </a:outerShdw>
                </a:effectLst>
                <a:latin typeface="Verdana" pitchFamily="34" charset="0"/>
                <a:cs typeface="Arial" charset="0"/>
              </a:endParaRPr>
            </a:p>
          </p:txBody>
        </p:sp>
        <p:sp>
          <p:nvSpPr>
            <p:cNvPr id="14348" name="Text Box 12"/>
            <p:cNvSpPr txBox="1">
              <a:spLocks noChangeArrowheads="1"/>
            </p:cNvSpPr>
            <p:nvPr/>
          </p:nvSpPr>
          <p:spPr bwMode="auto">
            <a:xfrm>
              <a:off x="3848100" y="3297238"/>
              <a:ext cx="800100" cy="577850"/>
            </a:xfrm>
            <a:prstGeom prst="rect">
              <a:avLst/>
            </a:prstGeom>
            <a:solidFill>
              <a:srgbClr val="99FFCC"/>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r>
                <a:rPr lang="en-US" sz="1200" b="1">
                  <a:effectLst>
                    <a:outerShdw blurRad="38100" dist="38100" dir="2700000" algn="tl">
                      <a:srgbClr val="000000">
                        <a:alpha val="43137"/>
                      </a:srgbClr>
                    </a:outerShdw>
                  </a:effectLst>
                  <a:latin typeface="Verdana" pitchFamily="34" charset="0"/>
                  <a:cs typeface="Arial" charset="0"/>
                </a:rPr>
                <a:t>RKP Daerah</a:t>
              </a:r>
              <a:endParaRPr lang="en-US" sz="1800" b="1">
                <a:effectLst>
                  <a:outerShdw blurRad="38100" dist="38100" dir="2700000" algn="tl">
                    <a:srgbClr val="000000">
                      <a:alpha val="43137"/>
                    </a:srgbClr>
                  </a:outerShdw>
                </a:effectLst>
                <a:latin typeface="Verdana" pitchFamily="34" charset="0"/>
                <a:cs typeface="Arial" charset="0"/>
              </a:endParaRPr>
            </a:p>
          </p:txBody>
        </p:sp>
        <p:sp>
          <p:nvSpPr>
            <p:cNvPr id="14349" name="Text Box 13"/>
            <p:cNvSpPr txBox="1">
              <a:spLocks noChangeArrowheads="1"/>
            </p:cNvSpPr>
            <p:nvPr/>
          </p:nvSpPr>
          <p:spPr bwMode="auto">
            <a:xfrm>
              <a:off x="2362200" y="982663"/>
              <a:ext cx="914400" cy="579437"/>
            </a:xfrm>
            <a:prstGeom prst="rect">
              <a:avLst/>
            </a:prstGeom>
            <a:solidFill>
              <a:schemeClr val="accent1"/>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r>
                <a:rPr lang="en-US" sz="1200" b="1" dirty="0">
                  <a:effectLst>
                    <a:outerShdw blurRad="38100" dist="38100" dir="2700000" algn="tl">
                      <a:srgbClr val="000000">
                        <a:alpha val="43137"/>
                      </a:srgbClr>
                    </a:outerShdw>
                  </a:effectLst>
                  <a:latin typeface="Verdana" pitchFamily="34" charset="0"/>
                  <a:cs typeface="Arial" charset="0"/>
                </a:rPr>
                <a:t>Renstra KL</a:t>
              </a:r>
              <a:endParaRPr lang="en-US" sz="1800" b="1" dirty="0">
                <a:effectLst>
                  <a:outerShdw blurRad="38100" dist="38100" dir="2700000" algn="tl">
                    <a:srgbClr val="000000">
                      <a:alpha val="43137"/>
                    </a:srgbClr>
                  </a:outerShdw>
                </a:effectLst>
                <a:latin typeface="Verdana" pitchFamily="34" charset="0"/>
                <a:cs typeface="Arial" charset="0"/>
              </a:endParaRPr>
            </a:p>
          </p:txBody>
        </p:sp>
        <p:sp>
          <p:nvSpPr>
            <p:cNvPr id="14350" name="Text Box 14"/>
            <p:cNvSpPr txBox="1">
              <a:spLocks noChangeArrowheads="1"/>
            </p:cNvSpPr>
            <p:nvPr/>
          </p:nvSpPr>
          <p:spPr bwMode="auto">
            <a:xfrm>
              <a:off x="3848100" y="982663"/>
              <a:ext cx="800100" cy="579437"/>
            </a:xfrm>
            <a:prstGeom prst="rect">
              <a:avLst/>
            </a:prstGeom>
            <a:solidFill>
              <a:srgbClr val="99FFCC"/>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r>
                <a:rPr lang="en-US" sz="1200" b="1">
                  <a:effectLst>
                    <a:outerShdw blurRad="38100" dist="38100" dir="2700000" algn="tl">
                      <a:srgbClr val="000000">
                        <a:alpha val="43137"/>
                      </a:srgbClr>
                    </a:outerShdw>
                  </a:effectLst>
                  <a:latin typeface="Verdana" pitchFamily="34" charset="0"/>
                  <a:cs typeface="Arial" charset="0"/>
                </a:rPr>
                <a:t>Renja - KL</a:t>
              </a:r>
              <a:endParaRPr lang="en-US" sz="1800" b="1">
                <a:effectLst>
                  <a:outerShdw blurRad="38100" dist="38100" dir="2700000" algn="tl">
                    <a:srgbClr val="000000">
                      <a:alpha val="43137"/>
                    </a:srgbClr>
                  </a:outerShdw>
                </a:effectLst>
                <a:latin typeface="Verdana" pitchFamily="34" charset="0"/>
                <a:cs typeface="Arial" charset="0"/>
              </a:endParaRPr>
            </a:p>
          </p:txBody>
        </p:sp>
        <p:sp>
          <p:nvSpPr>
            <p:cNvPr id="14351" name="Text Box 15"/>
            <p:cNvSpPr txBox="1">
              <a:spLocks noChangeArrowheads="1"/>
            </p:cNvSpPr>
            <p:nvPr/>
          </p:nvSpPr>
          <p:spPr bwMode="auto">
            <a:xfrm>
              <a:off x="2362200" y="4454525"/>
              <a:ext cx="914400" cy="577850"/>
            </a:xfrm>
            <a:prstGeom prst="rect">
              <a:avLst/>
            </a:prstGeom>
            <a:solidFill>
              <a:schemeClr val="accent1"/>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r>
                <a:rPr lang="en-US" sz="1200" b="1" dirty="0" err="1">
                  <a:effectLst>
                    <a:outerShdw blurRad="38100" dist="38100" dir="2700000" algn="tl">
                      <a:srgbClr val="000000">
                        <a:alpha val="43137"/>
                      </a:srgbClr>
                    </a:outerShdw>
                  </a:effectLst>
                  <a:latin typeface="Verdana" pitchFamily="34" charset="0"/>
                  <a:cs typeface="Arial" charset="0"/>
                </a:rPr>
                <a:t>Renstra</a:t>
              </a:r>
              <a:r>
                <a:rPr lang="en-US" sz="1200" b="1" dirty="0">
                  <a:effectLst>
                    <a:outerShdw blurRad="38100" dist="38100" dir="2700000" algn="tl">
                      <a:srgbClr val="000000">
                        <a:alpha val="43137"/>
                      </a:srgbClr>
                    </a:outerShdw>
                  </a:effectLst>
                  <a:latin typeface="Verdana" pitchFamily="34" charset="0"/>
                  <a:cs typeface="Arial" charset="0"/>
                </a:rPr>
                <a:t> SKPD</a:t>
              </a:r>
              <a:endParaRPr lang="en-US" sz="1800" b="1" dirty="0">
                <a:effectLst>
                  <a:outerShdw blurRad="38100" dist="38100" dir="2700000" algn="tl">
                    <a:srgbClr val="000000">
                      <a:alpha val="43137"/>
                    </a:srgbClr>
                  </a:outerShdw>
                </a:effectLst>
                <a:latin typeface="Verdana" pitchFamily="34" charset="0"/>
                <a:cs typeface="Arial" charset="0"/>
              </a:endParaRPr>
            </a:p>
          </p:txBody>
        </p:sp>
        <p:sp>
          <p:nvSpPr>
            <p:cNvPr id="14352" name="Text Box 16"/>
            <p:cNvSpPr txBox="1">
              <a:spLocks noChangeArrowheads="1"/>
            </p:cNvSpPr>
            <p:nvPr/>
          </p:nvSpPr>
          <p:spPr bwMode="auto">
            <a:xfrm>
              <a:off x="3848100" y="4454525"/>
              <a:ext cx="800100" cy="577850"/>
            </a:xfrm>
            <a:prstGeom prst="rect">
              <a:avLst/>
            </a:prstGeom>
            <a:solidFill>
              <a:srgbClr val="99FFCC"/>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r>
                <a:rPr lang="en-US" sz="1200" b="1">
                  <a:effectLst>
                    <a:outerShdw blurRad="38100" dist="38100" dir="2700000" algn="tl">
                      <a:srgbClr val="000000">
                        <a:alpha val="43137"/>
                      </a:srgbClr>
                    </a:outerShdw>
                  </a:effectLst>
                  <a:latin typeface="Verdana" pitchFamily="34" charset="0"/>
                  <a:cs typeface="Arial" charset="0"/>
                </a:rPr>
                <a:t>Renja -  SKPD</a:t>
              </a:r>
              <a:endParaRPr lang="en-US" sz="1800" b="1">
                <a:effectLst>
                  <a:outerShdw blurRad="38100" dist="38100" dir="2700000" algn="tl">
                    <a:srgbClr val="000000">
                      <a:alpha val="43137"/>
                    </a:srgbClr>
                  </a:outerShdw>
                </a:effectLst>
                <a:latin typeface="Verdana" pitchFamily="34" charset="0"/>
                <a:cs typeface="Arial" charset="0"/>
              </a:endParaRPr>
            </a:p>
          </p:txBody>
        </p:sp>
        <p:cxnSp>
          <p:nvCxnSpPr>
            <p:cNvPr id="14353" name="AutoShape 17"/>
            <p:cNvCxnSpPr>
              <a:cxnSpLocks noChangeShapeType="1"/>
              <a:stCxn id="14347" idx="3"/>
              <a:endCxn id="14346" idx="1"/>
            </p:cNvCxnSpPr>
            <p:nvPr/>
          </p:nvCxnSpPr>
          <p:spPr bwMode="auto">
            <a:xfrm>
              <a:off x="1790700" y="2428875"/>
              <a:ext cx="571500" cy="1588"/>
            </a:xfrm>
            <a:prstGeom prst="straightConnector1">
              <a:avLst/>
            </a:prstGeom>
            <a:noFill/>
            <a:ln w="19050">
              <a:solidFill>
                <a:srgbClr val="000000"/>
              </a:solidFill>
              <a:round/>
              <a:headEnd/>
              <a:tailEnd type="triangle" w="med" len="med"/>
            </a:ln>
          </p:spPr>
        </p:cxnSp>
        <p:cxnSp>
          <p:nvCxnSpPr>
            <p:cNvPr id="14354" name="AutoShape 18"/>
            <p:cNvCxnSpPr>
              <a:cxnSpLocks noChangeShapeType="1"/>
              <a:stCxn id="14346" idx="3"/>
              <a:endCxn id="14345" idx="1"/>
            </p:cNvCxnSpPr>
            <p:nvPr/>
          </p:nvCxnSpPr>
          <p:spPr bwMode="auto">
            <a:xfrm>
              <a:off x="3276600" y="2428875"/>
              <a:ext cx="571500" cy="1588"/>
            </a:xfrm>
            <a:prstGeom prst="straightConnector1">
              <a:avLst/>
            </a:prstGeom>
            <a:noFill/>
            <a:ln w="38100">
              <a:solidFill>
                <a:srgbClr val="000000"/>
              </a:solidFill>
              <a:round/>
              <a:headEnd/>
              <a:tailEnd type="triangle" w="med" len="med"/>
            </a:ln>
          </p:spPr>
        </p:cxnSp>
        <p:cxnSp>
          <p:nvCxnSpPr>
            <p:cNvPr id="14355" name="AutoShape 19"/>
            <p:cNvCxnSpPr>
              <a:cxnSpLocks noChangeShapeType="1"/>
              <a:stCxn id="14344" idx="3"/>
              <a:endCxn id="14343" idx="1"/>
            </p:cNvCxnSpPr>
            <p:nvPr/>
          </p:nvCxnSpPr>
          <p:spPr bwMode="auto">
            <a:xfrm>
              <a:off x="1752600" y="3586163"/>
              <a:ext cx="609600" cy="1588"/>
            </a:xfrm>
            <a:prstGeom prst="straightConnector1">
              <a:avLst/>
            </a:prstGeom>
            <a:noFill/>
            <a:ln w="19050">
              <a:solidFill>
                <a:srgbClr val="000000"/>
              </a:solidFill>
              <a:round/>
              <a:headEnd/>
              <a:tailEnd type="triangle" w="med" len="med"/>
            </a:ln>
          </p:spPr>
        </p:cxnSp>
        <p:cxnSp>
          <p:nvCxnSpPr>
            <p:cNvPr id="14356" name="AutoShape 20"/>
            <p:cNvCxnSpPr>
              <a:cxnSpLocks noChangeShapeType="1"/>
              <a:stCxn id="14343" idx="2"/>
              <a:endCxn id="14351" idx="0"/>
            </p:cNvCxnSpPr>
            <p:nvPr/>
          </p:nvCxnSpPr>
          <p:spPr bwMode="auto">
            <a:xfrm rot="5400000">
              <a:off x="2529682" y="4164806"/>
              <a:ext cx="579437" cy="1588"/>
            </a:xfrm>
            <a:prstGeom prst="straightConnector1">
              <a:avLst/>
            </a:prstGeom>
            <a:noFill/>
            <a:ln w="28575">
              <a:solidFill>
                <a:srgbClr val="000000"/>
              </a:solidFill>
              <a:round/>
              <a:headEnd/>
              <a:tailEnd type="triangle" w="med" len="med"/>
            </a:ln>
          </p:spPr>
        </p:cxnSp>
        <p:cxnSp>
          <p:nvCxnSpPr>
            <p:cNvPr id="14357" name="AutoShape 21"/>
            <p:cNvCxnSpPr>
              <a:cxnSpLocks noChangeShapeType="1"/>
              <a:stCxn id="14343" idx="3"/>
              <a:endCxn id="14348" idx="1"/>
            </p:cNvCxnSpPr>
            <p:nvPr/>
          </p:nvCxnSpPr>
          <p:spPr bwMode="auto">
            <a:xfrm>
              <a:off x="3276600" y="3586163"/>
              <a:ext cx="571500" cy="1588"/>
            </a:xfrm>
            <a:prstGeom prst="straightConnector1">
              <a:avLst/>
            </a:prstGeom>
            <a:noFill/>
            <a:ln w="38100">
              <a:solidFill>
                <a:srgbClr val="000000"/>
              </a:solidFill>
              <a:round/>
              <a:headEnd/>
              <a:tailEnd type="triangle" w="med" len="med"/>
            </a:ln>
          </p:spPr>
        </p:cxnSp>
        <p:cxnSp>
          <p:nvCxnSpPr>
            <p:cNvPr id="14358" name="AutoShape 22"/>
            <p:cNvCxnSpPr>
              <a:cxnSpLocks noChangeShapeType="1"/>
              <a:stCxn id="14345" idx="2"/>
              <a:endCxn id="14348" idx="0"/>
            </p:cNvCxnSpPr>
            <p:nvPr/>
          </p:nvCxnSpPr>
          <p:spPr bwMode="auto">
            <a:xfrm>
              <a:off x="4248150" y="2717800"/>
              <a:ext cx="0" cy="579438"/>
            </a:xfrm>
            <a:prstGeom prst="straightConnector1">
              <a:avLst/>
            </a:prstGeom>
            <a:noFill/>
            <a:ln w="38100">
              <a:solidFill>
                <a:srgbClr val="000000"/>
              </a:solidFill>
              <a:prstDash val="sysDot"/>
              <a:round/>
              <a:headEnd type="triangle" w="med" len="med"/>
              <a:tailEnd type="triangle" w="med" len="med"/>
            </a:ln>
          </p:spPr>
        </p:cxnSp>
        <p:cxnSp>
          <p:nvCxnSpPr>
            <p:cNvPr id="14359" name="AutoShape 23"/>
            <p:cNvCxnSpPr>
              <a:cxnSpLocks noChangeShapeType="1"/>
              <a:stCxn id="14346" idx="0"/>
              <a:endCxn id="14349" idx="2"/>
            </p:cNvCxnSpPr>
            <p:nvPr/>
          </p:nvCxnSpPr>
          <p:spPr bwMode="auto">
            <a:xfrm rot="5400000" flipH="1" flipV="1">
              <a:off x="2530475" y="1851025"/>
              <a:ext cx="577850" cy="1588"/>
            </a:xfrm>
            <a:prstGeom prst="straightConnector1">
              <a:avLst/>
            </a:prstGeom>
            <a:noFill/>
            <a:ln w="28575">
              <a:solidFill>
                <a:srgbClr val="000000"/>
              </a:solidFill>
              <a:round/>
              <a:headEnd/>
              <a:tailEnd type="triangle" w="med" len="med"/>
            </a:ln>
          </p:spPr>
        </p:cxnSp>
        <p:cxnSp>
          <p:nvCxnSpPr>
            <p:cNvPr id="14360" name="AutoShape 24"/>
            <p:cNvCxnSpPr>
              <a:cxnSpLocks noChangeShapeType="1"/>
              <a:stCxn id="14345" idx="0"/>
              <a:endCxn id="14350" idx="2"/>
            </p:cNvCxnSpPr>
            <p:nvPr/>
          </p:nvCxnSpPr>
          <p:spPr bwMode="auto">
            <a:xfrm flipV="1">
              <a:off x="4248150" y="1562100"/>
              <a:ext cx="0" cy="577850"/>
            </a:xfrm>
            <a:prstGeom prst="straightConnector1">
              <a:avLst/>
            </a:prstGeom>
            <a:noFill/>
            <a:ln w="28575">
              <a:solidFill>
                <a:srgbClr val="000000"/>
              </a:solidFill>
              <a:round/>
              <a:headEnd/>
              <a:tailEnd type="triangle" w="med" len="med"/>
            </a:ln>
          </p:spPr>
        </p:cxnSp>
        <p:cxnSp>
          <p:nvCxnSpPr>
            <p:cNvPr id="14361" name="AutoShape 25"/>
            <p:cNvCxnSpPr>
              <a:cxnSpLocks noChangeShapeType="1"/>
              <a:stCxn id="14349" idx="3"/>
              <a:endCxn id="14350" idx="1"/>
            </p:cNvCxnSpPr>
            <p:nvPr/>
          </p:nvCxnSpPr>
          <p:spPr bwMode="auto">
            <a:xfrm>
              <a:off x="3276600" y="1272382"/>
              <a:ext cx="571500" cy="1588"/>
            </a:xfrm>
            <a:prstGeom prst="straightConnector1">
              <a:avLst/>
            </a:prstGeom>
            <a:noFill/>
            <a:ln w="19050">
              <a:solidFill>
                <a:srgbClr val="000000"/>
              </a:solidFill>
              <a:round/>
              <a:headEnd/>
              <a:tailEnd type="triangle" w="med" len="med"/>
            </a:ln>
          </p:spPr>
        </p:cxnSp>
        <p:cxnSp>
          <p:nvCxnSpPr>
            <p:cNvPr id="14362" name="AutoShape 26"/>
            <p:cNvCxnSpPr>
              <a:cxnSpLocks noChangeShapeType="1"/>
              <a:stCxn id="14351" idx="3"/>
              <a:endCxn id="14352" idx="1"/>
            </p:cNvCxnSpPr>
            <p:nvPr/>
          </p:nvCxnSpPr>
          <p:spPr bwMode="auto">
            <a:xfrm>
              <a:off x="3276600" y="4743450"/>
              <a:ext cx="571500" cy="1588"/>
            </a:xfrm>
            <a:prstGeom prst="straightConnector1">
              <a:avLst/>
            </a:prstGeom>
            <a:noFill/>
            <a:ln w="19050">
              <a:solidFill>
                <a:srgbClr val="000000"/>
              </a:solidFill>
              <a:round/>
              <a:headEnd/>
              <a:tailEnd type="triangle" w="med" len="med"/>
            </a:ln>
          </p:spPr>
        </p:cxnSp>
        <p:cxnSp>
          <p:nvCxnSpPr>
            <p:cNvPr id="14363" name="AutoShape 27"/>
            <p:cNvCxnSpPr>
              <a:cxnSpLocks noChangeShapeType="1"/>
              <a:stCxn id="14348" idx="2"/>
              <a:endCxn id="14352" idx="0"/>
            </p:cNvCxnSpPr>
            <p:nvPr/>
          </p:nvCxnSpPr>
          <p:spPr bwMode="auto">
            <a:xfrm>
              <a:off x="4248150" y="3875088"/>
              <a:ext cx="0" cy="579437"/>
            </a:xfrm>
            <a:prstGeom prst="straightConnector1">
              <a:avLst/>
            </a:prstGeom>
            <a:noFill/>
            <a:ln w="28575">
              <a:solidFill>
                <a:srgbClr val="000000"/>
              </a:solidFill>
              <a:round/>
              <a:headEnd/>
              <a:tailEnd type="triangle" w="med" len="med"/>
            </a:ln>
          </p:spPr>
        </p:cxnSp>
        <p:cxnSp>
          <p:nvCxnSpPr>
            <p:cNvPr id="14364" name="AutoShape 28"/>
            <p:cNvCxnSpPr>
              <a:cxnSpLocks noChangeShapeType="1"/>
              <a:stCxn id="14350" idx="3"/>
              <a:endCxn id="14370" idx="1"/>
            </p:cNvCxnSpPr>
            <p:nvPr/>
          </p:nvCxnSpPr>
          <p:spPr bwMode="auto">
            <a:xfrm>
              <a:off x="4648200" y="1272382"/>
              <a:ext cx="914400" cy="1588"/>
            </a:xfrm>
            <a:prstGeom prst="straightConnector1">
              <a:avLst/>
            </a:prstGeom>
            <a:noFill/>
            <a:ln w="19050">
              <a:solidFill>
                <a:srgbClr val="000000"/>
              </a:solidFill>
              <a:round/>
              <a:headEnd/>
              <a:tailEnd type="triangle" w="med" len="med"/>
            </a:ln>
          </p:spPr>
        </p:cxnSp>
        <p:cxnSp>
          <p:nvCxnSpPr>
            <p:cNvPr id="14365" name="AutoShape 29"/>
            <p:cNvCxnSpPr>
              <a:cxnSpLocks noChangeShapeType="1"/>
              <a:stCxn id="14345" idx="3"/>
              <a:endCxn id="14368" idx="1"/>
            </p:cNvCxnSpPr>
            <p:nvPr/>
          </p:nvCxnSpPr>
          <p:spPr bwMode="auto">
            <a:xfrm>
              <a:off x="4648200" y="2428875"/>
              <a:ext cx="914400" cy="1588"/>
            </a:xfrm>
            <a:prstGeom prst="straightConnector1">
              <a:avLst/>
            </a:prstGeom>
            <a:noFill/>
            <a:ln w="19050">
              <a:solidFill>
                <a:srgbClr val="000000"/>
              </a:solidFill>
              <a:round/>
              <a:headEnd/>
              <a:tailEnd type="triangle" w="med" len="med"/>
            </a:ln>
          </p:spPr>
        </p:cxnSp>
        <p:cxnSp>
          <p:nvCxnSpPr>
            <p:cNvPr id="14366" name="AutoShape 30"/>
            <p:cNvCxnSpPr>
              <a:cxnSpLocks noChangeShapeType="1"/>
              <a:stCxn id="14348" idx="3"/>
              <a:endCxn id="14369" idx="1"/>
            </p:cNvCxnSpPr>
            <p:nvPr/>
          </p:nvCxnSpPr>
          <p:spPr bwMode="auto">
            <a:xfrm>
              <a:off x="4648200" y="3586163"/>
              <a:ext cx="914400" cy="1588"/>
            </a:xfrm>
            <a:prstGeom prst="straightConnector1">
              <a:avLst/>
            </a:prstGeom>
            <a:noFill/>
            <a:ln w="19050">
              <a:solidFill>
                <a:srgbClr val="000000"/>
              </a:solidFill>
              <a:round/>
              <a:headEnd/>
              <a:tailEnd type="triangle" w="med" len="med"/>
            </a:ln>
          </p:spPr>
        </p:cxnSp>
        <p:cxnSp>
          <p:nvCxnSpPr>
            <p:cNvPr id="14367" name="AutoShape 31"/>
            <p:cNvCxnSpPr>
              <a:cxnSpLocks noChangeShapeType="1"/>
              <a:stCxn id="14352" idx="3"/>
              <a:endCxn id="14371" idx="1"/>
            </p:cNvCxnSpPr>
            <p:nvPr/>
          </p:nvCxnSpPr>
          <p:spPr bwMode="auto">
            <a:xfrm>
              <a:off x="4648200" y="4743450"/>
              <a:ext cx="914400" cy="1588"/>
            </a:xfrm>
            <a:prstGeom prst="straightConnector1">
              <a:avLst/>
            </a:prstGeom>
            <a:noFill/>
            <a:ln w="19050">
              <a:solidFill>
                <a:srgbClr val="000000"/>
              </a:solidFill>
              <a:round/>
              <a:headEnd/>
              <a:tailEnd type="triangle" w="med" len="med"/>
            </a:ln>
          </p:spPr>
        </p:cxnSp>
        <p:sp>
          <p:nvSpPr>
            <p:cNvPr id="14368" name="Text Box 32"/>
            <p:cNvSpPr txBox="1">
              <a:spLocks noChangeArrowheads="1"/>
            </p:cNvSpPr>
            <p:nvPr/>
          </p:nvSpPr>
          <p:spPr bwMode="auto">
            <a:xfrm>
              <a:off x="5562600" y="2139950"/>
              <a:ext cx="876300" cy="577850"/>
            </a:xfrm>
            <a:prstGeom prst="rect">
              <a:avLst/>
            </a:prstGeom>
            <a:solidFill>
              <a:srgbClr val="CC99FF"/>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spcBef>
                  <a:spcPts val="600"/>
                </a:spcBef>
              </a:pPr>
              <a:r>
                <a:rPr lang="en-US" sz="1200" b="1">
                  <a:effectLst>
                    <a:outerShdw blurRad="38100" dist="38100" dir="2700000" algn="tl">
                      <a:srgbClr val="000000">
                        <a:alpha val="43137"/>
                      </a:srgbClr>
                    </a:outerShdw>
                  </a:effectLst>
                  <a:latin typeface="Verdana" pitchFamily="34" charset="0"/>
                  <a:cs typeface="Arial" charset="0"/>
                </a:rPr>
                <a:t>RAPBN</a:t>
              </a:r>
              <a:endParaRPr lang="en-US" sz="1800" b="1">
                <a:effectLst>
                  <a:outerShdw blurRad="38100" dist="38100" dir="2700000" algn="tl">
                    <a:srgbClr val="000000">
                      <a:alpha val="43137"/>
                    </a:srgbClr>
                  </a:outerShdw>
                </a:effectLst>
                <a:latin typeface="Verdana" pitchFamily="34" charset="0"/>
                <a:cs typeface="Arial" charset="0"/>
              </a:endParaRPr>
            </a:p>
          </p:txBody>
        </p:sp>
        <p:sp>
          <p:nvSpPr>
            <p:cNvPr id="14369" name="Text Box 33"/>
            <p:cNvSpPr txBox="1">
              <a:spLocks noChangeArrowheads="1"/>
            </p:cNvSpPr>
            <p:nvPr/>
          </p:nvSpPr>
          <p:spPr bwMode="auto">
            <a:xfrm>
              <a:off x="5562600" y="3297238"/>
              <a:ext cx="876300" cy="577850"/>
            </a:xfrm>
            <a:prstGeom prst="rect">
              <a:avLst/>
            </a:prstGeom>
            <a:solidFill>
              <a:srgbClr val="FFFF99"/>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spcBef>
                  <a:spcPts val="600"/>
                </a:spcBef>
              </a:pPr>
              <a:r>
                <a:rPr lang="en-US" sz="1200" b="1">
                  <a:effectLst>
                    <a:outerShdw blurRad="38100" dist="38100" dir="2700000" algn="tl">
                      <a:srgbClr val="000000">
                        <a:alpha val="43137"/>
                      </a:srgbClr>
                    </a:outerShdw>
                  </a:effectLst>
                  <a:latin typeface="Verdana" pitchFamily="34" charset="0"/>
                  <a:cs typeface="Arial" charset="0"/>
                </a:rPr>
                <a:t>RAPBD</a:t>
              </a:r>
              <a:endParaRPr lang="en-US" sz="1800" b="1">
                <a:effectLst>
                  <a:outerShdw blurRad="38100" dist="38100" dir="2700000" algn="tl">
                    <a:srgbClr val="000000">
                      <a:alpha val="43137"/>
                    </a:srgbClr>
                  </a:outerShdw>
                </a:effectLst>
                <a:latin typeface="Verdana" pitchFamily="34" charset="0"/>
                <a:cs typeface="Arial" charset="0"/>
              </a:endParaRPr>
            </a:p>
          </p:txBody>
        </p:sp>
        <p:sp>
          <p:nvSpPr>
            <p:cNvPr id="14370" name="Text Box 34"/>
            <p:cNvSpPr txBox="1">
              <a:spLocks noChangeArrowheads="1"/>
            </p:cNvSpPr>
            <p:nvPr/>
          </p:nvSpPr>
          <p:spPr bwMode="auto">
            <a:xfrm>
              <a:off x="5562600" y="982663"/>
              <a:ext cx="876300" cy="579437"/>
            </a:xfrm>
            <a:prstGeom prst="rect">
              <a:avLst/>
            </a:prstGeom>
            <a:solidFill>
              <a:srgbClr val="CC99FF"/>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spcBef>
                  <a:spcPts val="600"/>
                </a:spcBef>
              </a:pPr>
              <a:r>
                <a:rPr lang="en-US" sz="1200" b="1">
                  <a:effectLst>
                    <a:outerShdw blurRad="38100" dist="38100" dir="2700000" algn="tl">
                      <a:srgbClr val="000000">
                        <a:alpha val="43137"/>
                      </a:srgbClr>
                    </a:outerShdw>
                  </a:effectLst>
                  <a:latin typeface="Verdana" pitchFamily="34" charset="0"/>
                  <a:cs typeface="Arial" charset="0"/>
                </a:rPr>
                <a:t>RKA-KL</a:t>
              </a:r>
              <a:endParaRPr lang="en-US" sz="1800" b="1">
                <a:effectLst>
                  <a:outerShdw blurRad="38100" dist="38100" dir="2700000" algn="tl">
                    <a:srgbClr val="000000">
                      <a:alpha val="43137"/>
                    </a:srgbClr>
                  </a:outerShdw>
                </a:effectLst>
                <a:latin typeface="Verdana" pitchFamily="34" charset="0"/>
                <a:cs typeface="Arial" charset="0"/>
              </a:endParaRPr>
            </a:p>
          </p:txBody>
        </p:sp>
        <p:sp>
          <p:nvSpPr>
            <p:cNvPr id="14371" name="Text Box 35"/>
            <p:cNvSpPr txBox="1">
              <a:spLocks noChangeArrowheads="1"/>
            </p:cNvSpPr>
            <p:nvPr/>
          </p:nvSpPr>
          <p:spPr bwMode="auto">
            <a:xfrm>
              <a:off x="5562600" y="4454525"/>
              <a:ext cx="876300" cy="577850"/>
            </a:xfrm>
            <a:prstGeom prst="rect">
              <a:avLst/>
            </a:prstGeom>
            <a:solidFill>
              <a:srgbClr val="FFFF99"/>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r>
                <a:rPr lang="en-US" sz="1200" b="1" dirty="0">
                  <a:effectLst>
                    <a:outerShdw blurRad="38100" dist="38100" dir="2700000" algn="tl">
                      <a:srgbClr val="000000">
                        <a:alpha val="43137"/>
                      </a:srgbClr>
                    </a:outerShdw>
                  </a:effectLst>
                  <a:latin typeface="Verdana" pitchFamily="34" charset="0"/>
                  <a:cs typeface="Arial" charset="0"/>
                </a:rPr>
                <a:t>RKA - SKPD</a:t>
              </a:r>
              <a:endParaRPr lang="en-US" sz="1800" b="1" dirty="0">
                <a:effectLst>
                  <a:outerShdw blurRad="38100" dist="38100" dir="2700000" algn="tl">
                    <a:srgbClr val="000000">
                      <a:alpha val="43137"/>
                    </a:srgbClr>
                  </a:outerShdw>
                </a:effectLst>
                <a:latin typeface="Verdana" pitchFamily="34" charset="0"/>
                <a:cs typeface="Arial" charset="0"/>
              </a:endParaRPr>
            </a:p>
          </p:txBody>
        </p:sp>
        <p:cxnSp>
          <p:nvCxnSpPr>
            <p:cNvPr id="14372" name="AutoShape 36"/>
            <p:cNvCxnSpPr>
              <a:cxnSpLocks noChangeShapeType="1"/>
              <a:stCxn id="14370" idx="2"/>
              <a:endCxn id="14368" idx="0"/>
            </p:cNvCxnSpPr>
            <p:nvPr/>
          </p:nvCxnSpPr>
          <p:spPr bwMode="auto">
            <a:xfrm rot="5400000">
              <a:off x="5711825" y="1851025"/>
              <a:ext cx="577850" cy="1588"/>
            </a:xfrm>
            <a:prstGeom prst="straightConnector1">
              <a:avLst/>
            </a:prstGeom>
            <a:noFill/>
            <a:ln w="28575">
              <a:solidFill>
                <a:srgbClr val="000000"/>
              </a:solidFill>
              <a:round/>
              <a:headEnd/>
              <a:tailEnd type="triangle" w="med" len="med"/>
            </a:ln>
          </p:spPr>
        </p:cxnSp>
        <p:cxnSp>
          <p:nvCxnSpPr>
            <p:cNvPr id="14373" name="AutoShape 37"/>
            <p:cNvCxnSpPr>
              <a:cxnSpLocks noChangeShapeType="1"/>
              <a:stCxn id="14371" idx="0"/>
              <a:endCxn id="14369" idx="2"/>
            </p:cNvCxnSpPr>
            <p:nvPr/>
          </p:nvCxnSpPr>
          <p:spPr bwMode="auto">
            <a:xfrm rot="5400000" flipH="1" flipV="1">
              <a:off x="5711032" y="4164807"/>
              <a:ext cx="579437" cy="1588"/>
            </a:xfrm>
            <a:prstGeom prst="straightConnector1">
              <a:avLst/>
            </a:prstGeom>
            <a:noFill/>
            <a:ln w="28575">
              <a:solidFill>
                <a:srgbClr val="000000"/>
              </a:solidFill>
              <a:round/>
              <a:headEnd/>
              <a:tailEnd type="triangle" w="med" len="med"/>
            </a:ln>
          </p:spPr>
        </p:cxnSp>
        <p:sp>
          <p:nvSpPr>
            <p:cNvPr id="14374" name="Text Box 38"/>
            <p:cNvSpPr txBox="1">
              <a:spLocks noChangeArrowheads="1"/>
            </p:cNvSpPr>
            <p:nvPr/>
          </p:nvSpPr>
          <p:spPr bwMode="auto">
            <a:xfrm>
              <a:off x="6819900" y="2139950"/>
              <a:ext cx="876300" cy="577850"/>
            </a:xfrm>
            <a:prstGeom prst="rect">
              <a:avLst/>
            </a:prstGeom>
            <a:solidFill>
              <a:srgbClr val="CC99FF"/>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spcBef>
                  <a:spcPts val="600"/>
                </a:spcBef>
              </a:pPr>
              <a:r>
                <a:rPr lang="en-US" sz="1200" b="1">
                  <a:effectLst>
                    <a:outerShdw blurRad="38100" dist="38100" dir="2700000" algn="tl">
                      <a:srgbClr val="000000">
                        <a:alpha val="43137"/>
                      </a:srgbClr>
                    </a:outerShdw>
                  </a:effectLst>
                  <a:latin typeface="Verdana" pitchFamily="34" charset="0"/>
                  <a:cs typeface="Arial" charset="0"/>
                </a:rPr>
                <a:t>APBN</a:t>
              </a:r>
              <a:endParaRPr lang="en-US" sz="1800" b="1">
                <a:effectLst>
                  <a:outerShdw blurRad="38100" dist="38100" dir="2700000" algn="tl">
                    <a:srgbClr val="000000">
                      <a:alpha val="43137"/>
                    </a:srgbClr>
                  </a:outerShdw>
                </a:effectLst>
                <a:latin typeface="Verdana" pitchFamily="34" charset="0"/>
                <a:cs typeface="Arial" charset="0"/>
              </a:endParaRPr>
            </a:p>
          </p:txBody>
        </p:sp>
        <p:sp>
          <p:nvSpPr>
            <p:cNvPr id="14375" name="Text Box 39"/>
            <p:cNvSpPr txBox="1">
              <a:spLocks noChangeArrowheads="1"/>
            </p:cNvSpPr>
            <p:nvPr/>
          </p:nvSpPr>
          <p:spPr bwMode="auto">
            <a:xfrm>
              <a:off x="6819900" y="982663"/>
              <a:ext cx="876300" cy="579437"/>
            </a:xfrm>
            <a:prstGeom prst="rect">
              <a:avLst/>
            </a:prstGeom>
            <a:solidFill>
              <a:srgbClr val="CC99FF"/>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r>
                <a:rPr lang="en-US" sz="1200" b="1">
                  <a:effectLst>
                    <a:outerShdw blurRad="38100" dist="38100" dir="2700000" algn="tl">
                      <a:srgbClr val="000000">
                        <a:alpha val="43137"/>
                      </a:srgbClr>
                    </a:outerShdw>
                  </a:effectLst>
                  <a:latin typeface="Verdana" pitchFamily="34" charset="0"/>
                  <a:cs typeface="Arial" charset="0"/>
                </a:rPr>
                <a:t>Rincian APBN</a:t>
              </a:r>
              <a:endParaRPr lang="en-US" sz="1800" b="1">
                <a:effectLst>
                  <a:outerShdw blurRad="38100" dist="38100" dir="2700000" algn="tl">
                    <a:srgbClr val="000000">
                      <a:alpha val="43137"/>
                    </a:srgbClr>
                  </a:outerShdw>
                </a:effectLst>
                <a:latin typeface="Verdana" pitchFamily="34" charset="0"/>
                <a:cs typeface="Arial" charset="0"/>
              </a:endParaRPr>
            </a:p>
          </p:txBody>
        </p:sp>
        <p:sp>
          <p:nvSpPr>
            <p:cNvPr id="14376" name="Text Box 40"/>
            <p:cNvSpPr txBox="1">
              <a:spLocks noChangeArrowheads="1"/>
            </p:cNvSpPr>
            <p:nvPr/>
          </p:nvSpPr>
          <p:spPr bwMode="auto">
            <a:xfrm>
              <a:off x="6819900" y="3297238"/>
              <a:ext cx="876300" cy="577850"/>
            </a:xfrm>
            <a:prstGeom prst="rect">
              <a:avLst/>
            </a:prstGeom>
            <a:solidFill>
              <a:srgbClr val="FFFF99"/>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spcBef>
                  <a:spcPts val="600"/>
                </a:spcBef>
              </a:pPr>
              <a:r>
                <a:rPr lang="en-US" sz="1200" b="1">
                  <a:effectLst>
                    <a:outerShdw blurRad="38100" dist="38100" dir="2700000" algn="tl">
                      <a:srgbClr val="000000">
                        <a:alpha val="43137"/>
                      </a:srgbClr>
                    </a:outerShdw>
                  </a:effectLst>
                  <a:latin typeface="Verdana" pitchFamily="34" charset="0"/>
                  <a:cs typeface="Arial" charset="0"/>
                </a:rPr>
                <a:t>APBD</a:t>
              </a:r>
              <a:endParaRPr lang="en-US" sz="1800" b="1">
                <a:effectLst>
                  <a:outerShdw blurRad="38100" dist="38100" dir="2700000" algn="tl">
                    <a:srgbClr val="000000">
                      <a:alpha val="43137"/>
                    </a:srgbClr>
                  </a:outerShdw>
                </a:effectLst>
                <a:latin typeface="Verdana" pitchFamily="34" charset="0"/>
                <a:cs typeface="Arial" charset="0"/>
              </a:endParaRPr>
            </a:p>
          </p:txBody>
        </p:sp>
        <p:sp>
          <p:nvSpPr>
            <p:cNvPr id="14377" name="Text Box 41"/>
            <p:cNvSpPr txBox="1">
              <a:spLocks noChangeArrowheads="1"/>
            </p:cNvSpPr>
            <p:nvPr/>
          </p:nvSpPr>
          <p:spPr bwMode="auto">
            <a:xfrm>
              <a:off x="6819900" y="4454525"/>
              <a:ext cx="876300" cy="577850"/>
            </a:xfrm>
            <a:prstGeom prst="rect">
              <a:avLst/>
            </a:prstGeom>
            <a:solidFill>
              <a:srgbClr val="FFFF99"/>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r>
                <a:rPr lang="en-US" sz="1200" b="1">
                  <a:effectLst>
                    <a:outerShdw blurRad="38100" dist="38100" dir="2700000" algn="tl">
                      <a:srgbClr val="000000">
                        <a:alpha val="43137"/>
                      </a:srgbClr>
                    </a:outerShdw>
                  </a:effectLst>
                  <a:latin typeface="Verdana" pitchFamily="34" charset="0"/>
                  <a:cs typeface="Arial" charset="0"/>
                </a:rPr>
                <a:t>Rincian APBD</a:t>
              </a:r>
              <a:endParaRPr lang="en-US" sz="1800" b="1">
                <a:effectLst>
                  <a:outerShdw blurRad="38100" dist="38100" dir="2700000" algn="tl">
                    <a:srgbClr val="000000">
                      <a:alpha val="43137"/>
                    </a:srgbClr>
                  </a:outerShdw>
                </a:effectLst>
                <a:latin typeface="Verdana" pitchFamily="34" charset="0"/>
                <a:cs typeface="Arial" charset="0"/>
              </a:endParaRPr>
            </a:p>
          </p:txBody>
        </p:sp>
        <p:cxnSp>
          <p:nvCxnSpPr>
            <p:cNvPr id="14378" name="AutoShape 42"/>
            <p:cNvCxnSpPr>
              <a:cxnSpLocks noChangeShapeType="1"/>
              <a:stCxn id="14368" idx="3"/>
              <a:endCxn id="14374" idx="1"/>
            </p:cNvCxnSpPr>
            <p:nvPr/>
          </p:nvCxnSpPr>
          <p:spPr bwMode="auto">
            <a:xfrm>
              <a:off x="6438900" y="2428875"/>
              <a:ext cx="381000" cy="1588"/>
            </a:xfrm>
            <a:prstGeom prst="straightConnector1">
              <a:avLst/>
            </a:prstGeom>
            <a:noFill/>
            <a:ln w="28575">
              <a:solidFill>
                <a:srgbClr val="000000"/>
              </a:solidFill>
              <a:round/>
              <a:headEnd/>
              <a:tailEnd type="triangle" w="med" len="med"/>
            </a:ln>
          </p:spPr>
        </p:cxnSp>
        <p:cxnSp>
          <p:nvCxnSpPr>
            <p:cNvPr id="14379" name="AutoShape 43"/>
            <p:cNvCxnSpPr>
              <a:cxnSpLocks noChangeShapeType="1"/>
              <a:stCxn id="14374" idx="0"/>
              <a:endCxn id="14375" idx="2"/>
            </p:cNvCxnSpPr>
            <p:nvPr/>
          </p:nvCxnSpPr>
          <p:spPr bwMode="auto">
            <a:xfrm rot="5400000" flipH="1" flipV="1">
              <a:off x="6969125" y="1851025"/>
              <a:ext cx="577850" cy="1588"/>
            </a:xfrm>
            <a:prstGeom prst="straightConnector1">
              <a:avLst/>
            </a:prstGeom>
            <a:noFill/>
            <a:ln w="28575">
              <a:solidFill>
                <a:srgbClr val="000000"/>
              </a:solidFill>
              <a:round/>
              <a:headEnd/>
              <a:tailEnd type="triangle" w="med" len="med"/>
            </a:ln>
          </p:spPr>
        </p:cxnSp>
        <p:cxnSp>
          <p:nvCxnSpPr>
            <p:cNvPr id="14380" name="AutoShape 44"/>
            <p:cNvCxnSpPr>
              <a:cxnSpLocks noChangeShapeType="1"/>
              <a:stCxn id="14370" idx="3"/>
              <a:endCxn id="14375" idx="1"/>
            </p:cNvCxnSpPr>
            <p:nvPr/>
          </p:nvCxnSpPr>
          <p:spPr bwMode="auto">
            <a:xfrm>
              <a:off x="6438900" y="1272382"/>
              <a:ext cx="381000" cy="1588"/>
            </a:xfrm>
            <a:prstGeom prst="straightConnector1">
              <a:avLst/>
            </a:prstGeom>
            <a:noFill/>
            <a:ln w="28575">
              <a:solidFill>
                <a:srgbClr val="000000"/>
              </a:solidFill>
              <a:round/>
              <a:headEnd/>
              <a:tailEnd type="triangle" w="med" len="med"/>
            </a:ln>
          </p:spPr>
        </p:cxnSp>
        <p:cxnSp>
          <p:nvCxnSpPr>
            <p:cNvPr id="14381" name="AutoShape 45"/>
            <p:cNvCxnSpPr>
              <a:cxnSpLocks noChangeShapeType="1"/>
              <a:stCxn id="14369" idx="3"/>
              <a:endCxn id="14376" idx="1"/>
            </p:cNvCxnSpPr>
            <p:nvPr/>
          </p:nvCxnSpPr>
          <p:spPr bwMode="auto">
            <a:xfrm>
              <a:off x="6438900" y="3586163"/>
              <a:ext cx="381000" cy="1588"/>
            </a:xfrm>
            <a:prstGeom prst="straightConnector1">
              <a:avLst/>
            </a:prstGeom>
            <a:noFill/>
            <a:ln w="28575">
              <a:solidFill>
                <a:srgbClr val="000000"/>
              </a:solidFill>
              <a:round/>
              <a:headEnd/>
              <a:tailEnd type="triangle" w="med" len="med"/>
            </a:ln>
          </p:spPr>
        </p:cxnSp>
        <p:cxnSp>
          <p:nvCxnSpPr>
            <p:cNvPr id="14382" name="AutoShape 46"/>
            <p:cNvCxnSpPr>
              <a:cxnSpLocks noChangeShapeType="1"/>
              <a:stCxn id="14376" idx="2"/>
              <a:endCxn id="14377" idx="0"/>
            </p:cNvCxnSpPr>
            <p:nvPr/>
          </p:nvCxnSpPr>
          <p:spPr bwMode="auto">
            <a:xfrm rot="5400000">
              <a:off x="6968332" y="4164806"/>
              <a:ext cx="579437" cy="1588"/>
            </a:xfrm>
            <a:prstGeom prst="straightConnector1">
              <a:avLst/>
            </a:prstGeom>
            <a:noFill/>
            <a:ln w="28575">
              <a:solidFill>
                <a:srgbClr val="000000"/>
              </a:solidFill>
              <a:round/>
              <a:headEnd/>
              <a:tailEnd type="triangle" w="med" len="med"/>
            </a:ln>
          </p:spPr>
        </p:cxnSp>
        <p:cxnSp>
          <p:nvCxnSpPr>
            <p:cNvPr id="14383" name="AutoShape 47"/>
            <p:cNvCxnSpPr>
              <a:cxnSpLocks noChangeShapeType="1"/>
              <a:stCxn id="14371" idx="3"/>
              <a:endCxn id="14377" idx="1"/>
            </p:cNvCxnSpPr>
            <p:nvPr/>
          </p:nvCxnSpPr>
          <p:spPr bwMode="auto">
            <a:xfrm>
              <a:off x="6438900" y="4743450"/>
              <a:ext cx="381000" cy="1588"/>
            </a:xfrm>
            <a:prstGeom prst="straightConnector1">
              <a:avLst/>
            </a:prstGeom>
            <a:noFill/>
            <a:ln w="28575">
              <a:solidFill>
                <a:srgbClr val="000000"/>
              </a:solidFill>
              <a:round/>
              <a:headEnd/>
              <a:tailEnd type="triangle" w="med" len="med"/>
            </a:ln>
          </p:spPr>
        </p:cxnSp>
        <p:cxnSp>
          <p:nvCxnSpPr>
            <p:cNvPr id="14384" name="AutoShape 48"/>
            <p:cNvCxnSpPr>
              <a:cxnSpLocks noChangeShapeType="1"/>
              <a:stCxn id="14346" idx="2"/>
              <a:endCxn id="14343" idx="0"/>
            </p:cNvCxnSpPr>
            <p:nvPr/>
          </p:nvCxnSpPr>
          <p:spPr bwMode="auto">
            <a:xfrm rot="5400000">
              <a:off x="2529681" y="3007519"/>
              <a:ext cx="579438" cy="1588"/>
            </a:xfrm>
            <a:prstGeom prst="straightConnector1">
              <a:avLst/>
            </a:prstGeom>
            <a:noFill/>
            <a:ln w="38100">
              <a:solidFill>
                <a:srgbClr val="000000"/>
              </a:solidFill>
              <a:prstDash val="sysDot"/>
              <a:round/>
              <a:headEnd/>
              <a:tailEnd type="triangle" w="med" len="med"/>
            </a:ln>
          </p:spPr>
        </p:cxnSp>
        <p:cxnSp>
          <p:nvCxnSpPr>
            <p:cNvPr id="14385" name="AutoShape 49"/>
            <p:cNvCxnSpPr>
              <a:cxnSpLocks noChangeShapeType="1"/>
              <a:stCxn id="14347" idx="2"/>
              <a:endCxn id="14344" idx="0"/>
            </p:cNvCxnSpPr>
            <p:nvPr/>
          </p:nvCxnSpPr>
          <p:spPr bwMode="auto">
            <a:xfrm rot="5400000">
              <a:off x="1024731" y="3007519"/>
              <a:ext cx="579438" cy="1588"/>
            </a:xfrm>
            <a:prstGeom prst="straightConnector1">
              <a:avLst/>
            </a:prstGeom>
            <a:noFill/>
            <a:ln w="28575">
              <a:solidFill>
                <a:srgbClr val="000000"/>
              </a:solidFill>
              <a:round/>
              <a:headEnd/>
              <a:tailEnd type="triangle" w="med" len="med"/>
            </a:ln>
          </p:spPr>
        </p:cxnSp>
        <p:sp>
          <p:nvSpPr>
            <p:cNvPr id="14386" name="Text Box 50"/>
            <p:cNvSpPr txBox="1">
              <a:spLocks noChangeArrowheads="1"/>
            </p:cNvSpPr>
            <p:nvPr/>
          </p:nvSpPr>
          <p:spPr bwMode="auto">
            <a:xfrm>
              <a:off x="609600" y="2863850"/>
              <a:ext cx="914400" cy="288925"/>
            </a:xfrm>
            <a:prstGeom prst="rect">
              <a:avLst/>
            </a:prstGeom>
            <a:noFill/>
            <a:ln w="9525">
              <a:noFill/>
              <a:miter lim="800000"/>
              <a:headEnd/>
              <a:tailEnd/>
            </a:ln>
          </p:spPr>
          <p:txBody>
            <a:bodyPr/>
            <a:lstStyle/>
            <a:p>
              <a:pPr algn="ctr" eaLnBrk="0" hangingPunct="0"/>
              <a:r>
                <a:rPr lang="en-US" sz="1000">
                  <a:latin typeface="Verdana" pitchFamily="34" charset="0"/>
                  <a:cs typeface="Arial" charset="0"/>
                </a:rPr>
                <a:t>Diacu</a:t>
              </a:r>
              <a:endParaRPr lang="en-US" sz="1800">
                <a:latin typeface="Verdana" pitchFamily="34" charset="0"/>
                <a:cs typeface="Arial" charset="0"/>
              </a:endParaRPr>
            </a:p>
          </p:txBody>
        </p:sp>
        <p:sp>
          <p:nvSpPr>
            <p:cNvPr id="14387" name="Text Box 51"/>
            <p:cNvSpPr txBox="1">
              <a:spLocks noChangeArrowheads="1"/>
            </p:cNvSpPr>
            <p:nvPr/>
          </p:nvSpPr>
          <p:spPr bwMode="auto">
            <a:xfrm>
              <a:off x="1714500" y="2139950"/>
              <a:ext cx="800100" cy="288925"/>
            </a:xfrm>
            <a:prstGeom prst="rect">
              <a:avLst/>
            </a:prstGeom>
            <a:noFill/>
            <a:ln w="9525">
              <a:noFill/>
              <a:miter lim="800000"/>
              <a:headEnd/>
              <a:tailEnd/>
            </a:ln>
          </p:spPr>
          <p:txBody>
            <a:bodyPr/>
            <a:lstStyle/>
            <a:p>
              <a:pPr algn="ctr" eaLnBrk="0" hangingPunct="0"/>
              <a:r>
                <a:rPr lang="en-US" sz="1000">
                  <a:latin typeface="Verdana" pitchFamily="34" charset="0"/>
                  <a:cs typeface="Arial" charset="0"/>
                </a:rPr>
                <a:t>Pedoman</a:t>
              </a:r>
              <a:endParaRPr lang="en-US" sz="1800">
                <a:latin typeface="Verdana" pitchFamily="34" charset="0"/>
                <a:cs typeface="Arial" charset="0"/>
              </a:endParaRPr>
            </a:p>
          </p:txBody>
        </p:sp>
        <p:sp>
          <p:nvSpPr>
            <p:cNvPr id="14388" name="Text Box 52"/>
            <p:cNvSpPr txBox="1">
              <a:spLocks noChangeArrowheads="1"/>
            </p:cNvSpPr>
            <p:nvPr/>
          </p:nvSpPr>
          <p:spPr bwMode="auto">
            <a:xfrm>
              <a:off x="3200400" y="2057400"/>
              <a:ext cx="762000" cy="577850"/>
            </a:xfrm>
            <a:prstGeom prst="rect">
              <a:avLst/>
            </a:prstGeom>
            <a:noFill/>
            <a:ln w="9525">
              <a:noFill/>
              <a:miter lim="800000"/>
              <a:headEnd/>
              <a:tailEnd/>
            </a:ln>
          </p:spPr>
          <p:txBody>
            <a:bodyPr/>
            <a:lstStyle/>
            <a:p>
              <a:pPr algn="ctr" eaLnBrk="0" hangingPunct="0"/>
              <a:r>
                <a:rPr lang="en-US" sz="1000" dirty="0" smtClean="0">
                  <a:latin typeface="Verdana" pitchFamily="34" charset="0"/>
                  <a:cs typeface="Arial" charset="0"/>
                </a:rPr>
                <a:t>Dijabar-kan</a:t>
              </a:r>
              <a:endParaRPr lang="en-US" sz="1800" dirty="0">
                <a:latin typeface="Verdana" pitchFamily="34" charset="0"/>
                <a:cs typeface="Arial" charset="0"/>
              </a:endParaRPr>
            </a:p>
          </p:txBody>
        </p:sp>
        <p:sp>
          <p:nvSpPr>
            <p:cNvPr id="14389" name="Text Box 53"/>
            <p:cNvSpPr txBox="1">
              <a:spLocks noChangeArrowheads="1"/>
            </p:cNvSpPr>
            <p:nvPr/>
          </p:nvSpPr>
          <p:spPr bwMode="auto">
            <a:xfrm>
              <a:off x="4572000" y="2139950"/>
              <a:ext cx="914400" cy="288925"/>
            </a:xfrm>
            <a:prstGeom prst="rect">
              <a:avLst/>
            </a:prstGeom>
            <a:noFill/>
            <a:ln w="9525">
              <a:noFill/>
              <a:miter lim="800000"/>
              <a:headEnd/>
              <a:tailEnd/>
            </a:ln>
          </p:spPr>
          <p:txBody>
            <a:bodyPr/>
            <a:lstStyle/>
            <a:p>
              <a:pPr algn="ctr" eaLnBrk="0" hangingPunct="0"/>
              <a:r>
                <a:rPr lang="en-US" sz="1000" b="1">
                  <a:latin typeface="Verdana" pitchFamily="34" charset="0"/>
                  <a:cs typeface="Arial" charset="0"/>
                </a:rPr>
                <a:t>Pedoman</a:t>
              </a:r>
              <a:endParaRPr lang="en-US" sz="1800">
                <a:latin typeface="Verdana" pitchFamily="34" charset="0"/>
                <a:cs typeface="Arial" charset="0"/>
              </a:endParaRPr>
            </a:p>
          </p:txBody>
        </p:sp>
        <p:sp>
          <p:nvSpPr>
            <p:cNvPr id="14390" name="Text Box 54"/>
            <p:cNvSpPr txBox="1">
              <a:spLocks noChangeArrowheads="1"/>
            </p:cNvSpPr>
            <p:nvPr/>
          </p:nvSpPr>
          <p:spPr bwMode="auto">
            <a:xfrm>
              <a:off x="4648200" y="1082675"/>
              <a:ext cx="838200" cy="288925"/>
            </a:xfrm>
            <a:prstGeom prst="rect">
              <a:avLst/>
            </a:prstGeom>
            <a:noFill/>
            <a:ln w="9525">
              <a:noFill/>
              <a:miter lim="800000"/>
              <a:headEnd/>
              <a:tailEnd/>
            </a:ln>
          </p:spPr>
          <p:txBody>
            <a:bodyPr/>
            <a:lstStyle/>
            <a:p>
              <a:pPr algn="ctr" eaLnBrk="0" hangingPunct="0"/>
              <a:r>
                <a:rPr lang="en-US" sz="1000" dirty="0">
                  <a:latin typeface="Verdana" pitchFamily="34" charset="0"/>
                  <a:cs typeface="Arial" charset="0"/>
                </a:rPr>
                <a:t>Pedoman</a:t>
              </a:r>
              <a:endParaRPr lang="en-US" sz="1800" dirty="0">
                <a:latin typeface="Verdana" pitchFamily="34" charset="0"/>
                <a:cs typeface="Arial" charset="0"/>
              </a:endParaRPr>
            </a:p>
          </p:txBody>
        </p:sp>
        <p:sp>
          <p:nvSpPr>
            <p:cNvPr id="14391" name="Text Box 55"/>
            <p:cNvSpPr txBox="1">
              <a:spLocks noChangeArrowheads="1"/>
            </p:cNvSpPr>
            <p:nvPr/>
          </p:nvSpPr>
          <p:spPr bwMode="auto">
            <a:xfrm>
              <a:off x="4648200" y="3297238"/>
              <a:ext cx="914400" cy="288925"/>
            </a:xfrm>
            <a:prstGeom prst="rect">
              <a:avLst/>
            </a:prstGeom>
            <a:noFill/>
            <a:ln w="9525">
              <a:noFill/>
              <a:miter lim="800000"/>
              <a:headEnd/>
              <a:tailEnd/>
            </a:ln>
          </p:spPr>
          <p:txBody>
            <a:bodyPr/>
            <a:lstStyle/>
            <a:p>
              <a:pPr algn="ctr" eaLnBrk="0" hangingPunct="0"/>
              <a:r>
                <a:rPr lang="en-US" sz="1000">
                  <a:latin typeface="Verdana" pitchFamily="34" charset="0"/>
                  <a:cs typeface="Arial" charset="0"/>
                </a:rPr>
                <a:t>Pedoman</a:t>
              </a:r>
              <a:endParaRPr lang="en-US" sz="1800">
                <a:latin typeface="Verdana" pitchFamily="34" charset="0"/>
                <a:cs typeface="Arial" charset="0"/>
              </a:endParaRPr>
            </a:p>
          </p:txBody>
        </p:sp>
        <p:sp>
          <p:nvSpPr>
            <p:cNvPr id="14392" name="Text Box 56"/>
            <p:cNvSpPr txBox="1">
              <a:spLocks noChangeArrowheads="1"/>
            </p:cNvSpPr>
            <p:nvPr/>
          </p:nvSpPr>
          <p:spPr bwMode="auto">
            <a:xfrm>
              <a:off x="4648200" y="4454525"/>
              <a:ext cx="838200" cy="288925"/>
            </a:xfrm>
            <a:prstGeom prst="rect">
              <a:avLst/>
            </a:prstGeom>
            <a:noFill/>
            <a:ln w="9525">
              <a:noFill/>
              <a:miter lim="800000"/>
              <a:headEnd/>
              <a:tailEnd/>
            </a:ln>
          </p:spPr>
          <p:txBody>
            <a:bodyPr/>
            <a:lstStyle/>
            <a:p>
              <a:pPr algn="ctr" eaLnBrk="0" hangingPunct="0"/>
              <a:r>
                <a:rPr lang="en-US" sz="1000">
                  <a:latin typeface="Verdana" pitchFamily="34" charset="0"/>
                  <a:cs typeface="Arial" charset="0"/>
                </a:rPr>
                <a:t>Pedoman</a:t>
              </a:r>
              <a:endParaRPr lang="en-US" sz="1800">
                <a:latin typeface="Verdana" pitchFamily="34" charset="0"/>
                <a:cs typeface="Arial" charset="0"/>
              </a:endParaRPr>
            </a:p>
          </p:txBody>
        </p:sp>
        <p:sp>
          <p:nvSpPr>
            <p:cNvPr id="14393" name="Text Box 57"/>
            <p:cNvSpPr txBox="1">
              <a:spLocks noChangeArrowheads="1"/>
            </p:cNvSpPr>
            <p:nvPr/>
          </p:nvSpPr>
          <p:spPr bwMode="auto">
            <a:xfrm>
              <a:off x="1676400" y="3344863"/>
              <a:ext cx="838200" cy="288925"/>
            </a:xfrm>
            <a:prstGeom prst="rect">
              <a:avLst/>
            </a:prstGeom>
            <a:noFill/>
            <a:ln w="9525">
              <a:noFill/>
              <a:miter lim="800000"/>
              <a:headEnd/>
              <a:tailEnd/>
            </a:ln>
          </p:spPr>
          <p:txBody>
            <a:bodyPr/>
            <a:lstStyle/>
            <a:p>
              <a:pPr algn="ctr" eaLnBrk="0" hangingPunct="0"/>
              <a:r>
                <a:rPr lang="en-US" sz="1000">
                  <a:latin typeface="Verdana" pitchFamily="34" charset="0"/>
                  <a:cs typeface="Arial" charset="0"/>
                </a:rPr>
                <a:t>Pedoman</a:t>
              </a:r>
              <a:endParaRPr lang="en-US" sz="1800">
                <a:latin typeface="Verdana" pitchFamily="34" charset="0"/>
                <a:cs typeface="Arial" charset="0"/>
              </a:endParaRPr>
            </a:p>
          </p:txBody>
        </p:sp>
        <p:sp>
          <p:nvSpPr>
            <p:cNvPr id="14394" name="Text Box 58"/>
            <p:cNvSpPr txBox="1">
              <a:spLocks noChangeArrowheads="1"/>
            </p:cNvSpPr>
            <p:nvPr/>
          </p:nvSpPr>
          <p:spPr bwMode="auto">
            <a:xfrm>
              <a:off x="1828800" y="2863850"/>
              <a:ext cx="1181100" cy="288925"/>
            </a:xfrm>
            <a:prstGeom prst="rect">
              <a:avLst/>
            </a:prstGeom>
            <a:noFill/>
            <a:ln w="9525">
              <a:noFill/>
              <a:miter lim="800000"/>
              <a:headEnd/>
              <a:tailEnd/>
            </a:ln>
          </p:spPr>
          <p:txBody>
            <a:bodyPr/>
            <a:lstStyle/>
            <a:p>
              <a:pPr algn="ctr" eaLnBrk="0" hangingPunct="0"/>
              <a:r>
                <a:rPr lang="en-US" sz="1000">
                  <a:latin typeface="Verdana" pitchFamily="34" charset="0"/>
                  <a:cs typeface="Arial" charset="0"/>
                </a:rPr>
                <a:t>Diperhatikan</a:t>
              </a:r>
              <a:endParaRPr lang="en-US" sz="1800">
                <a:latin typeface="Verdana" pitchFamily="34" charset="0"/>
                <a:cs typeface="Arial" charset="0"/>
              </a:endParaRPr>
            </a:p>
          </p:txBody>
        </p:sp>
        <p:sp>
          <p:nvSpPr>
            <p:cNvPr id="14395" name="Text Box 59"/>
            <p:cNvSpPr txBox="1">
              <a:spLocks noChangeArrowheads="1"/>
            </p:cNvSpPr>
            <p:nvPr/>
          </p:nvSpPr>
          <p:spPr bwMode="auto">
            <a:xfrm>
              <a:off x="3200400" y="3200400"/>
              <a:ext cx="685800" cy="577850"/>
            </a:xfrm>
            <a:prstGeom prst="rect">
              <a:avLst/>
            </a:prstGeom>
            <a:noFill/>
            <a:ln w="9525">
              <a:noFill/>
              <a:miter lim="800000"/>
              <a:headEnd/>
              <a:tailEnd/>
            </a:ln>
          </p:spPr>
          <p:txBody>
            <a:bodyPr/>
            <a:lstStyle/>
            <a:p>
              <a:pPr algn="ctr" eaLnBrk="0" hangingPunct="0"/>
              <a:r>
                <a:rPr lang="en-US" sz="1000" dirty="0">
                  <a:latin typeface="Verdana" pitchFamily="34" charset="0"/>
                  <a:cs typeface="Arial" charset="0"/>
                </a:rPr>
                <a:t>Dijabar-kan</a:t>
              </a:r>
              <a:endParaRPr lang="en-US" sz="1800" dirty="0">
                <a:latin typeface="Verdana" pitchFamily="34" charset="0"/>
                <a:cs typeface="Arial" charset="0"/>
              </a:endParaRPr>
            </a:p>
          </p:txBody>
        </p:sp>
        <p:sp>
          <p:nvSpPr>
            <p:cNvPr id="14396" name="Text Box 60"/>
            <p:cNvSpPr txBox="1">
              <a:spLocks noChangeArrowheads="1"/>
            </p:cNvSpPr>
            <p:nvPr/>
          </p:nvSpPr>
          <p:spPr bwMode="auto">
            <a:xfrm>
              <a:off x="2133600" y="1706563"/>
              <a:ext cx="876300" cy="288925"/>
            </a:xfrm>
            <a:prstGeom prst="rect">
              <a:avLst/>
            </a:prstGeom>
            <a:noFill/>
            <a:ln w="9525">
              <a:noFill/>
              <a:miter lim="800000"/>
              <a:headEnd/>
              <a:tailEnd/>
            </a:ln>
          </p:spPr>
          <p:txBody>
            <a:bodyPr/>
            <a:lstStyle/>
            <a:p>
              <a:pPr algn="ctr" eaLnBrk="0" hangingPunct="0"/>
              <a:r>
                <a:rPr lang="en-US" sz="1000" dirty="0">
                  <a:latin typeface="Verdana" pitchFamily="34" charset="0"/>
                  <a:cs typeface="Arial" charset="0"/>
                </a:rPr>
                <a:t>Pedoman</a:t>
              </a:r>
              <a:endParaRPr lang="en-US" sz="1800" dirty="0">
                <a:latin typeface="Verdana" pitchFamily="34" charset="0"/>
                <a:cs typeface="Arial" charset="0"/>
              </a:endParaRPr>
            </a:p>
          </p:txBody>
        </p:sp>
        <p:sp>
          <p:nvSpPr>
            <p:cNvPr id="14397" name="Text Box 61"/>
            <p:cNvSpPr txBox="1">
              <a:spLocks noChangeArrowheads="1"/>
            </p:cNvSpPr>
            <p:nvPr/>
          </p:nvSpPr>
          <p:spPr bwMode="auto">
            <a:xfrm>
              <a:off x="1981200" y="4019550"/>
              <a:ext cx="952500" cy="290513"/>
            </a:xfrm>
            <a:prstGeom prst="rect">
              <a:avLst/>
            </a:prstGeom>
            <a:noFill/>
            <a:ln w="9525">
              <a:noFill/>
              <a:miter lim="800000"/>
              <a:headEnd/>
              <a:tailEnd/>
            </a:ln>
          </p:spPr>
          <p:txBody>
            <a:bodyPr/>
            <a:lstStyle/>
            <a:p>
              <a:pPr algn="ctr" eaLnBrk="0" hangingPunct="0"/>
              <a:r>
                <a:rPr lang="en-US" sz="1000">
                  <a:latin typeface="Verdana" pitchFamily="34" charset="0"/>
                  <a:cs typeface="Arial" charset="0"/>
                </a:rPr>
                <a:t>Pedoman</a:t>
              </a:r>
              <a:endParaRPr lang="en-US" sz="1800">
                <a:latin typeface="Verdana" pitchFamily="34" charset="0"/>
                <a:cs typeface="Arial" charset="0"/>
              </a:endParaRPr>
            </a:p>
          </p:txBody>
        </p:sp>
        <p:sp>
          <p:nvSpPr>
            <p:cNvPr id="14398" name="Text Box 62"/>
            <p:cNvSpPr txBox="1">
              <a:spLocks noChangeArrowheads="1"/>
            </p:cNvSpPr>
            <p:nvPr/>
          </p:nvSpPr>
          <p:spPr bwMode="auto">
            <a:xfrm>
              <a:off x="3162300" y="1082675"/>
              <a:ext cx="800100" cy="288925"/>
            </a:xfrm>
            <a:prstGeom prst="rect">
              <a:avLst/>
            </a:prstGeom>
            <a:noFill/>
            <a:ln w="9525">
              <a:noFill/>
              <a:miter lim="800000"/>
              <a:headEnd/>
              <a:tailEnd/>
            </a:ln>
          </p:spPr>
          <p:txBody>
            <a:bodyPr/>
            <a:lstStyle/>
            <a:p>
              <a:pPr algn="ctr" eaLnBrk="0" hangingPunct="0"/>
              <a:r>
                <a:rPr lang="en-US" sz="1000" dirty="0">
                  <a:latin typeface="Verdana" pitchFamily="34" charset="0"/>
                  <a:cs typeface="Arial" charset="0"/>
                </a:rPr>
                <a:t>Pedoman</a:t>
              </a:r>
              <a:endParaRPr lang="en-US" sz="1800" dirty="0">
                <a:latin typeface="Verdana" pitchFamily="34" charset="0"/>
                <a:cs typeface="Arial" charset="0"/>
              </a:endParaRPr>
            </a:p>
          </p:txBody>
        </p:sp>
        <p:sp>
          <p:nvSpPr>
            <p:cNvPr id="14399" name="Text Box 63"/>
            <p:cNvSpPr txBox="1">
              <a:spLocks noChangeArrowheads="1"/>
            </p:cNvSpPr>
            <p:nvPr/>
          </p:nvSpPr>
          <p:spPr bwMode="auto">
            <a:xfrm>
              <a:off x="3124200" y="4454525"/>
              <a:ext cx="876300" cy="288925"/>
            </a:xfrm>
            <a:prstGeom prst="rect">
              <a:avLst/>
            </a:prstGeom>
            <a:noFill/>
            <a:ln w="9525">
              <a:noFill/>
              <a:miter lim="800000"/>
              <a:headEnd/>
              <a:tailEnd/>
            </a:ln>
          </p:spPr>
          <p:txBody>
            <a:bodyPr/>
            <a:lstStyle/>
            <a:p>
              <a:pPr algn="ctr" eaLnBrk="0" hangingPunct="0"/>
              <a:r>
                <a:rPr lang="en-US" sz="1000">
                  <a:latin typeface="Verdana" pitchFamily="34" charset="0"/>
                  <a:cs typeface="Arial" charset="0"/>
                </a:rPr>
                <a:t>Pedoman</a:t>
              </a:r>
              <a:endParaRPr lang="en-US" sz="1800">
                <a:latin typeface="Verdana" pitchFamily="34" charset="0"/>
                <a:cs typeface="Arial" charset="0"/>
              </a:endParaRPr>
            </a:p>
          </p:txBody>
        </p:sp>
        <p:sp>
          <p:nvSpPr>
            <p:cNvPr id="14400" name="Text Box 64"/>
            <p:cNvSpPr txBox="1">
              <a:spLocks noChangeArrowheads="1"/>
            </p:cNvSpPr>
            <p:nvPr/>
          </p:nvSpPr>
          <p:spPr bwMode="auto">
            <a:xfrm>
              <a:off x="3581400" y="1706563"/>
              <a:ext cx="914400" cy="288925"/>
            </a:xfrm>
            <a:prstGeom prst="rect">
              <a:avLst/>
            </a:prstGeom>
            <a:noFill/>
            <a:ln w="9525">
              <a:noFill/>
              <a:miter lim="800000"/>
              <a:headEnd/>
              <a:tailEnd/>
            </a:ln>
          </p:spPr>
          <p:txBody>
            <a:bodyPr/>
            <a:lstStyle/>
            <a:p>
              <a:pPr algn="ctr" eaLnBrk="0" hangingPunct="0"/>
              <a:r>
                <a:rPr lang="en-US" sz="1000" dirty="0">
                  <a:latin typeface="Verdana" pitchFamily="34" charset="0"/>
                  <a:cs typeface="Arial" charset="0"/>
                </a:rPr>
                <a:t>Diacu</a:t>
              </a:r>
              <a:endParaRPr lang="en-US" sz="1800" dirty="0">
                <a:latin typeface="Verdana" pitchFamily="34" charset="0"/>
                <a:cs typeface="Arial" charset="0"/>
              </a:endParaRPr>
            </a:p>
          </p:txBody>
        </p:sp>
        <p:sp>
          <p:nvSpPr>
            <p:cNvPr id="14401" name="Text Box 65"/>
            <p:cNvSpPr txBox="1">
              <a:spLocks noChangeArrowheads="1"/>
            </p:cNvSpPr>
            <p:nvPr/>
          </p:nvSpPr>
          <p:spPr bwMode="auto">
            <a:xfrm>
              <a:off x="3505200" y="4019550"/>
              <a:ext cx="914400" cy="290513"/>
            </a:xfrm>
            <a:prstGeom prst="rect">
              <a:avLst/>
            </a:prstGeom>
            <a:noFill/>
            <a:ln w="9525">
              <a:noFill/>
              <a:miter lim="800000"/>
              <a:headEnd/>
              <a:tailEnd/>
            </a:ln>
          </p:spPr>
          <p:txBody>
            <a:bodyPr/>
            <a:lstStyle/>
            <a:p>
              <a:pPr algn="ctr" eaLnBrk="0" hangingPunct="0"/>
              <a:r>
                <a:rPr lang="en-US" sz="1000">
                  <a:latin typeface="Verdana" pitchFamily="34" charset="0"/>
                  <a:cs typeface="Arial" charset="0"/>
                </a:rPr>
                <a:t>Diacu</a:t>
              </a:r>
              <a:endParaRPr lang="en-US" sz="1800">
                <a:latin typeface="Verdana" pitchFamily="34" charset="0"/>
                <a:cs typeface="Arial" charset="0"/>
              </a:endParaRPr>
            </a:p>
          </p:txBody>
        </p:sp>
        <p:sp>
          <p:nvSpPr>
            <p:cNvPr id="14402" name="Text Box 66"/>
            <p:cNvSpPr txBox="1">
              <a:spLocks noChangeArrowheads="1"/>
            </p:cNvSpPr>
            <p:nvPr/>
          </p:nvSpPr>
          <p:spPr bwMode="auto">
            <a:xfrm>
              <a:off x="4191000" y="2863850"/>
              <a:ext cx="2514600" cy="288925"/>
            </a:xfrm>
            <a:prstGeom prst="rect">
              <a:avLst/>
            </a:prstGeom>
            <a:noFill/>
            <a:ln w="9525">
              <a:noFill/>
              <a:miter lim="800000"/>
              <a:headEnd/>
              <a:tailEnd/>
            </a:ln>
          </p:spPr>
          <p:txBody>
            <a:bodyPr/>
            <a:lstStyle/>
            <a:p>
              <a:pPr eaLnBrk="0" hangingPunct="0"/>
              <a:r>
                <a:rPr lang="en-US" sz="1000">
                  <a:latin typeface="Verdana" pitchFamily="34" charset="0"/>
                  <a:cs typeface="Arial" charset="0"/>
                </a:rPr>
                <a:t>Diserasikan melalui Musrenbang</a:t>
              </a:r>
              <a:endParaRPr lang="en-US" sz="1800">
                <a:latin typeface="Verdana" pitchFamily="34" charset="0"/>
                <a:cs typeface="Arial" charset="0"/>
              </a:endParaRPr>
            </a:p>
          </p:txBody>
        </p:sp>
        <p:grpSp>
          <p:nvGrpSpPr>
            <p:cNvPr id="2" name="Group 67"/>
            <p:cNvGrpSpPr>
              <a:grpSpLocks/>
            </p:cNvGrpSpPr>
            <p:nvPr/>
          </p:nvGrpSpPr>
          <p:grpSpPr bwMode="auto">
            <a:xfrm>
              <a:off x="838200" y="5410200"/>
              <a:ext cx="4191730" cy="466725"/>
              <a:chOff x="816" y="3744"/>
              <a:chExt cx="2491" cy="179"/>
            </a:xfrm>
          </p:grpSpPr>
          <p:sp>
            <p:nvSpPr>
              <p:cNvPr id="14409" name="Line 68"/>
              <p:cNvSpPr>
                <a:spLocks noChangeShapeType="1"/>
              </p:cNvSpPr>
              <p:nvPr/>
            </p:nvSpPr>
            <p:spPr bwMode="auto">
              <a:xfrm flipV="1">
                <a:off x="816" y="3832"/>
                <a:ext cx="2491" cy="8"/>
              </a:xfrm>
              <a:prstGeom prst="line">
                <a:avLst/>
              </a:prstGeom>
              <a:noFill/>
              <a:ln w="28575">
                <a:solidFill>
                  <a:srgbClr val="C00000"/>
                </a:solidFill>
                <a:round/>
                <a:headEnd type="triangle" w="med" len="med"/>
                <a:tailEnd type="triangle" w="med" len="med"/>
              </a:ln>
            </p:spPr>
            <p:txBody>
              <a:bodyPr/>
              <a:lstStyle/>
              <a:p>
                <a:endParaRPr lang="en-US"/>
              </a:p>
            </p:txBody>
          </p:sp>
          <p:sp>
            <p:nvSpPr>
              <p:cNvPr id="14410" name="Text Box 69"/>
              <p:cNvSpPr txBox="1">
                <a:spLocks noChangeArrowheads="1"/>
              </p:cNvSpPr>
              <p:nvPr/>
            </p:nvSpPr>
            <p:spPr bwMode="auto">
              <a:xfrm>
                <a:off x="1632" y="3744"/>
                <a:ext cx="763" cy="179"/>
              </a:xfrm>
              <a:prstGeom prst="rect">
                <a:avLst/>
              </a:prstGeom>
              <a:solidFill>
                <a:srgbClr val="66CCFF"/>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algn="ctr" eaLnBrk="0" hangingPunct="0"/>
                <a:r>
                  <a:rPr lang="en-US" sz="1200" b="1" dirty="0">
                    <a:latin typeface="Verdana" pitchFamily="34" charset="0"/>
                    <a:cs typeface="Arial" charset="0"/>
                  </a:rPr>
                  <a:t>UU 25/2004 ttg SPPN</a:t>
                </a:r>
              </a:p>
            </p:txBody>
          </p:sp>
        </p:grpSp>
        <p:grpSp>
          <p:nvGrpSpPr>
            <p:cNvPr id="3" name="Group 70"/>
            <p:cNvGrpSpPr>
              <a:grpSpLocks/>
            </p:cNvGrpSpPr>
            <p:nvPr/>
          </p:nvGrpSpPr>
          <p:grpSpPr bwMode="auto">
            <a:xfrm>
              <a:off x="3886200" y="5638800"/>
              <a:ext cx="4114800" cy="466725"/>
              <a:chOff x="2496" y="3785"/>
              <a:chExt cx="2592" cy="231"/>
            </a:xfrm>
          </p:grpSpPr>
          <p:sp>
            <p:nvSpPr>
              <p:cNvPr id="14407" name="Line 71"/>
              <p:cNvSpPr>
                <a:spLocks noChangeShapeType="1"/>
              </p:cNvSpPr>
              <p:nvPr/>
            </p:nvSpPr>
            <p:spPr bwMode="auto">
              <a:xfrm flipV="1">
                <a:off x="2496" y="3862"/>
                <a:ext cx="2592" cy="3"/>
              </a:xfrm>
              <a:prstGeom prst="line">
                <a:avLst/>
              </a:prstGeom>
              <a:noFill/>
              <a:ln w="28575">
                <a:solidFill>
                  <a:srgbClr val="002060"/>
                </a:solidFill>
                <a:round/>
                <a:headEnd type="triangle" w="med" len="med"/>
                <a:tailEnd type="triangle" w="med" len="med"/>
              </a:ln>
            </p:spPr>
            <p:txBody>
              <a:bodyPr/>
              <a:lstStyle/>
              <a:p>
                <a:endParaRPr lang="en-US"/>
              </a:p>
            </p:txBody>
          </p:sp>
          <p:sp>
            <p:nvSpPr>
              <p:cNvPr id="14408" name="Text Box 72"/>
              <p:cNvSpPr txBox="1">
                <a:spLocks noChangeArrowheads="1"/>
              </p:cNvSpPr>
              <p:nvPr/>
            </p:nvSpPr>
            <p:spPr bwMode="auto">
              <a:xfrm>
                <a:off x="3728" y="3785"/>
                <a:ext cx="785" cy="231"/>
              </a:xfrm>
              <a:prstGeom prst="rect">
                <a:avLst/>
              </a:prstGeom>
              <a:solidFill>
                <a:srgbClr val="66CCFF"/>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spAutoFit/>
              </a:bodyPr>
              <a:lstStyle/>
              <a:p>
                <a:pPr algn="ctr" eaLnBrk="0" hangingPunct="0"/>
                <a:r>
                  <a:rPr lang="en-US" sz="1200" b="1" dirty="0">
                    <a:latin typeface="Verdana" pitchFamily="34" charset="0"/>
                    <a:cs typeface="Arial" charset="0"/>
                  </a:rPr>
                  <a:t>UU 17/2003</a:t>
                </a:r>
              </a:p>
              <a:p>
                <a:pPr algn="ctr" eaLnBrk="0" hangingPunct="0"/>
                <a:r>
                  <a:rPr lang="en-US" sz="1200" b="1" dirty="0">
                    <a:latin typeface="Verdana" pitchFamily="34" charset="0"/>
                    <a:cs typeface="Arial" charset="0"/>
                  </a:rPr>
                  <a:t>ttg KN</a:t>
                </a:r>
              </a:p>
            </p:txBody>
          </p:sp>
        </p:grpSp>
        <p:sp>
          <p:nvSpPr>
            <p:cNvPr id="14405" name="Text Box 73"/>
            <p:cNvSpPr txBox="1">
              <a:spLocks noChangeArrowheads="1"/>
            </p:cNvSpPr>
            <p:nvPr/>
          </p:nvSpPr>
          <p:spPr bwMode="auto">
            <a:xfrm rot="5400000">
              <a:off x="7513659" y="1513573"/>
              <a:ext cx="1768433" cy="646331"/>
            </a:xfrm>
            <a:prstGeom prst="rect">
              <a:avLst/>
            </a:prstGeom>
            <a:noFill/>
            <a:ln w="28575">
              <a:noFill/>
              <a:miter lim="800000"/>
              <a:headEnd/>
              <a:tailEnd/>
            </a:ln>
          </p:spPr>
          <p:txBody>
            <a:bodyPr wrap="none">
              <a:spAutoFit/>
            </a:bodyPr>
            <a:lstStyle/>
            <a:p>
              <a:pPr algn="ctr" eaLnBrk="0" hangingPunct="0"/>
              <a:r>
                <a:rPr lang="en-US" sz="1800" b="1" dirty="0">
                  <a:solidFill>
                    <a:srgbClr val="002060"/>
                  </a:solidFill>
                  <a:effectLst>
                    <a:outerShdw blurRad="38100" dist="38100" dir="2700000" algn="tl">
                      <a:srgbClr val="000000">
                        <a:alpha val="43137"/>
                      </a:srgbClr>
                    </a:outerShdw>
                  </a:effectLst>
                  <a:latin typeface="Verdana" pitchFamily="34" charset="0"/>
                  <a:cs typeface="Arial" charset="0"/>
                </a:rPr>
                <a:t>Pemerintah </a:t>
              </a:r>
            </a:p>
            <a:p>
              <a:pPr algn="ctr" eaLnBrk="0" hangingPunct="0"/>
              <a:r>
                <a:rPr lang="en-US" sz="1800" b="1" dirty="0">
                  <a:solidFill>
                    <a:srgbClr val="002060"/>
                  </a:solidFill>
                  <a:effectLst>
                    <a:outerShdw blurRad="38100" dist="38100" dir="2700000" algn="tl">
                      <a:srgbClr val="000000">
                        <a:alpha val="43137"/>
                      </a:srgbClr>
                    </a:outerShdw>
                  </a:effectLst>
                  <a:latin typeface="Verdana" pitchFamily="34" charset="0"/>
                  <a:cs typeface="Arial" charset="0"/>
                </a:rPr>
                <a:t>Pusat</a:t>
              </a:r>
            </a:p>
          </p:txBody>
        </p:sp>
        <p:sp>
          <p:nvSpPr>
            <p:cNvPr id="14406" name="Text Box 74"/>
            <p:cNvSpPr txBox="1">
              <a:spLocks noChangeArrowheads="1"/>
            </p:cNvSpPr>
            <p:nvPr/>
          </p:nvSpPr>
          <p:spPr bwMode="auto">
            <a:xfrm rot="5400000">
              <a:off x="7513659" y="3921810"/>
              <a:ext cx="1768433" cy="646331"/>
            </a:xfrm>
            <a:prstGeom prst="rect">
              <a:avLst/>
            </a:prstGeom>
            <a:noFill/>
            <a:ln w="9525">
              <a:noFill/>
              <a:miter lim="800000"/>
              <a:headEnd/>
              <a:tailEnd/>
            </a:ln>
          </p:spPr>
          <p:txBody>
            <a:bodyPr wrap="none">
              <a:spAutoFit/>
            </a:bodyPr>
            <a:lstStyle/>
            <a:p>
              <a:pPr algn="ctr" eaLnBrk="0" hangingPunct="0"/>
              <a:r>
                <a:rPr lang="en-US" sz="1800" b="1" dirty="0">
                  <a:solidFill>
                    <a:srgbClr val="002060"/>
                  </a:solidFill>
                  <a:effectLst>
                    <a:outerShdw blurRad="38100" dist="38100" dir="2700000" algn="tl">
                      <a:srgbClr val="000000">
                        <a:alpha val="43137"/>
                      </a:srgbClr>
                    </a:outerShdw>
                  </a:effectLst>
                  <a:latin typeface="Verdana" pitchFamily="34" charset="0"/>
                  <a:cs typeface="Arial" charset="0"/>
                </a:rPr>
                <a:t>Pemerintah </a:t>
              </a:r>
            </a:p>
            <a:p>
              <a:pPr algn="ctr" eaLnBrk="0" hangingPunct="0"/>
              <a:r>
                <a:rPr lang="en-US" sz="1800" b="1" dirty="0">
                  <a:solidFill>
                    <a:srgbClr val="002060"/>
                  </a:solidFill>
                  <a:effectLst>
                    <a:outerShdw blurRad="38100" dist="38100" dir="2700000" algn="tl">
                      <a:srgbClr val="000000">
                        <a:alpha val="43137"/>
                      </a:srgbClr>
                    </a:outerShdw>
                  </a:effectLst>
                  <a:latin typeface="Verdana" pitchFamily="34" charset="0"/>
                  <a:cs typeface="Arial" charset="0"/>
                </a:rPr>
                <a:t>Daerah</a:t>
              </a:r>
            </a:p>
          </p:txBody>
        </p:sp>
        <p:cxnSp>
          <p:nvCxnSpPr>
            <p:cNvPr id="76" name="Straight Connector 75"/>
            <p:cNvCxnSpPr/>
            <p:nvPr/>
          </p:nvCxnSpPr>
          <p:spPr>
            <a:xfrm rot="5400000">
              <a:off x="7581900" y="5829300"/>
              <a:ext cx="838200" cy="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419100" y="5829300"/>
              <a:ext cx="838200" cy="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5400000">
              <a:off x="4610100" y="5829300"/>
              <a:ext cx="838200" cy="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3467100" y="5829300"/>
              <a:ext cx="838200" cy="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3581400" y="838200"/>
              <a:ext cx="0" cy="563880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457200" y="6096000"/>
              <a:ext cx="3124200" cy="369332"/>
            </a:xfrm>
            <a:prstGeom prst="rect">
              <a:avLst/>
            </a:prstGeom>
            <a:noFill/>
          </p:spPr>
          <p:txBody>
            <a:bodyPr wrap="square" rtlCol="0">
              <a:spAutoFit/>
            </a:bodyPr>
            <a:lstStyle/>
            <a:p>
              <a:r>
                <a:rPr lang="en-US" b="1" i="1" dirty="0" smtClean="0">
                  <a:solidFill>
                    <a:srgbClr val="C00000"/>
                  </a:solidFill>
                  <a:effectLst>
                    <a:outerShdw blurRad="38100" dist="38100" dir="2700000" algn="tl">
                      <a:srgbClr val="000000">
                        <a:alpha val="43137"/>
                      </a:srgbClr>
                    </a:outerShdw>
                  </a:effectLst>
                </a:rPr>
                <a:t>STRATEGY FORMULATION</a:t>
              </a:r>
              <a:endParaRPr lang="en-US" b="1" i="1" dirty="0">
                <a:solidFill>
                  <a:srgbClr val="C00000"/>
                </a:solidFill>
                <a:effectLst>
                  <a:outerShdw blurRad="38100" dist="38100" dir="2700000" algn="tl">
                    <a:srgbClr val="000000">
                      <a:alpha val="43137"/>
                    </a:srgbClr>
                  </a:outerShdw>
                </a:effectLst>
              </a:endParaRPr>
            </a:p>
          </p:txBody>
        </p:sp>
        <p:sp>
          <p:nvSpPr>
            <p:cNvPr id="82" name="TextBox 81"/>
            <p:cNvSpPr txBox="1"/>
            <p:nvPr/>
          </p:nvSpPr>
          <p:spPr>
            <a:xfrm>
              <a:off x="4419600" y="6102647"/>
              <a:ext cx="3124200" cy="369332"/>
            </a:xfrm>
            <a:prstGeom prst="rect">
              <a:avLst/>
            </a:prstGeom>
            <a:noFill/>
          </p:spPr>
          <p:txBody>
            <a:bodyPr wrap="square" rtlCol="0">
              <a:spAutoFit/>
            </a:bodyPr>
            <a:lstStyle/>
            <a:p>
              <a:r>
                <a:rPr lang="en-US" b="1" i="1" dirty="0" smtClean="0">
                  <a:solidFill>
                    <a:srgbClr val="C00000"/>
                  </a:solidFill>
                  <a:effectLst>
                    <a:outerShdw blurRad="38100" dist="38100" dir="2700000" algn="tl">
                      <a:srgbClr val="000000">
                        <a:alpha val="43137"/>
                      </a:srgbClr>
                    </a:outerShdw>
                  </a:effectLst>
                </a:rPr>
                <a:t>STRATEGY IMPLEMENTATION</a:t>
              </a:r>
              <a:endParaRPr lang="en-US" b="1" i="1" dirty="0">
                <a:solidFill>
                  <a:srgbClr val="C00000"/>
                </a:solidFill>
                <a:effectLst>
                  <a:outerShdw blurRad="38100" dist="38100" dir="2700000" algn="tl">
                    <a:srgbClr val="000000">
                      <a:alpha val="43137"/>
                    </a:srgbClr>
                  </a:outerShdw>
                </a:effectLst>
              </a:endParaRPr>
            </a:p>
          </p:txBody>
        </p:sp>
        <p:cxnSp>
          <p:nvCxnSpPr>
            <p:cNvPr id="8" name="Straight Arrow Connector 7"/>
            <p:cNvCxnSpPr>
              <a:stCxn id="6" idx="3"/>
              <a:endCxn id="82" idx="1"/>
            </p:cNvCxnSpPr>
            <p:nvPr/>
          </p:nvCxnSpPr>
          <p:spPr>
            <a:xfrm>
              <a:off x="3581400" y="6280666"/>
              <a:ext cx="838200" cy="66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p:cNvCxnSpPr/>
            <p:nvPr/>
          </p:nvCxnSpPr>
          <p:spPr>
            <a:xfrm>
              <a:off x="2971800" y="6287313"/>
              <a:ext cx="566531" cy="66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rot="19141873">
              <a:off x="2667000" y="2907921"/>
              <a:ext cx="5105400" cy="1384995"/>
            </a:xfrm>
            <a:prstGeom prst="rect">
              <a:avLst/>
            </a:prstGeom>
            <a:noFill/>
          </p:spPr>
          <p:txBody>
            <a:bodyPr wrap="square" rtlCol="0">
              <a:spAutoFit/>
            </a:bodyPr>
            <a:lstStyle/>
            <a:p>
              <a:pPr algn="ctr"/>
              <a:r>
                <a:rPr lang="en-US" sz="2800" b="1" i="1" dirty="0" err="1">
                  <a:solidFill>
                    <a:srgbClr val="C00000"/>
                  </a:solidFill>
                  <a:effectLst>
                    <a:outerShdw blurRad="38100" dist="38100" dir="2700000" algn="tl">
                      <a:srgbClr val="000000">
                        <a:alpha val="43137"/>
                      </a:srgbClr>
                    </a:outerShdw>
                  </a:effectLst>
                </a:rPr>
                <a:t>Dimana</a:t>
              </a:r>
              <a:r>
                <a:rPr lang="en-US" sz="2800" b="1" i="1" dirty="0">
                  <a:solidFill>
                    <a:srgbClr val="C00000"/>
                  </a:solidFill>
                  <a:effectLst>
                    <a:outerShdw blurRad="38100" dist="38100" dir="2700000" algn="tl">
                      <a:srgbClr val="000000">
                        <a:alpha val="43137"/>
                      </a:srgbClr>
                    </a:outerShdw>
                  </a:effectLst>
                </a:rPr>
                <a:t> RTRW/</a:t>
              </a:r>
              <a:r>
                <a:rPr lang="en-US" sz="2800" b="1" i="1" dirty="0" err="1">
                  <a:solidFill>
                    <a:srgbClr val="C00000"/>
                  </a:solidFill>
                  <a:effectLst>
                    <a:outerShdw blurRad="38100" dist="38100" dir="2700000" algn="tl">
                      <a:srgbClr val="000000">
                        <a:alpha val="43137"/>
                      </a:srgbClr>
                    </a:outerShdw>
                  </a:effectLst>
                </a:rPr>
                <a:t>Penataan</a:t>
              </a:r>
              <a:r>
                <a:rPr lang="en-US" sz="2800" b="1" i="1" dirty="0">
                  <a:solidFill>
                    <a:srgbClr val="C00000"/>
                  </a:solidFill>
                  <a:effectLst>
                    <a:outerShdw blurRad="38100" dist="38100" dir="2700000" algn="tl">
                      <a:srgbClr val="000000">
                        <a:alpha val="43137"/>
                      </a:srgbClr>
                    </a:outerShdw>
                  </a:effectLst>
                </a:rPr>
                <a:t> </a:t>
              </a:r>
              <a:r>
                <a:rPr lang="en-US" sz="2800" b="1" i="1" dirty="0" err="1" smtClean="0">
                  <a:solidFill>
                    <a:srgbClr val="C00000"/>
                  </a:solidFill>
                  <a:effectLst>
                    <a:outerShdw blurRad="38100" dist="38100" dir="2700000" algn="tl">
                      <a:srgbClr val="000000">
                        <a:alpha val="43137"/>
                      </a:srgbClr>
                    </a:outerShdw>
                  </a:effectLst>
                </a:rPr>
                <a:t>Ruang</a:t>
              </a:r>
              <a:r>
                <a:rPr lang="en-US" sz="2800" b="1" i="1" dirty="0" smtClean="0">
                  <a:solidFill>
                    <a:srgbClr val="C00000"/>
                  </a:solidFill>
                  <a:effectLst>
                    <a:outerShdw blurRad="38100" dist="38100" dir="2700000" algn="tl">
                      <a:srgbClr val="000000">
                        <a:alpha val="43137"/>
                      </a:srgbClr>
                    </a:outerShdw>
                  </a:effectLst>
                </a:rPr>
                <a:t> </a:t>
              </a:r>
              <a:r>
                <a:rPr lang="en-US" sz="2800" b="1" i="1" dirty="0" err="1" smtClean="0">
                  <a:solidFill>
                    <a:srgbClr val="C00000"/>
                  </a:solidFill>
                  <a:effectLst>
                    <a:outerShdw blurRad="38100" dist="38100" dir="2700000" algn="tl">
                      <a:srgbClr val="000000">
                        <a:alpha val="43137"/>
                      </a:srgbClr>
                    </a:outerShdw>
                  </a:effectLst>
                </a:rPr>
                <a:t>Diintegrasikan</a:t>
              </a:r>
              <a:r>
                <a:rPr lang="en-US" sz="2800" b="1" i="1" dirty="0" smtClean="0">
                  <a:solidFill>
                    <a:srgbClr val="C00000"/>
                  </a:solidFill>
                  <a:effectLst>
                    <a:outerShdw blurRad="38100" dist="38100" dir="2700000" algn="tl">
                      <a:srgbClr val="000000">
                        <a:alpha val="43137"/>
                      </a:srgbClr>
                    </a:outerShdw>
                  </a:effectLst>
                </a:rPr>
                <a:t>?</a:t>
              </a:r>
              <a:endParaRPr lang="en-US" sz="2800" b="1" i="1" dirty="0">
                <a:solidFill>
                  <a:srgbClr val="C00000"/>
                </a:solidFill>
                <a:effectLst>
                  <a:outerShdw blurRad="38100" dist="38100" dir="2700000" algn="tl">
                    <a:srgbClr val="000000">
                      <a:alpha val="43137"/>
                    </a:srgbClr>
                  </a:outerShdw>
                </a:effectLst>
              </a:endParaRPr>
            </a:p>
            <a:p>
              <a:pPr algn="ctr"/>
              <a:endParaRPr lang="en-US" sz="2800" dirty="0"/>
            </a:p>
          </p:txBody>
        </p:sp>
      </p:grpSp>
      <p:sp>
        <p:nvSpPr>
          <p:cNvPr id="89" name="TextBox 88"/>
          <p:cNvSpPr txBox="1"/>
          <p:nvPr/>
        </p:nvSpPr>
        <p:spPr>
          <a:xfrm>
            <a:off x="2406926" y="6533634"/>
            <a:ext cx="3124200" cy="369332"/>
          </a:xfrm>
          <a:prstGeom prst="rect">
            <a:avLst/>
          </a:prstGeom>
          <a:noFill/>
        </p:spPr>
        <p:txBody>
          <a:bodyPr wrap="square" rtlCol="0">
            <a:spAutoFit/>
          </a:bodyPr>
          <a:lstStyle/>
          <a:p>
            <a:r>
              <a:rPr lang="en-US" b="1" i="1" dirty="0" smtClean="0">
                <a:solidFill>
                  <a:srgbClr val="C00000"/>
                </a:solidFill>
                <a:effectLst>
                  <a:outerShdw blurRad="38100" dist="38100" dir="2700000" algn="tl">
                    <a:srgbClr val="000000">
                      <a:alpha val="43137"/>
                    </a:srgbClr>
                  </a:outerShdw>
                </a:effectLst>
              </a:rPr>
              <a:t>STRATEGY EVALUATION</a:t>
            </a:r>
            <a:endParaRPr lang="en-US" b="1" i="1" dirty="0">
              <a:solidFill>
                <a:srgbClr val="C00000"/>
              </a:solidFill>
              <a:effectLst>
                <a:outerShdw blurRad="38100" dist="38100" dir="2700000" algn="tl">
                  <a:srgbClr val="000000">
                    <a:alpha val="43137"/>
                  </a:srgbClr>
                </a:outerShdw>
              </a:effectLst>
            </a:endParaRPr>
          </a:p>
        </p:txBody>
      </p:sp>
      <p:cxnSp>
        <p:nvCxnSpPr>
          <p:cNvPr id="13" name="Straight Arrow Connector 12"/>
          <p:cNvCxnSpPr/>
          <p:nvPr/>
        </p:nvCxnSpPr>
        <p:spPr>
          <a:xfrm flipH="1">
            <a:off x="4800600" y="6718300"/>
            <a:ext cx="32004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p:nvPr/>
        </p:nvCxnSpPr>
        <p:spPr>
          <a:xfrm flipH="1">
            <a:off x="762000" y="6718300"/>
            <a:ext cx="16002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1396820"/>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Strategy Evaluation</a:t>
            </a:r>
            <a:endParaRPr lang="en-US" dirty="0"/>
          </a:p>
        </p:txBody>
      </p:sp>
      <p:sp>
        <p:nvSpPr>
          <p:cNvPr id="4" name="Rectangle 3"/>
          <p:cNvSpPr/>
          <p:nvPr/>
        </p:nvSpPr>
        <p:spPr>
          <a:xfrm>
            <a:off x="2057400" y="2133600"/>
            <a:ext cx="5562600" cy="3581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a:off x="2057400" y="2133600"/>
            <a:ext cx="0" cy="3581400"/>
          </a:xfrm>
          <a:prstGeom prst="line">
            <a:avLst/>
          </a:prstGeom>
          <a:ln w="57150">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057400" y="5715000"/>
            <a:ext cx="5562600" cy="0"/>
          </a:xfrm>
          <a:prstGeom prst="line">
            <a:avLst/>
          </a:prstGeom>
          <a:ln w="57150">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2057400" y="2133600"/>
            <a:ext cx="5181600" cy="358140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11" name="Arc 10"/>
          <p:cNvSpPr/>
          <p:nvPr/>
        </p:nvSpPr>
        <p:spPr>
          <a:xfrm>
            <a:off x="3124200" y="4343400"/>
            <a:ext cx="3581401" cy="1981200"/>
          </a:xfrm>
          <a:prstGeom prst="arc">
            <a:avLst>
              <a:gd name="adj1" fmla="val 12022605"/>
              <a:gd name="adj2" fmla="val 0"/>
            </a:avLst>
          </a:prstGeom>
          <a:ln w="38100">
            <a:solidFill>
              <a:srgbClr val="C0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Oval 11"/>
          <p:cNvSpPr/>
          <p:nvPr/>
        </p:nvSpPr>
        <p:spPr>
          <a:xfrm>
            <a:off x="4038600" y="4366698"/>
            <a:ext cx="1524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2362200" y="5329030"/>
            <a:ext cx="1524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7124702" y="2064018"/>
            <a:ext cx="1524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7239000" y="1924733"/>
            <a:ext cx="1295400" cy="646331"/>
          </a:xfrm>
          <a:prstGeom prst="rect">
            <a:avLst/>
          </a:prstGeom>
          <a:noFill/>
        </p:spPr>
        <p:txBody>
          <a:bodyPr wrap="square" rtlCol="0">
            <a:spAutoFit/>
          </a:bodyPr>
          <a:lstStyle/>
          <a:p>
            <a:r>
              <a:rPr lang="en-US" dirty="0" err="1" smtClean="0"/>
              <a:t>Kondisi</a:t>
            </a:r>
            <a:r>
              <a:rPr lang="en-US" dirty="0" smtClean="0"/>
              <a:t> TUJUAN</a:t>
            </a:r>
            <a:endParaRPr lang="en-US" dirty="0"/>
          </a:p>
        </p:txBody>
      </p:sp>
      <p:sp>
        <p:nvSpPr>
          <p:cNvPr id="16" name="TextBox 15"/>
          <p:cNvSpPr txBox="1"/>
          <p:nvPr/>
        </p:nvSpPr>
        <p:spPr>
          <a:xfrm>
            <a:off x="3810000" y="4550320"/>
            <a:ext cx="1295400" cy="646331"/>
          </a:xfrm>
          <a:prstGeom prst="rect">
            <a:avLst/>
          </a:prstGeom>
          <a:noFill/>
        </p:spPr>
        <p:txBody>
          <a:bodyPr wrap="square" rtlCol="0">
            <a:spAutoFit/>
          </a:bodyPr>
          <a:lstStyle/>
          <a:p>
            <a:r>
              <a:rPr lang="en-US" dirty="0" err="1" smtClean="0"/>
              <a:t>Kondisi</a:t>
            </a:r>
            <a:r>
              <a:rPr lang="en-US" dirty="0" smtClean="0"/>
              <a:t> </a:t>
            </a:r>
            <a:r>
              <a:rPr lang="en-US" dirty="0" err="1" smtClean="0"/>
              <a:t>saat</a:t>
            </a:r>
            <a:r>
              <a:rPr lang="en-US" dirty="0" smtClean="0"/>
              <a:t> </a:t>
            </a:r>
            <a:r>
              <a:rPr lang="en-US" dirty="0" err="1" smtClean="0"/>
              <a:t>ini</a:t>
            </a:r>
            <a:endParaRPr lang="en-US" dirty="0"/>
          </a:p>
        </p:txBody>
      </p:sp>
      <p:sp>
        <p:nvSpPr>
          <p:cNvPr id="17" name="TextBox 16"/>
          <p:cNvSpPr txBox="1"/>
          <p:nvPr/>
        </p:nvSpPr>
        <p:spPr>
          <a:xfrm>
            <a:off x="2514600" y="5117894"/>
            <a:ext cx="1295400" cy="646331"/>
          </a:xfrm>
          <a:prstGeom prst="rect">
            <a:avLst/>
          </a:prstGeom>
          <a:noFill/>
        </p:spPr>
        <p:txBody>
          <a:bodyPr wrap="square" rtlCol="0">
            <a:spAutoFit/>
          </a:bodyPr>
          <a:lstStyle/>
          <a:p>
            <a:r>
              <a:rPr lang="en-US" dirty="0" err="1" smtClean="0"/>
              <a:t>Kondisi</a:t>
            </a:r>
            <a:r>
              <a:rPr lang="en-US" dirty="0" smtClean="0"/>
              <a:t> </a:t>
            </a:r>
            <a:r>
              <a:rPr lang="en-US" dirty="0" err="1" smtClean="0"/>
              <a:t>awal</a:t>
            </a:r>
            <a:endParaRPr lang="en-US" dirty="0"/>
          </a:p>
        </p:txBody>
      </p:sp>
      <p:cxnSp>
        <p:nvCxnSpPr>
          <p:cNvPr id="19" name="Straight Arrow Connector 18"/>
          <p:cNvCxnSpPr/>
          <p:nvPr/>
        </p:nvCxnSpPr>
        <p:spPr>
          <a:xfrm>
            <a:off x="4572000" y="4038600"/>
            <a:ext cx="0" cy="301486"/>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5162550" y="3716520"/>
            <a:ext cx="19050" cy="601488"/>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a:off x="5905499" y="3200400"/>
            <a:ext cx="1" cy="1152867"/>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907985" y="3369286"/>
            <a:ext cx="1731065" cy="923330"/>
          </a:xfrm>
          <a:prstGeom prst="rect">
            <a:avLst/>
          </a:prstGeom>
          <a:noFill/>
        </p:spPr>
        <p:txBody>
          <a:bodyPr wrap="square" rtlCol="0">
            <a:spAutoFit/>
          </a:bodyPr>
          <a:lstStyle/>
          <a:p>
            <a:r>
              <a:rPr lang="en-US" b="1" dirty="0" err="1" smtClean="0">
                <a:solidFill>
                  <a:srgbClr val="C00000"/>
                </a:solidFill>
                <a:effectLst>
                  <a:outerShdw blurRad="38100" dist="38100" dir="2700000" algn="tl">
                    <a:srgbClr val="000000">
                      <a:alpha val="43137"/>
                    </a:srgbClr>
                  </a:outerShdw>
                </a:effectLst>
              </a:rPr>
              <a:t>Tekanan</a:t>
            </a:r>
            <a:r>
              <a:rPr lang="en-US" b="1" dirty="0" smtClean="0">
                <a:solidFill>
                  <a:srgbClr val="C00000"/>
                </a:solidFill>
                <a:effectLst>
                  <a:outerShdw blurRad="38100" dist="38100" dir="2700000" algn="tl">
                    <a:srgbClr val="000000">
                      <a:alpha val="43137"/>
                    </a:srgbClr>
                  </a:outerShdw>
                </a:effectLst>
              </a:rPr>
              <a:t> Unforeseen </a:t>
            </a:r>
            <a:r>
              <a:rPr lang="en-US" b="1" dirty="0">
                <a:solidFill>
                  <a:srgbClr val="C00000"/>
                </a:solidFill>
                <a:effectLst>
                  <a:outerShdw blurRad="38100" dist="38100" dir="2700000" algn="tl">
                    <a:srgbClr val="000000">
                      <a:alpha val="43137"/>
                    </a:srgbClr>
                  </a:outerShdw>
                </a:effectLst>
              </a:rPr>
              <a:t>Events</a:t>
            </a:r>
          </a:p>
        </p:txBody>
      </p:sp>
      <p:cxnSp>
        <p:nvCxnSpPr>
          <p:cNvPr id="28" name="Straight Arrow Connector 27"/>
          <p:cNvCxnSpPr/>
          <p:nvPr/>
        </p:nvCxnSpPr>
        <p:spPr>
          <a:xfrm flipH="1">
            <a:off x="5537337" y="3435787"/>
            <a:ext cx="2485" cy="867027"/>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4876800" y="3924300"/>
            <a:ext cx="0" cy="339586"/>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6704772" y="4724400"/>
            <a:ext cx="1295400" cy="923330"/>
          </a:xfrm>
          <a:prstGeom prst="rect">
            <a:avLst/>
          </a:prstGeom>
          <a:noFill/>
        </p:spPr>
        <p:txBody>
          <a:bodyPr wrap="square" rtlCol="0">
            <a:spAutoFit/>
          </a:bodyPr>
          <a:lstStyle/>
          <a:p>
            <a:r>
              <a:rPr lang="en-US" dirty="0" err="1" smtClean="0"/>
              <a:t>Kondisi</a:t>
            </a:r>
            <a:r>
              <a:rPr lang="en-US" dirty="0" smtClean="0"/>
              <a:t> </a:t>
            </a:r>
            <a:r>
              <a:rPr lang="en-US" dirty="0" err="1" smtClean="0"/>
              <a:t>kinerja</a:t>
            </a:r>
            <a:r>
              <a:rPr lang="en-US" dirty="0" smtClean="0"/>
              <a:t> </a:t>
            </a:r>
            <a:r>
              <a:rPr lang="en-US" dirty="0" err="1" smtClean="0"/>
              <a:t>terpuruk</a:t>
            </a:r>
            <a:endParaRPr lang="en-US" dirty="0"/>
          </a:p>
        </p:txBody>
      </p:sp>
      <p:sp>
        <p:nvSpPr>
          <p:cNvPr id="34" name="Oval 33"/>
          <p:cNvSpPr/>
          <p:nvPr/>
        </p:nvSpPr>
        <p:spPr>
          <a:xfrm>
            <a:off x="6602896" y="5100430"/>
            <a:ext cx="152400" cy="22860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Up Arrow 34"/>
          <p:cNvSpPr/>
          <p:nvPr/>
        </p:nvSpPr>
        <p:spPr>
          <a:xfrm>
            <a:off x="4684852" y="3959014"/>
            <a:ext cx="87795" cy="39425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Up Arrow 35"/>
          <p:cNvSpPr/>
          <p:nvPr/>
        </p:nvSpPr>
        <p:spPr>
          <a:xfrm>
            <a:off x="5271257" y="3561212"/>
            <a:ext cx="118444" cy="80548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Up Arrow 36"/>
          <p:cNvSpPr/>
          <p:nvPr/>
        </p:nvSpPr>
        <p:spPr>
          <a:xfrm>
            <a:off x="5620316" y="3369286"/>
            <a:ext cx="134283" cy="109009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Up Arrow 37"/>
          <p:cNvSpPr/>
          <p:nvPr/>
        </p:nvSpPr>
        <p:spPr>
          <a:xfrm>
            <a:off x="4924841" y="3806814"/>
            <a:ext cx="133556" cy="5332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6961947" y="5679062"/>
            <a:ext cx="781050" cy="369332"/>
          </a:xfrm>
          <a:prstGeom prst="rect">
            <a:avLst/>
          </a:prstGeom>
          <a:noFill/>
        </p:spPr>
        <p:txBody>
          <a:bodyPr wrap="square" rtlCol="0">
            <a:spAutoFit/>
          </a:bodyPr>
          <a:lstStyle/>
          <a:p>
            <a:r>
              <a:rPr lang="en-US" b="1" dirty="0" err="1" smtClean="0">
                <a:solidFill>
                  <a:schemeClr val="accent6">
                    <a:lumMod val="75000"/>
                  </a:schemeClr>
                </a:solidFill>
                <a:effectLst>
                  <a:outerShdw blurRad="38100" dist="38100" dir="2700000" algn="tl">
                    <a:srgbClr val="000000">
                      <a:alpha val="43137"/>
                    </a:srgbClr>
                  </a:outerShdw>
                </a:effectLst>
              </a:rPr>
              <a:t>Tahun</a:t>
            </a:r>
            <a:endParaRPr lang="en-US" b="1" dirty="0">
              <a:solidFill>
                <a:schemeClr val="accent6">
                  <a:lumMod val="75000"/>
                </a:schemeClr>
              </a:solidFill>
              <a:effectLst>
                <a:outerShdw blurRad="38100" dist="38100" dir="2700000" algn="tl">
                  <a:srgbClr val="000000">
                    <a:alpha val="43137"/>
                  </a:srgbClr>
                </a:outerShdw>
              </a:effectLst>
            </a:endParaRPr>
          </a:p>
        </p:txBody>
      </p:sp>
      <p:sp>
        <p:nvSpPr>
          <p:cNvPr id="43" name="TextBox 42"/>
          <p:cNvSpPr txBox="1"/>
          <p:nvPr/>
        </p:nvSpPr>
        <p:spPr>
          <a:xfrm>
            <a:off x="1181100" y="2084376"/>
            <a:ext cx="990599" cy="369332"/>
          </a:xfrm>
          <a:prstGeom prst="rect">
            <a:avLst/>
          </a:prstGeom>
          <a:noFill/>
        </p:spPr>
        <p:txBody>
          <a:bodyPr wrap="square" rtlCol="0">
            <a:spAutoFit/>
          </a:bodyPr>
          <a:lstStyle/>
          <a:p>
            <a:r>
              <a:rPr lang="en-US" b="1" dirty="0" err="1">
                <a:solidFill>
                  <a:schemeClr val="accent6">
                    <a:lumMod val="75000"/>
                  </a:schemeClr>
                </a:solidFill>
                <a:effectLst>
                  <a:outerShdw blurRad="38100" dist="38100" dir="2700000" algn="tl">
                    <a:srgbClr val="000000">
                      <a:alpha val="43137"/>
                    </a:srgbClr>
                  </a:outerShdw>
                </a:effectLst>
              </a:rPr>
              <a:t>K</a:t>
            </a:r>
            <a:r>
              <a:rPr lang="en-US" b="1" dirty="0" err="1" smtClean="0">
                <a:solidFill>
                  <a:schemeClr val="accent6">
                    <a:lumMod val="75000"/>
                  </a:schemeClr>
                </a:solidFill>
                <a:effectLst>
                  <a:outerShdw blurRad="38100" dist="38100" dir="2700000" algn="tl">
                    <a:srgbClr val="000000">
                      <a:alpha val="43137"/>
                    </a:srgbClr>
                  </a:outerShdw>
                </a:effectLst>
              </a:rPr>
              <a:t>inerja</a:t>
            </a:r>
            <a:endParaRPr lang="en-US" b="1" dirty="0">
              <a:solidFill>
                <a:schemeClr val="accent6">
                  <a:lumMod val="75000"/>
                </a:schemeClr>
              </a:solidFill>
              <a:effectLst>
                <a:outerShdw blurRad="38100" dist="38100" dir="2700000" algn="tl">
                  <a:srgbClr val="000000">
                    <a:alpha val="43137"/>
                  </a:srgbClr>
                </a:outerShdw>
              </a:effectLst>
            </a:endParaRPr>
          </a:p>
        </p:txBody>
      </p:sp>
      <p:sp>
        <p:nvSpPr>
          <p:cNvPr id="44" name="TextBox 43"/>
          <p:cNvSpPr txBox="1"/>
          <p:nvPr/>
        </p:nvSpPr>
        <p:spPr>
          <a:xfrm>
            <a:off x="3286745" y="2636225"/>
            <a:ext cx="2570507" cy="923330"/>
          </a:xfrm>
          <a:prstGeom prst="rect">
            <a:avLst/>
          </a:prstGeom>
          <a:noFill/>
        </p:spPr>
        <p:txBody>
          <a:bodyPr wrap="square" rtlCol="0">
            <a:spAutoFit/>
          </a:bodyPr>
          <a:lstStyle/>
          <a:p>
            <a:r>
              <a:rPr lang="en-US" b="1" dirty="0" err="1" smtClean="0">
                <a:solidFill>
                  <a:schemeClr val="tx2">
                    <a:lumMod val="75000"/>
                  </a:schemeClr>
                </a:solidFill>
                <a:effectLst>
                  <a:outerShdw blurRad="38100" dist="38100" dir="2700000" algn="tl">
                    <a:srgbClr val="000000">
                      <a:alpha val="43137"/>
                    </a:srgbClr>
                  </a:outerShdw>
                </a:effectLst>
              </a:rPr>
              <a:t>Upaya-Upaya</a:t>
            </a:r>
            <a:r>
              <a:rPr lang="en-US" b="1" dirty="0" smtClean="0">
                <a:solidFill>
                  <a:schemeClr val="tx2">
                    <a:lumMod val="75000"/>
                  </a:schemeClr>
                </a:solidFill>
                <a:effectLst>
                  <a:outerShdw blurRad="38100" dist="38100" dir="2700000" algn="tl">
                    <a:srgbClr val="000000">
                      <a:alpha val="43137"/>
                    </a:srgbClr>
                  </a:outerShdw>
                </a:effectLst>
              </a:rPr>
              <a:t> </a:t>
            </a:r>
            <a:r>
              <a:rPr lang="en-US" b="1" dirty="0" err="1" smtClean="0">
                <a:solidFill>
                  <a:schemeClr val="tx2">
                    <a:lumMod val="75000"/>
                  </a:schemeClr>
                </a:solidFill>
                <a:effectLst>
                  <a:outerShdw blurRad="38100" dist="38100" dir="2700000" algn="tl">
                    <a:srgbClr val="000000">
                      <a:alpha val="43137"/>
                    </a:srgbClr>
                  </a:outerShdw>
                </a:effectLst>
              </a:rPr>
              <a:t>respon</a:t>
            </a:r>
            <a:r>
              <a:rPr lang="en-US" b="1" dirty="0" smtClean="0">
                <a:solidFill>
                  <a:schemeClr val="tx2">
                    <a:lumMod val="75000"/>
                  </a:schemeClr>
                </a:solidFill>
                <a:effectLst>
                  <a:outerShdw blurRad="38100" dist="38100" dir="2700000" algn="tl">
                    <a:srgbClr val="000000">
                      <a:alpha val="43137"/>
                    </a:srgbClr>
                  </a:outerShdw>
                </a:effectLst>
              </a:rPr>
              <a:t> </a:t>
            </a:r>
            <a:r>
              <a:rPr lang="en-US" b="1" dirty="0" err="1" smtClean="0">
                <a:solidFill>
                  <a:schemeClr val="tx2">
                    <a:lumMod val="75000"/>
                  </a:schemeClr>
                </a:solidFill>
                <a:effectLst>
                  <a:outerShdw blurRad="38100" dist="38100" dir="2700000" algn="tl">
                    <a:srgbClr val="000000">
                      <a:alpha val="43137"/>
                    </a:srgbClr>
                  </a:outerShdw>
                </a:effectLst>
              </a:rPr>
              <a:t>dampak</a:t>
            </a:r>
            <a:r>
              <a:rPr lang="en-US" b="1" dirty="0" smtClean="0">
                <a:solidFill>
                  <a:schemeClr val="tx2">
                    <a:lumMod val="75000"/>
                  </a:schemeClr>
                </a:solidFill>
                <a:effectLst>
                  <a:outerShdw blurRad="38100" dist="38100" dir="2700000" algn="tl">
                    <a:srgbClr val="000000">
                      <a:alpha val="43137"/>
                    </a:srgbClr>
                  </a:outerShdw>
                </a:effectLst>
              </a:rPr>
              <a:t> negative Unforeseen Events ?</a:t>
            </a:r>
            <a:endParaRPr lang="en-US" b="1" dirty="0">
              <a:solidFill>
                <a:schemeClr val="tx2">
                  <a:lumMod val="75000"/>
                </a:schemeClr>
              </a:solidFill>
              <a:effectLst>
                <a:outerShdw blurRad="38100" dist="38100" dir="2700000" algn="tl">
                  <a:srgbClr val="000000">
                    <a:alpha val="43137"/>
                  </a:srgbClr>
                </a:outerShdw>
              </a:effectLst>
            </a:endParaRPr>
          </a:p>
        </p:txBody>
      </p:sp>
      <p:sp>
        <p:nvSpPr>
          <p:cNvPr id="45" name="TextBox 44"/>
          <p:cNvSpPr txBox="1"/>
          <p:nvPr/>
        </p:nvSpPr>
        <p:spPr>
          <a:xfrm>
            <a:off x="7239000" y="1713483"/>
            <a:ext cx="684972" cy="369332"/>
          </a:xfrm>
          <a:prstGeom prst="rect">
            <a:avLst/>
          </a:prstGeom>
          <a:noFill/>
        </p:spPr>
        <p:txBody>
          <a:bodyPr wrap="square" rtlCol="0">
            <a:spAutoFit/>
          </a:bodyPr>
          <a:lstStyle/>
          <a:p>
            <a:r>
              <a:rPr lang="en-US" dirty="0" smtClean="0"/>
              <a:t>T-5</a:t>
            </a:r>
            <a:endParaRPr lang="en-US" dirty="0"/>
          </a:p>
        </p:txBody>
      </p:sp>
      <p:sp>
        <p:nvSpPr>
          <p:cNvPr id="46" name="TextBox 45"/>
          <p:cNvSpPr txBox="1"/>
          <p:nvPr/>
        </p:nvSpPr>
        <p:spPr>
          <a:xfrm>
            <a:off x="2374624" y="5746256"/>
            <a:ext cx="684972" cy="369332"/>
          </a:xfrm>
          <a:prstGeom prst="rect">
            <a:avLst/>
          </a:prstGeom>
          <a:noFill/>
        </p:spPr>
        <p:txBody>
          <a:bodyPr wrap="square" rtlCol="0">
            <a:spAutoFit/>
          </a:bodyPr>
          <a:lstStyle/>
          <a:p>
            <a:r>
              <a:rPr lang="en-US" dirty="0" smtClean="0"/>
              <a:t>T-0</a:t>
            </a:r>
            <a:endParaRPr lang="en-US" dirty="0"/>
          </a:p>
        </p:txBody>
      </p:sp>
    </p:spTree>
    <p:extLst>
      <p:ext uri="{BB962C8B-B14F-4D97-AF65-F5344CB8AC3E}">
        <p14:creationId xmlns:p14="http://schemas.microsoft.com/office/powerpoint/2010/main" val="42198479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3581400" y="2895600"/>
            <a:ext cx="2133600" cy="2133600"/>
          </a:xfrm>
          <a:prstGeom prst="rect">
            <a:avLst/>
          </a:prstGeom>
          <a:solidFill>
            <a:schemeClr val="bg2"/>
          </a:solidFill>
          <a:ln w="76200" cap="sq">
            <a:solidFill>
              <a:srgbClr val="002060"/>
            </a:solidFill>
            <a:miter lim="800000"/>
            <a:headEnd type="none" w="sm" len="sm"/>
            <a:tailEnd type="none" w="sm" len="sm"/>
          </a:ln>
          <a:effectLst/>
        </p:spPr>
        <p:txBody>
          <a:bodyPr wrap="none" anchor="ctr"/>
          <a:lstStyle/>
          <a:p>
            <a:endParaRPr lang="en-US"/>
          </a:p>
        </p:txBody>
      </p:sp>
      <p:sp>
        <p:nvSpPr>
          <p:cNvPr id="63491" name="Rectangle 3"/>
          <p:cNvSpPr>
            <a:spLocks noGrp="1" noChangeArrowheads="1"/>
          </p:cNvSpPr>
          <p:nvPr>
            <p:ph type="title"/>
          </p:nvPr>
        </p:nvSpPr>
        <p:spPr>
          <a:xfrm>
            <a:off x="457200" y="152400"/>
            <a:ext cx="8229600" cy="650875"/>
          </a:xfrm>
          <a:solidFill>
            <a:srgbClr val="C00000"/>
          </a:solidFill>
        </p:spPr>
        <p:txBody>
          <a:bodyPr>
            <a:normAutofit/>
          </a:bodyPr>
          <a:lstStyle/>
          <a:p>
            <a:r>
              <a:rPr lang="en-US" sz="3200" i="1" dirty="0">
                <a:solidFill>
                  <a:schemeClr val="bg1"/>
                </a:solidFill>
              </a:rPr>
              <a:t>Strategic Planning </a:t>
            </a:r>
            <a:r>
              <a:rPr lang="en-US" sz="3200" i="1" dirty="0" smtClean="0">
                <a:solidFill>
                  <a:schemeClr val="bg1"/>
                </a:solidFill>
              </a:rPr>
              <a:t>&amp; Strategic Management</a:t>
            </a:r>
            <a:endParaRPr lang="en-US" sz="3200" i="1" dirty="0">
              <a:solidFill>
                <a:schemeClr val="bg1"/>
              </a:solidFill>
            </a:endParaRPr>
          </a:p>
        </p:txBody>
      </p:sp>
      <p:sp>
        <p:nvSpPr>
          <p:cNvPr id="63492" name="Text Box 4"/>
          <p:cNvSpPr txBox="1">
            <a:spLocks noChangeArrowheads="1"/>
          </p:cNvSpPr>
          <p:nvPr/>
        </p:nvSpPr>
        <p:spPr bwMode="auto">
          <a:xfrm>
            <a:off x="4038600" y="990601"/>
            <a:ext cx="1066800" cy="415925"/>
          </a:xfrm>
          <a:prstGeom prst="rect">
            <a:avLst/>
          </a:prstGeom>
          <a:noFill/>
          <a:ln w="19050" cap="sq">
            <a:solidFill>
              <a:schemeClr val="tx1"/>
            </a:solidFill>
            <a:miter lim="800000"/>
            <a:headEnd type="none" w="sm" len="sm"/>
            <a:tailEnd type="none" w="sm" len="sm"/>
          </a:ln>
          <a:effectLst/>
        </p:spPr>
        <p:txBody>
          <a:bodyPr>
            <a:spAutoFit/>
          </a:bodyPr>
          <a:lstStyle/>
          <a:p>
            <a:pPr algn="ctr" eaLnBrk="1" hangingPunct="1">
              <a:spcBef>
                <a:spcPct val="50000"/>
              </a:spcBef>
            </a:pPr>
            <a:r>
              <a:rPr lang="en-US" sz="2000" b="1">
                <a:latin typeface="Times New Roman" pitchFamily="18" charset="0"/>
              </a:rPr>
              <a:t>Visi</a:t>
            </a:r>
          </a:p>
        </p:txBody>
      </p:sp>
      <p:sp>
        <p:nvSpPr>
          <p:cNvPr id="63493" name="Text Box 5"/>
          <p:cNvSpPr txBox="1">
            <a:spLocks noChangeArrowheads="1"/>
          </p:cNvSpPr>
          <p:nvPr/>
        </p:nvSpPr>
        <p:spPr bwMode="auto">
          <a:xfrm>
            <a:off x="4038600" y="1676401"/>
            <a:ext cx="1066800" cy="415925"/>
          </a:xfrm>
          <a:prstGeom prst="rect">
            <a:avLst/>
          </a:prstGeom>
          <a:noFill/>
          <a:ln w="19050" cap="sq">
            <a:solidFill>
              <a:schemeClr val="tx1"/>
            </a:solidFill>
            <a:miter lim="800000"/>
            <a:headEnd type="none" w="sm" len="sm"/>
            <a:tailEnd type="none" w="sm" len="sm"/>
          </a:ln>
          <a:effectLst/>
        </p:spPr>
        <p:txBody>
          <a:bodyPr>
            <a:spAutoFit/>
          </a:bodyPr>
          <a:lstStyle/>
          <a:p>
            <a:pPr algn="ctr" eaLnBrk="1" hangingPunct="1">
              <a:spcBef>
                <a:spcPct val="50000"/>
              </a:spcBef>
            </a:pPr>
            <a:r>
              <a:rPr lang="en-US" sz="2000" b="1">
                <a:latin typeface="Times New Roman" pitchFamily="18" charset="0"/>
              </a:rPr>
              <a:t>Misi</a:t>
            </a:r>
          </a:p>
        </p:txBody>
      </p:sp>
      <p:sp>
        <p:nvSpPr>
          <p:cNvPr id="63494" name="Text Box 6"/>
          <p:cNvSpPr txBox="1">
            <a:spLocks noChangeArrowheads="1"/>
          </p:cNvSpPr>
          <p:nvPr/>
        </p:nvSpPr>
        <p:spPr bwMode="auto">
          <a:xfrm>
            <a:off x="3542472" y="2322452"/>
            <a:ext cx="2095500" cy="400110"/>
          </a:xfrm>
          <a:prstGeom prst="rect">
            <a:avLst/>
          </a:prstGeom>
          <a:noFill/>
          <a:ln w="19050" cap="sq">
            <a:solidFill>
              <a:schemeClr val="tx1"/>
            </a:solidFill>
            <a:miter lim="800000"/>
            <a:headEnd type="none" w="sm" len="sm"/>
            <a:tailEnd type="none" w="sm" len="sm"/>
          </a:ln>
          <a:effectLst/>
        </p:spPr>
        <p:txBody>
          <a:bodyPr wrap="square">
            <a:spAutoFit/>
          </a:bodyPr>
          <a:lstStyle/>
          <a:p>
            <a:pPr algn="ctr" eaLnBrk="1" hangingPunct="1">
              <a:spcBef>
                <a:spcPct val="50000"/>
              </a:spcBef>
            </a:pPr>
            <a:r>
              <a:rPr lang="en-US" sz="2000" b="1" dirty="0" err="1" smtClean="0">
                <a:latin typeface="Times New Roman" pitchFamily="18" charset="0"/>
              </a:rPr>
              <a:t>Tujuan</a:t>
            </a:r>
            <a:r>
              <a:rPr lang="en-US" sz="2000" b="1" dirty="0" smtClean="0">
                <a:latin typeface="Times New Roman" pitchFamily="18" charset="0"/>
              </a:rPr>
              <a:t>/</a:t>
            </a:r>
            <a:r>
              <a:rPr lang="en-US" sz="2000" b="1" dirty="0" err="1" smtClean="0">
                <a:latin typeface="Times New Roman" pitchFamily="18" charset="0"/>
              </a:rPr>
              <a:t>Sasaran</a:t>
            </a:r>
            <a:endParaRPr lang="en-US" sz="2000" b="1" dirty="0">
              <a:latin typeface="Times New Roman" pitchFamily="18" charset="0"/>
            </a:endParaRPr>
          </a:p>
        </p:txBody>
      </p:sp>
      <p:sp>
        <p:nvSpPr>
          <p:cNvPr id="63495" name="Text Box 7"/>
          <p:cNvSpPr txBox="1">
            <a:spLocks noChangeArrowheads="1"/>
          </p:cNvSpPr>
          <p:nvPr/>
        </p:nvSpPr>
        <p:spPr bwMode="auto">
          <a:xfrm>
            <a:off x="4038600" y="3048001"/>
            <a:ext cx="1143000" cy="415925"/>
          </a:xfrm>
          <a:prstGeom prst="rect">
            <a:avLst/>
          </a:prstGeom>
          <a:noFill/>
          <a:ln w="19050" cap="sq">
            <a:solidFill>
              <a:schemeClr val="tx1"/>
            </a:solidFill>
            <a:miter lim="800000"/>
            <a:headEnd type="none" w="sm" len="sm"/>
            <a:tailEnd type="none" w="sm" len="sm"/>
          </a:ln>
          <a:effectLst/>
        </p:spPr>
        <p:txBody>
          <a:bodyPr>
            <a:spAutoFit/>
          </a:bodyPr>
          <a:lstStyle/>
          <a:p>
            <a:pPr algn="ctr" eaLnBrk="1" hangingPunct="1">
              <a:spcBef>
                <a:spcPct val="50000"/>
              </a:spcBef>
            </a:pPr>
            <a:r>
              <a:rPr lang="en-US" sz="2000" b="1">
                <a:latin typeface="Times New Roman" pitchFamily="18" charset="0"/>
              </a:rPr>
              <a:t>Strategi</a:t>
            </a:r>
          </a:p>
        </p:txBody>
      </p:sp>
      <p:sp>
        <p:nvSpPr>
          <p:cNvPr id="63496" name="Text Box 8"/>
          <p:cNvSpPr txBox="1">
            <a:spLocks noChangeArrowheads="1"/>
          </p:cNvSpPr>
          <p:nvPr/>
        </p:nvSpPr>
        <p:spPr bwMode="auto">
          <a:xfrm>
            <a:off x="3962400" y="3810000"/>
            <a:ext cx="1447800" cy="415925"/>
          </a:xfrm>
          <a:prstGeom prst="rect">
            <a:avLst/>
          </a:prstGeom>
          <a:noFill/>
          <a:ln w="19050" cap="sq">
            <a:solidFill>
              <a:schemeClr val="tx1"/>
            </a:solidFill>
            <a:miter lim="800000"/>
            <a:headEnd type="none" w="sm" len="sm"/>
            <a:tailEnd type="none" w="sm" len="sm"/>
          </a:ln>
          <a:effectLst/>
        </p:spPr>
        <p:txBody>
          <a:bodyPr>
            <a:spAutoFit/>
          </a:bodyPr>
          <a:lstStyle/>
          <a:p>
            <a:pPr algn="ctr" eaLnBrk="1" hangingPunct="1">
              <a:spcBef>
                <a:spcPct val="50000"/>
              </a:spcBef>
            </a:pPr>
            <a:r>
              <a:rPr lang="en-US" sz="2000" b="1">
                <a:latin typeface="Times New Roman" pitchFamily="18" charset="0"/>
              </a:rPr>
              <a:t>Kebijakan</a:t>
            </a:r>
          </a:p>
        </p:txBody>
      </p:sp>
      <p:sp>
        <p:nvSpPr>
          <p:cNvPr id="63497" name="Text Box 9"/>
          <p:cNvSpPr txBox="1">
            <a:spLocks noChangeArrowheads="1"/>
          </p:cNvSpPr>
          <p:nvPr/>
        </p:nvSpPr>
        <p:spPr bwMode="auto">
          <a:xfrm>
            <a:off x="3962400" y="4419601"/>
            <a:ext cx="1447800" cy="415925"/>
          </a:xfrm>
          <a:prstGeom prst="rect">
            <a:avLst/>
          </a:prstGeom>
          <a:noFill/>
          <a:ln w="19050" cap="sq">
            <a:solidFill>
              <a:schemeClr val="tx1"/>
            </a:solidFill>
            <a:miter lim="800000"/>
            <a:headEnd type="none" w="sm" len="sm"/>
            <a:tailEnd type="none" w="sm" len="sm"/>
          </a:ln>
          <a:effectLst/>
        </p:spPr>
        <p:txBody>
          <a:bodyPr>
            <a:spAutoFit/>
          </a:bodyPr>
          <a:lstStyle/>
          <a:p>
            <a:pPr algn="ctr" eaLnBrk="1" hangingPunct="1">
              <a:spcBef>
                <a:spcPct val="50000"/>
              </a:spcBef>
            </a:pPr>
            <a:r>
              <a:rPr lang="en-US" sz="2000" b="1">
                <a:latin typeface="Times New Roman" pitchFamily="18" charset="0"/>
              </a:rPr>
              <a:t>Program</a:t>
            </a:r>
          </a:p>
        </p:txBody>
      </p:sp>
      <p:sp>
        <p:nvSpPr>
          <p:cNvPr id="63498" name="Text Box 10"/>
          <p:cNvSpPr txBox="1">
            <a:spLocks noChangeArrowheads="1"/>
          </p:cNvSpPr>
          <p:nvPr/>
        </p:nvSpPr>
        <p:spPr bwMode="auto">
          <a:xfrm>
            <a:off x="3962400" y="5181601"/>
            <a:ext cx="1524000" cy="720725"/>
          </a:xfrm>
          <a:prstGeom prst="rect">
            <a:avLst/>
          </a:prstGeom>
          <a:noFill/>
          <a:ln w="19050" cap="sq">
            <a:solidFill>
              <a:schemeClr val="tx1"/>
            </a:solidFill>
            <a:miter lim="800000"/>
            <a:headEnd type="none" w="sm" len="sm"/>
            <a:tailEnd type="none" w="sm" len="sm"/>
          </a:ln>
          <a:effectLst/>
        </p:spPr>
        <p:txBody>
          <a:bodyPr>
            <a:spAutoFit/>
          </a:bodyPr>
          <a:lstStyle/>
          <a:p>
            <a:pPr algn="ctr" eaLnBrk="1" hangingPunct="1">
              <a:spcBef>
                <a:spcPct val="50000"/>
              </a:spcBef>
            </a:pPr>
            <a:r>
              <a:rPr lang="en-US" sz="2000" b="1">
                <a:latin typeface="Times New Roman" pitchFamily="18" charset="0"/>
              </a:rPr>
              <a:t>Anggaran &amp; Kegiatan</a:t>
            </a:r>
          </a:p>
        </p:txBody>
      </p:sp>
      <p:sp>
        <p:nvSpPr>
          <p:cNvPr id="63499" name="Text Box 11"/>
          <p:cNvSpPr txBox="1">
            <a:spLocks noChangeArrowheads="1"/>
          </p:cNvSpPr>
          <p:nvPr/>
        </p:nvSpPr>
        <p:spPr bwMode="auto">
          <a:xfrm>
            <a:off x="1524000" y="3048000"/>
            <a:ext cx="1219200" cy="457200"/>
          </a:xfrm>
          <a:prstGeom prst="rect">
            <a:avLst/>
          </a:prstGeom>
          <a:noFill/>
          <a:ln w="12700" cap="sq">
            <a:noFill/>
            <a:miter lim="800000"/>
            <a:headEnd type="none" w="sm" len="sm"/>
            <a:tailEnd type="none" w="sm" len="sm"/>
          </a:ln>
          <a:effectLst/>
        </p:spPr>
        <p:txBody>
          <a:bodyPr>
            <a:spAutoFit/>
          </a:bodyPr>
          <a:lstStyle/>
          <a:p>
            <a:pPr eaLnBrk="1" hangingPunct="1">
              <a:spcBef>
                <a:spcPct val="50000"/>
              </a:spcBef>
            </a:pPr>
            <a:endParaRPr lang="en-GB" sz="2400">
              <a:latin typeface="Times New Roman" pitchFamily="18" charset="0"/>
            </a:endParaRPr>
          </a:p>
        </p:txBody>
      </p:sp>
      <p:sp>
        <p:nvSpPr>
          <p:cNvPr id="63500" name="Text Box 12"/>
          <p:cNvSpPr txBox="1">
            <a:spLocks noChangeArrowheads="1"/>
          </p:cNvSpPr>
          <p:nvPr/>
        </p:nvSpPr>
        <p:spPr bwMode="auto">
          <a:xfrm>
            <a:off x="266700" y="1629807"/>
            <a:ext cx="1295400" cy="3922612"/>
          </a:xfrm>
          <a:prstGeom prst="rect">
            <a:avLst/>
          </a:prstGeom>
          <a:noFill/>
          <a:ln w="19050" cap="sq">
            <a:solidFill>
              <a:schemeClr val="tx1"/>
            </a:solidFill>
            <a:miter lim="800000"/>
            <a:headEnd type="none" w="sm" len="sm"/>
            <a:tailEnd type="none" w="sm" len="sm"/>
          </a:ln>
          <a:effectLst/>
        </p:spPr>
        <p:txBody>
          <a:bodyPr>
            <a:spAutoFit/>
          </a:bodyPr>
          <a:lstStyle/>
          <a:p>
            <a:pPr marL="115888" indent="-115888" eaLnBrk="1" hangingPunct="1">
              <a:spcBef>
                <a:spcPct val="50000"/>
              </a:spcBef>
            </a:pPr>
            <a:r>
              <a:rPr lang="en-US" sz="2000" dirty="0" err="1">
                <a:latin typeface="Times New Roman" pitchFamily="18" charset="0"/>
              </a:rPr>
              <a:t>Analisis</a:t>
            </a:r>
            <a:r>
              <a:rPr lang="en-US" sz="2000" dirty="0">
                <a:latin typeface="Times New Roman" pitchFamily="18" charset="0"/>
              </a:rPr>
              <a:t> </a:t>
            </a:r>
            <a:r>
              <a:rPr lang="en-US" sz="2000" dirty="0" err="1">
                <a:latin typeface="Times New Roman" pitchFamily="18" charset="0"/>
              </a:rPr>
              <a:t>Faktor</a:t>
            </a:r>
            <a:r>
              <a:rPr lang="en-US" sz="2000" dirty="0">
                <a:latin typeface="Times New Roman" pitchFamily="18" charset="0"/>
              </a:rPr>
              <a:t> Internal:</a:t>
            </a:r>
          </a:p>
          <a:p>
            <a:pPr marL="115888" indent="-115888" eaLnBrk="1" hangingPunct="1">
              <a:lnSpc>
                <a:spcPct val="60000"/>
              </a:lnSpc>
              <a:spcBef>
                <a:spcPct val="50000"/>
              </a:spcBef>
              <a:buFontTx/>
              <a:buChar char="-"/>
            </a:pPr>
            <a:r>
              <a:rPr lang="en-US" sz="2000" dirty="0">
                <a:latin typeface="Times New Roman" pitchFamily="18" charset="0"/>
              </a:rPr>
              <a:t>SDA</a:t>
            </a:r>
          </a:p>
          <a:p>
            <a:pPr marL="115888" indent="-115888" eaLnBrk="1" hangingPunct="1">
              <a:lnSpc>
                <a:spcPct val="60000"/>
              </a:lnSpc>
              <a:spcBef>
                <a:spcPct val="50000"/>
              </a:spcBef>
              <a:buFontTx/>
              <a:buChar char="-"/>
            </a:pPr>
            <a:r>
              <a:rPr lang="en-US" sz="2000" dirty="0">
                <a:latin typeface="Times New Roman" pitchFamily="18" charset="0"/>
              </a:rPr>
              <a:t>SDM</a:t>
            </a:r>
          </a:p>
          <a:p>
            <a:pPr marL="115888" indent="-115888" eaLnBrk="1" hangingPunct="1">
              <a:lnSpc>
                <a:spcPct val="60000"/>
              </a:lnSpc>
              <a:spcBef>
                <a:spcPct val="50000"/>
              </a:spcBef>
              <a:buFontTx/>
              <a:buChar char="-"/>
            </a:pPr>
            <a:r>
              <a:rPr lang="en-US" sz="1900" dirty="0" err="1">
                <a:latin typeface="Times New Roman" pitchFamily="18" charset="0"/>
              </a:rPr>
              <a:t>SDBuatan</a:t>
            </a:r>
            <a:endParaRPr lang="en-US" sz="1900" dirty="0">
              <a:latin typeface="Times New Roman" pitchFamily="18" charset="0"/>
            </a:endParaRPr>
          </a:p>
          <a:p>
            <a:pPr marL="115888" indent="-115888" eaLnBrk="1" hangingPunct="1">
              <a:lnSpc>
                <a:spcPct val="60000"/>
              </a:lnSpc>
              <a:spcBef>
                <a:spcPct val="50000"/>
              </a:spcBef>
              <a:buFontTx/>
              <a:buChar char="-"/>
            </a:pPr>
            <a:r>
              <a:rPr lang="en-US" sz="2000" dirty="0">
                <a:latin typeface="Times New Roman" pitchFamily="18" charset="0"/>
              </a:rPr>
              <a:t>Social </a:t>
            </a:r>
            <a:r>
              <a:rPr lang="en-US" sz="2000" dirty="0" smtClean="0">
                <a:latin typeface="Times New Roman" pitchFamily="18" charset="0"/>
              </a:rPr>
              <a:t>Capital</a:t>
            </a:r>
          </a:p>
          <a:p>
            <a:pPr marL="115888" indent="-115888" eaLnBrk="1" hangingPunct="1">
              <a:lnSpc>
                <a:spcPct val="60000"/>
              </a:lnSpc>
              <a:spcBef>
                <a:spcPct val="50000"/>
              </a:spcBef>
              <a:buFontTx/>
              <a:buChar char="-"/>
            </a:pPr>
            <a:r>
              <a:rPr lang="en-US" sz="2000" dirty="0" smtClean="0">
                <a:latin typeface="Times New Roman" pitchFamily="18" charset="0"/>
              </a:rPr>
              <a:t>SD </a:t>
            </a:r>
            <a:r>
              <a:rPr lang="en-US" sz="2000" dirty="0" err="1" smtClean="0">
                <a:latin typeface="Times New Roman" pitchFamily="18" charset="0"/>
              </a:rPr>
              <a:t>Fiskal</a:t>
            </a:r>
            <a:endParaRPr lang="en-US" sz="2000" dirty="0">
              <a:latin typeface="Times New Roman" pitchFamily="18" charset="0"/>
            </a:endParaRPr>
          </a:p>
          <a:p>
            <a:pPr marL="115888" indent="-115888" eaLnBrk="1" hangingPunct="1">
              <a:lnSpc>
                <a:spcPct val="60000"/>
              </a:lnSpc>
              <a:spcBef>
                <a:spcPct val="50000"/>
              </a:spcBef>
              <a:buFontTx/>
              <a:buChar char="-"/>
            </a:pPr>
            <a:r>
              <a:rPr lang="en-US" sz="2000" dirty="0" err="1" smtClean="0">
                <a:latin typeface="Times New Roman" pitchFamily="18" charset="0"/>
              </a:rPr>
              <a:t>SDModal</a:t>
            </a:r>
            <a:endParaRPr lang="en-US" sz="2000" dirty="0" smtClean="0">
              <a:latin typeface="Times New Roman" pitchFamily="18" charset="0"/>
            </a:endParaRPr>
          </a:p>
          <a:p>
            <a:pPr marL="115888" indent="-115888" eaLnBrk="1" hangingPunct="1">
              <a:lnSpc>
                <a:spcPct val="60000"/>
              </a:lnSpc>
              <a:spcBef>
                <a:spcPct val="50000"/>
              </a:spcBef>
              <a:buFontTx/>
              <a:buChar char="-"/>
            </a:pPr>
            <a:r>
              <a:rPr lang="en-US" sz="2000" dirty="0" smtClean="0">
                <a:latin typeface="Times New Roman" pitchFamily="18" charset="0"/>
              </a:rPr>
              <a:t>SD </a:t>
            </a:r>
            <a:r>
              <a:rPr lang="en-US" sz="2000" dirty="0" err="1" smtClean="0">
                <a:latin typeface="Times New Roman" pitchFamily="18" charset="0"/>
              </a:rPr>
              <a:t>Lainnya</a:t>
            </a:r>
            <a:r>
              <a:rPr lang="en-US" sz="2000" dirty="0" smtClean="0">
                <a:latin typeface="Times New Roman" pitchFamily="18" charset="0"/>
              </a:rPr>
              <a:t>.</a:t>
            </a:r>
            <a:endParaRPr lang="en-US" sz="2000" dirty="0">
              <a:latin typeface="Times New Roman" pitchFamily="18" charset="0"/>
            </a:endParaRPr>
          </a:p>
        </p:txBody>
      </p:sp>
      <p:sp>
        <p:nvSpPr>
          <p:cNvPr id="63501" name="Text Box 13"/>
          <p:cNvSpPr txBox="1">
            <a:spLocks noChangeArrowheads="1"/>
          </p:cNvSpPr>
          <p:nvPr/>
        </p:nvSpPr>
        <p:spPr bwMode="auto">
          <a:xfrm>
            <a:off x="1905000" y="2971801"/>
            <a:ext cx="1219200" cy="415925"/>
          </a:xfrm>
          <a:prstGeom prst="rect">
            <a:avLst/>
          </a:prstGeom>
          <a:noFill/>
          <a:ln w="19050" cap="sq">
            <a:solidFill>
              <a:schemeClr val="tx1"/>
            </a:solidFill>
            <a:miter lim="800000"/>
            <a:headEnd type="none" w="sm" len="sm"/>
            <a:tailEnd type="none" w="sm" len="sm"/>
          </a:ln>
          <a:effectLst/>
        </p:spPr>
        <p:txBody>
          <a:bodyPr>
            <a:spAutoFit/>
          </a:bodyPr>
          <a:lstStyle/>
          <a:p>
            <a:pPr eaLnBrk="1" hangingPunct="1">
              <a:spcBef>
                <a:spcPct val="50000"/>
              </a:spcBef>
            </a:pPr>
            <a:r>
              <a:rPr lang="en-US" sz="2000">
                <a:latin typeface="Times New Roman" pitchFamily="18" charset="0"/>
              </a:rPr>
              <a:t>Kekuatan</a:t>
            </a:r>
          </a:p>
        </p:txBody>
      </p:sp>
      <p:sp>
        <p:nvSpPr>
          <p:cNvPr id="63502" name="Text Box 14"/>
          <p:cNvSpPr txBox="1">
            <a:spLocks noChangeArrowheads="1"/>
          </p:cNvSpPr>
          <p:nvPr/>
        </p:nvSpPr>
        <p:spPr bwMode="auto">
          <a:xfrm>
            <a:off x="1828800" y="3733801"/>
            <a:ext cx="1371600" cy="415925"/>
          </a:xfrm>
          <a:prstGeom prst="rect">
            <a:avLst/>
          </a:prstGeom>
          <a:noFill/>
          <a:ln w="19050" cap="sq">
            <a:solidFill>
              <a:schemeClr val="tx1"/>
            </a:solidFill>
            <a:miter lim="800000"/>
            <a:headEnd type="none" w="sm" len="sm"/>
            <a:tailEnd type="none" w="sm" len="sm"/>
          </a:ln>
          <a:effectLst/>
        </p:spPr>
        <p:txBody>
          <a:bodyPr>
            <a:spAutoFit/>
          </a:bodyPr>
          <a:lstStyle/>
          <a:p>
            <a:pPr eaLnBrk="1" hangingPunct="1">
              <a:spcBef>
                <a:spcPct val="50000"/>
              </a:spcBef>
            </a:pPr>
            <a:r>
              <a:rPr lang="en-US" sz="2000">
                <a:latin typeface="Times New Roman" pitchFamily="18" charset="0"/>
              </a:rPr>
              <a:t>Kelemahan</a:t>
            </a:r>
          </a:p>
        </p:txBody>
      </p:sp>
      <p:sp>
        <p:nvSpPr>
          <p:cNvPr id="63503" name="Text Box 15"/>
          <p:cNvSpPr txBox="1">
            <a:spLocks noChangeArrowheads="1"/>
          </p:cNvSpPr>
          <p:nvPr/>
        </p:nvSpPr>
        <p:spPr bwMode="auto">
          <a:xfrm>
            <a:off x="7543800" y="2057400"/>
            <a:ext cx="1447800" cy="2708434"/>
          </a:xfrm>
          <a:prstGeom prst="rect">
            <a:avLst/>
          </a:prstGeom>
          <a:noFill/>
          <a:ln w="19050" cap="sq">
            <a:solidFill>
              <a:schemeClr val="tx1"/>
            </a:solidFill>
            <a:miter lim="800000"/>
            <a:headEnd type="none" w="sm" len="sm"/>
            <a:tailEnd type="none" w="sm" len="sm"/>
          </a:ln>
          <a:effectLst/>
        </p:spPr>
        <p:txBody>
          <a:bodyPr wrap="square">
            <a:spAutoFit/>
          </a:bodyPr>
          <a:lstStyle/>
          <a:p>
            <a:pPr marL="115888" indent="-115888" eaLnBrk="1" hangingPunct="1">
              <a:spcBef>
                <a:spcPct val="50000"/>
              </a:spcBef>
            </a:pPr>
            <a:r>
              <a:rPr lang="en-US" sz="2000" dirty="0" err="1">
                <a:latin typeface="Times New Roman" pitchFamily="18" charset="0"/>
              </a:rPr>
              <a:t>Analisis</a:t>
            </a:r>
            <a:r>
              <a:rPr lang="en-US" sz="2000" dirty="0">
                <a:latin typeface="Times New Roman" pitchFamily="18" charset="0"/>
              </a:rPr>
              <a:t> </a:t>
            </a:r>
            <a:r>
              <a:rPr lang="en-US" sz="2000" dirty="0" err="1">
                <a:latin typeface="Times New Roman" pitchFamily="18" charset="0"/>
              </a:rPr>
              <a:t>Faktor</a:t>
            </a:r>
            <a:r>
              <a:rPr lang="en-US" sz="2000" dirty="0">
                <a:latin typeface="Times New Roman" pitchFamily="18" charset="0"/>
              </a:rPr>
              <a:t> </a:t>
            </a:r>
            <a:r>
              <a:rPr lang="en-US" sz="2000" dirty="0" err="1">
                <a:latin typeface="Times New Roman" pitchFamily="18" charset="0"/>
              </a:rPr>
              <a:t>Eksternal</a:t>
            </a:r>
            <a:r>
              <a:rPr lang="en-US" sz="2000" dirty="0">
                <a:latin typeface="Times New Roman" pitchFamily="18" charset="0"/>
              </a:rPr>
              <a:t>:</a:t>
            </a:r>
          </a:p>
          <a:p>
            <a:pPr marL="115888" indent="-115888" eaLnBrk="1" hangingPunct="1">
              <a:lnSpc>
                <a:spcPct val="60000"/>
              </a:lnSpc>
              <a:spcBef>
                <a:spcPct val="50000"/>
              </a:spcBef>
              <a:buFontTx/>
              <a:buChar char="-"/>
            </a:pPr>
            <a:r>
              <a:rPr lang="en-US" sz="2000" dirty="0">
                <a:latin typeface="Times New Roman" pitchFamily="18" charset="0"/>
              </a:rPr>
              <a:t>Global</a:t>
            </a:r>
          </a:p>
          <a:p>
            <a:pPr marL="115888" indent="-115888" eaLnBrk="1" hangingPunct="1">
              <a:lnSpc>
                <a:spcPct val="60000"/>
              </a:lnSpc>
              <a:spcBef>
                <a:spcPct val="50000"/>
              </a:spcBef>
              <a:buFontTx/>
              <a:buChar char="-"/>
            </a:pPr>
            <a:r>
              <a:rPr lang="en-US" sz="2000" dirty="0" err="1">
                <a:latin typeface="Times New Roman" pitchFamily="18" charset="0"/>
              </a:rPr>
              <a:t>Nasional</a:t>
            </a:r>
            <a:endParaRPr lang="en-US" sz="2000" dirty="0">
              <a:latin typeface="Times New Roman" pitchFamily="18" charset="0"/>
            </a:endParaRPr>
          </a:p>
          <a:p>
            <a:pPr marL="115888" indent="-115888" eaLnBrk="1" hangingPunct="1">
              <a:lnSpc>
                <a:spcPct val="60000"/>
              </a:lnSpc>
              <a:spcBef>
                <a:spcPct val="50000"/>
              </a:spcBef>
              <a:buFontTx/>
              <a:buChar char="-"/>
            </a:pPr>
            <a:r>
              <a:rPr lang="en-US" sz="2000" dirty="0">
                <a:latin typeface="Times New Roman" pitchFamily="18" charset="0"/>
              </a:rPr>
              <a:t>Regional</a:t>
            </a:r>
          </a:p>
          <a:p>
            <a:pPr marL="115888" indent="-115888" eaLnBrk="1" hangingPunct="1">
              <a:lnSpc>
                <a:spcPct val="60000"/>
              </a:lnSpc>
              <a:spcBef>
                <a:spcPct val="50000"/>
              </a:spcBef>
              <a:buFontTx/>
              <a:buChar char="-"/>
            </a:pPr>
            <a:r>
              <a:rPr lang="en-US" sz="2000" dirty="0" err="1">
                <a:latin typeface="Times New Roman" pitchFamily="18" charset="0"/>
              </a:rPr>
              <a:t>Teknologi</a:t>
            </a:r>
            <a:endParaRPr lang="en-US" sz="2000" dirty="0">
              <a:latin typeface="Times New Roman" pitchFamily="18" charset="0"/>
            </a:endParaRPr>
          </a:p>
          <a:p>
            <a:pPr marL="115888" indent="-115888" eaLnBrk="1" hangingPunct="1">
              <a:lnSpc>
                <a:spcPct val="60000"/>
              </a:lnSpc>
              <a:spcBef>
                <a:spcPct val="50000"/>
              </a:spcBef>
              <a:buFontTx/>
              <a:buChar char="-"/>
            </a:pPr>
            <a:r>
              <a:rPr lang="en-US" sz="2000" dirty="0" err="1">
                <a:latin typeface="Times New Roman" pitchFamily="18" charset="0"/>
              </a:rPr>
              <a:t>Pasar</a:t>
            </a:r>
            <a:r>
              <a:rPr lang="en-US" sz="2000" dirty="0">
                <a:latin typeface="Times New Roman" pitchFamily="18" charset="0"/>
              </a:rPr>
              <a:t>, </a:t>
            </a:r>
            <a:r>
              <a:rPr lang="en-US" sz="2000" dirty="0" err="1">
                <a:latin typeface="Times New Roman" pitchFamily="18" charset="0"/>
              </a:rPr>
              <a:t>dll</a:t>
            </a:r>
            <a:endParaRPr lang="en-US" sz="2000" dirty="0">
              <a:latin typeface="Times New Roman" pitchFamily="18" charset="0"/>
            </a:endParaRPr>
          </a:p>
        </p:txBody>
      </p:sp>
      <p:sp>
        <p:nvSpPr>
          <p:cNvPr id="63504" name="Text Box 16"/>
          <p:cNvSpPr txBox="1">
            <a:spLocks noChangeArrowheads="1"/>
          </p:cNvSpPr>
          <p:nvPr/>
        </p:nvSpPr>
        <p:spPr bwMode="auto">
          <a:xfrm>
            <a:off x="6019800" y="2895601"/>
            <a:ext cx="1219200" cy="415925"/>
          </a:xfrm>
          <a:prstGeom prst="rect">
            <a:avLst/>
          </a:prstGeom>
          <a:noFill/>
          <a:ln w="19050" cap="sq">
            <a:solidFill>
              <a:schemeClr val="tx1"/>
            </a:solidFill>
            <a:miter lim="800000"/>
            <a:headEnd type="none" w="sm" len="sm"/>
            <a:tailEnd type="none" w="sm" len="sm"/>
          </a:ln>
          <a:effectLst/>
        </p:spPr>
        <p:txBody>
          <a:bodyPr>
            <a:spAutoFit/>
          </a:bodyPr>
          <a:lstStyle/>
          <a:p>
            <a:pPr eaLnBrk="1" hangingPunct="1">
              <a:spcBef>
                <a:spcPct val="50000"/>
              </a:spcBef>
            </a:pPr>
            <a:r>
              <a:rPr lang="en-US" sz="2000">
                <a:latin typeface="Times New Roman" pitchFamily="18" charset="0"/>
              </a:rPr>
              <a:t>Peluang</a:t>
            </a:r>
          </a:p>
        </p:txBody>
      </p:sp>
      <p:sp>
        <p:nvSpPr>
          <p:cNvPr id="63505" name="Text Box 17"/>
          <p:cNvSpPr txBox="1">
            <a:spLocks noChangeArrowheads="1"/>
          </p:cNvSpPr>
          <p:nvPr/>
        </p:nvSpPr>
        <p:spPr bwMode="auto">
          <a:xfrm>
            <a:off x="6019800" y="3657601"/>
            <a:ext cx="1219200" cy="415925"/>
          </a:xfrm>
          <a:prstGeom prst="rect">
            <a:avLst/>
          </a:prstGeom>
          <a:noFill/>
          <a:ln w="19050" cap="sq">
            <a:solidFill>
              <a:schemeClr val="tx1"/>
            </a:solidFill>
            <a:miter lim="800000"/>
            <a:headEnd type="none" w="sm" len="sm"/>
            <a:tailEnd type="none" w="sm" len="sm"/>
          </a:ln>
          <a:effectLst/>
        </p:spPr>
        <p:txBody>
          <a:bodyPr>
            <a:spAutoFit/>
          </a:bodyPr>
          <a:lstStyle/>
          <a:p>
            <a:pPr eaLnBrk="1" hangingPunct="1">
              <a:spcBef>
                <a:spcPct val="50000"/>
              </a:spcBef>
            </a:pPr>
            <a:r>
              <a:rPr lang="en-US" sz="2000">
                <a:latin typeface="Times New Roman" pitchFamily="18" charset="0"/>
              </a:rPr>
              <a:t>Ancaman</a:t>
            </a:r>
          </a:p>
        </p:txBody>
      </p:sp>
      <p:sp>
        <p:nvSpPr>
          <p:cNvPr id="63506" name="Line 18"/>
          <p:cNvSpPr>
            <a:spLocks noChangeShapeType="1"/>
          </p:cNvSpPr>
          <p:nvPr/>
        </p:nvSpPr>
        <p:spPr bwMode="auto">
          <a:xfrm>
            <a:off x="1524000" y="3200400"/>
            <a:ext cx="381000" cy="0"/>
          </a:xfrm>
          <a:prstGeom prst="line">
            <a:avLst/>
          </a:prstGeom>
          <a:noFill/>
          <a:ln w="28575" cap="sq">
            <a:solidFill>
              <a:schemeClr val="tx1"/>
            </a:solidFill>
            <a:round/>
            <a:headEnd type="none" w="sm" len="sm"/>
            <a:tailEnd type="triangle" w="sm" len="sm"/>
          </a:ln>
          <a:effectLst/>
        </p:spPr>
        <p:txBody>
          <a:bodyPr wrap="none"/>
          <a:lstStyle/>
          <a:p>
            <a:endParaRPr lang="en-US"/>
          </a:p>
        </p:txBody>
      </p:sp>
      <p:sp>
        <p:nvSpPr>
          <p:cNvPr id="63507" name="Line 19"/>
          <p:cNvSpPr>
            <a:spLocks noChangeShapeType="1"/>
          </p:cNvSpPr>
          <p:nvPr/>
        </p:nvSpPr>
        <p:spPr bwMode="auto">
          <a:xfrm>
            <a:off x="1524000" y="3886200"/>
            <a:ext cx="304800" cy="0"/>
          </a:xfrm>
          <a:prstGeom prst="line">
            <a:avLst/>
          </a:prstGeom>
          <a:noFill/>
          <a:ln w="28575" cap="sq">
            <a:solidFill>
              <a:schemeClr val="tx1"/>
            </a:solidFill>
            <a:round/>
            <a:headEnd type="none" w="sm" len="sm"/>
            <a:tailEnd type="triangle" w="sm" len="sm"/>
          </a:ln>
          <a:effectLst/>
        </p:spPr>
        <p:txBody>
          <a:bodyPr wrap="none"/>
          <a:lstStyle/>
          <a:p>
            <a:endParaRPr lang="en-US"/>
          </a:p>
        </p:txBody>
      </p:sp>
      <p:sp>
        <p:nvSpPr>
          <p:cNvPr id="63508" name="Line 20"/>
          <p:cNvSpPr>
            <a:spLocks noChangeShapeType="1"/>
          </p:cNvSpPr>
          <p:nvPr/>
        </p:nvSpPr>
        <p:spPr bwMode="auto">
          <a:xfrm>
            <a:off x="3124200" y="3200400"/>
            <a:ext cx="457200" cy="0"/>
          </a:xfrm>
          <a:prstGeom prst="line">
            <a:avLst/>
          </a:prstGeom>
          <a:noFill/>
          <a:ln w="28575" cap="sq">
            <a:solidFill>
              <a:schemeClr val="tx1"/>
            </a:solidFill>
            <a:round/>
            <a:headEnd type="none" w="sm" len="sm"/>
            <a:tailEnd type="triangle" w="sm" len="sm"/>
          </a:ln>
          <a:effectLst/>
        </p:spPr>
        <p:txBody>
          <a:bodyPr wrap="none"/>
          <a:lstStyle/>
          <a:p>
            <a:endParaRPr lang="en-US"/>
          </a:p>
        </p:txBody>
      </p:sp>
      <p:sp>
        <p:nvSpPr>
          <p:cNvPr id="63509" name="Line 21"/>
          <p:cNvSpPr>
            <a:spLocks noChangeShapeType="1"/>
          </p:cNvSpPr>
          <p:nvPr/>
        </p:nvSpPr>
        <p:spPr bwMode="auto">
          <a:xfrm>
            <a:off x="3200400" y="3886200"/>
            <a:ext cx="381000" cy="0"/>
          </a:xfrm>
          <a:prstGeom prst="line">
            <a:avLst/>
          </a:prstGeom>
          <a:noFill/>
          <a:ln w="28575" cap="sq">
            <a:solidFill>
              <a:schemeClr val="tx1"/>
            </a:solidFill>
            <a:round/>
            <a:headEnd type="none" w="sm" len="sm"/>
            <a:tailEnd type="triangle" w="sm" len="sm"/>
          </a:ln>
          <a:effectLst/>
        </p:spPr>
        <p:txBody>
          <a:bodyPr wrap="none"/>
          <a:lstStyle/>
          <a:p>
            <a:endParaRPr lang="en-US"/>
          </a:p>
        </p:txBody>
      </p:sp>
      <p:sp>
        <p:nvSpPr>
          <p:cNvPr id="63510" name="Line 22"/>
          <p:cNvSpPr>
            <a:spLocks noChangeShapeType="1"/>
          </p:cNvSpPr>
          <p:nvPr/>
        </p:nvSpPr>
        <p:spPr bwMode="auto">
          <a:xfrm flipH="1">
            <a:off x="7239000" y="3048000"/>
            <a:ext cx="304800" cy="0"/>
          </a:xfrm>
          <a:prstGeom prst="line">
            <a:avLst/>
          </a:prstGeom>
          <a:noFill/>
          <a:ln w="28575" cap="sq">
            <a:solidFill>
              <a:schemeClr val="tx1"/>
            </a:solidFill>
            <a:round/>
            <a:headEnd type="none" w="sm" len="sm"/>
            <a:tailEnd type="triangle" w="sm" len="sm"/>
          </a:ln>
          <a:effectLst/>
        </p:spPr>
        <p:txBody>
          <a:bodyPr wrap="none"/>
          <a:lstStyle/>
          <a:p>
            <a:endParaRPr lang="en-US"/>
          </a:p>
        </p:txBody>
      </p:sp>
      <p:sp>
        <p:nvSpPr>
          <p:cNvPr id="63511" name="Line 23"/>
          <p:cNvSpPr>
            <a:spLocks noChangeShapeType="1"/>
          </p:cNvSpPr>
          <p:nvPr/>
        </p:nvSpPr>
        <p:spPr bwMode="auto">
          <a:xfrm flipH="1">
            <a:off x="7239000" y="3810000"/>
            <a:ext cx="304800" cy="0"/>
          </a:xfrm>
          <a:prstGeom prst="line">
            <a:avLst/>
          </a:prstGeom>
          <a:noFill/>
          <a:ln w="28575" cap="sq">
            <a:solidFill>
              <a:schemeClr val="tx1"/>
            </a:solidFill>
            <a:round/>
            <a:headEnd type="none" w="sm" len="sm"/>
            <a:tailEnd type="triangle" w="sm" len="sm"/>
          </a:ln>
          <a:effectLst/>
        </p:spPr>
        <p:txBody>
          <a:bodyPr wrap="none"/>
          <a:lstStyle/>
          <a:p>
            <a:endParaRPr lang="en-US"/>
          </a:p>
        </p:txBody>
      </p:sp>
      <p:sp>
        <p:nvSpPr>
          <p:cNvPr id="63512" name="Line 24"/>
          <p:cNvSpPr>
            <a:spLocks noChangeShapeType="1"/>
          </p:cNvSpPr>
          <p:nvPr/>
        </p:nvSpPr>
        <p:spPr bwMode="auto">
          <a:xfrm flipH="1" flipV="1">
            <a:off x="5715000" y="3200400"/>
            <a:ext cx="304800" cy="0"/>
          </a:xfrm>
          <a:prstGeom prst="line">
            <a:avLst/>
          </a:prstGeom>
          <a:noFill/>
          <a:ln w="28575" cap="sq">
            <a:solidFill>
              <a:schemeClr val="tx1"/>
            </a:solidFill>
            <a:round/>
            <a:headEnd type="none" w="sm" len="sm"/>
            <a:tailEnd type="triangle" w="sm" len="sm"/>
          </a:ln>
          <a:effectLst/>
        </p:spPr>
        <p:txBody>
          <a:bodyPr wrap="none"/>
          <a:lstStyle/>
          <a:p>
            <a:endParaRPr lang="en-US"/>
          </a:p>
        </p:txBody>
      </p:sp>
      <p:sp>
        <p:nvSpPr>
          <p:cNvPr id="63513" name="Line 25"/>
          <p:cNvSpPr>
            <a:spLocks noChangeShapeType="1"/>
          </p:cNvSpPr>
          <p:nvPr/>
        </p:nvSpPr>
        <p:spPr bwMode="auto">
          <a:xfrm flipH="1">
            <a:off x="5715000" y="3886200"/>
            <a:ext cx="304800" cy="0"/>
          </a:xfrm>
          <a:prstGeom prst="line">
            <a:avLst/>
          </a:prstGeom>
          <a:noFill/>
          <a:ln w="28575" cap="sq">
            <a:solidFill>
              <a:schemeClr val="tx1"/>
            </a:solidFill>
            <a:round/>
            <a:headEnd type="none" w="sm" len="sm"/>
            <a:tailEnd type="triangle" w="sm" len="sm"/>
          </a:ln>
          <a:effectLst/>
        </p:spPr>
        <p:txBody>
          <a:bodyPr wrap="none"/>
          <a:lstStyle/>
          <a:p>
            <a:endParaRPr lang="en-US"/>
          </a:p>
        </p:txBody>
      </p:sp>
      <p:sp>
        <p:nvSpPr>
          <p:cNvPr id="63514" name="Line 26"/>
          <p:cNvSpPr>
            <a:spLocks noChangeShapeType="1"/>
          </p:cNvSpPr>
          <p:nvPr/>
        </p:nvSpPr>
        <p:spPr bwMode="auto">
          <a:xfrm>
            <a:off x="4572000" y="1447800"/>
            <a:ext cx="0" cy="228600"/>
          </a:xfrm>
          <a:prstGeom prst="line">
            <a:avLst/>
          </a:prstGeom>
          <a:noFill/>
          <a:ln w="28575" cap="sq">
            <a:solidFill>
              <a:schemeClr val="tx1"/>
            </a:solidFill>
            <a:round/>
            <a:headEnd type="none" w="sm" len="sm"/>
            <a:tailEnd type="triangle" w="sm" len="sm"/>
          </a:ln>
          <a:effectLst/>
        </p:spPr>
        <p:txBody>
          <a:bodyPr wrap="none"/>
          <a:lstStyle/>
          <a:p>
            <a:endParaRPr lang="en-US"/>
          </a:p>
        </p:txBody>
      </p:sp>
      <p:sp>
        <p:nvSpPr>
          <p:cNvPr id="63515" name="Line 27"/>
          <p:cNvSpPr>
            <a:spLocks noChangeShapeType="1"/>
          </p:cNvSpPr>
          <p:nvPr/>
        </p:nvSpPr>
        <p:spPr bwMode="auto">
          <a:xfrm>
            <a:off x="4572000" y="2133600"/>
            <a:ext cx="0" cy="228600"/>
          </a:xfrm>
          <a:prstGeom prst="line">
            <a:avLst/>
          </a:prstGeom>
          <a:noFill/>
          <a:ln w="28575" cap="sq">
            <a:solidFill>
              <a:schemeClr val="tx1"/>
            </a:solidFill>
            <a:round/>
            <a:headEnd type="none" w="sm" len="sm"/>
            <a:tailEnd type="triangle" w="sm" len="sm"/>
          </a:ln>
          <a:effectLst/>
        </p:spPr>
        <p:txBody>
          <a:bodyPr wrap="none"/>
          <a:lstStyle/>
          <a:p>
            <a:endParaRPr lang="en-US"/>
          </a:p>
        </p:txBody>
      </p:sp>
      <p:sp>
        <p:nvSpPr>
          <p:cNvPr id="63516" name="Line 28"/>
          <p:cNvSpPr>
            <a:spLocks noChangeShapeType="1"/>
          </p:cNvSpPr>
          <p:nvPr/>
        </p:nvSpPr>
        <p:spPr bwMode="auto">
          <a:xfrm>
            <a:off x="4572000" y="2819400"/>
            <a:ext cx="0" cy="228600"/>
          </a:xfrm>
          <a:prstGeom prst="line">
            <a:avLst/>
          </a:prstGeom>
          <a:noFill/>
          <a:ln w="28575" cap="sq">
            <a:solidFill>
              <a:schemeClr val="tx1"/>
            </a:solidFill>
            <a:round/>
            <a:headEnd type="none" w="sm" len="sm"/>
            <a:tailEnd type="triangle" w="sm" len="sm"/>
          </a:ln>
          <a:effectLst/>
        </p:spPr>
        <p:txBody>
          <a:bodyPr wrap="none"/>
          <a:lstStyle/>
          <a:p>
            <a:endParaRPr lang="en-US"/>
          </a:p>
        </p:txBody>
      </p:sp>
      <p:sp>
        <p:nvSpPr>
          <p:cNvPr id="63517" name="Line 29"/>
          <p:cNvSpPr>
            <a:spLocks noChangeShapeType="1"/>
          </p:cNvSpPr>
          <p:nvPr/>
        </p:nvSpPr>
        <p:spPr bwMode="auto">
          <a:xfrm>
            <a:off x="4572000" y="3429000"/>
            <a:ext cx="0" cy="381000"/>
          </a:xfrm>
          <a:prstGeom prst="line">
            <a:avLst/>
          </a:prstGeom>
          <a:noFill/>
          <a:ln w="28575" cap="sq">
            <a:solidFill>
              <a:schemeClr val="tx1"/>
            </a:solidFill>
            <a:round/>
            <a:headEnd type="none" w="sm" len="sm"/>
            <a:tailEnd type="triangle" w="sm" len="sm"/>
          </a:ln>
          <a:effectLst/>
        </p:spPr>
        <p:txBody>
          <a:bodyPr wrap="none"/>
          <a:lstStyle/>
          <a:p>
            <a:endParaRPr lang="en-US"/>
          </a:p>
        </p:txBody>
      </p:sp>
      <p:sp>
        <p:nvSpPr>
          <p:cNvPr id="63518" name="Line 30"/>
          <p:cNvSpPr>
            <a:spLocks noChangeShapeType="1"/>
          </p:cNvSpPr>
          <p:nvPr/>
        </p:nvSpPr>
        <p:spPr bwMode="auto">
          <a:xfrm>
            <a:off x="4572000" y="4267200"/>
            <a:ext cx="0" cy="228600"/>
          </a:xfrm>
          <a:prstGeom prst="line">
            <a:avLst/>
          </a:prstGeom>
          <a:noFill/>
          <a:ln w="28575" cap="sq">
            <a:solidFill>
              <a:schemeClr val="tx1"/>
            </a:solidFill>
            <a:round/>
            <a:headEnd type="none" w="sm" len="sm"/>
            <a:tailEnd type="triangle" w="sm" len="sm"/>
          </a:ln>
          <a:effectLst/>
        </p:spPr>
        <p:txBody>
          <a:bodyPr wrap="none"/>
          <a:lstStyle/>
          <a:p>
            <a:endParaRPr lang="en-US"/>
          </a:p>
        </p:txBody>
      </p:sp>
      <p:sp>
        <p:nvSpPr>
          <p:cNvPr id="63519" name="Line 31"/>
          <p:cNvSpPr>
            <a:spLocks noChangeShapeType="1"/>
          </p:cNvSpPr>
          <p:nvPr/>
        </p:nvSpPr>
        <p:spPr bwMode="auto">
          <a:xfrm>
            <a:off x="4572000" y="4800600"/>
            <a:ext cx="0" cy="381000"/>
          </a:xfrm>
          <a:prstGeom prst="line">
            <a:avLst/>
          </a:prstGeom>
          <a:noFill/>
          <a:ln w="28575" cap="sq">
            <a:solidFill>
              <a:schemeClr val="tx1"/>
            </a:solidFill>
            <a:round/>
            <a:headEnd type="none" w="sm" len="sm"/>
            <a:tailEnd type="triangle" w="sm" len="sm"/>
          </a:ln>
          <a:effectLst/>
        </p:spPr>
        <p:txBody>
          <a:bodyPr wrap="none"/>
          <a:lstStyle/>
          <a:p>
            <a:endParaRPr lang="en-US"/>
          </a:p>
        </p:txBody>
      </p:sp>
      <p:sp>
        <p:nvSpPr>
          <p:cNvPr id="63520" name="Line 32"/>
          <p:cNvSpPr>
            <a:spLocks noChangeShapeType="1"/>
          </p:cNvSpPr>
          <p:nvPr/>
        </p:nvSpPr>
        <p:spPr bwMode="auto">
          <a:xfrm flipH="1">
            <a:off x="838200" y="6400800"/>
            <a:ext cx="2895600" cy="0"/>
          </a:xfrm>
          <a:prstGeom prst="line">
            <a:avLst/>
          </a:prstGeom>
          <a:noFill/>
          <a:ln w="28575">
            <a:solidFill>
              <a:schemeClr val="tx1"/>
            </a:solidFill>
            <a:prstDash val="sysDot"/>
            <a:round/>
            <a:headEnd type="none" w="sm" len="sm"/>
            <a:tailEnd type="none" w="sm" len="sm"/>
          </a:ln>
          <a:effectLst/>
        </p:spPr>
        <p:txBody>
          <a:bodyPr wrap="none"/>
          <a:lstStyle/>
          <a:p>
            <a:endParaRPr lang="en-US"/>
          </a:p>
        </p:txBody>
      </p:sp>
      <p:sp>
        <p:nvSpPr>
          <p:cNvPr id="63521" name="Line 33"/>
          <p:cNvSpPr>
            <a:spLocks noChangeShapeType="1"/>
          </p:cNvSpPr>
          <p:nvPr/>
        </p:nvSpPr>
        <p:spPr bwMode="auto">
          <a:xfrm flipV="1">
            <a:off x="838200" y="5552418"/>
            <a:ext cx="0" cy="848381"/>
          </a:xfrm>
          <a:prstGeom prst="line">
            <a:avLst/>
          </a:prstGeom>
          <a:noFill/>
          <a:ln w="28575">
            <a:solidFill>
              <a:schemeClr val="tx1"/>
            </a:solidFill>
            <a:prstDash val="sysDot"/>
            <a:round/>
            <a:headEnd type="none" w="sm" len="sm"/>
            <a:tailEnd type="triangle" w="med" len="med"/>
          </a:ln>
          <a:effectLst/>
        </p:spPr>
        <p:txBody>
          <a:bodyPr wrap="none"/>
          <a:lstStyle/>
          <a:p>
            <a:endParaRPr lang="en-US"/>
          </a:p>
        </p:txBody>
      </p:sp>
      <p:sp>
        <p:nvSpPr>
          <p:cNvPr id="63522" name="Line 34"/>
          <p:cNvSpPr>
            <a:spLocks noChangeShapeType="1"/>
          </p:cNvSpPr>
          <p:nvPr/>
        </p:nvSpPr>
        <p:spPr bwMode="auto">
          <a:xfrm flipV="1">
            <a:off x="5486400" y="6400800"/>
            <a:ext cx="2743200" cy="0"/>
          </a:xfrm>
          <a:prstGeom prst="line">
            <a:avLst/>
          </a:prstGeom>
          <a:noFill/>
          <a:ln w="28575">
            <a:solidFill>
              <a:schemeClr val="tx1"/>
            </a:solidFill>
            <a:prstDash val="sysDot"/>
            <a:round/>
            <a:headEnd type="none" w="sm" len="sm"/>
            <a:tailEnd type="none" w="sm" len="sm"/>
          </a:ln>
          <a:effectLst/>
        </p:spPr>
        <p:txBody>
          <a:bodyPr wrap="none"/>
          <a:lstStyle/>
          <a:p>
            <a:endParaRPr lang="en-US"/>
          </a:p>
        </p:txBody>
      </p:sp>
      <p:sp>
        <p:nvSpPr>
          <p:cNvPr id="63523" name="Line 35"/>
          <p:cNvSpPr>
            <a:spLocks noChangeShapeType="1"/>
          </p:cNvSpPr>
          <p:nvPr/>
        </p:nvSpPr>
        <p:spPr bwMode="auto">
          <a:xfrm flipH="1" flipV="1">
            <a:off x="8223738" y="4876800"/>
            <a:ext cx="5862" cy="1524000"/>
          </a:xfrm>
          <a:prstGeom prst="line">
            <a:avLst/>
          </a:prstGeom>
          <a:noFill/>
          <a:ln w="28575">
            <a:solidFill>
              <a:schemeClr val="tx1"/>
            </a:solidFill>
            <a:prstDash val="sysDot"/>
            <a:round/>
            <a:headEnd type="none" w="sm" len="sm"/>
            <a:tailEnd type="triangle" w="med" len="med"/>
          </a:ln>
          <a:effectLst/>
        </p:spPr>
        <p:txBody>
          <a:bodyPr wrap="none"/>
          <a:lstStyle/>
          <a:p>
            <a:endParaRPr lang="en-US"/>
          </a:p>
        </p:txBody>
      </p:sp>
      <p:sp>
        <p:nvSpPr>
          <p:cNvPr id="63524" name="Text Box 36"/>
          <p:cNvSpPr txBox="1">
            <a:spLocks noChangeArrowheads="1"/>
          </p:cNvSpPr>
          <p:nvPr/>
        </p:nvSpPr>
        <p:spPr bwMode="auto">
          <a:xfrm>
            <a:off x="3810000" y="6172200"/>
            <a:ext cx="1752600" cy="457200"/>
          </a:xfrm>
          <a:prstGeom prst="rect">
            <a:avLst/>
          </a:prstGeom>
          <a:noFill/>
          <a:ln w="12700" cap="sq">
            <a:noFill/>
            <a:miter lim="800000"/>
            <a:headEnd type="none" w="sm" len="sm"/>
            <a:tailEnd type="none" w="sm" len="sm"/>
          </a:ln>
          <a:effectLst/>
        </p:spPr>
        <p:txBody>
          <a:bodyPr>
            <a:spAutoFit/>
          </a:bodyPr>
          <a:lstStyle/>
          <a:p>
            <a:pPr eaLnBrk="1" hangingPunct="1">
              <a:spcBef>
                <a:spcPct val="50000"/>
              </a:spcBef>
            </a:pPr>
            <a:r>
              <a:rPr lang="en-US" sz="2400">
                <a:latin typeface="Times New Roman" pitchFamily="18" charset="0"/>
              </a:rPr>
              <a:t>Pelaksanaan</a:t>
            </a:r>
          </a:p>
        </p:txBody>
      </p:sp>
      <p:sp>
        <p:nvSpPr>
          <p:cNvPr id="63525" name="Line 37"/>
          <p:cNvSpPr>
            <a:spLocks noChangeShapeType="1"/>
          </p:cNvSpPr>
          <p:nvPr/>
        </p:nvSpPr>
        <p:spPr bwMode="auto">
          <a:xfrm>
            <a:off x="4572000" y="5943600"/>
            <a:ext cx="0" cy="381000"/>
          </a:xfrm>
          <a:prstGeom prst="line">
            <a:avLst/>
          </a:prstGeom>
          <a:noFill/>
          <a:ln w="28575" cap="sq">
            <a:solidFill>
              <a:schemeClr val="tx1"/>
            </a:solidFill>
            <a:round/>
            <a:headEnd type="none" w="sm" len="sm"/>
            <a:tailEnd type="triangle" w="sm" len="sm"/>
          </a:ln>
          <a:effectLst/>
        </p:spPr>
        <p:txBody>
          <a:bodyPr wrap="none"/>
          <a:lstStyle/>
          <a:p>
            <a:endParaRPr lang="en-US"/>
          </a:p>
        </p:txBody>
      </p:sp>
      <p:sp>
        <p:nvSpPr>
          <p:cNvPr id="2" name="TextBox 1"/>
          <p:cNvSpPr txBox="1"/>
          <p:nvPr/>
        </p:nvSpPr>
        <p:spPr>
          <a:xfrm>
            <a:off x="5874408" y="6019959"/>
            <a:ext cx="2057400" cy="381000"/>
          </a:xfrm>
          <a:prstGeom prst="rect">
            <a:avLst/>
          </a:prstGeom>
          <a:noFill/>
        </p:spPr>
        <p:txBody>
          <a:bodyPr wrap="square" rtlCol="0">
            <a:spAutoFit/>
          </a:bodyPr>
          <a:lstStyle/>
          <a:p>
            <a:r>
              <a:rPr lang="en-US" b="1" dirty="0" smtClean="0">
                <a:solidFill>
                  <a:srgbClr val="C00000"/>
                </a:solidFill>
              </a:rPr>
              <a:t>EVALUASI STRATEGI</a:t>
            </a:r>
            <a:endParaRPr lang="en-US" b="1" dirty="0">
              <a:solidFill>
                <a:srgbClr val="C00000"/>
              </a:solidFill>
            </a:endParaRPr>
          </a:p>
        </p:txBody>
      </p:sp>
      <p:sp>
        <p:nvSpPr>
          <p:cNvPr id="39" name="TextBox 38"/>
          <p:cNvSpPr txBox="1"/>
          <p:nvPr/>
        </p:nvSpPr>
        <p:spPr>
          <a:xfrm>
            <a:off x="1212193" y="6066392"/>
            <a:ext cx="2057400" cy="381000"/>
          </a:xfrm>
          <a:prstGeom prst="rect">
            <a:avLst/>
          </a:prstGeom>
          <a:noFill/>
        </p:spPr>
        <p:txBody>
          <a:bodyPr wrap="square" rtlCol="0">
            <a:spAutoFit/>
          </a:bodyPr>
          <a:lstStyle/>
          <a:p>
            <a:r>
              <a:rPr lang="en-US" b="1" dirty="0" smtClean="0">
                <a:solidFill>
                  <a:srgbClr val="C00000"/>
                </a:solidFill>
              </a:rPr>
              <a:t>EVALUASI STRATEGI</a:t>
            </a:r>
            <a:endParaRPr lang="en-US" b="1" dirty="0">
              <a:solidFill>
                <a:srgbClr val="C00000"/>
              </a:solidFill>
            </a:endParaRPr>
          </a:p>
        </p:txBody>
      </p:sp>
    </p:spTree>
    <p:extLst>
      <p:ext uri="{BB962C8B-B14F-4D97-AF65-F5344CB8AC3E}">
        <p14:creationId xmlns:p14="http://schemas.microsoft.com/office/powerpoint/2010/main" val="18134737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828800"/>
            <a:ext cx="8153400" cy="2438400"/>
          </a:xfrm>
        </p:spPr>
        <p:txBody>
          <a:bodyPr>
            <a:normAutofit fontScale="90000"/>
          </a:bodyPr>
          <a:lstStyle/>
          <a:p>
            <a:r>
              <a:rPr lang="en-US" b="1" dirty="0" err="1" smtClean="0">
                <a:effectLst>
                  <a:outerShdw blurRad="38100" dist="38100" dir="2700000" algn="tl">
                    <a:srgbClr val="000000">
                      <a:alpha val="43137"/>
                    </a:srgbClr>
                  </a:outerShdw>
                </a:effectLst>
              </a:rPr>
              <a:t>Dasar</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Hukum</a:t>
            </a:r>
            <a:r>
              <a:rPr lang="en-US" b="1" dirty="0" smtClean="0">
                <a:effectLst>
                  <a:outerShdw blurRad="38100" dist="38100" dir="2700000" algn="tl">
                    <a:srgbClr val="000000">
                      <a:alpha val="43137"/>
                    </a:srgbClr>
                  </a:outerShdw>
                </a:effectLst>
              </a:rPr>
              <a:t/>
            </a:r>
            <a:br>
              <a:rPr lang="en-US" b="1" dirty="0" smtClean="0">
                <a:effectLst>
                  <a:outerShdw blurRad="38100" dist="38100" dir="2700000" algn="tl">
                    <a:srgbClr val="000000">
                      <a:alpha val="43137"/>
                    </a:srgbClr>
                  </a:outerShdw>
                </a:effectLst>
              </a:rPr>
            </a:br>
            <a:r>
              <a:rPr lang="en-US" b="1" dirty="0" err="1" smtClean="0">
                <a:effectLst>
                  <a:outerShdw blurRad="38100" dist="38100" dir="2700000" algn="tl">
                    <a:srgbClr val="000000">
                      <a:alpha val="43137"/>
                    </a:srgbClr>
                  </a:outerShdw>
                </a:effectLst>
              </a:rPr>
              <a:t>Keterkaitan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Rencana</a:t>
            </a:r>
            <a:r>
              <a:rPr lang="en-US" b="1" dirty="0" smtClean="0">
                <a:effectLst>
                  <a:outerShdw blurRad="38100" dist="38100" dir="2700000" algn="tl">
                    <a:srgbClr val="000000">
                      <a:alpha val="43137"/>
                    </a:srgbClr>
                  </a:outerShdw>
                </a:effectLst>
              </a:rPr>
              <a:t> Pembangunan </a:t>
            </a:r>
            <a:r>
              <a:rPr lang="en-US" b="1" dirty="0" err="1" smtClean="0">
                <a:effectLst>
                  <a:outerShdw blurRad="38100" dist="38100" dir="2700000" algn="tl">
                    <a:srgbClr val="000000">
                      <a:alpha val="43137"/>
                    </a:srgbClr>
                  </a:outerShdw>
                </a:effectLst>
              </a:rPr>
              <a:t>dengan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Rencana</a:t>
            </a:r>
            <a:r>
              <a:rPr lang="en-US" b="1" dirty="0" smtClean="0">
                <a:effectLst>
                  <a:outerShdw blurRad="38100" dist="38100" dir="2700000" algn="tl">
                    <a:srgbClr val="000000">
                      <a:alpha val="43137"/>
                    </a:srgbClr>
                  </a:outerShdw>
                </a:effectLst>
              </a:rPr>
              <a:t> Tata </a:t>
            </a:r>
            <a:r>
              <a:rPr lang="en-US" b="1" dirty="0" err="1" smtClean="0">
                <a:effectLst>
                  <a:outerShdw blurRad="38100" dist="38100" dir="2700000" algn="tl">
                    <a:srgbClr val="000000">
                      <a:alpha val="43137"/>
                    </a:srgbClr>
                  </a:outerShdw>
                </a:effectLst>
              </a:rPr>
              <a:t>Ruang</a:t>
            </a:r>
            <a:r>
              <a:rPr lang="en-US" b="1" dirty="0" smtClean="0">
                <a:effectLst>
                  <a:outerShdw blurRad="38100" dist="38100" dir="2700000" algn="tl">
                    <a:srgbClr val="000000">
                      <a:alpha val="43137"/>
                    </a:srgbClr>
                  </a:outerShdw>
                </a:effectLst>
              </a:rPr>
              <a:t> Wilayah</a:t>
            </a:r>
            <a:br>
              <a:rPr lang="en-US" b="1" dirty="0" smtClean="0">
                <a:effectLst>
                  <a:outerShdw blurRad="38100" dist="38100" dir="2700000" algn="tl">
                    <a:srgbClr val="000000">
                      <a:alpha val="43137"/>
                    </a:srgbClr>
                  </a:outerShdw>
                </a:effectLst>
              </a:rPr>
            </a:br>
            <a:r>
              <a:rPr lang="en-US" b="1" dirty="0" smtClean="0">
                <a:effectLst>
                  <a:outerShdw blurRad="38100" dist="38100" dir="2700000" algn="tl">
                    <a:srgbClr val="000000">
                      <a:alpha val="43137"/>
                    </a:srgbClr>
                  </a:outerShdw>
                </a:effectLst>
              </a:rPr>
              <a:t>di Tingkat </a:t>
            </a:r>
            <a:r>
              <a:rPr lang="en-US" b="1" dirty="0" err="1" smtClean="0">
                <a:effectLst>
                  <a:outerShdw blurRad="38100" dist="38100" dir="2700000" algn="tl">
                    <a:srgbClr val="000000">
                      <a:alpha val="43137"/>
                    </a:srgbClr>
                  </a:outerShdw>
                </a:effectLst>
              </a:rPr>
              <a:t>Provinsi</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343529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normAutofit fontScale="90000"/>
          </a:bodyPr>
          <a:lstStyle/>
          <a:p>
            <a:r>
              <a:rPr lang="en-US" dirty="0" smtClean="0">
                <a:solidFill>
                  <a:schemeClr val="bg1"/>
                </a:solidFill>
              </a:rPr>
              <a:t>Undang-Undang No. 26 Tahun 2007 Tentang Penataan Ruang</a:t>
            </a:r>
            <a:endParaRPr lang="en-US" dirty="0">
              <a:solidFill>
                <a:schemeClr val="bg1"/>
              </a:solidFill>
            </a:endParaRPr>
          </a:p>
        </p:txBody>
      </p:sp>
      <p:sp>
        <p:nvSpPr>
          <p:cNvPr id="3" name="Content Placeholder 2"/>
          <p:cNvSpPr>
            <a:spLocks noGrp="1"/>
          </p:cNvSpPr>
          <p:nvPr>
            <p:ph idx="1"/>
          </p:nvPr>
        </p:nvSpPr>
        <p:spPr>
          <a:xfrm>
            <a:off x="457200" y="1600200"/>
            <a:ext cx="8229600" cy="4800600"/>
          </a:xfrm>
        </p:spPr>
        <p:txBody>
          <a:bodyPr>
            <a:noAutofit/>
          </a:bodyPr>
          <a:lstStyle/>
          <a:p>
            <a:r>
              <a:rPr lang="en-US" sz="2400" b="1" dirty="0" smtClean="0">
                <a:solidFill>
                  <a:srgbClr val="C00000"/>
                </a:solidFill>
                <a:effectLst>
                  <a:outerShdw blurRad="38100" dist="38100" dir="2700000" algn="tl">
                    <a:srgbClr val="000000">
                      <a:alpha val="43137"/>
                    </a:srgbClr>
                  </a:outerShdw>
                </a:effectLst>
              </a:rPr>
              <a:t>Pasal 22 ayat (1) </a:t>
            </a:r>
            <a:r>
              <a:rPr lang="en-US" sz="2400" b="1" dirty="0" err="1" smtClean="0">
                <a:solidFill>
                  <a:srgbClr val="C00000"/>
                </a:solidFill>
                <a:effectLst>
                  <a:outerShdw blurRad="38100" dist="38100" dir="2700000" algn="tl">
                    <a:srgbClr val="000000">
                      <a:alpha val="43137"/>
                    </a:srgbClr>
                  </a:outerShdw>
                </a:effectLst>
              </a:rPr>
              <a:t>huruf</a:t>
            </a:r>
            <a:r>
              <a:rPr lang="en-US" sz="2400" b="1" dirty="0" smtClean="0">
                <a:solidFill>
                  <a:srgbClr val="C00000"/>
                </a:solidFill>
                <a:effectLst>
                  <a:outerShdw blurRad="38100" dist="38100" dir="2700000" algn="tl">
                    <a:srgbClr val="000000">
                      <a:alpha val="43137"/>
                    </a:srgbClr>
                  </a:outerShdw>
                </a:effectLst>
              </a:rPr>
              <a:t> c.: </a:t>
            </a:r>
            <a:r>
              <a:rPr lang="en-US" sz="2400" dirty="0" smtClean="0"/>
              <a:t>Penyusunan </a:t>
            </a:r>
            <a:r>
              <a:rPr lang="en-US" sz="2400" dirty="0"/>
              <a:t>rencana tata ruang wilayah provinsi </a:t>
            </a:r>
            <a:r>
              <a:rPr lang="en-US" sz="2400" dirty="0" err="1"/>
              <a:t>mengacu</a:t>
            </a:r>
            <a:r>
              <a:rPr lang="en-US" sz="2400" dirty="0"/>
              <a:t> </a:t>
            </a:r>
            <a:r>
              <a:rPr lang="en-US" sz="2400" dirty="0" err="1" smtClean="0"/>
              <a:t>pada</a:t>
            </a:r>
            <a:r>
              <a:rPr lang="en-US" sz="2400" dirty="0" smtClean="0"/>
              <a:t> </a:t>
            </a:r>
            <a:r>
              <a:rPr lang="en-US" sz="2400" dirty="0" err="1" smtClean="0"/>
              <a:t>rencana</a:t>
            </a:r>
            <a:r>
              <a:rPr lang="en-US" sz="2400" dirty="0" smtClean="0"/>
              <a:t> </a:t>
            </a:r>
            <a:r>
              <a:rPr lang="en-US" sz="2400" dirty="0"/>
              <a:t>pembangunan jangka panjang daerah.</a:t>
            </a:r>
          </a:p>
          <a:p>
            <a:r>
              <a:rPr lang="en-US" sz="2400" b="1" dirty="0" smtClean="0">
                <a:solidFill>
                  <a:srgbClr val="C00000"/>
                </a:solidFill>
                <a:effectLst>
                  <a:outerShdw blurRad="38100" dist="38100" dir="2700000" algn="tl">
                    <a:srgbClr val="000000">
                      <a:alpha val="43137"/>
                    </a:srgbClr>
                  </a:outerShdw>
                </a:effectLst>
              </a:rPr>
              <a:t>Pasal 22 ayat (2) </a:t>
            </a:r>
            <a:r>
              <a:rPr lang="en-US" sz="2400" b="1" dirty="0" err="1" smtClean="0">
                <a:solidFill>
                  <a:srgbClr val="C00000"/>
                </a:solidFill>
                <a:effectLst>
                  <a:outerShdw blurRad="38100" dist="38100" dir="2700000" algn="tl">
                    <a:srgbClr val="000000">
                      <a:alpha val="43137"/>
                    </a:srgbClr>
                  </a:outerShdw>
                </a:effectLst>
              </a:rPr>
              <a:t>huruf</a:t>
            </a:r>
            <a:r>
              <a:rPr lang="en-US" sz="2400" b="1" dirty="0" smtClean="0">
                <a:solidFill>
                  <a:srgbClr val="C00000"/>
                </a:solidFill>
                <a:effectLst>
                  <a:outerShdw blurRad="38100" dist="38100" dir="2700000" algn="tl">
                    <a:srgbClr val="000000">
                      <a:alpha val="43137"/>
                    </a:srgbClr>
                  </a:outerShdw>
                </a:effectLst>
              </a:rPr>
              <a:t> e: </a:t>
            </a:r>
            <a:r>
              <a:rPr lang="en-US" sz="2400" dirty="0"/>
              <a:t>Penyusunan rencana tata ruang wilayah provinsi </a:t>
            </a:r>
            <a:r>
              <a:rPr lang="en-US" sz="2400" dirty="0" err="1"/>
              <a:t>harus</a:t>
            </a:r>
            <a:r>
              <a:rPr lang="en-US" sz="2400" dirty="0"/>
              <a:t> </a:t>
            </a:r>
            <a:r>
              <a:rPr lang="en-US" sz="2400" dirty="0" err="1" smtClean="0"/>
              <a:t>memperhatikan</a:t>
            </a:r>
            <a:r>
              <a:rPr lang="en-US" sz="2400" dirty="0" smtClean="0"/>
              <a:t> </a:t>
            </a:r>
            <a:r>
              <a:rPr lang="en-US" sz="2400" dirty="0" err="1" smtClean="0"/>
              <a:t>rencana</a:t>
            </a:r>
            <a:r>
              <a:rPr lang="en-US" sz="2400" dirty="0" smtClean="0"/>
              <a:t> </a:t>
            </a:r>
            <a:r>
              <a:rPr lang="en-US" sz="2400" dirty="0"/>
              <a:t>pembangunan jangka panjang daerah;</a:t>
            </a:r>
          </a:p>
          <a:p>
            <a:r>
              <a:rPr lang="en-US" sz="2400" b="1" dirty="0" err="1" smtClean="0">
                <a:solidFill>
                  <a:srgbClr val="C00000"/>
                </a:solidFill>
                <a:effectLst>
                  <a:outerShdw blurRad="38100" dist="38100" dir="2700000" algn="tl">
                    <a:srgbClr val="000000">
                      <a:alpha val="43137"/>
                    </a:srgbClr>
                  </a:outerShdw>
                </a:effectLst>
              </a:rPr>
              <a:t>Pasal</a:t>
            </a:r>
            <a:r>
              <a:rPr lang="en-US" sz="2400" b="1" dirty="0" smtClean="0">
                <a:solidFill>
                  <a:srgbClr val="C00000"/>
                </a:solidFill>
                <a:effectLst>
                  <a:outerShdw blurRad="38100" dist="38100" dir="2700000" algn="tl">
                    <a:srgbClr val="000000">
                      <a:alpha val="43137"/>
                    </a:srgbClr>
                  </a:outerShdw>
                </a:effectLst>
              </a:rPr>
              <a:t> 23 ayat (2) </a:t>
            </a:r>
            <a:r>
              <a:rPr lang="en-US" sz="2400" b="1" dirty="0" err="1" smtClean="0">
                <a:solidFill>
                  <a:srgbClr val="C00000"/>
                </a:solidFill>
                <a:effectLst>
                  <a:outerShdw blurRad="38100" dist="38100" dir="2700000" algn="tl">
                    <a:srgbClr val="000000">
                      <a:alpha val="43137"/>
                    </a:srgbClr>
                  </a:outerShdw>
                </a:effectLst>
              </a:rPr>
              <a:t>huruf</a:t>
            </a:r>
            <a:r>
              <a:rPr lang="en-US" sz="2400" b="1" dirty="0" smtClean="0">
                <a:solidFill>
                  <a:srgbClr val="C00000"/>
                </a:solidFill>
                <a:effectLst>
                  <a:outerShdw blurRad="38100" dist="38100" dir="2700000" algn="tl">
                    <a:srgbClr val="000000">
                      <a:alpha val="43137"/>
                    </a:srgbClr>
                  </a:outerShdw>
                </a:effectLst>
              </a:rPr>
              <a:t> a.: </a:t>
            </a:r>
            <a:r>
              <a:rPr lang="en-US" sz="2400" dirty="0"/>
              <a:t>Rencana tata ruang wilayah provinsi menjadi </a:t>
            </a:r>
            <a:r>
              <a:rPr lang="en-US" sz="2400" dirty="0" err="1"/>
              <a:t>pedoman</a:t>
            </a:r>
            <a:r>
              <a:rPr lang="en-US" sz="2400" dirty="0"/>
              <a:t> </a:t>
            </a:r>
            <a:r>
              <a:rPr lang="en-US" sz="2400" dirty="0" err="1" smtClean="0"/>
              <a:t>untuk</a:t>
            </a:r>
            <a:r>
              <a:rPr lang="en-US" sz="2400" dirty="0" smtClean="0"/>
              <a:t> </a:t>
            </a:r>
            <a:r>
              <a:rPr lang="en-US" sz="2400" dirty="0" err="1" smtClean="0"/>
              <a:t>penyusunan</a:t>
            </a:r>
            <a:r>
              <a:rPr lang="en-US" sz="2400" dirty="0" smtClean="0"/>
              <a:t> </a:t>
            </a:r>
            <a:r>
              <a:rPr lang="en-US" sz="2400" dirty="0"/>
              <a:t>rencana pembangunan jangka panjang </a:t>
            </a:r>
            <a:r>
              <a:rPr lang="en-US" sz="2400" dirty="0" err="1"/>
              <a:t>daerah</a:t>
            </a:r>
            <a:r>
              <a:rPr lang="en-US" sz="2400" dirty="0" smtClean="0"/>
              <a:t>;</a:t>
            </a:r>
          </a:p>
          <a:p>
            <a:r>
              <a:rPr lang="en-US" sz="2400" b="1" dirty="0" err="1">
                <a:solidFill>
                  <a:srgbClr val="C00000"/>
                </a:solidFill>
                <a:effectLst>
                  <a:outerShdw blurRad="38100" dist="38100" dir="2700000" algn="tl">
                    <a:srgbClr val="000000">
                      <a:alpha val="43137"/>
                    </a:srgbClr>
                  </a:outerShdw>
                </a:effectLst>
              </a:rPr>
              <a:t>Pasal</a:t>
            </a:r>
            <a:r>
              <a:rPr lang="en-US" sz="2400" b="1" dirty="0">
                <a:solidFill>
                  <a:srgbClr val="C00000"/>
                </a:solidFill>
                <a:effectLst>
                  <a:outerShdw blurRad="38100" dist="38100" dir="2700000" algn="tl">
                    <a:srgbClr val="000000">
                      <a:alpha val="43137"/>
                    </a:srgbClr>
                  </a:outerShdw>
                </a:effectLst>
              </a:rPr>
              <a:t> 23 </a:t>
            </a:r>
            <a:r>
              <a:rPr lang="en-US" sz="2400" b="1" dirty="0" err="1">
                <a:solidFill>
                  <a:srgbClr val="C00000"/>
                </a:solidFill>
                <a:effectLst>
                  <a:outerShdw blurRad="38100" dist="38100" dir="2700000" algn="tl">
                    <a:srgbClr val="000000">
                      <a:alpha val="43137"/>
                    </a:srgbClr>
                  </a:outerShdw>
                </a:effectLst>
              </a:rPr>
              <a:t>ayat</a:t>
            </a:r>
            <a:r>
              <a:rPr lang="en-US" sz="2400" b="1" dirty="0">
                <a:solidFill>
                  <a:srgbClr val="C00000"/>
                </a:solidFill>
                <a:effectLst>
                  <a:outerShdw blurRad="38100" dist="38100" dir="2700000" algn="tl">
                    <a:srgbClr val="000000">
                      <a:alpha val="43137"/>
                    </a:srgbClr>
                  </a:outerShdw>
                </a:effectLst>
              </a:rPr>
              <a:t> (2) </a:t>
            </a:r>
            <a:r>
              <a:rPr lang="en-US" sz="2400" b="1" dirty="0" err="1">
                <a:solidFill>
                  <a:srgbClr val="C00000"/>
                </a:solidFill>
                <a:effectLst>
                  <a:outerShdw blurRad="38100" dist="38100" dir="2700000" algn="tl">
                    <a:srgbClr val="000000">
                      <a:alpha val="43137"/>
                    </a:srgbClr>
                  </a:outerShdw>
                </a:effectLst>
              </a:rPr>
              <a:t>huruf</a:t>
            </a:r>
            <a:r>
              <a:rPr lang="en-US" sz="2400" b="1" dirty="0">
                <a:solidFill>
                  <a:srgbClr val="C00000"/>
                </a:solidFill>
                <a:effectLst>
                  <a:outerShdw blurRad="38100" dist="38100" dir="2700000" algn="tl">
                    <a:srgbClr val="000000">
                      <a:alpha val="43137"/>
                    </a:srgbClr>
                  </a:outerShdw>
                </a:effectLst>
              </a:rPr>
              <a:t> </a:t>
            </a:r>
            <a:r>
              <a:rPr lang="en-US" sz="2400" b="1" dirty="0" smtClean="0">
                <a:solidFill>
                  <a:srgbClr val="C00000"/>
                </a:solidFill>
                <a:effectLst>
                  <a:outerShdw blurRad="38100" dist="38100" dir="2700000" algn="tl">
                    <a:srgbClr val="000000">
                      <a:alpha val="43137"/>
                    </a:srgbClr>
                  </a:outerShdw>
                </a:effectLst>
              </a:rPr>
              <a:t>b.: </a:t>
            </a:r>
            <a:r>
              <a:rPr lang="en-US" sz="2400" dirty="0" err="1"/>
              <a:t>Rencana</a:t>
            </a:r>
            <a:r>
              <a:rPr lang="en-US" sz="2400" dirty="0"/>
              <a:t> </a:t>
            </a:r>
            <a:r>
              <a:rPr lang="en-US" sz="2400" dirty="0" err="1"/>
              <a:t>tata</a:t>
            </a:r>
            <a:r>
              <a:rPr lang="en-US" sz="2400" dirty="0"/>
              <a:t> </a:t>
            </a:r>
            <a:r>
              <a:rPr lang="en-US" sz="2400" dirty="0" err="1"/>
              <a:t>ruang</a:t>
            </a:r>
            <a:r>
              <a:rPr lang="en-US" sz="2400" dirty="0"/>
              <a:t> </a:t>
            </a:r>
            <a:r>
              <a:rPr lang="en-US" sz="2400" dirty="0" err="1"/>
              <a:t>wilayah</a:t>
            </a:r>
            <a:r>
              <a:rPr lang="en-US" sz="2400" dirty="0"/>
              <a:t> </a:t>
            </a:r>
            <a:r>
              <a:rPr lang="en-US" sz="2400" dirty="0" err="1"/>
              <a:t>provinsi</a:t>
            </a:r>
            <a:r>
              <a:rPr lang="en-US" sz="2400" dirty="0"/>
              <a:t> </a:t>
            </a:r>
            <a:r>
              <a:rPr lang="en-US" sz="2400" dirty="0" err="1"/>
              <a:t>menjadi</a:t>
            </a:r>
            <a:r>
              <a:rPr lang="en-US" sz="2400" dirty="0"/>
              <a:t> </a:t>
            </a:r>
            <a:r>
              <a:rPr lang="en-US" sz="2400" dirty="0" err="1"/>
              <a:t>pedoman</a:t>
            </a:r>
            <a:r>
              <a:rPr lang="en-US" sz="2400" dirty="0"/>
              <a:t> </a:t>
            </a:r>
            <a:r>
              <a:rPr lang="en-US" sz="2400" dirty="0" err="1"/>
              <a:t>untuk</a:t>
            </a:r>
            <a:r>
              <a:rPr lang="en-US" sz="2400" dirty="0"/>
              <a:t> </a:t>
            </a:r>
            <a:r>
              <a:rPr lang="en-US" sz="2400" dirty="0" err="1" smtClean="0"/>
              <a:t>penyusunan</a:t>
            </a:r>
            <a:r>
              <a:rPr lang="en-US" sz="2400" dirty="0" smtClean="0"/>
              <a:t> </a:t>
            </a:r>
            <a:r>
              <a:rPr lang="en-US" sz="2400" dirty="0"/>
              <a:t>rencana pembangunan jangka menengah </a:t>
            </a:r>
            <a:r>
              <a:rPr lang="en-US" sz="2400" dirty="0" err="1"/>
              <a:t>daerah</a:t>
            </a:r>
            <a:r>
              <a:rPr lang="en-US" sz="2400" dirty="0" smtClean="0"/>
              <a:t>;</a:t>
            </a:r>
          </a:p>
          <a:p>
            <a:endParaRPr lang="en-US" sz="2400" dirty="0"/>
          </a:p>
        </p:txBody>
      </p:sp>
    </p:spTree>
    <p:extLst>
      <p:ext uri="{BB962C8B-B14F-4D97-AF65-F5344CB8AC3E}">
        <p14:creationId xmlns:p14="http://schemas.microsoft.com/office/powerpoint/2010/main" val="19321263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284163"/>
            <a:ext cx="8229600" cy="1123950"/>
          </a:xfrm>
          <a:solidFill>
            <a:schemeClr val="tx1"/>
          </a:solidFill>
        </p:spPr>
        <p:txBody>
          <a:bodyPr>
            <a:normAutofit fontScale="90000"/>
          </a:bodyPr>
          <a:lstStyle/>
          <a:p>
            <a:pPr>
              <a:lnSpc>
                <a:spcPct val="80000"/>
              </a:lnSpc>
            </a:pPr>
            <a:r>
              <a:rPr lang="en-US" sz="3600" b="1" dirty="0" err="1">
                <a:solidFill>
                  <a:schemeClr val="bg1"/>
                </a:solidFill>
                <a:cs typeface="Times New Roman" pitchFamily="18" charset="0"/>
              </a:rPr>
              <a:t>Pendekatan</a:t>
            </a:r>
            <a:r>
              <a:rPr lang="en-US" sz="3600" b="1" dirty="0">
                <a:solidFill>
                  <a:schemeClr val="bg1"/>
                </a:solidFill>
                <a:cs typeface="Times New Roman" pitchFamily="18" charset="0"/>
              </a:rPr>
              <a:t> </a:t>
            </a:r>
            <a:r>
              <a:rPr lang="en-US" sz="3600" b="1" dirty="0" err="1">
                <a:solidFill>
                  <a:schemeClr val="bg1"/>
                </a:solidFill>
                <a:cs typeface="Times New Roman" pitchFamily="18" charset="0"/>
              </a:rPr>
              <a:t>Perencanaan</a:t>
            </a:r>
            <a:r>
              <a:rPr lang="en-US" sz="3600" b="1" dirty="0">
                <a:solidFill>
                  <a:schemeClr val="bg1"/>
                </a:solidFill>
                <a:cs typeface="Times New Roman" pitchFamily="18" charset="0"/>
              </a:rPr>
              <a:t> ‘</a:t>
            </a:r>
            <a:r>
              <a:rPr lang="en-US" sz="3600" b="1" i="1" dirty="0">
                <a:solidFill>
                  <a:schemeClr val="bg1"/>
                </a:solidFill>
                <a:cs typeface="Times New Roman" pitchFamily="18" charset="0"/>
              </a:rPr>
              <a:t>Strategic’</a:t>
            </a:r>
            <a:r>
              <a:rPr lang="en-US" sz="3600" b="1" dirty="0">
                <a:solidFill>
                  <a:schemeClr val="bg1"/>
                </a:solidFill>
                <a:cs typeface="Times New Roman" pitchFamily="18" charset="0"/>
              </a:rPr>
              <a:t> </a:t>
            </a:r>
            <a:r>
              <a:rPr lang="en-US" sz="3600" b="1" dirty="0" err="1">
                <a:solidFill>
                  <a:schemeClr val="bg1"/>
                </a:solidFill>
                <a:cs typeface="Times New Roman" pitchFamily="18" charset="0"/>
              </a:rPr>
              <a:t>Dalam</a:t>
            </a:r>
            <a:r>
              <a:rPr lang="en-US" sz="3600" b="1" dirty="0">
                <a:solidFill>
                  <a:schemeClr val="bg1"/>
                </a:solidFill>
                <a:cs typeface="Times New Roman" pitchFamily="18" charset="0"/>
              </a:rPr>
              <a:t> </a:t>
            </a:r>
            <a:r>
              <a:rPr lang="en-US" sz="3600" b="1" dirty="0" err="1">
                <a:solidFill>
                  <a:schemeClr val="bg1"/>
                </a:solidFill>
                <a:cs typeface="Times New Roman" pitchFamily="18" charset="0"/>
              </a:rPr>
              <a:t>Penyusunan</a:t>
            </a:r>
            <a:r>
              <a:rPr lang="en-US" sz="3600" b="1" dirty="0">
                <a:solidFill>
                  <a:schemeClr val="bg1"/>
                </a:solidFill>
                <a:cs typeface="Times New Roman" pitchFamily="18" charset="0"/>
              </a:rPr>
              <a:t> Program Pembangunan</a:t>
            </a:r>
            <a:r>
              <a:rPr lang="en-GB" dirty="0">
                <a:solidFill>
                  <a:schemeClr val="bg1"/>
                </a:solidFill>
              </a:rPr>
              <a:t> </a:t>
            </a:r>
          </a:p>
        </p:txBody>
      </p:sp>
      <p:sp>
        <p:nvSpPr>
          <p:cNvPr id="35843" name="Rectangle 3"/>
          <p:cNvSpPr>
            <a:spLocks noGrp="1" noChangeArrowheads="1"/>
          </p:cNvSpPr>
          <p:nvPr>
            <p:ph type="body" idx="1"/>
          </p:nvPr>
        </p:nvSpPr>
        <p:spPr>
          <a:xfrm>
            <a:off x="492369" y="1752600"/>
            <a:ext cx="8229600" cy="4530725"/>
          </a:xfrm>
        </p:spPr>
        <p:txBody>
          <a:bodyPr/>
          <a:lstStyle/>
          <a:p>
            <a:pPr>
              <a:lnSpc>
                <a:spcPct val="90000"/>
              </a:lnSpc>
            </a:pPr>
            <a:r>
              <a:rPr lang="en-US" sz="2800" b="1">
                <a:cs typeface="Times New Roman" pitchFamily="18" charset="0"/>
              </a:rPr>
              <a:t>pada awalnya ‘hanya’ dilakukan oleh kalangan militer dalam rangka memenangkan peperangan dan/atau pertempuran</a:t>
            </a:r>
            <a:r>
              <a:rPr lang="en-GB" sz="2800" b="1"/>
              <a:t> (Ingat Sun Tzu dengan “Art of War”)</a:t>
            </a:r>
            <a:endParaRPr lang="id-ID" sz="2800" b="1"/>
          </a:p>
          <a:p>
            <a:pPr>
              <a:lnSpc>
                <a:spcPct val="90000"/>
              </a:lnSpc>
            </a:pPr>
            <a:r>
              <a:rPr lang="en-US" sz="2800" b="1">
                <a:cs typeface="Times New Roman" pitchFamily="18" charset="0"/>
              </a:rPr>
              <a:t>ditransfer ke dunia bisnis</a:t>
            </a:r>
            <a:r>
              <a:rPr lang="en-GB" sz="2800" b="1"/>
              <a:t> </a:t>
            </a:r>
            <a:r>
              <a:rPr lang="en-US" sz="2800" b="1">
                <a:cs typeface="Times New Roman" pitchFamily="18" charset="0"/>
              </a:rPr>
              <a:t>untuk menetapkan kebijakan dan langkah yang harus diambil dalam pengembangan perusahaan dan persaingan usaha di pasar </a:t>
            </a:r>
          </a:p>
          <a:p>
            <a:pPr>
              <a:lnSpc>
                <a:spcPct val="90000"/>
              </a:lnSpc>
            </a:pPr>
            <a:r>
              <a:rPr lang="en-US" sz="2800" b="1">
                <a:cs typeface="Times New Roman" pitchFamily="18" charset="0"/>
              </a:rPr>
              <a:t>Mulai tahun 1990-an konsepsi ini diterapkan untuk </a:t>
            </a:r>
            <a:r>
              <a:rPr lang="en-US" sz="2800" b="1" i="1">
                <a:cs typeface="Times New Roman" pitchFamily="18" charset="0"/>
              </a:rPr>
              <a:t>non-profit organization</a:t>
            </a:r>
            <a:r>
              <a:rPr lang="en-US" sz="2800" b="1">
                <a:cs typeface="Times New Roman" pitchFamily="18" charset="0"/>
              </a:rPr>
              <a:t>, dan juga perencanaan berdomain publik </a:t>
            </a:r>
            <a:endParaRPr lang="en-GB" sz="2800" b="1">
              <a:cs typeface="Times New Roman" pitchFamily="18" charset="0"/>
            </a:endParaRPr>
          </a:p>
        </p:txBody>
      </p:sp>
    </p:spTree>
    <p:extLst>
      <p:ext uri="{BB962C8B-B14F-4D97-AF65-F5344CB8AC3E}">
        <p14:creationId xmlns:p14="http://schemas.microsoft.com/office/powerpoint/2010/main" val="178421991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50"/>
          </a:solidFill>
        </p:spPr>
        <p:txBody>
          <a:bodyPr>
            <a:normAutofit fontScale="90000"/>
          </a:bodyPr>
          <a:lstStyle/>
          <a:p>
            <a:r>
              <a:rPr lang="en-US" dirty="0" smtClean="0">
                <a:solidFill>
                  <a:schemeClr val="bg1"/>
                </a:solidFill>
              </a:rPr>
              <a:t>Undang-Undang No. 26 Tahun 2007 Tentang Penataan Ruang</a:t>
            </a:r>
            <a:endParaRPr lang="en-US" dirty="0">
              <a:solidFill>
                <a:schemeClr val="bg1"/>
              </a:solidFill>
            </a:endParaRPr>
          </a:p>
        </p:txBody>
      </p:sp>
      <p:sp>
        <p:nvSpPr>
          <p:cNvPr id="3" name="Content Placeholder 2"/>
          <p:cNvSpPr>
            <a:spLocks noGrp="1"/>
          </p:cNvSpPr>
          <p:nvPr>
            <p:ph idx="1"/>
          </p:nvPr>
        </p:nvSpPr>
        <p:spPr>
          <a:xfrm>
            <a:off x="457200" y="1600200"/>
            <a:ext cx="8229600" cy="4800600"/>
          </a:xfrm>
        </p:spPr>
        <p:txBody>
          <a:bodyPr>
            <a:noAutofit/>
          </a:bodyPr>
          <a:lstStyle/>
          <a:p>
            <a:r>
              <a:rPr lang="en-US" sz="2400" b="1" dirty="0" err="1" smtClean="0">
                <a:solidFill>
                  <a:srgbClr val="C00000"/>
                </a:solidFill>
                <a:effectLst>
                  <a:outerShdw blurRad="38100" dist="38100" dir="2700000" algn="tl">
                    <a:srgbClr val="000000">
                      <a:alpha val="43137"/>
                    </a:srgbClr>
                  </a:outerShdw>
                </a:effectLst>
              </a:rPr>
              <a:t>Penjelasan</a:t>
            </a:r>
            <a:r>
              <a:rPr lang="en-US" sz="2400" b="1" dirty="0" smtClean="0">
                <a:solidFill>
                  <a:srgbClr val="C00000"/>
                </a:solidFill>
                <a:effectLst>
                  <a:outerShdw blurRad="38100" dist="38100" dir="2700000" algn="tl">
                    <a:srgbClr val="000000">
                      <a:alpha val="43137"/>
                    </a:srgbClr>
                  </a:outerShdw>
                </a:effectLst>
              </a:rPr>
              <a:t> Pasal 23 Ayat (2): </a:t>
            </a:r>
          </a:p>
          <a:p>
            <a:pPr lvl="1"/>
            <a:r>
              <a:rPr lang="en-US" sz="2400" dirty="0" smtClean="0"/>
              <a:t>Rencana </a:t>
            </a:r>
            <a:r>
              <a:rPr lang="en-US" sz="2400" dirty="0"/>
              <a:t>tata ruang wilayah provinsi dan rencana pembangunan jangka panjang provinsi </a:t>
            </a:r>
            <a:r>
              <a:rPr lang="en-US" sz="2400" dirty="0" smtClean="0"/>
              <a:t>serta rencana </a:t>
            </a:r>
            <a:r>
              <a:rPr lang="en-US" sz="2400" dirty="0"/>
              <a:t>pembangunan jangka menengah provinsi merupakan kebijakan daerah yang </a:t>
            </a:r>
            <a:r>
              <a:rPr lang="en-US" sz="2400" dirty="0" smtClean="0"/>
              <a:t>saling mengacu.</a:t>
            </a:r>
          </a:p>
          <a:p>
            <a:r>
              <a:rPr lang="en-US" sz="2400" b="1" dirty="0" smtClean="0">
                <a:solidFill>
                  <a:srgbClr val="C00000"/>
                </a:solidFill>
                <a:effectLst>
                  <a:outerShdw blurRad="38100" dist="38100" dir="2700000" algn="tl">
                    <a:srgbClr val="000000">
                      <a:alpha val="43137"/>
                    </a:srgbClr>
                  </a:outerShdw>
                </a:effectLst>
              </a:rPr>
              <a:t>Penjelasan Pasal 23 Ayat (3):</a:t>
            </a:r>
            <a:endParaRPr lang="en-US" sz="2400" dirty="0"/>
          </a:p>
          <a:p>
            <a:pPr lvl="1"/>
            <a:r>
              <a:rPr lang="en-US" sz="2400" dirty="0"/>
              <a:t>Rencana tata ruang disusun untuk jangka waktu 20 (dua puluh) tahun dengan visi yang </a:t>
            </a:r>
            <a:r>
              <a:rPr lang="en-US" sz="2400" dirty="0" smtClean="0"/>
              <a:t>lebih jauh </a:t>
            </a:r>
            <a:r>
              <a:rPr lang="en-US" sz="2400" dirty="0"/>
              <a:t>ke depan yang merupakan matra spasial dari rencana pembangunan jangka </a:t>
            </a:r>
            <a:r>
              <a:rPr lang="en-US" sz="2400" dirty="0" smtClean="0"/>
              <a:t>panjang  daerah.</a:t>
            </a:r>
          </a:p>
          <a:p>
            <a:pPr lvl="1"/>
            <a:endParaRPr lang="en-US" sz="2400" dirty="0"/>
          </a:p>
        </p:txBody>
      </p:sp>
    </p:spTree>
    <p:extLst>
      <p:ext uri="{BB962C8B-B14F-4D97-AF65-F5344CB8AC3E}">
        <p14:creationId xmlns:p14="http://schemas.microsoft.com/office/powerpoint/2010/main" val="5478274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noAutofit/>
          </a:bodyPr>
          <a:lstStyle/>
          <a:p>
            <a:r>
              <a:rPr lang="en-US" sz="2400" b="1" dirty="0" smtClean="0">
                <a:solidFill>
                  <a:srgbClr val="002060"/>
                </a:solidFill>
                <a:effectLst>
                  <a:outerShdw blurRad="38100" dist="38100" dir="2700000" algn="tl">
                    <a:srgbClr val="000000">
                      <a:alpha val="43137"/>
                    </a:srgbClr>
                  </a:outerShdw>
                </a:effectLst>
              </a:rPr>
              <a:t>Peraturan Pemerintah No 8 Tahun 2008 Tentang </a:t>
            </a:r>
            <a:r>
              <a:rPr lang="id-ID" sz="2400" b="1" dirty="0" smtClean="0">
                <a:solidFill>
                  <a:srgbClr val="002060"/>
                </a:solidFill>
                <a:effectLst>
                  <a:outerShdw blurRad="38100" dist="38100" dir="2700000" algn="tl">
                    <a:srgbClr val="000000">
                      <a:alpha val="43137"/>
                    </a:srgbClr>
                  </a:outerShdw>
                </a:effectLst>
              </a:rPr>
              <a:t>Tahapan, Tata Cara Penyusunan, Pengendalian Dan Evaluasi Pelaksanaan Rencana Pembangunan Daerah</a:t>
            </a:r>
            <a:endParaRPr lang="en-US" sz="2400" b="1" dirty="0">
              <a:solidFill>
                <a:srgbClr val="00206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pPr hangingPunct="0"/>
            <a:r>
              <a:rPr lang="id-ID" b="1" dirty="0">
                <a:solidFill>
                  <a:srgbClr val="C00000"/>
                </a:solidFill>
                <a:effectLst>
                  <a:outerShdw blurRad="38100" dist="38100" dir="2700000" algn="tl">
                    <a:srgbClr val="000000">
                      <a:alpha val="43137"/>
                    </a:srgbClr>
                  </a:outerShdw>
                </a:effectLst>
              </a:rPr>
              <a:t>Pasal </a:t>
            </a:r>
            <a:r>
              <a:rPr lang="id-ID" b="1" dirty="0" smtClean="0">
                <a:solidFill>
                  <a:srgbClr val="C00000"/>
                </a:solidFill>
                <a:effectLst>
                  <a:outerShdw blurRad="38100" dist="38100" dir="2700000" algn="tl">
                    <a:srgbClr val="000000">
                      <a:alpha val="43137"/>
                    </a:srgbClr>
                  </a:outerShdw>
                </a:effectLst>
              </a:rPr>
              <a:t>2</a:t>
            </a:r>
            <a:r>
              <a:rPr lang="en-US" b="1" dirty="0">
                <a:solidFill>
                  <a:srgbClr val="C00000"/>
                </a:solidFill>
                <a:effectLst>
                  <a:outerShdw blurRad="38100" dist="38100" dir="2700000" algn="tl">
                    <a:srgbClr val="000000">
                      <a:alpha val="43137"/>
                    </a:srgbClr>
                  </a:outerShdw>
                </a:effectLst>
              </a:rPr>
              <a:t> </a:t>
            </a:r>
            <a:r>
              <a:rPr lang="en-US" b="1" dirty="0" smtClean="0">
                <a:solidFill>
                  <a:srgbClr val="C00000"/>
                </a:solidFill>
                <a:effectLst>
                  <a:outerShdw blurRad="38100" dist="38100" dir="2700000" algn="tl">
                    <a:srgbClr val="000000">
                      <a:alpha val="43137"/>
                    </a:srgbClr>
                  </a:outerShdw>
                </a:effectLst>
              </a:rPr>
              <a:t>Ayat (3): </a:t>
            </a:r>
            <a:r>
              <a:rPr lang="id-ID" b="1" dirty="0" smtClean="0">
                <a:effectLst>
                  <a:outerShdw blurRad="38100" dist="38100" dir="2700000" algn="tl">
                    <a:srgbClr val="000000">
                      <a:alpha val="43137"/>
                    </a:srgbClr>
                  </a:outerShdw>
                </a:effectLst>
              </a:rPr>
              <a:t>Perencanaan </a:t>
            </a:r>
            <a:r>
              <a:rPr lang="id-ID" b="1" dirty="0">
                <a:effectLst>
                  <a:outerShdw blurRad="38100" dist="38100" dir="2700000" algn="tl">
                    <a:srgbClr val="000000">
                      <a:alpha val="43137"/>
                    </a:srgbClr>
                  </a:outerShdw>
                </a:effectLst>
              </a:rPr>
              <a:t>pembangunan daerah mengintegrasikan </a:t>
            </a:r>
            <a:r>
              <a:rPr lang="id-ID" b="1" dirty="0">
                <a:solidFill>
                  <a:srgbClr val="C00000"/>
                </a:solidFill>
                <a:effectLst>
                  <a:outerShdw blurRad="38100" dist="38100" dir="2700000" algn="tl">
                    <a:srgbClr val="000000">
                      <a:alpha val="43137"/>
                    </a:srgbClr>
                  </a:outerShdw>
                </a:effectLst>
              </a:rPr>
              <a:t>rencana tata ruang </a:t>
            </a:r>
            <a:r>
              <a:rPr lang="id-ID" b="1" dirty="0">
                <a:effectLst>
                  <a:outerShdw blurRad="38100" dist="38100" dir="2700000" algn="tl">
                    <a:srgbClr val="000000">
                      <a:alpha val="43137"/>
                    </a:srgbClr>
                  </a:outerShdw>
                </a:effectLst>
              </a:rPr>
              <a:t>dengan rencana pembangunan daerah</a:t>
            </a:r>
            <a:r>
              <a:rPr lang="id-ID" b="1" dirty="0" smtClean="0">
                <a:effectLst>
                  <a:outerShdw blurRad="38100" dist="38100" dir="2700000" algn="tl">
                    <a:srgbClr val="000000">
                      <a:alpha val="43137"/>
                    </a:srgbClr>
                  </a:outerShdw>
                </a:effectLst>
              </a:rPr>
              <a:t>.</a:t>
            </a:r>
            <a:endParaRPr lang="en-US" b="1" dirty="0" smtClean="0">
              <a:effectLst>
                <a:outerShdw blurRad="38100" dist="38100" dir="2700000" algn="tl">
                  <a:srgbClr val="000000">
                    <a:alpha val="43137"/>
                  </a:srgbClr>
                </a:outerShdw>
              </a:effectLst>
            </a:endParaRPr>
          </a:p>
          <a:p>
            <a:pPr hangingPunct="0"/>
            <a:r>
              <a:rPr lang="id-ID" b="1" dirty="0">
                <a:solidFill>
                  <a:srgbClr val="C00000"/>
                </a:solidFill>
                <a:effectLst>
                  <a:outerShdw blurRad="38100" dist="38100" dir="2700000" algn="tl">
                    <a:srgbClr val="000000">
                      <a:alpha val="43137"/>
                    </a:srgbClr>
                  </a:outerShdw>
                </a:effectLst>
              </a:rPr>
              <a:t>Pasal </a:t>
            </a:r>
            <a:r>
              <a:rPr lang="id-ID" b="1" dirty="0" smtClean="0">
                <a:solidFill>
                  <a:srgbClr val="C00000"/>
                </a:solidFill>
                <a:effectLst>
                  <a:outerShdw blurRad="38100" dist="38100" dir="2700000" algn="tl">
                    <a:srgbClr val="000000">
                      <a:alpha val="43137"/>
                    </a:srgbClr>
                  </a:outerShdw>
                </a:effectLst>
              </a:rPr>
              <a:t>29</a:t>
            </a:r>
            <a:r>
              <a:rPr lang="en-US" b="1" dirty="0" smtClean="0">
                <a:solidFill>
                  <a:srgbClr val="C00000"/>
                </a:solidFill>
                <a:effectLst>
                  <a:outerShdw blurRad="38100" dist="38100" dir="2700000" algn="tl">
                    <a:srgbClr val="000000">
                      <a:alpha val="43137"/>
                    </a:srgbClr>
                  </a:outerShdw>
                </a:effectLst>
              </a:rPr>
              <a:t> Ayat (1): </a:t>
            </a:r>
            <a:r>
              <a:rPr lang="id-ID" dirty="0" smtClean="0"/>
              <a:t>Dokumen </a:t>
            </a:r>
            <a:r>
              <a:rPr lang="id-ID" dirty="0"/>
              <a:t>rencana pembangunan daerah disusun dengan menggunakan data dan informasi, serta </a:t>
            </a:r>
            <a:r>
              <a:rPr lang="id-ID" b="1" dirty="0">
                <a:solidFill>
                  <a:srgbClr val="C00000"/>
                </a:solidFill>
                <a:effectLst>
                  <a:outerShdw blurRad="38100" dist="38100" dir="2700000" algn="tl">
                    <a:srgbClr val="000000">
                      <a:alpha val="43137"/>
                    </a:srgbClr>
                  </a:outerShdw>
                </a:effectLst>
              </a:rPr>
              <a:t>rencana tata ruang</a:t>
            </a:r>
            <a:r>
              <a:rPr lang="id-ID" b="1" dirty="0" smtClean="0">
                <a:solidFill>
                  <a:srgbClr val="C00000"/>
                </a:solidFill>
                <a:effectLst>
                  <a:outerShdw blurRad="38100" dist="38100" dir="2700000" algn="tl">
                    <a:srgbClr val="000000">
                      <a:alpha val="43137"/>
                    </a:srgbClr>
                  </a:outerShdw>
                </a:effectLst>
              </a:rPr>
              <a:t>.</a:t>
            </a:r>
            <a:endParaRPr lang="en-US" b="1" dirty="0" smtClean="0">
              <a:solidFill>
                <a:srgbClr val="C00000"/>
              </a:solidFill>
              <a:effectLst>
                <a:outerShdw blurRad="38100" dist="38100" dir="2700000" algn="tl">
                  <a:srgbClr val="000000">
                    <a:alpha val="43137"/>
                  </a:srgbClr>
                </a:outerShdw>
              </a:effectLst>
            </a:endParaRPr>
          </a:p>
          <a:p>
            <a:pPr hangingPunct="0"/>
            <a:r>
              <a:rPr lang="id-ID" b="1" dirty="0">
                <a:solidFill>
                  <a:srgbClr val="C00000"/>
                </a:solidFill>
                <a:effectLst>
                  <a:outerShdw blurRad="38100" dist="38100" dir="2700000" algn="tl">
                    <a:srgbClr val="000000">
                      <a:alpha val="43137"/>
                    </a:srgbClr>
                  </a:outerShdw>
                </a:effectLst>
              </a:rPr>
              <a:t>Pasal </a:t>
            </a:r>
            <a:r>
              <a:rPr lang="id-ID" b="1" dirty="0" smtClean="0">
                <a:solidFill>
                  <a:srgbClr val="C00000"/>
                </a:solidFill>
                <a:effectLst>
                  <a:outerShdw blurRad="38100" dist="38100" dir="2700000" algn="tl">
                    <a:srgbClr val="000000">
                      <a:alpha val="43137"/>
                    </a:srgbClr>
                  </a:outerShdw>
                </a:effectLst>
              </a:rPr>
              <a:t>31</a:t>
            </a:r>
            <a:r>
              <a:rPr lang="en-US" b="1" dirty="0" smtClean="0">
                <a:solidFill>
                  <a:srgbClr val="C00000"/>
                </a:solidFill>
                <a:effectLst>
                  <a:outerShdw blurRad="38100" dist="38100" dir="2700000" algn="tl">
                    <a:srgbClr val="000000">
                      <a:alpha val="43137"/>
                    </a:srgbClr>
                  </a:outerShdw>
                </a:effectLst>
              </a:rPr>
              <a:t>: </a:t>
            </a:r>
            <a:r>
              <a:rPr lang="id-ID" b="1" dirty="0" smtClean="0">
                <a:solidFill>
                  <a:srgbClr val="C00000"/>
                </a:solidFill>
                <a:effectLst>
                  <a:outerShdw blurRad="38100" dist="38100" dir="2700000" algn="tl">
                    <a:srgbClr val="000000">
                      <a:alpha val="43137"/>
                    </a:srgbClr>
                  </a:outerShdw>
                </a:effectLst>
              </a:rPr>
              <a:t>Rencana </a:t>
            </a:r>
            <a:r>
              <a:rPr lang="id-ID" b="1" dirty="0">
                <a:solidFill>
                  <a:srgbClr val="C00000"/>
                </a:solidFill>
                <a:effectLst>
                  <a:outerShdw blurRad="38100" dist="38100" dir="2700000" algn="tl">
                    <a:srgbClr val="000000">
                      <a:alpha val="43137"/>
                    </a:srgbClr>
                  </a:outerShdw>
                </a:effectLst>
              </a:rPr>
              <a:t>tata ruang </a:t>
            </a:r>
            <a:r>
              <a:rPr lang="id-ID" dirty="0"/>
              <a:t>merupakan syarat dan acuan utama penyusunan dokumen rencana pembangunan daerah sesuai dengan peraturan perundang-undangan</a:t>
            </a:r>
            <a:r>
              <a:rPr lang="id-ID" dirty="0" smtClean="0"/>
              <a:t>.</a:t>
            </a:r>
            <a:endParaRPr lang="en-US" dirty="0" smtClean="0"/>
          </a:p>
          <a:p>
            <a:pPr hangingPunct="0"/>
            <a:endParaRPr lang="en-US" dirty="0"/>
          </a:p>
          <a:p>
            <a:pPr hangingPunct="0"/>
            <a:endParaRPr lang="en-US" dirty="0"/>
          </a:p>
          <a:p>
            <a:pPr hangingPunct="0"/>
            <a:endParaRPr lang="en-US" dirty="0"/>
          </a:p>
          <a:p>
            <a:endParaRPr lang="en-US" dirty="0"/>
          </a:p>
        </p:txBody>
      </p:sp>
    </p:spTree>
    <p:extLst>
      <p:ext uri="{BB962C8B-B14F-4D97-AF65-F5344CB8AC3E}">
        <p14:creationId xmlns:p14="http://schemas.microsoft.com/office/powerpoint/2010/main" val="18052649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noAutofit/>
          </a:bodyPr>
          <a:lstStyle/>
          <a:p>
            <a:r>
              <a:rPr lang="en-US" sz="2400" b="1" dirty="0" smtClean="0">
                <a:solidFill>
                  <a:srgbClr val="002060"/>
                </a:solidFill>
                <a:effectLst>
                  <a:outerShdw blurRad="38100" dist="38100" dir="2700000" algn="tl">
                    <a:srgbClr val="000000">
                      <a:alpha val="43137"/>
                    </a:srgbClr>
                  </a:outerShdw>
                </a:effectLst>
              </a:rPr>
              <a:t>Peraturan Pemerintah No 8 Tahun 2008 Tentang </a:t>
            </a:r>
            <a:r>
              <a:rPr lang="id-ID" sz="2400" b="1" dirty="0" smtClean="0">
                <a:solidFill>
                  <a:srgbClr val="002060"/>
                </a:solidFill>
                <a:effectLst>
                  <a:outerShdw blurRad="38100" dist="38100" dir="2700000" algn="tl">
                    <a:srgbClr val="000000">
                      <a:alpha val="43137"/>
                    </a:srgbClr>
                  </a:outerShdw>
                </a:effectLst>
              </a:rPr>
              <a:t>Tahapan, Tata Cara Penyusunan, Pengendalian Dan Evaluasi Pelaksanaan Rencana Pembangunan Daerah</a:t>
            </a:r>
            <a:endParaRPr lang="en-US" sz="2400" b="1" dirty="0">
              <a:solidFill>
                <a:srgbClr val="00206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pPr hangingPunct="0"/>
            <a:r>
              <a:rPr lang="en-US" sz="2200" b="1" dirty="0" smtClean="0">
                <a:solidFill>
                  <a:srgbClr val="C00000"/>
                </a:solidFill>
                <a:effectLst>
                  <a:outerShdw blurRad="38100" dist="38100" dir="2700000" algn="tl">
                    <a:srgbClr val="000000">
                      <a:alpha val="43137"/>
                    </a:srgbClr>
                  </a:outerShdw>
                </a:effectLst>
              </a:rPr>
              <a:t>Penjelasan Pasal 2 Ayat (3):</a:t>
            </a:r>
            <a:endParaRPr lang="en-US" sz="2200" dirty="0"/>
          </a:p>
          <a:p>
            <a:pPr lvl="1" hangingPunct="0"/>
            <a:r>
              <a:rPr lang="id-ID" sz="2200" b="1" dirty="0">
                <a:effectLst>
                  <a:outerShdw blurRad="38100" dist="38100" dir="2700000" algn="tl">
                    <a:srgbClr val="000000">
                      <a:alpha val="43137"/>
                    </a:srgbClr>
                  </a:outerShdw>
                </a:effectLst>
              </a:rPr>
              <a:t>Mengintegrasikan rencana tata ruang dengan  rencana pembangunan daerah bertujuan untuk mencapai pemenuhan hak-hak dasar masyarakat sesuai dengan urusan dan kewenangan  pemerintah daerah meningkatkan kesejahteraan rakyat</a:t>
            </a:r>
            <a:r>
              <a:rPr lang="id-ID" sz="2200" b="1" dirty="0" smtClean="0">
                <a:effectLst>
                  <a:outerShdw blurRad="38100" dist="38100" dir="2700000" algn="tl">
                    <a:srgbClr val="000000">
                      <a:alpha val="43137"/>
                    </a:srgbClr>
                  </a:outerShdw>
                </a:effectLst>
              </a:rPr>
              <a:t>.</a:t>
            </a:r>
            <a:endParaRPr lang="en-US" sz="2200" b="1" dirty="0" smtClean="0">
              <a:effectLst>
                <a:outerShdw blurRad="38100" dist="38100" dir="2700000" algn="tl">
                  <a:srgbClr val="000000">
                    <a:alpha val="43137"/>
                  </a:srgbClr>
                </a:outerShdw>
              </a:effectLst>
            </a:endParaRPr>
          </a:p>
          <a:p>
            <a:pPr hangingPunct="0"/>
            <a:r>
              <a:rPr lang="en-US" sz="2200" b="1" dirty="0" smtClean="0">
                <a:solidFill>
                  <a:srgbClr val="C00000"/>
                </a:solidFill>
                <a:effectLst>
                  <a:outerShdw blurRad="38100" dist="38100" dir="2700000" algn="tl">
                    <a:srgbClr val="000000">
                      <a:alpha val="43137"/>
                    </a:srgbClr>
                  </a:outerShdw>
                </a:effectLst>
              </a:rPr>
              <a:t>Penjelasan </a:t>
            </a:r>
            <a:r>
              <a:rPr lang="id-ID" sz="2200" b="1" dirty="0">
                <a:solidFill>
                  <a:srgbClr val="C00000"/>
                </a:solidFill>
                <a:effectLst>
                  <a:outerShdw blurRad="38100" dist="38100" dir="2700000" algn="tl">
                    <a:srgbClr val="000000">
                      <a:alpha val="43137"/>
                    </a:srgbClr>
                  </a:outerShdw>
                </a:effectLst>
              </a:rPr>
              <a:t>Pasal </a:t>
            </a:r>
            <a:r>
              <a:rPr lang="id-ID" sz="2200" b="1" dirty="0" smtClean="0">
                <a:solidFill>
                  <a:srgbClr val="C00000"/>
                </a:solidFill>
                <a:effectLst>
                  <a:outerShdw blurRad="38100" dist="38100" dir="2700000" algn="tl">
                    <a:srgbClr val="000000">
                      <a:alpha val="43137"/>
                    </a:srgbClr>
                  </a:outerShdw>
                </a:effectLst>
              </a:rPr>
              <a:t>29</a:t>
            </a:r>
            <a:r>
              <a:rPr lang="en-US" sz="2200" b="1" dirty="0" smtClean="0">
                <a:solidFill>
                  <a:srgbClr val="C00000"/>
                </a:solidFill>
                <a:effectLst>
                  <a:outerShdw blurRad="38100" dist="38100" dir="2700000" algn="tl">
                    <a:srgbClr val="000000">
                      <a:alpha val="43137"/>
                    </a:srgbClr>
                  </a:outerShdw>
                </a:effectLst>
              </a:rPr>
              <a:t> </a:t>
            </a:r>
            <a:r>
              <a:rPr lang="id-ID" sz="2200" b="1" dirty="0" smtClean="0">
                <a:solidFill>
                  <a:srgbClr val="C00000"/>
                </a:solidFill>
                <a:effectLst>
                  <a:outerShdw blurRad="38100" dist="38100" dir="2700000" algn="tl">
                    <a:srgbClr val="000000">
                      <a:alpha val="43137"/>
                    </a:srgbClr>
                  </a:outerShdw>
                </a:effectLst>
              </a:rPr>
              <a:t>Ayat </a:t>
            </a:r>
            <a:r>
              <a:rPr lang="id-ID" sz="2200" b="1" dirty="0">
                <a:solidFill>
                  <a:srgbClr val="C00000"/>
                </a:solidFill>
                <a:effectLst>
                  <a:outerShdw blurRad="38100" dist="38100" dir="2700000" algn="tl">
                    <a:srgbClr val="000000">
                      <a:alpha val="43137"/>
                    </a:srgbClr>
                  </a:outerShdw>
                </a:effectLst>
              </a:rPr>
              <a:t>(1</a:t>
            </a:r>
            <a:r>
              <a:rPr lang="id-ID" sz="2200" b="1" dirty="0" smtClean="0">
                <a:solidFill>
                  <a:srgbClr val="C00000"/>
                </a:solidFill>
                <a:effectLst>
                  <a:outerShdw blurRad="38100" dist="38100" dir="2700000" algn="tl">
                    <a:srgbClr val="000000">
                      <a:alpha val="43137"/>
                    </a:srgbClr>
                  </a:outerShdw>
                </a:effectLst>
              </a:rPr>
              <a:t>)</a:t>
            </a:r>
            <a:r>
              <a:rPr lang="en-US" sz="2200" b="1" dirty="0" smtClean="0">
                <a:solidFill>
                  <a:srgbClr val="C00000"/>
                </a:solidFill>
                <a:effectLst>
                  <a:outerShdw blurRad="38100" dist="38100" dir="2700000" algn="tl">
                    <a:srgbClr val="000000">
                      <a:alpha val="43137"/>
                    </a:srgbClr>
                  </a:outerShdw>
                </a:effectLst>
              </a:rPr>
              <a:t>:</a:t>
            </a:r>
            <a:r>
              <a:rPr lang="id-ID" sz="2200" b="1" dirty="0" smtClean="0">
                <a:solidFill>
                  <a:srgbClr val="C00000"/>
                </a:solidFill>
                <a:effectLst>
                  <a:outerShdw blurRad="38100" dist="38100" dir="2700000" algn="tl">
                    <a:srgbClr val="000000">
                      <a:alpha val="43137"/>
                    </a:srgbClr>
                  </a:outerShdw>
                </a:effectLst>
              </a:rPr>
              <a:t> </a:t>
            </a:r>
            <a:endParaRPr lang="en-US" sz="2200" b="1" dirty="0">
              <a:solidFill>
                <a:srgbClr val="C00000"/>
              </a:solidFill>
              <a:effectLst>
                <a:outerShdw blurRad="38100" dist="38100" dir="2700000" algn="tl">
                  <a:srgbClr val="000000">
                    <a:alpha val="43137"/>
                  </a:srgbClr>
                </a:outerShdw>
              </a:effectLst>
            </a:endParaRPr>
          </a:p>
          <a:p>
            <a:pPr lvl="1" hangingPunct="0"/>
            <a:r>
              <a:rPr lang="id-ID" sz="2200" dirty="0"/>
              <a:t>Rencana tata ruang yang perlu dirujuk adalah Rencana Tata Ruang Wilayah (RTRW) provinsi, RTRW kabupaten/kota, dan Rencana Tata Ruang Kawasan Perkotaan (RTRKP</a:t>
            </a:r>
            <a:r>
              <a:rPr lang="id-ID" sz="2200" dirty="0" smtClean="0"/>
              <a:t>).</a:t>
            </a:r>
            <a:endParaRPr lang="en-US" sz="2200" dirty="0" smtClean="0"/>
          </a:p>
          <a:p>
            <a:pPr hangingPunct="0"/>
            <a:r>
              <a:rPr lang="en-US" sz="2200" b="1" dirty="0" smtClean="0">
                <a:solidFill>
                  <a:srgbClr val="C00000"/>
                </a:solidFill>
                <a:effectLst>
                  <a:outerShdw blurRad="38100" dist="38100" dir="2700000" algn="tl">
                    <a:srgbClr val="000000">
                      <a:alpha val="43137"/>
                    </a:srgbClr>
                  </a:outerShdw>
                </a:effectLst>
              </a:rPr>
              <a:t>Penjelasan </a:t>
            </a:r>
            <a:r>
              <a:rPr lang="id-ID" sz="2200" b="1" dirty="0">
                <a:solidFill>
                  <a:srgbClr val="C00000"/>
                </a:solidFill>
                <a:effectLst>
                  <a:outerShdw blurRad="38100" dist="38100" dir="2700000" algn="tl">
                    <a:srgbClr val="000000">
                      <a:alpha val="43137"/>
                    </a:srgbClr>
                  </a:outerShdw>
                </a:effectLst>
              </a:rPr>
              <a:t>Pasal </a:t>
            </a:r>
            <a:r>
              <a:rPr lang="id-ID" sz="2200" b="1" dirty="0" smtClean="0">
                <a:solidFill>
                  <a:srgbClr val="C00000"/>
                </a:solidFill>
                <a:effectLst>
                  <a:outerShdw blurRad="38100" dist="38100" dir="2700000" algn="tl">
                    <a:srgbClr val="000000">
                      <a:alpha val="43137"/>
                    </a:srgbClr>
                  </a:outerShdw>
                </a:effectLst>
              </a:rPr>
              <a:t>31</a:t>
            </a:r>
            <a:r>
              <a:rPr lang="en-US" sz="2200" b="1" dirty="0" smtClean="0">
                <a:solidFill>
                  <a:srgbClr val="C00000"/>
                </a:solidFill>
                <a:effectLst>
                  <a:outerShdw blurRad="38100" dist="38100" dir="2700000" algn="tl">
                    <a:srgbClr val="000000">
                      <a:alpha val="43137"/>
                    </a:srgbClr>
                  </a:outerShdw>
                </a:effectLst>
              </a:rPr>
              <a:t>:</a:t>
            </a:r>
            <a:endParaRPr lang="en-US" sz="2200" b="1" dirty="0">
              <a:solidFill>
                <a:srgbClr val="C00000"/>
              </a:solidFill>
              <a:effectLst>
                <a:outerShdw blurRad="38100" dist="38100" dir="2700000" algn="tl">
                  <a:srgbClr val="000000">
                    <a:alpha val="43137"/>
                  </a:srgbClr>
                </a:outerShdw>
              </a:effectLst>
            </a:endParaRPr>
          </a:p>
          <a:p>
            <a:pPr lvl="1" hangingPunct="0"/>
            <a:r>
              <a:rPr lang="id-ID" sz="2200" b="1" dirty="0">
                <a:effectLst>
                  <a:outerShdw blurRad="38100" dist="38100" dir="2700000" algn="tl">
                    <a:srgbClr val="000000">
                      <a:alpha val="43137"/>
                    </a:srgbClr>
                  </a:outerShdw>
                </a:effectLst>
              </a:rPr>
              <a:t>Rencana </a:t>
            </a:r>
            <a:r>
              <a:rPr lang="en-US" sz="2200" b="1" dirty="0" smtClean="0">
                <a:effectLst>
                  <a:outerShdw blurRad="38100" dist="38100" dir="2700000" algn="tl">
                    <a:srgbClr val="000000">
                      <a:alpha val="43137"/>
                    </a:srgbClr>
                  </a:outerShdw>
                </a:effectLst>
              </a:rPr>
              <a:t>t</a:t>
            </a:r>
            <a:r>
              <a:rPr lang="id-ID" sz="2200" b="1" dirty="0" smtClean="0">
                <a:effectLst>
                  <a:outerShdw blurRad="38100" dist="38100" dir="2700000" algn="tl">
                    <a:srgbClr val="000000">
                      <a:alpha val="43137"/>
                    </a:srgbClr>
                  </a:outerShdw>
                </a:effectLst>
              </a:rPr>
              <a:t>ata </a:t>
            </a:r>
            <a:r>
              <a:rPr lang="id-ID" sz="2200" b="1" dirty="0">
                <a:effectLst>
                  <a:outerShdw blurRad="38100" dist="38100" dir="2700000" algn="tl">
                    <a:srgbClr val="000000">
                      <a:alpha val="43137"/>
                    </a:srgbClr>
                  </a:outerShdw>
                </a:effectLst>
              </a:rPr>
              <a:t>ruang dan RPJPD sebagai dokumen perencanaan satu sama lain saling berkaitan dan tidak bisa dipisahkan.</a:t>
            </a:r>
            <a:endParaRPr lang="en-US" sz="2200" b="1" dirty="0">
              <a:effectLst>
                <a:outerShdw blurRad="38100" dist="38100" dir="2700000" algn="tl">
                  <a:srgbClr val="000000">
                    <a:alpha val="43137"/>
                  </a:srgbClr>
                </a:outerShdw>
              </a:effectLst>
            </a:endParaRPr>
          </a:p>
          <a:p>
            <a:pPr lvl="1" hangingPunct="0"/>
            <a:r>
              <a:rPr lang="id-ID" sz="2200" dirty="0"/>
              <a:t>Bagi daerah yang belum memiliki rencana tata ruang, maka RPJPD merupakan acuan penyusunan rencana tata ruang. Sedangkan jika daerah telah memiliki rencana tata ruang yang masih berlaku, maka rencana tata ruang tersebut digunakan sebagai acuan. </a:t>
            </a:r>
            <a:endParaRPr lang="en-US" sz="2200" dirty="0"/>
          </a:p>
          <a:p>
            <a:pPr hangingPunct="0"/>
            <a:endParaRPr lang="en-US" sz="2000" dirty="0"/>
          </a:p>
          <a:p>
            <a:pPr hangingPunct="0"/>
            <a:endParaRPr lang="en-US" sz="2000" dirty="0"/>
          </a:p>
          <a:p>
            <a:pPr hangingPunct="0"/>
            <a:endParaRPr lang="en-US" sz="2000" b="1" dirty="0">
              <a:solidFill>
                <a:srgbClr val="C00000"/>
              </a:solidFill>
              <a:effectLst>
                <a:outerShdw blurRad="38100" dist="38100" dir="2700000" algn="tl">
                  <a:srgbClr val="000000">
                    <a:alpha val="43137"/>
                  </a:srgbClr>
                </a:outerShdw>
              </a:effectLst>
            </a:endParaRPr>
          </a:p>
          <a:p>
            <a:pPr hangingPunct="0"/>
            <a:endParaRPr lang="en-US" dirty="0"/>
          </a:p>
          <a:p>
            <a:pPr hangingPunct="0"/>
            <a:endParaRPr lang="en-US" dirty="0"/>
          </a:p>
          <a:p>
            <a:pPr hangingPunct="0"/>
            <a:endParaRPr lang="en-US" dirty="0"/>
          </a:p>
          <a:p>
            <a:endParaRPr lang="en-US" dirty="0"/>
          </a:p>
        </p:txBody>
      </p:sp>
    </p:spTree>
    <p:extLst>
      <p:ext uri="{BB962C8B-B14F-4D97-AF65-F5344CB8AC3E}">
        <p14:creationId xmlns:p14="http://schemas.microsoft.com/office/powerpoint/2010/main" val="268916103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a:solidFill>
            <a:srgbClr val="C00000"/>
          </a:solidFill>
        </p:spPr>
        <p:txBody>
          <a:bodyPr>
            <a:normAutofit fontScale="90000"/>
          </a:bodyPr>
          <a:lstStyle/>
          <a:p>
            <a:r>
              <a:rPr lang="en-US" dirty="0" err="1" smtClean="0">
                <a:solidFill>
                  <a:schemeClr val="bg1"/>
                </a:solidFill>
              </a:rPr>
              <a:t>Keterkaitan</a:t>
            </a:r>
            <a:r>
              <a:rPr lang="en-US" dirty="0" smtClean="0">
                <a:solidFill>
                  <a:schemeClr val="bg1"/>
                </a:solidFill>
              </a:rPr>
              <a:t> </a:t>
            </a:r>
            <a:r>
              <a:rPr lang="en-US" dirty="0" err="1" smtClean="0">
                <a:solidFill>
                  <a:schemeClr val="bg1"/>
                </a:solidFill>
              </a:rPr>
              <a:t>dengan</a:t>
            </a:r>
            <a:r>
              <a:rPr lang="en-US" dirty="0" smtClean="0">
                <a:solidFill>
                  <a:schemeClr val="bg1"/>
                </a:solidFill>
              </a:rPr>
              <a:t> </a:t>
            </a:r>
            <a:r>
              <a:rPr lang="en-US" dirty="0" err="1" smtClean="0">
                <a:solidFill>
                  <a:schemeClr val="bg1"/>
                </a:solidFill>
              </a:rPr>
              <a:t>Rencana</a:t>
            </a:r>
            <a:r>
              <a:rPr lang="en-US" dirty="0" smtClean="0">
                <a:solidFill>
                  <a:schemeClr val="bg1"/>
                </a:solidFill>
              </a:rPr>
              <a:t> Tata </a:t>
            </a:r>
            <a:r>
              <a:rPr lang="en-US" dirty="0" err="1" smtClean="0">
                <a:solidFill>
                  <a:schemeClr val="bg1"/>
                </a:solidFill>
              </a:rPr>
              <a:t>Ruang</a:t>
            </a:r>
            <a:r>
              <a:rPr lang="en-US" dirty="0" smtClean="0">
                <a:solidFill>
                  <a:schemeClr val="bg1"/>
                </a:solidFill>
              </a:rPr>
              <a:t> di </a:t>
            </a:r>
            <a:r>
              <a:rPr lang="en-US" dirty="0" err="1" smtClean="0">
                <a:solidFill>
                  <a:schemeClr val="bg1"/>
                </a:solidFill>
              </a:rPr>
              <a:t>Permendagri</a:t>
            </a:r>
            <a:r>
              <a:rPr lang="en-US" dirty="0" smtClean="0">
                <a:solidFill>
                  <a:schemeClr val="bg1"/>
                </a:solidFill>
              </a:rPr>
              <a:t> 86/2017</a:t>
            </a:r>
            <a:endParaRPr lang="en-US" dirty="0">
              <a:solidFill>
                <a:schemeClr val="bg1"/>
              </a:solidFill>
            </a:endParaRPr>
          </a:p>
        </p:txBody>
      </p:sp>
      <p:sp>
        <p:nvSpPr>
          <p:cNvPr id="3" name="Content Placeholder 2"/>
          <p:cNvSpPr>
            <a:spLocks noGrp="1"/>
          </p:cNvSpPr>
          <p:nvPr>
            <p:ph idx="1"/>
          </p:nvPr>
        </p:nvSpPr>
        <p:spPr>
          <a:xfrm>
            <a:off x="457200" y="1600200"/>
            <a:ext cx="8458200" cy="5181600"/>
          </a:xfrm>
        </p:spPr>
        <p:txBody>
          <a:bodyPr>
            <a:normAutofit fontScale="77500" lnSpcReduction="20000"/>
          </a:bodyPr>
          <a:lstStyle/>
          <a:p>
            <a:pPr marL="0" indent="0">
              <a:buNone/>
            </a:pPr>
            <a:r>
              <a:rPr lang="en-US" b="1" dirty="0" err="1" smtClean="0">
                <a:effectLst>
                  <a:outerShdw blurRad="38100" dist="38100" dir="2700000" algn="tl">
                    <a:srgbClr val="000000">
                      <a:alpha val="43137"/>
                    </a:srgbClr>
                  </a:outerShdw>
                </a:effectLst>
              </a:rPr>
              <a:t>Pasal</a:t>
            </a:r>
            <a:r>
              <a:rPr lang="en-US" b="1" dirty="0" smtClean="0">
                <a:effectLst>
                  <a:outerShdw blurRad="38100" dist="38100" dir="2700000" algn="tl">
                    <a:srgbClr val="000000">
                      <a:alpha val="43137"/>
                    </a:srgbClr>
                  </a:outerShdw>
                </a:effectLst>
              </a:rPr>
              <a:t> 12</a:t>
            </a:r>
          </a:p>
          <a:p>
            <a:pPr marL="463550" indent="-463550">
              <a:buAutoNum type="arabicParenBoth"/>
            </a:pPr>
            <a:r>
              <a:rPr lang="en-US" b="1" dirty="0" smtClean="0">
                <a:effectLst>
                  <a:outerShdw blurRad="38100" dist="38100" dir="2700000" algn="tl">
                    <a:srgbClr val="000000">
                      <a:alpha val="43137"/>
                    </a:srgbClr>
                  </a:outerShdw>
                </a:effectLst>
              </a:rPr>
              <a:t>RPJPD </a:t>
            </a:r>
            <a:r>
              <a:rPr lang="en-US" dirty="0" err="1" smtClean="0"/>
              <a:t>sebagaimana</a:t>
            </a:r>
            <a:r>
              <a:rPr lang="en-US" dirty="0" smtClean="0"/>
              <a:t> </a:t>
            </a:r>
            <a:r>
              <a:rPr lang="en-US" dirty="0" err="1" smtClean="0"/>
              <a:t>dimaksud</a:t>
            </a:r>
            <a:r>
              <a:rPr lang="en-US" dirty="0" smtClean="0"/>
              <a:t> </a:t>
            </a:r>
            <a:r>
              <a:rPr lang="en-US" dirty="0" err="1" smtClean="0"/>
              <a:t>dalam</a:t>
            </a:r>
            <a:r>
              <a:rPr lang="en-US" dirty="0" smtClean="0"/>
              <a:t> </a:t>
            </a:r>
            <a:r>
              <a:rPr lang="en-US" dirty="0" err="1" smtClean="0"/>
              <a:t>Pasal</a:t>
            </a:r>
            <a:r>
              <a:rPr lang="en-US" dirty="0" smtClean="0"/>
              <a:t> 11 </a:t>
            </a:r>
            <a:r>
              <a:rPr lang="en-US" dirty="0" err="1" smtClean="0"/>
              <a:t>ayat</a:t>
            </a:r>
            <a:r>
              <a:rPr lang="en-US" dirty="0" smtClean="0"/>
              <a:t> (2) </a:t>
            </a:r>
            <a:r>
              <a:rPr lang="en-US" dirty="0" err="1" smtClean="0"/>
              <a:t>huruf</a:t>
            </a:r>
            <a:r>
              <a:rPr lang="en-US" dirty="0" smtClean="0"/>
              <a:t> a, </a:t>
            </a:r>
            <a:r>
              <a:rPr lang="en-US" dirty="0" err="1" smtClean="0"/>
              <a:t>merupakan</a:t>
            </a:r>
            <a:r>
              <a:rPr lang="en-US" dirty="0" smtClean="0"/>
              <a:t> </a:t>
            </a:r>
            <a:r>
              <a:rPr lang="en-US" dirty="0" err="1" smtClean="0"/>
              <a:t>penjabaran</a:t>
            </a:r>
            <a:r>
              <a:rPr lang="en-US" dirty="0" smtClean="0"/>
              <a:t> </a:t>
            </a:r>
            <a:r>
              <a:rPr lang="en-US" dirty="0" err="1" smtClean="0"/>
              <a:t>dari</a:t>
            </a:r>
            <a:r>
              <a:rPr lang="en-US" dirty="0" smtClean="0"/>
              <a:t> </a:t>
            </a:r>
            <a:r>
              <a:rPr lang="en-US" dirty="0" err="1" smtClean="0"/>
              <a:t>visi</a:t>
            </a:r>
            <a:r>
              <a:rPr lang="en-US" dirty="0" smtClean="0"/>
              <a:t>, </a:t>
            </a:r>
            <a:r>
              <a:rPr lang="en-US" dirty="0" err="1" smtClean="0"/>
              <a:t>misi</a:t>
            </a:r>
            <a:r>
              <a:rPr lang="en-US" dirty="0" smtClean="0"/>
              <a:t>, </a:t>
            </a:r>
            <a:r>
              <a:rPr lang="en-US" dirty="0" err="1" smtClean="0"/>
              <a:t>arah</a:t>
            </a:r>
            <a:r>
              <a:rPr lang="en-US" dirty="0"/>
              <a:t> </a:t>
            </a:r>
            <a:r>
              <a:rPr lang="en-US" dirty="0" err="1" smtClean="0"/>
              <a:t>kebijakan</a:t>
            </a:r>
            <a:r>
              <a:rPr lang="en-US" dirty="0" smtClean="0"/>
              <a:t>, </a:t>
            </a:r>
            <a:r>
              <a:rPr lang="en-US" dirty="0" err="1" smtClean="0"/>
              <a:t>dan</a:t>
            </a:r>
            <a:r>
              <a:rPr lang="en-US" dirty="0" smtClean="0"/>
              <a:t> </a:t>
            </a:r>
            <a:r>
              <a:rPr lang="en-US" dirty="0" err="1" smtClean="0"/>
              <a:t>sasaran</a:t>
            </a:r>
            <a:r>
              <a:rPr lang="en-US" dirty="0" smtClean="0"/>
              <a:t> </a:t>
            </a:r>
            <a:r>
              <a:rPr lang="en-US" dirty="0" err="1" smtClean="0"/>
              <a:t>pokok</a:t>
            </a:r>
            <a:r>
              <a:rPr lang="en-US" dirty="0" smtClean="0"/>
              <a:t> </a:t>
            </a:r>
            <a:r>
              <a:rPr lang="en-US" dirty="0" err="1" smtClean="0"/>
              <a:t>pembangunan</a:t>
            </a:r>
            <a:r>
              <a:rPr lang="en-US" dirty="0" smtClean="0"/>
              <a:t> Daerah </a:t>
            </a:r>
            <a:r>
              <a:rPr lang="en-US" dirty="0" err="1" smtClean="0"/>
              <a:t>jangka</a:t>
            </a:r>
            <a:r>
              <a:rPr lang="en-US" dirty="0" smtClean="0"/>
              <a:t> </a:t>
            </a:r>
            <a:r>
              <a:rPr lang="en-US" dirty="0" err="1" smtClean="0"/>
              <a:t>panjang</a:t>
            </a:r>
            <a:r>
              <a:rPr lang="en-US" dirty="0" smtClean="0"/>
              <a:t> </a:t>
            </a:r>
            <a:r>
              <a:rPr lang="en-US" dirty="0" err="1" smtClean="0"/>
              <a:t>untuk</a:t>
            </a:r>
            <a:r>
              <a:rPr lang="en-US" dirty="0" smtClean="0"/>
              <a:t> 20 (</a:t>
            </a:r>
            <a:r>
              <a:rPr lang="en-US" dirty="0" err="1" smtClean="0"/>
              <a:t>dua</a:t>
            </a:r>
            <a:r>
              <a:rPr lang="en-US" dirty="0" smtClean="0"/>
              <a:t> </a:t>
            </a:r>
            <a:r>
              <a:rPr lang="en-US" dirty="0" err="1" smtClean="0"/>
              <a:t>puluh</a:t>
            </a:r>
            <a:r>
              <a:rPr lang="en-US" dirty="0" smtClean="0"/>
              <a:t>) </a:t>
            </a:r>
            <a:r>
              <a:rPr lang="en-US" dirty="0" err="1" smtClean="0"/>
              <a:t>tahun</a:t>
            </a:r>
            <a:r>
              <a:rPr lang="en-US" dirty="0" smtClean="0"/>
              <a:t> </a:t>
            </a:r>
            <a:r>
              <a:rPr lang="en-US" b="1" dirty="0" smtClean="0">
                <a:effectLst>
                  <a:outerShdw blurRad="38100" dist="38100" dir="2700000" algn="tl">
                    <a:srgbClr val="000000">
                      <a:alpha val="43137"/>
                    </a:srgbClr>
                  </a:outerShdw>
                </a:effectLst>
              </a:rPr>
              <a:t>yang </a:t>
            </a:r>
            <a:r>
              <a:rPr lang="en-US" b="1" dirty="0" err="1" smtClean="0">
                <a:effectLst>
                  <a:outerShdw blurRad="38100" dist="38100" dir="2700000" algn="tl">
                    <a:srgbClr val="000000">
                      <a:alpha val="43137"/>
                    </a:srgbClr>
                  </a:outerShdw>
                </a:effectLst>
              </a:rPr>
              <a:t>disusun</a:t>
            </a:r>
            <a:r>
              <a:rPr lang="en-US" b="1" dirty="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dengan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berpedoman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pada</a:t>
            </a:r>
            <a:r>
              <a:rPr lang="en-US" b="1" dirty="0" smtClean="0">
                <a:effectLst>
                  <a:outerShdw blurRad="38100" dist="38100" dir="2700000" algn="tl">
                    <a:srgbClr val="000000">
                      <a:alpha val="43137"/>
                    </a:srgbClr>
                  </a:outerShdw>
                </a:effectLst>
              </a:rPr>
              <a:t> </a:t>
            </a:r>
            <a:r>
              <a:rPr lang="en-US" dirty="0" smtClean="0"/>
              <a:t>RPJPN </a:t>
            </a:r>
            <a:r>
              <a:rPr lang="en-US" dirty="0" err="1" smtClean="0"/>
              <a:t>dan</a:t>
            </a:r>
            <a:r>
              <a:rPr lang="en-US" dirty="0" smtClean="0"/>
              <a:t> </a:t>
            </a:r>
            <a:r>
              <a:rPr lang="en-US" b="1" dirty="0" smtClean="0">
                <a:effectLst>
                  <a:outerShdw blurRad="38100" dist="38100" dir="2700000" algn="tl">
                    <a:srgbClr val="000000">
                      <a:alpha val="43137"/>
                    </a:srgbClr>
                  </a:outerShdw>
                </a:effectLst>
              </a:rPr>
              <a:t>RTRW</a:t>
            </a:r>
            <a:r>
              <a:rPr lang="en-US" dirty="0" smtClean="0"/>
              <a:t>.</a:t>
            </a:r>
          </a:p>
          <a:p>
            <a:pPr marL="395288" indent="-395288">
              <a:buNone/>
            </a:pPr>
            <a:r>
              <a:rPr lang="en-US" b="1" dirty="0" smtClean="0"/>
              <a:t>(2</a:t>
            </a:r>
            <a:r>
              <a:rPr lang="en-US" b="1" dirty="0" smtClean="0">
                <a:effectLst>
                  <a:outerShdw blurRad="38100" dist="38100" dir="2700000" algn="tl">
                    <a:srgbClr val="000000">
                      <a:alpha val="43137"/>
                    </a:srgbClr>
                  </a:outerShdw>
                </a:effectLst>
              </a:rPr>
              <a:t>) RPJMD </a:t>
            </a:r>
            <a:r>
              <a:rPr lang="en-US" dirty="0" err="1" smtClean="0"/>
              <a:t>sebagaimana</a:t>
            </a:r>
            <a:r>
              <a:rPr lang="en-US" dirty="0" smtClean="0"/>
              <a:t> </a:t>
            </a:r>
            <a:r>
              <a:rPr lang="en-US" dirty="0" err="1" smtClean="0"/>
              <a:t>dimaksud</a:t>
            </a:r>
            <a:r>
              <a:rPr lang="en-US" dirty="0" smtClean="0"/>
              <a:t> </a:t>
            </a:r>
            <a:r>
              <a:rPr lang="en-US" dirty="0" err="1" smtClean="0"/>
              <a:t>dalam</a:t>
            </a:r>
            <a:r>
              <a:rPr lang="en-US" dirty="0" smtClean="0"/>
              <a:t> </a:t>
            </a:r>
            <a:r>
              <a:rPr lang="en-US" dirty="0" err="1" smtClean="0"/>
              <a:t>Pasal</a:t>
            </a:r>
            <a:r>
              <a:rPr lang="en-US" dirty="0" smtClean="0"/>
              <a:t> 11 </a:t>
            </a:r>
            <a:r>
              <a:rPr lang="en-US" dirty="0" err="1" smtClean="0"/>
              <a:t>ayat</a:t>
            </a:r>
            <a:r>
              <a:rPr lang="en-US" dirty="0" smtClean="0"/>
              <a:t> (2) </a:t>
            </a:r>
            <a:r>
              <a:rPr lang="en-US" dirty="0" err="1" smtClean="0"/>
              <a:t>huruf</a:t>
            </a:r>
            <a:r>
              <a:rPr lang="en-US" dirty="0" smtClean="0"/>
              <a:t> b </a:t>
            </a:r>
            <a:r>
              <a:rPr lang="en-US" dirty="0" err="1" smtClean="0"/>
              <a:t>merupakan</a:t>
            </a:r>
            <a:r>
              <a:rPr lang="en-US" dirty="0" smtClean="0"/>
              <a:t> </a:t>
            </a:r>
            <a:r>
              <a:rPr lang="en-US" dirty="0" err="1" smtClean="0"/>
              <a:t>penjabaran</a:t>
            </a:r>
            <a:r>
              <a:rPr lang="en-US" dirty="0" smtClean="0"/>
              <a:t> </a:t>
            </a:r>
            <a:r>
              <a:rPr lang="en-US" dirty="0" err="1" smtClean="0"/>
              <a:t>dari</a:t>
            </a:r>
            <a:r>
              <a:rPr lang="en-US" dirty="0" smtClean="0"/>
              <a:t> </a:t>
            </a:r>
            <a:r>
              <a:rPr lang="en-US" dirty="0" err="1" smtClean="0"/>
              <a:t>visi</a:t>
            </a:r>
            <a:r>
              <a:rPr lang="en-US" dirty="0" smtClean="0"/>
              <a:t>, </a:t>
            </a:r>
            <a:r>
              <a:rPr lang="en-US" dirty="0" err="1" smtClean="0"/>
              <a:t>misi</a:t>
            </a:r>
            <a:r>
              <a:rPr lang="en-US" dirty="0" smtClean="0"/>
              <a:t>, </a:t>
            </a:r>
            <a:r>
              <a:rPr lang="en-US" dirty="0" err="1" smtClean="0"/>
              <a:t>dan</a:t>
            </a:r>
            <a:r>
              <a:rPr lang="en-US" dirty="0" smtClean="0"/>
              <a:t> program </a:t>
            </a:r>
            <a:r>
              <a:rPr lang="en-US" dirty="0" err="1" smtClean="0"/>
              <a:t>Kepala</a:t>
            </a:r>
            <a:r>
              <a:rPr lang="en-US" dirty="0" smtClean="0"/>
              <a:t> Daerah yang </a:t>
            </a:r>
            <a:r>
              <a:rPr lang="en-US" dirty="0" err="1" smtClean="0"/>
              <a:t>memuat</a:t>
            </a:r>
            <a:r>
              <a:rPr lang="en-US" dirty="0" smtClean="0"/>
              <a:t> </a:t>
            </a:r>
            <a:r>
              <a:rPr lang="en-US" dirty="0" err="1" smtClean="0"/>
              <a:t>tujuan</a:t>
            </a:r>
            <a:r>
              <a:rPr lang="en-US" dirty="0" smtClean="0"/>
              <a:t>, </a:t>
            </a:r>
            <a:r>
              <a:rPr lang="en-US" dirty="0" err="1" smtClean="0"/>
              <a:t>sasaran</a:t>
            </a:r>
            <a:r>
              <a:rPr lang="en-US" dirty="0" smtClean="0"/>
              <a:t>, </a:t>
            </a:r>
            <a:r>
              <a:rPr lang="en-US" dirty="0" err="1" smtClean="0"/>
              <a:t>strategi</a:t>
            </a:r>
            <a:r>
              <a:rPr lang="en-US" dirty="0" smtClean="0"/>
              <a:t>, </a:t>
            </a:r>
            <a:r>
              <a:rPr lang="en-US" dirty="0" err="1" smtClean="0"/>
              <a:t>arah</a:t>
            </a:r>
            <a:r>
              <a:rPr lang="en-US" dirty="0" smtClean="0"/>
              <a:t> </a:t>
            </a:r>
            <a:r>
              <a:rPr lang="en-US" dirty="0" err="1" smtClean="0"/>
              <a:t>kebijakan</a:t>
            </a:r>
            <a:r>
              <a:rPr lang="en-US" dirty="0" smtClean="0"/>
              <a:t>, </a:t>
            </a:r>
            <a:r>
              <a:rPr lang="en-US" dirty="0" err="1" smtClean="0"/>
              <a:t>pembangunan</a:t>
            </a:r>
            <a:r>
              <a:rPr lang="en-US" dirty="0" smtClean="0"/>
              <a:t> Daerah </a:t>
            </a:r>
            <a:r>
              <a:rPr lang="en-US" dirty="0" err="1" smtClean="0"/>
              <a:t>dan</a:t>
            </a:r>
            <a:r>
              <a:rPr lang="en-US" dirty="0" smtClean="0"/>
              <a:t> </a:t>
            </a:r>
            <a:r>
              <a:rPr lang="en-US" dirty="0" err="1" smtClean="0"/>
              <a:t>keuangan</a:t>
            </a:r>
            <a:r>
              <a:rPr lang="en-US" dirty="0"/>
              <a:t> </a:t>
            </a:r>
            <a:r>
              <a:rPr lang="en-US" dirty="0" smtClean="0"/>
              <a:t>Daerah, </a:t>
            </a:r>
            <a:r>
              <a:rPr lang="en-US" dirty="0" err="1" smtClean="0"/>
              <a:t>serta</a:t>
            </a:r>
            <a:r>
              <a:rPr lang="en-US" dirty="0" smtClean="0"/>
              <a:t> program </a:t>
            </a:r>
            <a:r>
              <a:rPr lang="en-US" dirty="0" err="1" smtClean="0"/>
              <a:t>Perangkat</a:t>
            </a:r>
            <a:r>
              <a:rPr lang="en-US" dirty="0" smtClean="0"/>
              <a:t> Daerah </a:t>
            </a:r>
            <a:r>
              <a:rPr lang="en-US" dirty="0" err="1" smtClean="0"/>
              <a:t>dan</a:t>
            </a:r>
            <a:r>
              <a:rPr lang="en-US" dirty="0" smtClean="0"/>
              <a:t> </a:t>
            </a:r>
            <a:r>
              <a:rPr lang="en-US" dirty="0" err="1" smtClean="0"/>
              <a:t>lintas</a:t>
            </a:r>
            <a:r>
              <a:rPr lang="en-US" dirty="0"/>
              <a:t> </a:t>
            </a:r>
            <a:r>
              <a:rPr lang="en-US" dirty="0" err="1" smtClean="0"/>
              <a:t>Perangkat</a:t>
            </a:r>
            <a:r>
              <a:rPr lang="en-US" dirty="0" smtClean="0"/>
              <a:t> Daerah yang </a:t>
            </a:r>
            <a:r>
              <a:rPr lang="en-US" dirty="0" err="1" smtClean="0"/>
              <a:t>disertai</a:t>
            </a:r>
            <a:r>
              <a:rPr lang="en-US" dirty="0" smtClean="0"/>
              <a:t> </a:t>
            </a:r>
            <a:r>
              <a:rPr lang="en-US" dirty="0" err="1" smtClean="0"/>
              <a:t>dengan</a:t>
            </a:r>
            <a:r>
              <a:rPr lang="en-US" dirty="0" smtClean="0"/>
              <a:t> </a:t>
            </a:r>
            <a:r>
              <a:rPr lang="en-US" dirty="0" err="1" smtClean="0"/>
              <a:t>kerangka</a:t>
            </a:r>
            <a:r>
              <a:rPr lang="en-US" dirty="0"/>
              <a:t> </a:t>
            </a:r>
            <a:r>
              <a:rPr lang="en-US" dirty="0" err="1" smtClean="0"/>
              <a:t>pendanaan</a:t>
            </a:r>
            <a:r>
              <a:rPr lang="en-US" dirty="0" smtClean="0"/>
              <a:t> </a:t>
            </a:r>
            <a:r>
              <a:rPr lang="en-US" dirty="0" err="1" smtClean="0"/>
              <a:t>bersifat</a:t>
            </a:r>
            <a:r>
              <a:rPr lang="en-US" dirty="0" smtClean="0"/>
              <a:t> </a:t>
            </a:r>
            <a:r>
              <a:rPr lang="en-US" dirty="0" err="1" smtClean="0"/>
              <a:t>indikatif</a:t>
            </a:r>
            <a:r>
              <a:rPr lang="en-US" dirty="0" smtClean="0"/>
              <a:t> </a:t>
            </a:r>
            <a:r>
              <a:rPr lang="en-US" dirty="0" err="1" smtClean="0"/>
              <a:t>untuk</a:t>
            </a:r>
            <a:r>
              <a:rPr lang="en-US" dirty="0" smtClean="0"/>
              <a:t> </a:t>
            </a:r>
            <a:r>
              <a:rPr lang="en-US" dirty="0" err="1" smtClean="0"/>
              <a:t>jangka</a:t>
            </a:r>
            <a:r>
              <a:rPr lang="en-US" dirty="0" smtClean="0"/>
              <a:t> </a:t>
            </a:r>
            <a:r>
              <a:rPr lang="en-US" dirty="0" err="1" smtClean="0"/>
              <a:t>waktu</a:t>
            </a:r>
            <a:r>
              <a:rPr lang="en-US" dirty="0" smtClean="0"/>
              <a:t> 5 (lima) </a:t>
            </a:r>
            <a:r>
              <a:rPr lang="en-US" dirty="0" err="1" smtClean="0"/>
              <a:t>tahun</a:t>
            </a:r>
            <a:r>
              <a:rPr lang="en-US" dirty="0" smtClean="0"/>
              <a:t> </a:t>
            </a:r>
            <a:r>
              <a:rPr lang="en-US" b="1" dirty="0" smtClean="0">
                <a:effectLst>
                  <a:outerShdw blurRad="38100" dist="38100" dir="2700000" algn="tl">
                    <a:srgbClr val="000000">
                      <a:alpha val="43137"/>
                    </a:srgbClr>
                  </a:outerShdw>
                </a:effectLst>
              </a:rPr>
              <a:t>yang </a:t>
            </a:r>
            <a:r>
              <a:rPr lang="en-US" b="1" dirty="0" err="1" smtClean="0">
                <a:effectLst>
                  <a:outerShdw blurRad="38100" dist="38100" dir="2700000" algn="tl">
                    <a:srgbClr val="000000">
                      <a:alpha val="43137"/>
                    </a:srgbClr>
                  </a:outerShdw>
                </a:effectLst>
              </a:rPr>
              <a:t>disusun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dengan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berpedoman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pada</a:t>
            </a:r>
            <a:r>
              <a:rPr lang="en-US" b="1" dirty="0" smtClean="0">
                <a:effectLst>
                  <a:outerShdw blurRad="38100" dist="38100" dir="2700000" algn="tl">
                    <a:srgbClr val="000000">
                      <a:alpha val="43137"/>
                    </a:srgbClr>
                  </a:outerShdw>
                </a:effectLst>
              </a:rPr>
              <a:t> </a:t>
            </a:r>
            <a:r>
              <a:rPr lang="en-US" dirty="0" smtClean="0"/>
              <a:t>RPJPD, </a:t>
            </a:r>
            <a:r>
              <a:rPr lang="en-US" b="1" dirty="0" smtClean="0">
                <a:effectLst>
                  <a:outerShdw blurRad="38100" dist="38100" dir="2700000" algn="tl">
                    <a:srgbClr val="000000">
                      <a:alpha val="43137"/>
                    </a:srgbClr>
                  </a:outerShdw>
                </a:effectLst>
              </a:rPr>
              <a:t>RTRW</a:t>
            </a:r>
            <a:r>
              <a:rPr lang="en-US" dirty="0" smtClean="0"/>
              <a:t> </a:t>
            </a:r>
            <a:r>
              <a:rPr lang="en-US" dirty="0" err="1" smtClean="0"/>
              <a:t>dan</a:t>
            </a:r>
            <a:r>
              <a:rPr lang="en-US" dirty="0" smtClean="0"/>
              <a:t> RPJMN.</a:t>
            </a:r>
          </a:p>
        </p:txBody>
      </p:sp>
    </p:spTree>
    <p:extLst>
      <p:ext uri="{BB962C8B-B14F-4D97-AF65-F5344CB8AC3E}">
        <p14:creationId xmlns:p14="http://schemas.microsoft.com/office/powerpoint/2010/main" val="239713103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a:solidFill>
            <a:srgbClr val="002060"/>
          </a:solidFill>
        </p:spPr>
        <p:txBody>
          <a:bodyPr>
            <a:normAutofit fontScale="90000"/>
          </a:bodyPr>
          <a:lstStyle/>
          <a:p>
            <a:r>
              <a:rPr lang="en-US" dirty="0" err="1" smtClean="0">
                <a:solidFill>
                  <a:schemeClr val="bg1"/>
                </a:solidFill>
              </a:rPr>
              <a:t>Keterkaitan</a:t>
            </a:r>
            <a:r>
              <a:rPr lang="en-US" dirty="0" smtClean="0">
                <a:solidFill>
                  <a:schemeClr val="bg1"/>
                </a:solidFill>
              </a:rPr>
              <a:t> </a:t>
            </a:r>
            <a:r>
              <a:rPr lang="en-US" dirty="0" err="1" smtClean="0">
                <a:solidFill>
                  <a:schemeClr val="bg1"/>
                </a:solidFill>
              </a:rPr>
              <a:t>dengan</a:t>
            </a:r>
            <a:r>
              <a:rPr lang="en-US" dirty="0" smtClean="0">
                <a:solidFill>
                  <a:schemeClr val="bg1"/>
                </a:solidFill>
              </a:rPr>
              <a:t> </a:t>
            </a:r>
            <a:r>
              <a:rPr lang="en-US" dirty="0" err="1" smtClean="0">
                <a:solidFill>
                  <a:schemeClr val="bg1"/>
                </a:solidFill>
              </a:rPr>
              <a:t>Rencana</a:t>
            </a:r>
            <a:r>
              <a:rPr lang="en-US" dirty="0" smtClean="0">
                <a:solidFill>
                  <a:schemeClr val="bg1"/>
                </a:solidFill>
              </a:rPr>
              <a:t> Tata </a:t>
            </a:r>
            <a:r>
              <a:rPr lang="en-US" dirty="0" err="1" smtClean="0">
                <a:solidFill>
                  <a:schemeClr val="bg1"/>
                </a:solidFill>
              </a:rPr>
              <a:t>Ruang</a:t>
            </a:r>
            <a:r>
              <a:rPr lang="en-US" dirty="0" smtClean="0">
                <a:solidFill>
                  <a:schemeClr val="bg1"/>
                </a:solidFill>
              </a:rPr>
              <a:t> di </a:t>
            </a:r>
            <a:r>
              <a:rPr lang="en-US" dirty="0" err="1" smtClean="0">
                <a:solidFill>
                  <a:schemeClr val="bg1"/>
                </a:solidFill>
              </a:rPr>
              <a:t>Permendagri</a:t>
            </a:r>
            <a:r>
              <a:rPr lang="en-US" dirty="0" smtClean="0">
                <a:solidFill>
                  <a:schemeClr val="bg1"/>
                </a:solidFill>
              </a:rPr>
              <a:t> 86/2017</a:t>
            </a:r>
            <a:endParaRPr lang="en-US" dirty="0">
              <a:solidFill>
                <a:schemeClr val="bg1"/>
              </a:solidFill>
            </a:endParaRPr>
          </a:p>
        </p:txBody>
      </p:sp>
      <p:sp>
        <p:nvSpPr>
          <p:cNvPr id="3" name="Content Placeholder 2"/>
          <p:cNvSpPr>
            <a:spLocks noGrp="1"/>
          </p:cNvSpPr>
          <p:nvPr>
            <p:ph idx="1"/>
          </p:nvPr>
        </p:nvSpPr>
        <p:spPr>
          <a:xfrm>
            <a:off x="457200" y="1600200"/>
            <a:ext cx="8458200" cy="5181600"/>
          </a:xfrm>
        </p:spPr>
        <p:txBody>
          <a:bodyPr>
            <a:normAutofit fontScale="92500"/>
          </a:bodyPr>
          <a:lstStyle/>
          <a:p>
            <a:pPr marL="0" indent="0">
              <a:buNone/>
            </a:pPr>
            <a:r>
              <a:rPr lang="en-US" b="1" dirty="0" err="1" smtClean="0">
                <a:effectLst>
                  <a:outerShdw blurRad="38100" dist="38100" dir="2700000" algn="tl">
                    <a:srgbClr val="000000">
                      <a:alpha val="43137"/>
                    </a:srgbClr>
                  </a:outerShdw>
                </a:effectLst>
              </a:rPr>
              <a:t>Pasal</a:t>
            </a:r>
            <a:r>
              <a:rPr lang="en-US" b="1" dirty="0" smtClean="0">
                <a:effectLst>
                  <a:outerShdw blurRad="38100" dist="38100" dir="2700000" algn="tl">
                    <a:srgbClr val="000000">
                      <a:alpha val="43137"/>
                    </a:srgbClr>
                  </a:outerShdw>
                </a:effectLst>
              </a:rPr>
              <a:t> </a:t>
            </a:r>
            <a:r>
              <a:rPr lang="en-US" b="1" dirty="0">
                <a:effectLst>
                  <a:outerShdw blurRad="38100" dist="38100" dir="2700000" algn="tl">
                    <a:srgbClr val="000000">
                      <a:alpha val="43137"/>
                    </a:srgbClr>
                  </a:outerShdw>
                </a:effectLst>
              </a:rPr>
              <a:t>160</a:t>
            </a:r>
          </a:p>
          <a:p>
            <a:pPr marL="0" indent="0">
              <a:buNone/>
            </a:pPr>
            <a:r>
              <a:rPr lang="en-US" dirty="0" err="1"/>
              <a:t>Penelaahan</a:t>
            </a:r>
            <a:r>
              <a:rPr lang="en-US" dirty="0"/>
              <a:t> </a:t>
            </a:r>
            <a:r>
              <a:rPr lang="en-US" dirty="0" err="1"/>
              <a:t>sebagaimana</a:t>
            </a:r>
            <a:r>
              <a:rPr lang="en-US" dirty="0"/>
              <a:t> </a:t>
            </a:r>
            <a:r>
              <a:rPr lang="en-US" dirty="0" err="1"/>
              <a:t>dimaksud</a:t>
            </a:r>
            <a:r>
              <a:rPr lang="en-US" dirty="0"/>
              <a:t> </a:t>
            </a:r>
            <a:r>
              <a:rPr lang="en-US" dirty="0" err="1"/>
              <a:t>dalam</a:t>
            </a:r>
            <a:r>
              <a:rPr lang="en-US" dirty="0"/>
              <a:t> </a:t>
            </a:r>
            <a:r>
              <a:rPr lang="en-US" dirty="0" err="1"/>
              <a:t>Pasal</a:t>
            </a:r>
            <a:r>
              <a:rPr lang="en-US" dirty="0"/>
              <a:t> </a:t>
            </a:r>
            <a:r>
              <a:rPr lang="en-US" dirty="0" smtClean="0"/>
              <a:t>159 </a:t>
            </a:r>
            <a:r>
              <a:rPr lang="en-US" dirty="0" err="1" smtClean="0"/>
              <a:t>mengandung</a:t>
            </a:r>
            <a:r>
              <a:rPr lang="en-US" dirty="0" smtClean="0"/>
              <a:t> </a:t>
            </a:r>
            <a:r>
              <a:rPr lang="en-US" dirty="0" err="1"/>
              <a:t>makna</a:t>
            </a:r>
            <a:r>
              <a:rPr lang="en-US" dirty="0" smtClean="0"/>
              <a:t>:</a:t>
            </a:r>
          </a:p>
          <a:p>
            <a:pPr marL="514350" indent="-514350">
              <a:buAutoNum type="alphaLcPeriod"/>
            </a:pPr>
            <a:r>
              <a:rPr lang="en-US" dirty="0" smtClean="0"/>
              <a:t>….</a:t>
            </a:r>
          </a:p>
          <a:p>
            <a:pPr marL="514350" indent="-514350">
              <a:buAutoNum type="alphaLcPeriod"/>
            </a:pPr>
            <a:r>
              <a:rPr lang="en-US" b="1" dirty="0" err="1" smtClean="0">
                <a:effectLst>
                  <a:outerShdw blurRad="38100" dist="38100" dir="2700000" algn="tl">
                    <a:srgbClr val="000000">
                      <a:alpha val="43137"/>
                    </a:srgbClr>
                  </a:outerShdw>
                </a:effectLst>
              </a:rPr>
              <a:t>mempedomani</a:t>
            </a:r>
            <a:r>
              <a:rPr lang="en-US" b="1" dirty="0" smtClean="0">
                <a:effectLst>
                  <a:outerShdw blurRad="38100" dist="38100" dir="2700000" algn="tl">
                    <a:srgbClr val="000000">
                      <a:alpha val="43137"/>
                    </a:srgbClr>
                  </a:outerShdw>
                </a:effectLst>
              </a:rPr>
              <a:t> RTRW </a:t>
            </a:r>
            <a:r>
              <a:rPr lang="en-US" b="1" dirty="0" err="1" smtClean="0">
                <a:effectLst>
                  <a:outerShdw blurRad="38100" dist="38100" dir="2700000" algn="tl">
                    <a:srgbClr val="000000">
                      <a:alpha val="43137"/>
                    </a:srgbClr>
                  </a:outerShdw>
                </a:effectLst>
              </a:rPr>
              <a:t>dalam</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penyusunan</a:t>
            </a:r>
            <a:r>
              <a:rPr lang="en-US" b="1" dirty="0" smtClean="0">
                <a:effectLst>
                  <a:outerShdw blurRad="38100" dist="38100" dir="2700000" algn="tl">
                    <a:srgbClr val="000000">
                      <a:alpha val="43137"/>
                    </a:srgbClr>
                  </a:outerShdw>
                </a:effectLst>
              </a:rPr>
              <a:t> RPJPD </a:t>
            </a:r>
            <a:r>
              <a:rPr lang="en-US" b="1" dirty="0" err="1" smtClean="0">
                <a:effectLst>
                  <a:outerShdw blurRad="38100" dist="38100" dir="2700000" algn="tl">
                    <a:srgbClr val="000000">
                      <a:alpha val="43137"/>
                    </a:srgbClr>
                  </a:outerShdw>
                </a:effectLst>
              </a:rPr>
              <a:t>dan</a:t>
            </a:r>
            <a:r>
              <a:rPr lang="en-US" b="1" dirty="0">
                <a:effectLst>
                  <a:outerShdw blurRad="38100" dist="38100" dir="2700000" algn="tl">
                    <a:srgbClr val="000000">
                      <a:alpha val="43137"/>
                    </a:srgbClr>
                  </a:outerShdw>
                </a:effectLst>
              </a:rPr>
              <a:t> </a:t>
            </a:r>
            <a:r>
              <a:rPr lang="en-US" b="1" dirty="0" smtClean="0">
                <a:effectLst>
                  <a:outerShdw blurRad="38100" dist="38100" dir="2700000" algn="tl">
                    <a:srgbClr val="000000">
                      <a:alpha val="43137"/>
                    </a:srgbClr>
                  </a:outerShdw>
                </a:effectLst>
              </a:rPr>
              <a:t>RPJMD</a:t>
            </a:r>
            <a:r>
              <a:rPr lang="en-US" dirty="0" smtClean="0"/>
              <a:t>, </a:t>
            </a:r>
            <a:r>
              <a:rPr lang="en-US" dirty="0" err="1" smtClean="0"/>
              <a:t>melalui</a:t>
            </a:r>
            <a:r>
              <a:rPr lang="en-US" dirty="0" smtClean="0"/>
              <a:t> </a:t>
            </a:r>
            <a:r>
              <a:rPr lang="en-US" dirty="0" err="1" smtClean="0"/>
              <a:t>penyelarasan</a:t>
            </a:r>
            <a:r>
              <a:rPr lang="en-US" dirty="0" smtClean="0"/>
              <a:t> </a:t>
            </a:r>
            <a:r>
              <a:rPr lang="en-US" dirty="0" err="1" smtClean="0"/>
              <a:t>antara</a:t>
            </a:r>
            <a:r>
              <a:rPr lang="en-US" dirty="0" smtClean="0"/>
              <a:t> </a:t>
            </a:r>
            <a:r>
              <a:rPr lang="en-US" dirty="0" err="1" smtClean="0"/>
              <a:t>sasaran</a:t>
            </a:r>
            <a:r>
              <a:rPr lang="en-US" dirty="0" smtClean="0"/>
              <a:t>, </a:t>
            </a:r>
            <a:r>
              <a:rPr lang="en-US" dirty="0" err="1" smtClean="0"/>
              <a:t>arah</a:t>
            </a:r>
            <a:r>
              <a:rPr lang="en-US" dirty="0"/>
              <a:t> </a:t>
            </a:r>
            <a:r>
              <a:rPr lang="en-US" dirty="0" err="1" smtClean="0"/>
              <a:t>kebijakan</a:t>
            </a:r>
            <a:r>
              <a:rPr lang="en-US" dirty="0" smtClean="0"/>
              <a:t>, </a:t>
            </a:r>
            <a:r>
              <a:rPr lang="en-US" dirty="0" err="1" smtClean="0"/>
              <a:t>dan</a:t>
            </a:r>
            <a:r>
              <a:rPr lang="en-US" dirty="0" smtClean="0"/>
              <a:t> </a:t>
            </a:r>
            <a:r>
              <a:rPr lang="en-US" dirty="0" err="1" smtClean="0"/>
              <a:t>sasaran</a:t>
            </a:r>
            <a:r>
              <a:rPr lang="en-US" dirty="0" smtClean="0"/>
              <a:t> </a:t>
            </a:r>
            <a:r>
              <a:rPr lang="en-US" dirty="0" err="1" smtClean="0"/>
              <a:t>pokok</a:t>
            </a:r>
            <a:r>
              <a:rPr lang="en-US" dirty="0" smtClean="0"/>
              <a:t> </a:t>
            </a:r>
            <a:r>
              <a:rPr lang="en-US" dirty="0" err="1" smtClean="0"/>
              <a:t>pembangunan</a:t>
            </a:r>
            <a:r>
              <a:rPr lang="en-US" dirty="0" smtClean="0"/>
              <a:t> </a:t>
            </a:r>
            <a:r>
              <a:rPr lang="en-US" dirty="0" err="1" smtClean="0"/>
              <a:t>jangka</a:t>
            </a:r>
            <a:r>
              <a:rPr lang="en-US" dirty="0"/>
              <a:t> </a:t>
            </a:r>
            <a:r>
              <a:rPr lang="en-US" dirty="0" err="1" smtClean="0"/>
              <a:t>panjang</a:t>
            </a:r>
            <a:r>
              <a:rPr lang="en-US" dirty="0" smtClean="0"/>
              <a:t> </a:t>
            </a:r>
            <a:r>
              <a:rPr lang="en-US" dirty="0" err="1" smtClean="0"/>
              <a:t>maupun</a:t>
            </a:r>
            <a:r>
              <a:rPr lang="en-US" dirty="0" smtClean="0"/>
              <a:t> </a:t>
            </a:r>
            <a:r>
              <a:rPr lang="en-US" dirty="0" err="1" smtClean="0"/>
              <a:t>jangka</a:t>
            </a:r>
            <a:r>
              <a:rPr lang="en-US" dirty="0" smtClean="0"/>
              <a:t> </a:t>
            </a:r>
            <a:r>
              <a:rPr lang="en-US" dirty="0" err="1" smtClean="0"/>
              <a:t>menengah</a:t>
            </a:r>
            <a:r>
              <a:rPr lang="en-US" dirty="0" smtClean="0"/>
              <a:t> Daerah </a:t>
            </a:r>
            <a:r>
              <a:rPr lang="en-US" dirty="0" err="1" smtClean="0"/>
              <a:t>dengan</a:t>
            </a:r>
            <a:r>
              <a:rPr lang="en-US" dirty="0" smtClean="0"/>
              <a:t> </a:t>
            </a:r>
            <a:r>
              <a:rPr lang="en-US" dirty="0" err="1" smtClean="0"/>
              <a:t>tujuan</a:t>
            </a:r>
            <a:r>
              <a:rPr lang="en-US" dirty="0" smtClean="0"/>
              <a:t>, </a:t>
            </a:r>
            <a:r>
              <a:rPr lang="en-US" dirty="0" err="1" smtClean="0"/>
              <a:t>kebijakan</a:t>
            </a:r>
            <a:r>
              <a:rPr lang="en-US" dirty="0" smtClean="0"/>
              <a:t>, </a:t>
            </a:r>
            <a:r>
              <a:rPr lang="en-US" dirty="0" err="1" smtClean="0"/>
              <a:t>serta</a:t>
            </a:r>
            <a:r>
              <a:rPr lang="en-US" dirty="0" smtClean="0"/>
              <a:t> </a:t>
            </a:r>
            <a:r>
              <a:rPr lang="en-US" dirty="0" err="1" smtClean="0"/>
              <a:t>rencana</a:t>
            </a:r>
            <a:r>
              <a:rPr lang="en-US" dirty="0" smtClean="0"/>
              <a:t> </a:t>
            </a:r>
            <a:r>
              <a:rPr lang="en-US" dirty="0" err="1" smtClean="0"/>
              <a:t>struktur</a:t>
            </a:r>
            <a:r>
              <a:rPr lang="en-US" dirty="0" smtClean="0"/>
              <a:t> </a:t>
            </a:r>
            <a:r>
              <a:rPr lang="en-US" dirty="0" err="1" smtClean="0"/>
              <a:t>dan</a:t>
            </a:r>
            <a:r>
              <a:rPr lang="en-US" dirty="0" smtClean="0"/>
              <a:t> </a:t>
            </a:r>
            <a:r>
              <a:rPr lang="en-US" dirty="0" err="1" smtClean="0"/>
              <a:t>rencana</a:t>
            </a:r>
            <a:r>
              <a:rPr lang="en-US" dirty="0" smtClean="0"/>
              <a:t> </a:t>
            </a:r>
            <a:r>
              <a:rPr lang="en-US" dirty="0" err="1" smtClean="0"/>
              <a:t>pola</a:t>
            </a:r>
            <a:r>
              <a:rPr lang="en-US" dirty="0" smtClean="0"/>
              <a:t> </a:t>
            </a:r>
            <a:r>
              <a:rPr lang="en-US" dirty="0" err="1" smtClean="0"/>
              <a:t>ruang</a:t>
            </a:r>
            <a:r>
              <a:rPr lang="en-US" dirty="0"/>
              <a:t> </a:t>
            </a:r>
            <a:r>
              <a:rPr lang="en-US" dirty="0" err="1" smtClean="0"/>
              <a:t>wilayah</a:t>
            </a:r>
            <a:r>
              <a:rPr lang="en-US" dirty="0" smtClean="0"/>
              <a:t>;</a:t>
            </a:r>
            <a:endParaRPr lang="en-US" dirty="0"/>
          </a:p>
        </p:txBody>
      </p:sp>
    </p:spTree>
    <p:extLst>
      <p:ext uri="{BB962C8B-B14F-4D97-AF65-F5344CB8AC3E}">
        <p14:creationId xmlns:p14="http://schemas.microsoft.com/office/powerpoint/2010/main" val="345265199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05800" cy="1219200"/>
          </a:xfrm>
          <a:solidFill>
            <a:srgbClr val="0070C0"/>
          </a:solidFill>
        </p:spPr>
        <p:txBody>
          <a:bodyPr>
            <a:normAutofit fontScale="90000"/>
          </a:bodyPr>
          <a:lstStyle/>
          <a:p>
            <a:r>
              <a:rPr lang="en-US" dirty="0" err="1" smtClean="0">
                <a:solidFill>
                  <a:schemeClr val="bg1"/>
                </a:solidFill>
              </a:rPr>
              <a:t>Keterkaitan</a:t>
            </a:r>
            <a:r>
              <a:rPr lang="en-US" dirty="0" smtClean="0">
                <a:solidFill>
                  <a:schemeClr val="bg1"/>
                </a:solidFill>
              </a:rPr>
              <a:t> </a:t>
            </a:r>
            <a:r>
              <a:rPr lang="en-US" dirty="0" err="1" smtClean="0">
                <a:solidFill>
                  <a:schemeClr val="bg1"/>
                </a:solidFill>
              </a:rPr>
              <a:t>dengan</a:t>
            </a:r>
            <a:r>
              <a:rPr lang="en-US" dirty="0" smtClean="0">
                <a:solidFill>
                  <a:schemeClr val="bg1"/>
                </a:solidFill>
              </a:rPr>
              <a:t> </a:t>
            </a:r>
            <a:r>
              <a:rPr lang="en-US" dirty="0" err="1" smtClean="0">
                <a:solidFill>
                  <a:schemeClr val="bg1"/>
                </a:solidFill>
              </a:rPr>
              <a:t>Rencana</a:t>
            </a:r>
            <a:r>
              <a:rPr lang="en-US" dirty="0" smtClean="0">
                <a:solidFill>
                  <a:schemeClr val="bg1"/>
                </a:solidFill>
              </a:rPr>
              <a:t> Tata </a:t>
            </a:r>
            <a:r>
              <a:rPr lang="en-US" dirty="0" err="1" smtClean="0">
                <a:solidFill>
                  <a:schemeClr val="bg1"/>
                </a:solidFill>
              </a:rPr>
              <a:t>Ruang</a:t>
            </a:r>
            <a:r>
              <a:rPr lang="en-US" dirty="0" smtClean="0">
                <a:solidFill>
                  <a:schemeClr val="bg1"/>
                </a:solidFill>
              </a:rPr>
              <a:t> di </a:t>
            </a:r>
            <a:r>
              <a:rPr lang="en-US" dirty="0" err="1" smtClean="0">
                <a:solidFill>
                  <a:schemeClr val="bg1"/>
                </a:solidFill>
              </a:rPr>
              <a:t>Permendagri</a:t>
            </a:r>
            <a:r>
              <a:rPr lang="en-US" dirty="0" smtClean="0">
                <a:solidFill>
                  <a:schemeClr val="bg1"/>
                </a:solidFill>
              </a:rPr>
              <a:t> 86/2017</a:t>
            </a:r>
            <a:endParaRPr lang="en-US" dirty="0">
              <a:solidFill>
                <a:schemeClr val="bg1"/>
              </a:solidFill>
            </a:endParaRPr>
          </a:p>
        </p:txBody>
      </p:sp>
      <p:sp>
        <p:nvSpPr>
          <p:cNvPr id="3" name="Content Placeholder 2"/>
          <p:cNvSpPr>
            <a:spLocks noGrp="1"/>
          </p:cNvSpPr>
          <p:nvPr>
            <p:ph idx="1"/>
          </p:nvPr>
        </p:nvSpPr>
        <p:spPr>
          <a:xfrm>
            <a:off x="457200" y="1447800"/>
            <a:ext cx="8458200" cy="5334000"/>
          </a:xfrm>
        </p:spPr>
        <p:txBody>
          <a:bodyPr>
            <a:normAutofit fontScale="92500"/>
          </a:bodyPr>
          <a:lstStyle/>
          <a:p>
            <a:pPr marL="0" indent="0">
              <a:buNone/>
            </a:pPr>
            <a:r>
              <a:rPr lang="en-US" b="1" dirty="0" err="1" smtClean="0">
                <a:effectLst>
                  <a:outerShdw blurRad="38100" dist="38100" dir="2700000" algn="tl">
                    <a:srgbClr val="000000">
                      <a:alpha val="43137"/>
                    </a:srgbClr>
                  </a:outerShdw>
                </a:effectLst>
              </a:rPr>
              <a:t>Pasal</a:t>
            </a:r>
            <a:r>
              <a:rPr lang="en-US" b="1" dirty="0" smtClean="0">
                <a:effectLst>
                  <a:outerShdw blurRad="38100" dist="38100" dir="2700000" algn="tl">
                    <a:srgbClr val="000000">
                      <a:alpha val="43137"/>
                    </a:srgbClr>
                  </a:outerShdw>
                </a:effectLst>
              </a:rPr>
              <a:t> 180</a:t>
            </a:r>
          </a:p>
          <a:p>
            <a:pPr marL="0" indent="0">
              <a:buNone/>
            </a:pPr>
            <a:r>
              <a:rPr lang="en-US" dirty="0" err="1" smtClean="0"/>
              <a:t>Pengendalian</a:t>
            </a:r>
            <a:r>
              <a:rPr lang="en-US" dirty="0" smtClean="0"/>
              <a:t> </a:t>
            </a:r>
            <a:r>
              <a:rPr lang="en-US" dirty="0" err="1" smtClean="0"/>
              <a:t>dan</a:t>
            </a:r>
            <a:r>
              <a:rPr lang="en-US" dirty="0" smtClean="0"/>
              <a:t> </a:t>
            </a:r>
            <a:r>
              <a:rPr lang="en-US" dirty="0" err="1" smtClean="0"/>
              <a:t>evaluasi</a:t>
            </a:r>
            <a:r>
              <a:rPr lang="en-US" dirty="0" smtClean="0"/>
              <a:t> </a:t>
            </a:r>
            <a:r>
              <a:rPr lang="en-US" dirty="0" err="1" smtClean="0"/>
              <a:t>perencanaan</a:t>
            </a:r>
            <a:r>
              <a:rPr lang="en-US" dirty="0"/>
              <a:t> </a:t>
            </a:r>
            <a:r>
              <a:rPr lang="en-US" dirty="0" err="1" smtClean="0"/>
              <a:t>pembangunan</a:t>
            </a:r>
            <a:r>
              <a:rPr lang="en-US" dirty="0" smtClean="0"/>
              <a:t> Daerah </a:t>
            </a:r>
            <a:r>
              <a:rPr lang="en-US" dirty="0" err="1" smtClean="0"/>
              <a:t>bertujuan</a:t>
            </a:r>
            <a:r>
              <a:rPr lang="en-US" dirty="0" smtClean="0"/>
              <a:t> </a:t>
            </a:r>
            <a:r>
              <a:rPr lang="en-US" dirty="0" err="1" smtClean="0"/>
              <a:t>untuk</a:t>
            </a:r>
            <a:r>
              <a:rPr lang="en-US" dirty="0" smtClean="0"/>
              <a:t> </a:t>
            </a:r>
            <a:r>
              <a:rPr lang="en-US" dirty="0" err="1" smtClean="0"/>
              <a:t>mewujudkan</a:t>
            </a:r>
            <a:r>
              <a:rPr lang="en-US" dirty="0" smtClean="0"/>
              <a:t>:</a:t>
            </a:r>
          </a:p>
          <a:p>
            <a:pPr marL="341313" indent="-341313">
              <a:buNone/>
            </a:pPr>
            <a:r>
              <a:rPr lang="en-US" dirty="0" smtClean="0"/>
              <a:t>a. </a:t>
            </a:r>
            <a:r>
              <a:rPr lang="en-US" dirty="0" err="1" smtClean="0"/>
              <a:t>konsistensi</a:t>
            </a:r>
            <a:r>
              <a:rPr lang="en-US" dirty="0" smtClean="0"/>
              <a:t> </a:t>
            </a:r>
            <a:r>
              <a:rPr lang="en-US" dirty="0" err="1" smtClean="0"/>
              <a:t>antara</a:t>
            </a:r>
            <a:r>
              <a:rPr lang="en-US" dirty="0" smtClean="0"/>
              <a:t> </a:t>
            </a:r>
            <a:r>
              <a:rPr lang="en-US" dirty="0" err="1" smtClean="0"/>
              <a:t>kebijakan</a:t>
            </a:r>
            <a:r>
              <a:rPr lang="en-US" dirty="0" smtClean="0"/>
              <a:t> </a:t>
            </a:r>
            <a:r>
              <a:rPr lang="en-US" dirty="0" err="1" smtClean="0"/>
              <a:t>dengan</a:t>
            </a:r>
            <a:r>
              <a:rPr lang="en-US" dirty="0" smtClean="0"/>
              <a:t> </a:t>
            </a:r>
            <a:r>
              <a:rPr lang="en-US" dirty="0" err="1" smtClean="0"/>
              <a:t>pelaksanaan</a:t>
            </a:r>
            <a:r>
              <a:rPr lang="en-US" dirty="0" smtClean="0"/>
              <a:t> </a:t>
            </a:r>
            <a:r>
              <a:rPr lang="en-US" dirty="0" err="1" smtClean="0"/>
              <a:t>dan</a:t>
            </a:r>
            <a:r>
              <a:rPr lang="en-US" dirty="0"/>
              <a:t> </a:t>
            </a:r>
            <a:r>
              <a:rPr lang="en-US" dirty="0" err="1" smtClean="0"/>
              <a:t>hasil</a:t>
            </a:r>
            <a:r>
              <a:rPr lang="en-US" dirty="0" smtClean="0"/>
              <a:t> </a:t>
            </a:r>
            <a:r>
              <a:rPr lang="en-US" dirty="0" err="1" smtClean="0"/>
              <a:t>rencana</a:t>
            </a:r>
            <a:r>
              <a:rPr lang="en-US" dirty="0" smtClean="0"/>
              <a:t> </a:t>
            </a:r>
            <a:r>
              <a:rPr lang="en-US" dirty="0" err="1" smtClean="0"/>
              <a:t>pembangunan</a:t>
            </a:r>
            <a:r>
              <a:rPr lang="en-US" dirty="0" smtClean="0"/>
              <a:t> Daerah;</a:t>
            </a:r>
          </a:p>
          <a:p>
            <a:pPr marL="341313" indent="-341313">
              <a:buNone/>
            </a:pPr>
            <a:r>
              <a:rPr lang="en-US" dirty="0" smtClean="0"/>
              <a:t>b. </a:t>
            </a:r>
            <a:r>
              <a:rPr lang="en-US" b="1" dirty="0" err="1" smtClean="0">
                <a:effectLst>
                  <a:outerShdw blurRad="38100" dist="38100" dir="2700000" algn="tl">
                    <a:srgbClr val="000000">
                      <a:alpha val="43137"/>
                    </a:srgbClr>
                  </a:outerShdw>
                </a:effectLst>
              </a:rPr>
              <a:t>konsistensi</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antara</a:t>
            </a:r>
            <a:r>
              <a:rPr lang="en-US" b="1" dirty="0" smtClean="0">
                <a:effectLst>
                  <a:outerShdw blurRad="38100" dist="38100" dir="2700000" algn="tl">
                    <a:srgbClr val="000000">
                      <a:alpha val="43137"/>
                    </a:srgbClr>
                  </a:outerShdw>
                </a:effectLst>
              </a:rPr>
              <a:t> RPJPD </a:t>
            </a:r>
            <a:r>
              <a:rPr lang="en-US" b="1" dirty="0" err="1" smtClean="0">
                <a:effectLst>
                  <a:outerShdw blurRad="38100" dist="38100" dir="2700000" algn="tl">
                    <a:srgbClr val="000000">
                      <a:alpha val="43137"/>
                    </a:srgbClr>
                  </a:outerShdw>
                </a:effectLst>
              </a:rPr>
              <a:t>dengan</a:t>
            </a:r>
            <a:r>
              <a:rPr lang="en-US" b="1" dirty="0" smtClean="0">
                <a:effectLst>
                  <a:outerShdw blurRad="38100" dist="38100" dir="2700000" algn="tl">
                    <a:srgbClr val="000000">
                      <a:alpha val="43137"/>
                    </a:srgbClr>
                  </a:outerShdw>
                </a:effectLst>
              </a:rPr>
              <a:t> RPJPN </a:t>
            </a:r>
            <a:r>
              <a:rPr lang="en-US" b="1" dirty="0" err="1" smtClean="0">
                <a:effectLst>
                  <a:outerShdw blurRad="38100" dist="38100" dir="2700000" algn="tl">
                    <a:srgbClr val="000000">
                      <a:alpha val="43137"/>
                    </a:srgbClr>
                  </a:outerShdw>
                </a:effectLst>
              </a:rPr>
              <a:t>dan</a:t>
            </a:r>
            <a:r>
              <a:rPr lang="en-US" b="1" dirty="0" smtClean="0">
                <a:effectLst>
                  <a:outerShdw blurRad="38100" dist="38100" dir="2700000" algn="tl">
                    <a:srgbClr val="000000">
                      <a:alpha val="43137"/>
                    </a:srgbClr>
                  </a:outerShdw>
                </a:effectLst>
              </a:rPr>
              <a:t> RTRW </a:t>
            </a:r>
            <a:r>
              <a:rPr lang="en-US" b="1" dirty="0" err="1" smtClean="0">
                <a:effectLst>
                  <a:outerShdw blurRad="38100" dist="38100" dir="2700000" algn="tl">
                    <a:srgbClr val="000000">
                      <a:alpha val="43137"/>
                    </a:srgbClr>
                  </a:outerShdw>
                </a:effectLst>
              </a:rPr>
              <a:t>Nasional</a:t>
            </a:r>
            <a:r>
              <a:rPr lang="en-US" dirty="0" smtClean="0"/>
              <a:t>;</a:t>
            </a:r>
          </a:p>
          <a:p>
            <a:pPr marL="341313" indent="-341313">
              <a:buNone/>
            </a:pPr>
            <a:r>
              <a:rPr lang="en-US" dirty="0" smtClean="0"/>
              <a:t>c. </a:t>
            </a:r>
            <a:r>
              <a:rPr lang="en-US" b="1" dirty="0" err="1" smtClean="0">
                <a:effectLst>
                  <a:outerShdw blurRad="38100" dist="38100" dir="2700000" algn="tl">
                    <a:srgbClr val="000000">
                      <a:alpha val="43137"/>
                    </a:srgbClr>
                  </a:outerShdw>
                </a:effectLst>
              </a:rPr>
              <a:t>konsistensi</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antara</a:t>
            </a:r>
            <a:r>
              <a:rPr lang="en-US" b="1" dirty="0" smtClean="0">
                <a:effectLst>
                  <a:outerShdw blurRad="38100" dist="38100" dir="2700000" algn="tl">
                    <a:srgbClr val="000000">
                      <a:alpha val="43137"/>
                    </a:srgbClr>
                  </a:outerShdw>
                </a:effectLst>
              </a:rPr>
              <a:t> RPJMD </a:t>
            </a:r>
            <a:r>
              <a:rPr lang="en-US" b="1" dirty="0" err="1" smtClean="0">
                <a:effectLst>
                  <a:outerShdw blurRad="38100" dist="38100" dir="2700000" algn="tl">
                    <a:srgbClr val="000000">
                      <a:alpha val="43137"/>
                    </a:srgbClr>
                  </a:outerShdw>
                </a:effectLst>
              </a:rPr>
              <a:t>dengan</a:t>
            </a:r>
            <a:r>
              <a:rPr lang="en-US" b="1" dirty="0" smtClean="0">
                <a:effectLst>
                  <a:outerShdw blurRad="38100" dist="38100" dir="2700000" algn="tl">
                    <a:srgbClr val="000000">
                      <a:alpha val="43137"/>
                    </a:srgbClr>
                  </a:outerShdw>
                </a:effectLst>
              </a:rPr>
              <a:t> RPJPD </a:t>
            </a:r>
            <a:r>
              <a:rPr lang="en-US" b="1" dirty="0" err="1" smtClean="0">
                <a:effectLst>
                  <a:outerShdw blurRad="38100" dist="38100" dir="2700000" algn="tl">
                    <a:srgbClr val="000000">
                      <a:alpha val="43137"/>
                    </a:srgbClr>
                  </a:outerShdw>
                </a:effectLst>
              </a:rPr>
              <a:t>dan</a:t>
            </a:r>
            <a:r>
              <a:rPr lang="en-US" b="1" dirty="0" smtClean="0">
                <a:effectLst>
                  <a:outerShdw blurRad="38100" dist="38100" dir="2700000" algn="tl">
                    <a:srgbClr val="000000">
                      <a:alpha val="43137"/>
                    </a:srgbClr>
                  </a:outerShdw>
                </a:effectLst>
              </a:rPr>
              <a:t> RTRW Daerah</a:t>
            </a:r>
            <a:r>
              <a:rPr lang="en-US" dirty="0" smtClean="0"/>
              <a:t>;</a:t>
            </a:r>
          </a:p>
          <a:p>
            <a:pPr marL="341313" indent="-341313">
              <a:buNone/>
            </a:pPr>
            <a:r>
              <a:rPr lang="en-US" dirty="0" smtClean="0"/>
              <a:t>d. …</a:t>
            </a:r>
          </a:p>
        </p:txBody>
      </p:sp>
    </p:spTree>
    <p:extLst>
      <p:ext uri="{BB962C8B-B14F-4D97-AF65-F5344CB8AC3E}">
        <p14:creationId xmlns:p14="http://schemas.microsoft.com/office/powerpoint/2010/main" val="155711112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1143000"/>
          </a:xfrm>
          <a:solidFill>
            <a:srgbClr val="00B050"/>
          </a:solidFill>
        </p:spPr>
        <p:txBody>
          <a:bodyPr>
            <a:normAutofit fontScale="90000"/>
          </a:bodyPr>
          <a:lstStyle/>
          <a:p>
            <a:r>
              <a:rPr lang="en-US" dirty="0" err="1" smtClean="0">
                <a:solidFill>
                  <a:schemeClr val="bg1"/>
                </a:solidFill>
              </a:rPr>
              <a:t>Keterkaitan</a:t>
            </a:r>
            <a:r>
              <a:rPr lang="en-US" dirty="0" smtClean="0">
                <a:solidFill>
                  <a:schemeClr val="bg1"/>
                </a:solidFill>
              </a:rPr>
              <a:t> </a:t>
            </a:r>
            <a:r>
              <a:rPr lang="en-US" dirty="0" err="1" smtClean="0">
                <a:solidFill>
                  <a:schemeClr val="bg1"/>
                </a:solidFill>
              </a:rPr>
              <a:t>dengan</a:t>
            </a:r>
            <a:r>
              <a:rPr lang="en-US" dirty="0" smtClean="0">
                <a:solidFill>
                  <a:schemeClr val="bg1"/>
                </a:solidFill>
              </a:rPr>
              <a:t> </a:t>
            </a:r>
            <a:r>
              <a:rPr lang="en-US" dirty="0" err="1" smtClean="0">
                <a:solidFill>
                  <a:schemeClr val="bg1"/>
                </a:solidFill>
              </a:rPr>
              <a:t>Rencana</a:t>
            </a:r>
            <a:r>
              <a:rPr lang="en-US" dirty="0" smtClean="0">
                <a:solidFill>
                  <a:schemeClr val="bg1"/>
                </a:solidFill>
              </a:rPr>
              <a:t> Tata </a:t>
            </a:r>
            <a:r>
              <a:rPr lang="en-US" dirty="0" err="1" smtClean="0">
                <a:solidFill>
                  <a:schemeClr val="bg1"/>
                </a:solidFill>
              </a:rPr>
              <a:t>Ruang</a:t>
            </a:r>
            <a:r>
              <a:rPr lang="en-US" dirty="0" smtClean="0">
                <a:solidFill>
                  <a:schemeClr val="bg1"/>
                </a:solidFill>
              </a:rPr>
              <a:t> di </a:t>
            </a:r>
            <a:r>
              <a:rPr lang="en-US" dirty="0" err="1" smtClean="0">
                <a:solidFill>
                  <a:schemeClr val="bg1"/>
                </a:solidFill>
              </a:rPr>
              <a:t>Permendagri</a:t>
            </a:r>
            <a:r>
              <a:rPr lang="en-US" dirty="0" smtClean="0">
                <a:solidFill>
                  <a:schemeClr val="bg1"/>
                </a:solidFill>
              </a:rPr>
              <a:t> 86/2017</a:t>
            </a:r>
            <a:endParaRPr lang="en-US" dirty="0">
              <a:solidFill>
                <a:schemeClr val="bg1"/>
              </a:solidFill>
            </a:endParaRPr>
          </a:p>
        </p:txBody>
      </p:sp>
      <p:sp>
        <p:nvSpPr>
          <p:cNvPr id="3" name="Content Placeholder 2"/>
          <p:cNvSpPr>
            <a:spLocks noGrp="1"/>
          </p:cNvSpPr>
          <p:nvPr>
            <p:ph idx="1"/>
          </p:nvPr>
        </p:nvSpPr>
        <p:spPr>
          <a:xfrm>
            <a:off x="457200" y="1447800"/>
            <a:ext cx="8458200" cy="5334000"/>
          </a:xfrm>
        </p:spPr>
        <p:txBody>
          <a:bodyPr>
            <a:normAutofit fontScale="70000" lnSpcReduction="20000"/>
          </a:bodyPr>
          <a:lstStyle/>
          <a:p>
            <a:pPr marL="0" indent="0">
              <a:buNone/>
            </a:pPr>
            <a:r>
              <a:rPr lang="fi-FI" b="1" dirty="0" smtClean="0">
                <a:effectLst>
                  <a:outerShdw blurRad="38100" dist="38100" dir="2700000" algn="tl">
                    <a:srgbClr val="000000">
                      <a:alpha val="43137"/>
                    </a:srgbClr>
                  </a:outerShdw>
                </a:effectLst>
              </a:rPr>
              <a:t>Pasal 185</a:t>
            </a:r>
          </a:p>
          <a:p>
            <a:pPr marL="0" indent="0">
              <a:buNone/>
            </a:pPr>
            <a:r>
              <a:rPr lang="fi-FI" dirty="0" smtClean="0"/>
              <a:t>(1) ... </a:t>
            </a:r>
          </a:p>
          <a:p>
            <a:pPr marL="0" indent="0">
              <a:buNone/>
            </a:pPr>
            <a:r>
              <a:rPr lang="fi-FI" dirty="0" smtClean="0"/>
              <a:t>(2) ...</a:t>
            </a:r>
          </a:p>
          <a:p>
            <a:pPr marL="341313" indent="-341313">
              <a:buNone/>
            </a:pPr>
            <a:r>
              <a:rPr lang="fi-FI" dirty="0" smtClean="0"/>
              <a:t>(</a:t>
            </a:r>
            <a:r>
              <a:rPr lang="fi-FI" dirty="0"/>
              <a:t>3) Pemantauan dan supervisi sebagaimana dimaksud </a:t>
            </a:r>
            <a:r>
              <a:rPr lang="fi-FI" dirty="0" smtClean="0"/>
              <a:t>pada ayat </a:t>
            </a:r>
            <a:r>
              <a:rPr lang="fi-FI" dirty="0"/>
              <a:t>(2), harus dapat menjamin perumusan:</a:t>
            </a:r>
          </a:p>
          <a:p>
            <a:pPr marL="0" indent="0">
              <a:buNone/>
            </a:pPr>
            <a:r>
              <a:rPr lang="fi-FI" dirty="0"/>
              <a:t>a. </a:t>
            </a:r>
            <a:r>
              <a:rPr lang="en-US" dirty="0" smtClean="0"/>
              <a:t>… </a:t>
            </a:r>
            <a:endParaRPr lang="en-US" dirty="0"/>
          </a:p>
          <a:p>
            <a:pPr marL="287338" indent="-287338">
              <a:buNone/>
            </a:pPr>
            <a:r>
              <a:rPr lang="en-US" dirty="0"/>
              <a:t>b. </a:t>
            </a:r>
            <a:r>
              <a:rPr lang="en-US" b="1" dirty="0" err="1">
                <a:effectLst>
                  <a:outerShdw blurRad="38100" dist="38100" dir="2700000" algn="tl">
                    <a:srgbClr val="000000">
                      <a:alpha val="43137"/>
                    </a:srgbClr>
                  </a:outerShdw>
                </a:effectLst>
              </a:rPr>
              <a:t>arah</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dan</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kebijakan</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pembangunan</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jangka</a:t>
            </a:r>
            <a:r>
              <a:rPr lang="en-US" b="1" dirty="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panjang</a:t>
            </a:r>
            <a:r>
              <a:rPr lang="en-US" b="1" dirty="0" smtClean="0">
                <a:effectLst>
                  <a:outerShdw blurRad="38100" dist="38100" dir="2700000" algn="tl">
                    <a:srgbClr val="000000">
                      <a:alpha val="43137"/>
                    </a:srgbClr>
                  </a:outerShdw>
                </a:effectLst>
              </a:rPr>
              <a:t> </a:t>
            </a:r>
            <a:r>
              <a:rPr lang="sv-SE" b="1" dirty="0" smtClean="0">
                <a:effectLst>
                  <a:outerShdw blurRad="38100" dist="38100" dir="2700000" algn="tl">
                    <a:srgbClr val="000000">
                      <a:alpha val="43137"/>
                    </a:srgbClr>
                  </a:outerShdw>
                </a:effectLst>
              </a:rPr>
              <a:t>Daerah </a:t>
            </a:r>
            <a:r>
              <a:rPr lang="sv-SE" b="1" dirty="0">
                <a:effectLst>
                  <a:outerShdw blurRad="38100" dist="38100" dir="2700000" algn="tl">
                    <a:srgbClr val="000000">
                      <a:alpha val="43137"/>
                    </a:srgbClr>
                  </a:outerShdw>
                </a:effectLst>
              </a:rPr>
              <a:t>provinsi</a:t>
            </a:r>
            <a:r>
              <a:rPr lang="sv-SE" dirty="0"/>
              <a:t>, </a:t>
            </a:r>
            <a:r>
              <a:rPr lang="sv-SE" b="1" dirty="0">
                <a:effectLst>
                  <a:outerShdw blurRad="38100" dist="38100" dir="2700000" algn="tl">
                    <a:srgbClr val="000000">
                      <a:alpha val="43137"/>
                    </a:srgbClr>
                  </a:outerShdw>
                </a:effectLst>
              </a:rPr>
              <a:t>selaras dengan arah dan </a:t>
            </a:r>
            <a:r>
              <a:rPr lang="sv-SE" b="1" dirty="0" smtClean="0">
                <a:effectLst>
                  <a:outerShdw blurRad="38100" dist="38100" dir="2700000" algn="tl">
                    <a:srgbClr val="000000">
                      <a:alpha val="43137"/>
                    </a:srgbClr>
                  </a:outerShdw>
                </a:effectLst>
              </a:rPr>
              <a:t>kebijakan </a:t>
            </a:r>
            <a:r>
              <a:rPr lang="en-US" b="1" dirty="0" smtClean="0">
                <a:effectLst>
                  <a:outerShdw blurRad="38100" dist="38100" dir="2700000" algn="tl">
                    <a:srgbClr val="000000">
                      <a:alpha val="43137"/>
                    </a:srgbClr>
                  </a:outerShdw>
                </a:effectLst>
              </a:rPr>
              <a:t>RTRW </a:t>
            </a:r>
            <a:r>
              <a:rPr lang="en-US" b="1" dirty="0" err="1">
                <a:effectLst>
                  <a:outerShdw blurRad="38100" dist="38100" dir="2700000" algn="tl">
                    <a:srgbClr val="000000">
                      <a:alpha val="43137"/>
                    </a:srgbClr>
                  </a:outerShdw>
                </a:effectLst>
              </a:rPr>
              <a:t>provinsi</a:t>
            </a:r>
            <a:r>
              <a:rPr lang="en-US" b="1" dirty="0">
                <a:effectLst>
                  <a:outerShdw blurRad="38100" dist="38100" dir="2700000" algn="tl">
                    <a:srgbClr val="000000">
                      <a:alpha val="43137"/>
                    </a:srgbClr>
                  </a:outerShdw>
                </a:effectLst>
              </a:rPr>
              <a:t> </a:t>
            </a:r>
            <a:r>
              <a:rPr lang="en-US" dirty="0" err="1"/>
              <a:t>masing-masing</a:t>
            </a:r>
            <a:r>
              <a:rPr lang="en-US" dirty="0" smtClean="0"/>
              <a:t>;</a:t>
            </a:r>
          </a:p>
          <a:p>
            <a:pPr marL="287338" indent="-287338">
              <a:buNone/>
            </a:pPr>
            <a:r>
              <a:rPr lang="en-US" dirty="0" smtClean="0"/>
              <a:t>c. …</a:t>
            </a:r>
          </a:p>
          <a:p>
            <a:pPr marL="287338" indent="-287338">
              <a:buNone/>
            </a:pPr>
            <a:r>
              <a:rPr lang="en-US" dirty="0" smtClean="0"/>
              <a:t>d. </a:t>
            </a:r>
            <a:r>
              <a:rPr lang="en-US" b="1" dirty="0" smtClean="0">
                <a:effectLst>
                  <a:outerShdw blurRad="38100" dist="38100" dir="2700000" algn="tl">
                    <a:srgbClr val="000000">
                      <a:alpha val="43137"/>
                    </a:srgbClr>
                  </a:outerShdw>
                </a:effectLst>
              </a:rPr>
              <a:t>RPJPD </a:t>
            </a:r>
            <a:r>
              <a:rPr lang="en-US" b="1" dirty="0" err="1" smtClean="0">
                <a:effectLst>
                  <a:outerShdw blurRad="38100" dist="38100" dir="2700000" algn="tl">
                    <a:srgbClr val="000000">
                      <a:alpha val="43137"/>
                    </a:srgbClr>
                  </a:outerShdw>
                </a:effectLst>
              </a:rPr>
              <a:t>selaras</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dengan</a:t>
            </a:r>
            <a:r>
              <a:rPr lang="en-US" b="1" dirty="0" smtClean="0">
                <a:effectLst>
                  <a:outerShdw blurRad="38100" dist="38100" dir="2700000" algn="tl">
                    <a:srgbClr val="000000">
                      <a:alpha val="43137"/>
                    </a:srgbClr>
                  </a:outerShdw>
                </a:effectLst>
              </a:rPr>
              <a:t> RTRW </a:t>
            </a:r>
            <a:r>
              <a:rPr lang="en-US" b="1" dirty="0" err="1" smtClean="0">
                <a:effectLst>
                  <a:outerShdw blurRad="38100" dist="38100" dir="2700000" algn="tl">
                    <a:srgbClr val="000000">
                      <a:alpha val="43137"/>
                    </a:srgbClr>
                  </a:outerShdw>
                </a:effectLst>
              </a:rPr>
              <a:t>provinsi</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lainnya</a:t>
            </a:r>
            <a:r>
              <a:rPr lang="en-US" dirty="0" smtClean="0"/>
              <a:t>;</a:t>
            </a:r>
          </a:p>
          <a:p>
            <a:pPr marL="287338" indent="-287338">
              <a:buNone/>
            </a:pPr>
            <a:r>
              <a:rPr lang="en-US" dirty="0" smtClean="0"/>
              <a:t>(4) </a:t>
            </a:r>
            <a:r>
              <a:rPr lang="en-US" dirty="0" err="1" smtClean="0"/>
              <a:t>Hasil</a:t>
            </a:r>
            <a:r>
              <a:rPr lang="en-US" dirty="0" smtClean="0"/>
              <a:t> </a:t>
            </a:r>
            <a:r>
              <a:rPr lang="en-US" dirty="0" err="1" smtClean="0"/>
              <a:t>pemantauan</a:t>
            </a:r>
            <a:r>
              <a:rPr lang="en-US" dirty="0" smtClean="0"/>
              <a:t> </a:t>
            </a:r>
            <a:r>
              <a:rPr lang="en-US" dirty="0" err="1" smtClean="0"/>
              <a:t>dan</a:t>
            </a:r>
            <a:r>
              <a:rPr lang="en-US" dirty="0" smtClean="0"/>
              <a:t> </a:t>
            </a:r>
            <a:r>
              <a:rPr lang="en-US" dirty="0" err="1" smtClean="0"/>
              <a:t>supervisi</a:t>
            </a:r>
            <a:r>
              <a:rPr lang="en-US" dirty="0" smtClean="0"/>
              <a:t> </a:t>
            </a:r>
            <a:r>
              <a:rPr lang="en-US" dirty="0" err="1" smtClean="0"/>
              <a:t>sebagaimana</a:t>
            </a:r>
            <a:r>
              <a:rPr lang="en-US" dirty="0" smtClean="0"/>
              <a:t> </a:t>
            </a:r>
            <a:r>
              <a:rPr lang="en-US" dirty="0" err="1" smtClean="0"/>
              <a:t>dimaksud</a:t>
            </a:r>
            <a:r>
              <a:rPr lang="en-US" dirty="0"/>
              <a:t> </a:t>
            </a:r>
            <a:r>
              <a:rPr lang="en-US" dirty="0" err="1" smtClean="0"/>
              <a:t>pada</a:t>
            </a:r>
            <a:r>
              <a:rPr lang="en-US" dirty="0" smtClean="0"/>
              <a:t> </a:t>
            </a:r>
            <a:r>
              <a:rPr lang="en-US" dirty="0" err="1" smtClean="0"/>
              <a:t>ayat</a:t>
            </a:r>
            <a:r>
              <a:rPr lang="en-US" dirty="0" smtClean="0"/>
              <a:t> (3), </a:t>
            </a:r>
            <a:r>
              <a:rPr lang="en-US" b="1" dirty="0" err="1" smtClean="0">
                <a:effectLst>
                  <a:outerShdw blurRad="38100" dist="38100" dir="2700000" algn="tl">
                    <a:srgbClr val="000000">
                      <a:alpha val="43137"/>
                    </a:srgbClr>
                  </a:outerShdw>
                </a:effectLst>
              </a:rPr>
              <a:t>digunakan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untuk</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mengevaluasi</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dan</a:t>
            </a:r>
            <a:r>
              <a:rPr lang="en-US" b="1" dirty="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memastikan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perumusan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kebijakan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perencanaan</a:t>
            </a:r>
            <a:r>
              <a:rPr lang="en-US" b="1" dirty="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pembangunan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jangka</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panjang</a:t>
            </a:r>
            <a:r>
              <a:rPr lang="en-US" b="1" dirty="0" smtClean="0">
                <a:effectLst>
                  <a:outerShdw blurRad="38100" dist="38100" dir="2700000" algn="tl">
                    <a:srgbClr val="000000">
                      <a:alpha val="43137"/>
                    </a:srgbClr>
                  </a:outerShdw>
                </a:effectLst>
              </a:rPr>
              <a:t> Daerah </a:t>
            </a:r>
            <a:r>
              <a:rPr lang="en-US" b="1" dirty="0" err="1" smtClean="0">
                <a:effectLst>
                  <a:outerShdw blurRad="38100" dist="38100" dir="2700000" algn="tl">
                    <a:srgbClr val="000000">
                      <a:alpha val="43137"/>
                    </a:srgbClr>
                  </a:outerShdw>
                </a:effectLst>
              </a:rPr>
              <a:t>provinsi</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telah</a:t>
            </a:r>
            <a:r>
              <a:rPr lang="en-US" b="1" dirty="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berpedoman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pada</a:t>
            </a:r>
            <a:r>
              <a:rPr lang="en-US" b="1" dirty="0" smtClean="0">
                <a:effectLst>
                  <a:outerShdw blurRad="38100" dist="38100" dir="2700000" algn="tl">
                    <a:srgbClr val="000000">
                      <a:alpha val="43137"/>
                    </a:srgbClr>
                  </a:outerShdw>
                </a:effectLst>
              </a:rPr>
              <a:t> </a:t>
            </a:r>
            <a:r>
              <a:rPr lang="en-US" dirty="0" smtClean="0"/>
              <a:t>RPJPN </a:t>
            </a:r>
            <a:r>
              <a:rPr lang="en-US" dirty="0" err="1" smtClean="0"/>
              <a:t>dan</a:t>
            </a:r>
            <a:r>
              <a:rPr lang="en-US" dirty="0" smtClean="0"/>
              <a:t> </a:t>
            </a:r>
            <a:r>
              <a:rPr lang="en-US" b="1" dirty="0" smtClean="0">
                <a:effectLst>
                  <a:outerShdw blurRad="38100" dist="38100" dir="2700000" algn="tl">
                    <a:srgbClr val="000000">
                      <a:alpha val="43137"/>
                    </a:srgbClr>
                  </a:outerShdw>
                </a:effectLst>
              </a:rPr>
              <a:t>RTRW </a:t>
            </a:r>
            <a:r>
              <a:rPr lang="en-US" b="1" dirty="0" err="1" smtClean="0">
                <a:effectLst>
                  <a:outerShdw blurRad="38100" dist="38100" dir="2700000" algn="tl">
                    <a:srgbClr val="000000">
                      <a:alpha val="43137"/>
                    </a:srgbClr>
                  </a:outerShdw>
                </a:effectLst>
              </a:rPr>
              <a:t>provinsi</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masingmasing</a:t>
            </a:r>
            <a:r>
              <a:rPr lang="en-US" dirty="0" smtClean="0"/>
              <a:t>, </a:t>
            </a:r>
            <a:r>
              <a:rPr lang="en-US" b="1" dirty="0" err="1" smtClean="0">
                <a:effectLst>
                  <a:outerShdw blurRad="38100" dist="38100" dir="2700000" algn="tl">
                    <a:srgbClr val="000000">
                      <a:alpha val="43137"/>
                    </a:srgbClr>
                  </a:outerShdw>
                </a:effectLst>
              </a:rPr>
              <a:t>serta</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memperhatikan</a:t>
            </a:r>
            <a:r>
              <a:rPr lang="en-US" b="1" dirty="0" smtClean="0">
                <a:effectLst>
                  <a:outerShdw blurRad="38100" dist="38100" dir="2700000" algn="tl">
                    <a:srgbClr val="000000">
                      <a:alpha val="43137"/>
                    </a:srgbClr>
                  </a:outerShdw>
                </a:effectLst>
              </a:rPr>
              <a:t> </a:t>
            </a:r>
            <a:r>
              <a:rPr lang="en-US" dirty="0" smtClean="0"/>
              <a:t>RPJPD </a:t>
            </a:r>
            <a:r>
              <a:rPr lang="en-US" dirty="0" err="1" smtClean="0"/>
              <a:t>dan</a:t>
            </a:r>
            <a:r>
              <a:rPr lang="en-US" dirty="0" smtClean="0"/>
              <a:t> </a:t>
            </a:r>
            <a:r>
              <a:rPr lang="en-US" b="1" dirty="0" smtClean="0">
                <a:effectLst>
                  <a:outerShdw blurRad="38100" dist="38100" dir="2700000" algn="tl">
                    <a:srgbClr val="000000">
                      <a:alpha val="43137"/>
                    </a:srgbClr>
                  </a:outerShdw>
                </a:effectLst>
              </a:rPr>
              <a:t>RTRW </a:t>
            </a:r>
            <a:r>
              <a:rPr lang="en-US" b="1" dirty="0" err="1" smtClean="0">
                <a:effectLst>
                  <a:outerShdw blurRad="38100" dist="38100" dir="2700000" algn="tl">
                    <a:srgbClr val="000000">
                      <a:alpha val="43137"/>
                    </a:srgbClr>
                  </a:outerShdw>
                </a:effectLst>
              </a:rPr>
              <a:t>provinsi</a:t>
            </a:r>
            <a:r>
              <a:rPr lang="en-US" b="1" dirty="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lainnya</a:t>
            </a:r>
            <a:r>
              <a:rPr lang="en-US" b="1" dirty="0" smtClean="0">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120278852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05800" cy="1143000"/>
          </a:xfrm>
          <a:solidFill>
            <a:srgbClr val="C00000"/>
          </a:solidFill>
        </p:spPr>
        <p:txBody>
          <a:bodyPr>
            <a:normAutofit fontScale="90000"/>
          </a:bodyPr>
          <a:lstStyle/>
          <a:p>
            <a:r>
              <a:rPr lang="en-US" dirty="0" err="1" smtClean="0">
                <a:solidFill>
                  <a:schemeClr val="bg1"/>
                </a:solidFill>
              </a:rPr>
              <a:t>Keterkaitan</a:t>
            </a:r>
            <a:r>
              <a:rPr lang="en-US" dirty="0" smtClean="0">
                <a:solidFill>
                  <a:schemeClr val="bg1"/>
                </a:solidFill>
              </a:rPr>
              <a:t> </a:t>
            </a:r>
            <a:r>
              <a:rPr lang="en-US" dirty="0" err="1" smtClean="0">
                <a:solidFill>
                  <a:schemeClr val="bg1"/>
                </a:solidFill>
              </a:rPr>
              <a:t>dengan</a:t>
            </a:r>
            <a:r>
              <a:rPr lang="en-US" dirty="0" smtClean="0">
                <a:solidFill>
                  <a:schemeClr val="bg1"/>
                </a:solidFill>
              </a:rPr>
              <a:t> </a:t>
            </a:r>
            <a:r>
              <a:rPr lang="en-US" dirty="0" err="1" smtClean="0">
                <a:solidFill>
                  <a:schemeClr val="bg1"/>
                </a:solidFill>
              </a:rPr>
              <a:t>Rencana</a:t>
            </a:r>
            <a:r>
              <a:rPr lang="en-US" dirty="0" smtClean="0">
                <a:solidFill>
                  <a:schemeClr val="bg1"/>
                </a:solidFill>
              </a:rPr>
              <a:t> Tata </a:t>
            </a:r>
            <a:r>
              <a:rPr lang="en-US" dirty="0" err="1" smtClean="0">
                <a:solidFill>
                  <a:schemeClr val="bg1"/>
                </a:solidFill>
              </a:rPr>
              <a:t>Ruang</a:t>
            </a:r>
            <a:r>
              <a:rPr lang="en-US" dirty="0" smtClean="0">
                <a:solidFill>
                  <a:schemeClr val="bg1"/>
                </a:solidFill>
              </a:rPr>
              <a:t> di </a:t>
            </a:r>
            <a:r>
              <a:rPr lang="en-US" dirty="0" err="1" smtClean="0">
                <a:solidFill>
                  <a:schemeClr val="bg1"/>
                </a:solidFill>
              </a:rPr>
              <a:t>Permendagri</a:t>
            </a:r>
            <a:r>
              <a:rPr lang="en-US" dirty="0" smtClean="0">
                <a:solidFill>
                  <a:schemeClr val="bg1"/>
                </a:solidFill>
              </a:rPr>
              <a:t> 86/2017</a:t>
            </a:r>
            <a:endParaRPr lang="en-US" dirty="0">
              <a:solidFill>
                <a:schemeClr val="bg1"/>
              </a:solidFill>
            </a:endParaRPr>
          </a:p>
        </p:txBody>
      </p:sp>
      <p:sp>
        <p:nvSpPr>
          <p:cNvPr id="3" name="Content Placeholder 2"/>
          <p:cNvSpPr>
            <a:spLocks noGrp="1"/>
          </p:cNvSpPr>
          <p:nvPr>
            <p:ph idx="1"/>
          </p:nvPr>
        </p:nvSpPr>
        <p:spPr>
          <a:xfrm>
            <a:off x="457200" y="1447800"/>
            <a:ext cx="8458200" cy="5334000"/>
          </a:xfrm>
        </p:spPr>
        <p:txBody>
          <a:bodyPr>
            <a:normAutofit fontScale="77500" lnSpcReduction="20000"/>
          </a:bodyPr>
          <a:lstStyle/>
          <a:p>
            <a:pPr marL="0" indent="0">
              <a:buNone/>
            </a:pPr>
            <a:r>
              <a:rPr lang="en-US" b="1" dirty="0" err="1" smtClean="0">
                <a:effectLst>
                  <a:outerShdw blurRad="38100" dist="38100" dir="2700000" algn="tl">
                    <a:srgbClr val="000000">
                      <a:alpha val="43137"/>
                    </a:srgbClr>
                  </a:outerShdw>
                </a:effectLst>
              </a:rPr>
              <a:t>Pasal</a:t>
            </a:r>
            <a:r>
              <a:rPr lang="en-US" b="1" dirty="0" smtClean="0">
                <a:effectLst>
                  <a:outerShdw blurRad="38100" dist="38100" dir="2700000" algn="tl">
                    <a:srgbClr val="000000">
                      <a:alpha val="43137"/>
                    </a:srgbClr>
                  </a:outerShdw>
                </a:effectLst>
              </a:rPr>
              <a:t> 187</a:t>
            </a:r>
          </a:p>
          <a:p>
            <a:pPr marL="463550" indent="-463550">
              <a:buNone/>
            </a:pPr>
            <a:r>
              <a:rPr lang="en-US" dirty="0" smtClean="0"/>
              <a:t>(3) </a:t>
            </a:r>
            <a:r>
              <a:rPr lang="en-US" dirty="0" err="1" smtClean="0"/>
              <a:t>Pemantauan</a:t>
            </a:r>
            <a:r>
              <a:rPr lang="en-US" dirty="0" smtClean="0"/>
              <a:t> </a:t>
            </a:r>
            <a:r>
              <a:rPr lang="en-US" dirty="0" err="1" smtClean="0"/>
              <a:t>dan</a:t>
            </a:r>
            <a:r>
              <a:rPr lang="en-US" dirty="0" smtClean="0"/>
              <a:t> </a:t>
            </a:r>
            <a:r>
              <a:rPr lang="en-US" dirty="0" err="1" smtClean="0"/>
              <a:t>supervisi</a:t>
            </a:r>
            <a:r>
              <a:rPr lang="en-US" dirty="0" smtClean="0"/>
              <a:t> </a:t>
            </a:r>
            <a:r>
              <a:rPr lang="en-US" dirty="0" err="1" smtClean="0"/>
              <a:t>sebagaimana</a:t>
            </a:r>
            <a:r>
              <a:rPr lang="en-US" dirty="0" smtClean="0"/>
              <a:t> </a:t>
            </a:r>
            <a:r>
              <a:rPr lang="en-US" dirty="0" err="1" smtClean="0"/>
              <a:t>dimaksud</a:t>
            </a:r>
            <a:r>
              <a:rPr lang="en-US" dirty="0" smtClean="0"/>
              <a:t> </a:t>
            </a:r>
            <a:r>
              <a:rPr lang="en-US" dirty="0" err="1" smtClean="0"/>
              <a:t>pada</a:t>
            </a:r>
            <a:r>
              <a:rPr lang="en-US" dirty="0"/>
              <a:t> </a:t>
            </a:r>
            <a:r>
              <a:rPr lang="en-US" dirty="0" err="1" smtClean="0"/>
              <a:t>ayat</a:t>
            </a:r>
            <a:r>
              <a:rPr lang="en-US" dirty="0" smtClean="0"/>
              <a:t> (2), </a:t>
            </a:r>
            <a:r>
              <a:rPr lang="en-US" b="1" dirty="0" err="1" smtClean="0">
                <a:effectLst>
                  <a:outerShdw blurRad="38100" dist="38100" dir="2700000" algn="tl">
                    <a:srgbClr val="000000">
                      <a:alpha val="43137"/>
                    </a:srgbClr>
                  </a:outerShdw>
                </a:effectLst>
              </a:rPr>
              <a:t>harus</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dapat</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menjamin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perumusan</a:t>
            </a:r>
            <a:r>
              <a:rPr lang="en-US" dirty="0" smtClean="0"/>
              <a:t>:</a:t>
            </a:r>
          </a:p>
          <a:p>
            <a:pPr marL="804863" indent="-341313">
              <a:buAutoNum type="alphaLcPeriod"/>
            </a:pPr>
            <a:r>
              <a:rPr lang="en-US" b="1" dirty="0" err="1" smtClean="0">
                <a:effectLst>
                  <a:outerShdw blurRad="38100" dist="38100" dir="2700000" algn="tl">
                    <a:srgbClr val="000000">
                      <a:alpha val="43137"/>
                    </a:srgbClr>
                  </a:outerShdw>
                </a:effectLst>
              </a:rPr>
              <a:t>visi</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misi</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tujuan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sasaran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strategi</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dan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arah</a:t>
            </a:r>
            <a:r>
              <a:rPr lang="en-US" b="1" dirty="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kebijakan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selaras</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dengan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visi</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misi</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arah</a:t>
            </a:r>
            <a:r>
              <a:rPr lang="en-US" b="1" dirty="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kebijakan</a:t>
            </a:r>
            <a:r>
              <a:rPr lang="en-US" b="1" dirty="0">
                <a:effectLst>
                  <a:outerShdw blurRad="38100" dist="38100" dir="2700000" algn="tl">
                    <a:srgbClr val="000000">
                      <a:alpha val="43137"/>
                    </a:srgbClr>
                  </a:outerShdw>
                </a:effectLst>
              </a:rPr>
              <a:t> </a:t>
            </a:r>
            <a:r>
              <a:rPr lang="en-US" dirty="0" err="1" smtClean="0"/>
              <a:t>dan</a:t>
            </a:r>
            <a:r>
              <a:rPr lang="en-US" dirty="0" smtClean="0"/>
              <a:t> </a:t>
            </a:r>
            <a:r>
              <a:rPr lang="en-US" dirty="0" err="1" smtClean="0"/>
              <a:t>sasaran</a:t>
            </a:r>
            <a:r>
              <a:rPr lang="en-US" dirty="0" smtClean="0"/>
              <a:t> </a:t>
            </a:r>
            <a:r>
              <a:rPr lang="en-US" dirty="0" err="1" smtClean="0"/>
              <a:t>pokok</a:t>
            </a:r>
            <a:r>
              <a:rPr lang="en-US" dirty="0" smtClean="0"/>
              <a:t> </a:t>
            </a:r>
            <a:r>
              <a:rPr lang="en-US" dirty="0" err="1" smtClean="0"/>
              <a:t>pembangunan</a:t>
            </a:r>
            <a:r>
              <a:rPr lang="en-US" dirty="0" smtClean="0"/>
              <a:t> </a:t>
            </a:r>
            <a:r>
              <a:rPr lang="en-US" dirty="0" err="1" smtClean="0"/>
              <a:t>jangka</a:t>
            </a:r>
            <a:r>
              <a:rPr lang="en-US" dirty="0" smtClean="0"/>
              <a:t> </a:t>
            </a:r>
            <a:r>
              <a:rPr lang="en-US" dirty="0" err="1" smtClean="0"/>
              <a:t>panjang</a:t>
            </a:r>
            <a:r>
              <a:rPr lang="en-US" dirty="0"/>
              <a:t> </a:t>
            </a:r>
            <a:r>
              <a:rPr lang="en-US" dirty="0" smtClean="0"/>
              <a:t>Daerah </a:t>
            </a:r>
            <a:r>
              <a:rPr lang="en-US" dirty="0" err="1" smtClean="0"/>
              <a:t>serta</a:t>
            </a:r>
            <a:r>
              <a:rPr lang="en-US" b="1" dirty="0" smtClean="0"/>
              <a:t> </a:t>
            </a:r>
            <a:r>
              <a:rPr lang="en-US" b="1" dirty="0" smtClean="0">
                <a:effectLst>
                  <a:outerShdw blurRad="38100" dist="38100" dir="2700000" algn="tl">
                    <a:srgbClr val="000000">
                      <a:alpha val="43137"/>
                    </a:srgbClr>
                  </a:outerShdw>
                </a:effectLst>
              </a:rPr>
              <a:t>RTRW;</a:t>
            </a:r>
          </a:p>
          <a:p>
            <a:pPr marL="804863" indent="-341313">
              <a:buAutoNum type="alphaLcPeriod"/>
            </a:pPr>
            <a:r>
              <a:rPr lang="en-US" b="1" dirty="0" smtClean="0">
                <a:effectLst>
                  <a:outerShdw blurRad="38100" dist="38100" dir="2700000" algn="tl">
                    <a:srgbClr val="000000">
                      <a:alpha val="43137"/>
                    </a:srgbClr>
                  </a:outerShdw>
                </a:effectLst>
              </a:rPr>
              <a:t>…</a:t>
            </a:r>
          </a:p>
          <a:p>
            <a:pPr marL="519113" indent="-519113">
              <a:buNone/>
            </a:pPr>
            <a:r>
              <a:rPr lang="en-US" dirty="0"/>
              <a:t>(4) </a:t>
            </a:r>
            <a:r>
              <a:rPr lang="en-US" dirty="0" err="1"/>
              <a:t>Hasil</a:t>
            </a:r>
            <a:r>
              <a:rPr lang="en-US" dirty="0"/>
              <a:t> </a:t>
            </a:r>
            <a:r>
              <a:rPr lang="en-US" dirty="0" err="1"/>
              <a:t>pemantauan</a:t>
            </a:r>
            <a:r>
              <a:rPr lang="en-US" dirty="0"/>
              <a:t> </a:t>
            </a:r>
            <a:r>
              <a:rPr lang="en-US" dirty="0" err="1"/>
              <a:t>dan</a:t>
            </a:r>
            <a:r>
              <a:rPr lang="en-US" dirty="0"/>
              <a:t> </a:t>
            </a:r>
            <a:r>
              <a:rPr lang="en-US" dirty="0" err="1"/>
              <a:t>supervisi</a:t>
            </a:r>
            <a:r>
              <a:rPr lang="en-US" dirty="0"/>
              <a:t> </a:t>
            </a:r>
            <a:r>
              <a:rPr lang="en-US" dirty="0" err="1"/>
              <a:t>sebagaimana</a:t>
            </a:r>
            <a:r>
              <a:rPr lang="en-US" dirty="0"/>
              <a:t> </a:t>
            </a:r>
            <a:r>
              <a:rPr lang="en-US" dirty="0" err="1" smtClean="0"/>
              <a:t>dimaksud</a:t>
            </a:r>
            <a:r>
              <a:rPr lang="en-US" dirty="0" smtClean="0"/>
              <a:t> </a:t>
            </a:r>
            <a:r>
              <a:rPr lang="en-US" dirty="0" err="1" smtClean="0"/>
              <a:t>pada</a:t>
            </a:r>
            <a:r>
              <a:rPr lang="en-US" dirty="0" smtClean="0"/>
              <a:t> </a:t>
            </a:r>
            <a:r>
              <a:rPr lang="en-US" dirty="0" err="1"/>
              <a:t>ayat</a:t>
            </a:r>
            <a:r>
              <a:rPr lang="en-US" dirty="0"/>
              <a:t> (3), </a:t>
            </a:r>
            <a:r>
              <a:rPr lang="en-US" dirty="0" err="1"/>
              <a:t>digunakan</a:t>
            </a:r>
            <a:r>
              <a:rPr lang="en-US" dirty="0"/>
              <a:t> </a:t>
            </a:r>
            <a:r>
              <a:rPr lang="en-US" dirty="0" err="1"/>
              <a:t>untuk</a:t>
            </a:r>
            <a:r>
              <a:rPr lang="en-US" dirty="0"/>
              <a:t> </a:t>
            </a:r>
            <a:r>
              <a:rPr lang="en-US" dirty="0" err="1"/>
              <a:t>mengevaluasi</a:t>
            </a:r>
            <a:r>
              <a:rPr lang="en-US" dirty="0"/>
              <a:t> </a:t>
            </a:r>
            <a:r>
              <a:rPr lang="en-US" dirty="0" err="1" smtClean="0"/>
              <a:t>dan</a:t>
            </a:r>
            <a:r>
              <a:rPr lang="en-US" dirty="0" smtClean="0"/>
              <a:t> </a:t>
            </a:r>
            <a:r>
              <a:rPr lang="fi-FI" dirty="0" smtClean="0"/>
              <a:t>memastikan </a:t>
            </a:r>
            <a:r>
              <a:rPr lang="fi-FI" dirty="0"/>
              <a:t>bahwa perumusan kebijakan </a:t>
            </a:r>
            <a:r>
              <a:rPr lang="fi-FI" dirty="0" smtClean="0"/>
              <a:t>perencanaan </a:t>
            </a:r>
            <a:r>
              <a:rPr lang="en-US" dirty="0" err="1" smtClean="0"/>
              <a:t>pembangunan</a:t>
            </a:r>
            <a:r>
              <a:rPr lang="en-US" dirty="0" smtClean="0"/>
              <a:t> </a:t>
            </a:r>
            <a:r>
              <a:rPr lang="en-US" dirty="0" err="1"/>
              <a:t>jangka</a:t>
            </a:r>
            <a:r>
              <a:rPr lang="en-US" dirty="0"/>
              <a:t> </a:t>
            </a:r>
            <a:r>
              <a:rPr lang="en-US" dirty="0" err="1"/>
              <a:t>menengah</a:t>
            </a:r>
            <a:r>
              <a:rPr lang="en-US" dirty="0"/>
              <a:t> Daerah </a:t>
            </a:r>
            <a:r>
              <a:rPr lang="en-US" dirty="0" err="1"/>
              <a:t>provinsi</a:t>
            </a:r>
            <a:r>
              <a:rPr lang="en-US" dirty="0"/>
              <a:t>, </a:t>
            </a:r>
            <a:r>
              <a:rPr lang="en-US" dirty="0" err="1" smtClean="0"/>
              <a:t>telah</a:t>
            </a:r>
            <a:r>
              <a:rPr lang="en-US" dirty="0" smtClean="0"/>
              <a:t> </a:t>
            </a:r>
            <a:r>
              <a:rPr lang="en-US" b="1" dirty="0" err="1" smtClean="0">
                <a:effectLst>
                  <a:outerShdw blurRad="38100" dist="38100" dir="2700000" algn="tl">
                    <a:srgbClr val="000000">
                      <a:alpha val="43137"/>
                    </a:srgbClr>
                  </a:outerShdw>
                </a:effectLst>
              </a:rPr>
              <a:t>berpedoman</a:t>
            </a:r>
            <a:r>
              <a:rPr lang="en-US" b="1" dirty="0" smtClean="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pada</a:t>
            </a:r>
            <a:r>
              <a:rPr lang="en-US" b="1" dirty="0">
                <a:effectLst>
                  <a:outerShdw blurRad="38100" dist="38100" dir="2700000" algn="tl">
                    <a:srgbClr val="000000">
                      <a:alpha val="43137"/>
                    </a:srgbClr>
                  </a:outerShdw>
                </a:effectLst>
              </a:rPr>
              <a:t> </a:t>
            </a:r>
            <a:r>
              <a:rPr lang="en-US" dirty="0"/>
              <a:t>RPJMN, RPJPD, </a:t>
            </a:r>
            <a:r>
              <a:rPr lang="en-US" dirty="0" err="1"/>
              <a:t>dan</a:t>
            </a:r>
            <a:r>
              <a:rPr lang="en-US" dirty="0"/>
              <a:t> </a:t>
            </a:r>
            <a:r>
              <a:rPr lang="en-US" b="1" dirty="0">
                <a:effectLst>
                  <a:outerShdw blurRad="38100" dist="38100" dir="2700000" algn="tl">
                    <a:srgbClr val="000000">
                      <a:alpha val="43137"/>
                    </a:srgbClr>
                  </a:outerShdw>
                </a:effectLst>
              </a:rPr>
              <a:t>RTRW </a:t>
            </a:r>
            <a:r>
              <a:rPr lang="en-US" b="1" dirty="0" err="1" smtClean="0">
                <a:effectLst>
                  <a:outerShdw blurRad="38100" dist="38100" dir="2700000" algn="tl">
                    <a:srgbClr val="000000">
                      <a:alpha val="43137"/>
                    </a:srgbClr>
                  </a:outerShdw>
                </a:effectLst>
              </a:rPr>
              <a:t>provinsi</a:t>
            </a:r>
            <a:r>
              <a:rPr lang="en-US" b="1" dirty="0" smtClean="0">
                <a:effectLst>
                  <a:outerShdw blurRad="38100" dist="38100" dir="2700000" algn="tl">
                    <a:srgbClr val="000000">
                      <a:alpha val="43137"/>
                    </a:srgbClr>
                  </a:outerShdw>
                </a:effectLst>
              </a:rPr>
              <a:t> </a:t>
            </a:r>
            <a:r>
              <a:rPr lang="nn-NO" b="1" dirty="0" smtClean="0">
                <a:effectLst>
                  <a:outerShdw blurRad="38100" dist="38100" dir="2700000" algn="tl">
                    <a:srgbClr val="000000">
                      <a:alpha val="43137"/>
                    </a:srgbClr>
                  </a:outerShdw>
                </a:effectLst>
              </a:rPr>
              <a:t>masing-masing</a:t>
            </a:r>
            <a:r>
              <a:rPr lang="nn-NO" dirty="0"/>
              <a:t>, serta </a:t>
            </a:r>
            <a:r>
              <a:rPr lang="nn-NO" b="1" dirty="0">
                <a:effectLst>
                  <a:outerShdw blurRad="38100" dist="38100" dir="2700000" algn="tl">
                    <a:srgbClr val="000000">
                      <a:alpha val="43137"/>
                    </a:srgbClr>
                  </a:outerShdw>
                </a:effectLst>
              </a:rPr>
              <a:t>memperhatikan RTRW </a:t>
            </a:r>
            <a:r>
              <a:rPr lang="nn-NO" b="1" dirty="0" smtClean="0">
                <a:effectLst>
                  <a:outerShdw blurRad="38100" dist="38100" dir="2700000" algn="tl">
                    <a:srgbClr val="000000">
                      <a:alpha val="43137"/>
                    </a:srgbClr>
                  </a:outerShdw>
                </a:effectLst>
              </a:rPr>
              <a:t>provinsi </a:t>
            </a:r>
            <a:r>
              <a:rPr lang="en-US" b="1" dirty="0" err="1" smtClean="0">
                <a:effectLst>
                  <a:outerShdw blurRad="38100" dist="38100" dir="2700000" algn="tl">
                    <a:srgbClr val="000000">
                      <a:alpha val="43137"/>
                    </a:srgbClr>
                  </a:outerShdw>
                </a:effectLst>
              </a:rPr>
              <a:t>lainnya</a:t>
            </a:r>
            <a:r>
              <a:rPr lang="en-US" b="1" dirty="0">
                <a:effectLst>
                  <a:outerShdw blurRad="38100" dist="38100" dir="2700000" algn="tl">
                    <a:srgbClr val="000000">
                      <a:alpha val="43137"/>
                    </a:srgbClr>
                  </a:outerShdw>
                </a:effectLst>
              </a:rPr>
              <a:t>.</a:t>
            </a:r>
            <a:endParaRPr lang="en-US" b="1"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6880985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077200" cy="1143000"/>
          </a:xfrm>
          <a:solidFill>
            <a:srgbClr val="002060"/>
          </a:solidFill>
        </p:spPr>
        <p:txBody>
          <a:bodyPr>
            <a:normAutofit fontScale="90000"/>
          </a:bodyPr>
          <a:lstStyle/>
          <a:p>
            <a:r>
              <a:rPr lang="en-US" dirty="0" err="1" smtClean="0">
                <a:solidFill>
                  <a:schemeClr val="bg1"/>
                </a:solidFill>
              </a:rPr>
              <a:t>Keterkaitan</a:t>
            </a:r>
            <a:r>
              <a:rPr lang="en-US" dirty="0" smtClean="0">
                <a:solidFill>
                  <a:schemeClr val="bg1"/>
                </a:solidFill>
              </a:rPr>
              <a:t> </a:t>
            </a:r>
            <a:r>
              <a:rPr lang="en-US" dirty="0" err="1" smtClean="0">
                <a:solidFill>
                  <a:schemeClr val="bg1"/>
                </a:solidFill>
              </a:rPr>
              <a:t>dengan</a:t>
            </a:r>
            <a:r>
              <a:rPr lang="en-US" dirty="0" smtClean="0">
                <a:solidFill>
                  <a:schemeClr val="bg1"/>
                </a:solidFill>
              </a:rPr>
              <a:t> </a:t>
            </a:r>
            <a:r>
              <a:rPr lang="en-US" dirty="0" err="1" smtClean="0">
                <a:solidFill>
                  <a:schemeClr val="bg1"/>
                </a:solidFill>
              </a:rPr>
              <a:t>Rencana</a:t>
            </a:r>
            <a:r>
              <a:rPr lang="en-US" dirty="0" smtClean="0">
                <a:solidFill>
                  <a:schemeClr val="bg1"/>
                </a:solidFill>
              </a:rPr>
              <a:t> Tata </a:t>
            </a:r>
            <a:r>
              <a:rPr lang="en-US" dirty="0" err="1" smtClean="0">
                <a:solidFill>
                  <a:schemeClr val="bg1"/>
                </a:solidFill>
              </a:rPr>
              <a:t>Ruang</a:t>
            </a:r>
            <a:r>
              <a:rPr lang="en-US" dirty="0" smtClean="0">
                <a:solidFill>
                  <a:schemeClr val="bg1"/>
                </a:solidFill>
              </a:rPr>
              <a:t> di </a:t>
            </a:r>
            <a:r>
              <a:rPr lang="en-US" dirty="0" err="1" smtClean="0">
                <a:solidFill>
                  <a:schemeClr val="bg1"/>
                </a:solidFill>
              </a:rPr>
              <a:t>Permendagri</a:t>
            </a:r>
            <a:r>
              <a:rPr lang="en-US" dirty="0" smtClean="0">
                <a:solidFill>
                  <a:schemeClr val="bg1"/>
                </a:solidFill>
              </a:rPr>
              <a:t> 86/2017</a:t>
            </a:r>
            <a:endParaRPr lang="en-US" dirty="0">
              <a:solidFill>
                <a:schemeClr val="bg1"/>
              </a:solidFill>
            </a:endParaRPr>
          </a:p>
        </p:txBody>
      </p:sp>
      <p:sp>
        <p:nvSpPr>
          <p:cNvPr id="3" name="Content Placeholder 2"/>
          <p:cNvSpPr>
            <a:spLocks noGrp="1"/>
          </p:cNvSpPr>
          <p:nvPr>
            <p:ph idx="1"/>
          </p:nvPr>
        </p:nvSpPr>
        <p:spPr>
          <a:xfrm>
            <a:off x="457200" y="1447800"/>
            <a:ext cx="8458200" cy="5334000"/>
          </a:xfrm>
        </p:spPr>
        <p:txBody>
          <a:bodyPr>
            <a:normAutofit fontScale="77500" lnSpcReduction="20000"/>
          </a:bodyPr>
          <a:lstStyle/>
          <a:p>
            <a:pPr marL="0" indent="0">
              <a:buNone/>
            </a:pPr>
            <a:r>
              <a:rPr lang="en-US" b="1" dirty="0" err="1" smtClean="0">
                <a:effectLst>
                  <a:outerShdw blurRad="38100" dist="38100" dir="2700000" algn="tl">
                    <a:srgbClr val="000000">
                      <a:alpha val="43137"/>
                    </a:srgbClr>
                  </a:outerShdw>
                </a:effectLst>
              </a:rPr>
              <a:t>Pasal</a:t>
            </a:r>
            <a:r>
              <a:rPr lang="en-US" b="1" dirty="0" smtClean="0">
                <a:effectLst>
                  <a:outerShdw blurRad="38100" dist="38100" dir="2700000" algn="tl">
                    <a:srgbClr val="000000">
                      <a:alpha val="43137"/>
                    </a:srgbClr>
                  </a:outerShdw>
                </a:effectLst>
              </a:rPr>
              <a:t> 206</a:t>
            </a:r>
          </a:p>
          <a:p>
            <a:pPr marL="573088" indent="-573088">
              <a:buNone/>
            </a:pPr>
            <a:r>
              <a:rPr lang="en-US" dirty="0" smtClean="0"/>
              <a:t>(3)  </a:t>
            </a:r>
            <a:r>
              <a:rPr lang="en-US" dirty="0" err="1" smtClean="0"/>
              <a:t>Pemantauan</a:t>
            </a:r>
            <a:r>
              <a:rPr lang="en-US" dirty="0" smtClean="0"/>
              <a:t> </a:t>
            </a:r>
            <a:r>
              <a:rPr lang="en-US" dirty="0" err="1" smtClean="0"/>
              <a:t>dan</a:t>
            </a:r>
            <a:r>
              <a:rPr lang="en-US" dirty="0" smtClean="0"/>
              <a:t> </a:t>
            </a:r>
            <a:r>
              <a:rPr lang="en-US" dirty="0" err="1" smtClean="0"/>
              <a:t>supervisi</a:t>
            </a:r>
            <a:r>
              <a:rPr lang="en-US" dirty="0" smtClean="0"/>
              <a:t> </a:t>
            </a:r>
            <a:r>
              <a:rPr lang="en-US" dirty="0" err="1" smtClean="0"/>
              <a:t>sebagaimana</a:t>
            </a:r>
            <a:r>
              <a:rPr lang="en-US" dirty="0" smtClean="0"/>
              <a:t> </a:t>
            </a:r>
            <a:r>
              <a:rPr lang="en-US" dirty="0" err="1" smtClean="0"/>
              <a:t>dimaksud</a:t>
            </a:r>
            <a:r>
              <a:rPr lang="en-US" dirty="0" smtClean="0"/>
              <a:t> </a:t>
            </a:r>
            <a:r>
              <a:rPr lang="en-US" dirty="0" err="1" smtClean="0"/>
              <a:t>pada</a:t>
            </a:r>
            <a:r>
              <a:rPr lang="en-US" dirty="0"/>
              <a:t> </a:t>
            </a:r>
            <a:r>
              <a:rPr lang="en-US" dirty="0" err="1" smtClean="0"/>
              <a:t>ayat</a:t>
            </a:r>
            <a:r>
              <a:rPr lang="en-US" dirty="0"/>
              <a:t> </a:t>
            </a:r>
            <a:r>
              <a:rPr lang="en-US" dirty="0" smtClean="0"/>
              <a:t>(2), </a:t>
            </a:r>
            <a:r>
              <a:rPr lang="en-US" b="1" dirty="0" err="1" smtClean="0">
                <a:effectLst>
                  <a:outerShdw blurRad="38100" dist="38100" dir="2700000" algn="tl">
                    <a:srgbClr val="000000">
                      <a:alpha val="43137"/>
                    </a:srgbClr>
                  </a:outerShdw>
                </a:effectLst>
              </a:rPr>
              <a:t>harus</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dapat</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menjamin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perumusan</a:t>
            </a:r>
            <a:r>
              <a:rPr lang="en-US" dirty="0" smtClean="0"/>
              <a:t>:</a:t>
            </a:r>
          </a:p>
          <a:p>
            <a:pPr marL="860425" indent="-287338">
              <a:buAutoNum type="alphaLcPeriod"/>
            </a:pPr>
            <a:r>
              <a:rPr lang="en-US" dirty="0" smtClean="0"/>
              <a:t>..</a:t>
            </a:r>
          </a:p>
          <a:p>
            <a:pPr marL="860425" indent="-287338">
              <a:buAutoNum type="alphaLcPeriod"/>
            </a:pPr>
            <a:r>
              <a:rPr lang="en-US" dirty="0" err="1" smtClean="0"/>
              <a:t>arah</a:t>
            </a:r>
            <a:r>
              <a:rPr lang="en-US" dirty="0" smtClean="0"/>
              <a:t> </a:t>
            </a:r>
            <a:r>
              <a:rPr lang="en-US" dirty="0" err="1" smtClean="0"/>
              <a:t>dan</a:t>
            </a:r>
            <a:r>
              <a:rPr lang="en-US" dirty="0" smtClean="0"/>
              <a:t> </a:t>
            </a:r>
            <a:r>
              <a:rPr lang="en-US" dirty="0" err="1" smtClean="0"/>
              <a:t>kebijakan</a:t>
            </a:r>
            <a:r>
              <a:rPr lang="en-US" dirty="0" smtClean="0"/>
              <a:t> </a:t>
            </a:r>
            <a:r>
              <a:rPr lang="en-US" dirty="0" err="1" smtClean="0"/>
              <a:t>pembangunan</a:t>
            </a:r>
            <a:r>
              <a:rPr lang="en-US" dirty="0" smtClean="0"/>
              <a:t> </a:t>
            </a:r>
            <a:r>
              <a:rPr lang="en-US" dirty="0" err="1" smtClean="0"/>
              <a:t>jangka</a:t>
            </a:r>
            <a:r>
              <a:rPr lang="en-US" dirty="0" smtClean="0"/>
              <a:t> </a:t>
            </a:r>
            <a:r>
              <a:rPr lang="en-US" dirty="0" err="1" smtClean="0"/>
              <a:t>panjang</a:t>
            </a:r>
            <a:r>
              <a:rPr lang="en-US" dirty="0"/>
              <a:t> </a:t>
            </a:r>
            <a:r>
              <a:rPr lang="en-US" dirty="0" smtClean="0"/>
              <a:t>Daerah </a:t>
            </a:r>
            <a:r>
              <a:rPr lang="en-US" dirty="0" err="1" smtClean="0"/>
              <a:t>provinsi</a:t>
            </a:r>
            <a:r>
              <a:rPr lang="en-US" dirty="0" smtClean="0"/>
              <a:t>, </a:t>
            </a:r>
            <a:r>
              <a:rPr lang="en-US" b="1" dirty="0" err="1" smtClean="0">
                <a:effectLst>
                  <a:outerShdw blurRad="38100" dist="38100" dir="2700000" algn="tl">
                    <a:srgbClr val="000000">
                      <a:alpha val="43137"/>
                    </a:srgbClr>
                  </a:outerShdw>
                </a:effectLst>
              </a:rPr>
              <a:t>selaras</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dengan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arah</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dan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kebijakan</a:t>
            </a:r>
            <a:r>
              <a:rPr lang="en-US" b="1" dirty="0">
                <a:effectLst>
                  <a:outerShdw blurRad="38100" dist="38100" dir="2700000" algn="tl">
                    <a:srgbClr val="000000">
                      <a:alpha val="43137"/>
                    </a:srgbClr>
                  </a:outerShdw>
                </a:effectLst>
              </a:rPr>
              <a:t> </a:t>
            </a:r>
            <a:r>
              <a:rPr lang="en-US" b="1" dirty="0" smtClean="0">
                <a:effectLst>
                  <a:outerShdw blurRad="38100" dist="38100" dir="2700000" algn="tl">
                    <a:srgbClr val="000000">
                      <a:alpha val="43137"/>
                    </a:srgbClr>
                  </a:outerShdw>
                </a:effectLst>
              </a:rPr>
              <a:t>RTRW </a:t>
            </a:r>
            <a:r>
              <a:rPr lang="en-US" dirty="0" err="1" smtClean="0"/>
              <a:t>provinsi</a:t>
            </a:r>
            <a:r>
              <a:rPr lang="en-US" dirty="0" smtClean="0"/>
              <a:t>;</a:t>
            </a:r>
          </a:p>
          <a:p>
            <a:pPr marL="860425" indent="-287338">
              <a:buAutoNum type="alphaLcPeriod"/>
            </a:pPr>
            <a:r>
              <a:rPr lang="en-US" dirty="0" smtClean="0"/>
              <a:t>..</a:t>
            </a:r>
          </a:p>
          <a:p>
            <a:pPr marL="860425" indent="-287338">
              <a:buAutoNum type="alphaLcPeriod"/>
            </a:pPr>
            <a:r>
              <a:rPr lang="en-US" b="1" dirty="0" smtClean="0">
                <a:effectLst>
                  <a:outerShdw blurRad="38100" dist="38100" dir="2700000" algn="tl">
                    <a:srgbClr val="000000">
                      <a:alpha val="43137"/>
                    </a:srgbClr>
                  </a:outerShdw>
                </a:effectLst>
              </a:rPr>
              <a:t>RPJPD </a:t>
            </a:r>
            <a:r>
              <a:rPr lang="en-US" b="1" dirty="0" err="1" smtClean="0">
                <a:effectLst>
                  <a:outerShdw blurRad="38100" dist="38100" dir="2700000" algn="tl">
                    <a:srgbClr val="000000">
                      <a:alpha val="43137"/>
                    </a:srgbClr>
                  </a:outerShdw>
                </a:effectLst>
              </a:rPr>
              <a:t>memperhatikan</a:t>
            </a:r>
            <a:r>
              <a:rPr lang="en-US" b="1" dirty="0" smtClean="0">
                <a:effectLst>
                  <a:outerShdw blurRad="38100" dist="38100" dir="2700000" algn="tl">
                    <a:srgbClr val="000000">
                      <a:alpha val="43137"/>
                    </a:srgbClr>
                  </a:outerShdw>
                </a:effectLst>
              </a:rPr>
              <a:t> RTRW </a:t>
            </a:r>
            <a:r>
              <a:rPr lang="en-US" b="1" dirty="0" err="1" smtClean="0">
                <a:effectLst>
                  <a:outerShdw blurRad="38100" dist="38100" dir="2700000" algn="tl">
                    <a:srgbClr val="000000">
                      <a:alpha val="43137"/>
                    </a:srgbClr>
                  </a:outerShdw>
                </a:effectLst>
              </a:rPr>
              <a:t>provinsi</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lainnya</a:t>
            </a:r>
            <a:r>
              <a:rPr lang="en-US" dirty="0" smtClean="0"/>
              <a:t>;</a:t>
            </a:r>
          </a:p>
          <a:p>
            <a:pPr marL="463550" indent="-463550">
              <a:buNone/>
            </a:pPr>
            <a:r>
              <a:rPr lang="en-US" dirty="0" smtClean="0"/>
              <a:t>(4) </a:t>
            </a:r>
            <a:r>
              <a:rPr lang="en-US" dirty="0" err="1" smtClean="0"/>
              <a:t>Hasil</a:t>
            </a:r>
            <a:r>
              <a:rPr lang="en-US" dirty="0" smtClean="0"/>
              <a:t> </a:t>
            </a:r>
            <a:r>
              <a:rPr lang="en-US" dirty="0" err="1" smtClean="0"/>
              <a:t>pemantauan</a:t>
            </a:r>
            <a:r>
              <a:rPr lang="en-US" dirty="0" smtClean="0"/>
              <a:t> </a:t>
            </a:r>
            <a:r>
              <a:rPr lang="en-US" dirty="0" err="1" smtClean="0"/>
              <a:t>dan</a:t>
            </a:r>
            <a:r>
              <a:rPr lang="en-US" dirty="0" smtClean="0"/>
              <a:t> </a:t>
            </a:r>
            <a:r>
              <a:rPr lang="en-US" dirty="0" err="1" smtClean="0"/>
              <a:t>supervisi</a:t>
            </a:r>
            <a:r>
              <a:rPr lang="en-US" dirty="0" smtClean="0"/>
              <a:t> </a:t>
            </a:r>
            <a:r>
              <a:rPr lang="en-US" dirty="0" err="1" smtClean="0"/>
              <a:t>sebagaimana</a:t>
            </a:r>
            <a:r>
              <a:rPr lang="en-US" dirty="0" smtClean="0"/>
              <a:t> </a:t>
            </a:r>
            <a:r>
              <a:rPr lang="en-US" dirty="0" err="1" smtClean="0"/>
              <a:t>dimaksud</a:t>
            </a:r>
            <a:r>
              <a:rPr lang="en-US" dirty="0"/>
              <a:t> </a:t>
            </a:r>
            <a:r>
              <a:rPr lang="en-US" dirty="0" err="1" smtClean="0"/>
              <a:t>pada</a:t>
            </a:r>
            <a:r>
              <a:rPr lang="en-US" dirty="0" smtClean="0"/>
              <a:t> </a:t>
            </a:r>
            <a:r>
              <a:rPr lang="en-US" dirty="0" err="1" smtClean="0"/>
              <a:t>ayat</a:t>
            </a:r>
            <a:r>
              <a:rPr lang="en-US" dirty="0" smtClean="0"/>
              <a:t> (3), </a:t>
            </a:r>
            <a:r>
              <a:rPr lang="en-US" dirty="0" err="1" smtClean="0"/>
              <a:t>digunakan</a:t>
            </a:r>
            <a:r>
              <a:rPr lang="en-US" dirty="0" smtClean="0"/>
              <a:t> </a:t>
            </a:r>
            <a:r>
              <a:rPr lang="en-US" b="1" dirty="0" err="1" smtClean="0">
                <a:effectLst>
                  <a:outerShdw blurRad="38100" dist="38100" dir="2700000" algn="tl">
                    <a:srgbClr val="000000">
                      <a:alpha val="43137"/>
                    </a:srgbClr>
                  </a:outerShdw>
                </a:effectLst>
              </a:rPr>
              <a:t>untuk</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mengevaluasi</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dan</a:t>
            </a:r>
            <a:r>
              <a:rPr lang="en-US" b="1" dirty="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memastikan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bahwa</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perumusan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kebijakan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perencanaan</a:t>
            </a:r>
            <a:r>
              <a:rPr lang="en-US" b="1" dirty="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pembangunan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jangka</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panjang</a:t>
            </a:r>
            <a:r>
              <a:rPr lang="en-US" b="1" dirty="0" smtClean="0">
                <a:effectLst>
                  <a:outerShdw blurRad="38100" dist="38100" dir="2700000" algn="tl">
                    <a:srgbClr val="000000">
                      <a:alpha val="43137"/>
                    </a:srgbClr>
                  </a:outerShdw>
                </a:effectLst>
              </a:rPr>
              <a:t> Daerah </a:t>
            </a:r>
            <a:r>
              <a:rPr lang="en-US" b="1" dirty="0" err="1" smtClean="0">
                <a:effectLst>
                  <a:outerShdw blurRad="38100" dist="38100" dir="2700000" algn="tl">
                    <a:srgbClr val="000000">
                      <a:alpha val="43137"/>
                    </a:srgbClr>
                  </a:outerShdw>
                </a:effectLst>
              </a:rPr>
              <a:t>antarprovinsi</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telah</a:t>
            </a:r>
            <a:r>
              <a:rPr lang="en-US" b="1" dirty="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berpedoman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pada</a:t>
            </a:r>
            <a:r>
              <a:rPr lang="en-US" b="1" dirty="0">
                <a:effectLst>
                  <a:outerShdw blurRad="38100" dist="38100" dir="2700000" algn="tl">
                    <a:srgbClr val="000000">
                      <a:alpha val="43137"/>
                    </a:srgbClr>
                  </a:outerShdw>
                </a:effectLst>
              </a:rPr>
              <a:t> </a:t>
            </a:r>
            <a:r>
              <a:rPr lang="en-US" dirty="0" smtClean="0"/>
              <a:t>RPJPN </a:t>
            </a:r>
            <a:r>
              <a:rPr lang="en-US" dirty="0" err="1" smtClean="0"/>
              <a:t>dan</a:t>
            </a:r>
            <a:r>
              <a:rPr lang="en-US" dirty="0" smtClean="0"/>
              <a:t> </a:t>
            </a:r>
            <a:r>
              <a:rPr lang="en-US" b="1" dirty="0" smtClean="0">
                <a:effectLst>
                  <a:outerShdw blurRad="38100" dist="38100" dir="2700000" algn="tl">
                    <a:srgbClr val="000000">
                      <a:alpha val="43137"/>
                    </a:srgbClr>
                  </a:outerShdw>
                </a:effectLst>
              </a:rPr>
              <a:t>RTRW </a:t>
            </a:r>
            <a:r>
              <a:rPr lang="en-US" b="1" dirty="0" err="1" smtClean="0">
                <a:effectLst>
                  <a:outerShdw blurRad="38100" dist="38100" dir="2700000" algn="tl">
                    <a:srgbClr val="000000">
                      <a:alpha val="43137"/>
                    </a:srgbClr>
                  </a:outerShdw>
                </a:effectLst>
              </a:rPr>
              <a:t>provinsi</a:t>
            </a:r>
            <a:r>
              <a:rPr lang="en-US" b="1" dirty="0" smtClean="0">
                <a:effectLst>
                  <a:outerShdw blurRad="38100" dist="38100" dir="2700000" algn="tl">
                    <a:srgbClr val="000000">
                      <a:alpha val="43137"/>
                    </a:srgbClr>
                  </a:outerShdw>
                </a:effectLst>
              </a:rPr>
              <a:t> </a:t>
            </a:r>
            <a:r>
              <a:rPr lang="en-US" dirty="0" err="1" smtClean="0"/>
              <a:t>serta</a:t>
            </a:r>
            <a:r>
              <a:rPr lang="en-US" dirty="0"/>
              <a:t> </a:t>
            </a:r>
            <a:r>
              <a:rPr lang="en-US" dirty="0" err="1" smtClean="0"/>
              <a:t>memperhatikan</a:t>
            </a:r>
            <a:r>
              <a:rPr lang="en-US" dirty="0" smtClean="0"/>
              <a:t> RPJPD </a:t>
            </a:r>
            <a:r>
              <a:rPr lang="en-US" b="1" dirty="0" err="1" smtClean="0">
                <a:effectLst>
                  <a:outerShdw blurRad="38100" dist="38100" dir="2700000" algn="tl">
                    <a:srgbClr val="000000">
                      <a:alpha val="43137"/>
                    </a:srgbClr>
                  </a:outerShdw>
                </a:effectLst>
              </a:rPr>
              <a:t>dan</a:t>
            </a:r>
            <a:r>
              <a:rPr lang="en-US" b="1" dirty="0" smtClean="0">
                <a:effectLst>
                  <a:outerShdw blurRad="38100" dist="38100" dir="2700000" algn="tl">
                    <a:srgbClr val="000000">
                      <a:alpha val="43137"/>
                    </a:srgbClr>
                  </a:outerShdw>
                </a:effectLst>
              </a:rPr>
              <a:t> RTRW </a:t>
            </a:r>
            <a:r>
              <a:rPr lang="en-US" b="1" dirty="0" err="1" smtClean="0">
                <a:effectLst>
                  <a:outerShdw blurRad="38100" dist="38100" dir="2700000" algn="tl">
                    <a:srgbClr val="000000">
                      <a:alpha val="43137"/>
                    </a:srgbClr>
                  </a:outerShdw>
                </a:effectLst>
              </a:rPr>
              <a:t>provinsi</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lainnya</a:t>
            </a:r>
            <a:r>
              <a:rPr lang="en-US" dirty="0" smtClean="0"/>
              <a:t>.</a:t>
            </a:r>
          </a:p>
        </p:txBody>
      </p:sp>
    </p:spTree>
    <p:extLst>
      <p:ext uri="{BB962C8B-B14F-4D97-AF65-F5344CB8AC3E}">
        <p14:creationId xmlns:p14="http://schemas.microsoft.com/office/powerpoint/2010/main" val="260810934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a:solidFill>
            <a:srgbClr val="00B050"/>
          </a:solidFill>
        </p:spPr>
        <p:txBody>
          <a:bodyPr>
            <a:normAutofit fontScale="90000"/>
          </a:bodyPr>
          <a:lstStyle/>
          <a:p>
            <a:r>
              <a:rPr lang="en-US" dirty="0" err="1" smtClean="0">
                <a:solidFill>
                  <a:schemeClr val="bg1"/>
                </a:solidFill>
              </a:rPr>
              <a:t>Keterkaitan</a:t>
            </a:r>
            <a:r>
              <a:rPr lang="en-US" dirty="0" smtClean="0">
                <a:solidFill>
                  <a:schemeClr val="bg1"/>
                </a:solidFill>
              </a:rPr>
              <a:t> </a:t>
            </a:r>
            <a:r>
              <a:rPr lang="en-US" dirty="0" err="1" smtClean="0">
                <a:solidFill>
                  <a:schemeClr val="bg1"/>
                </a:solidFill>
              </a:rPr>
              <a:t>dengan</a:t>
            </a:r>
            <a:r>
              <a:rPr lang="en-US" dirty="0" smtClean="0">
                <a:solidFill>
                  <a:schemeClr val="bg1"/>
                </a:solidFill>
              </a:rPr>
              <a:t> </a:t>
            </a:r>
            <a:r>
              <a:rPr lang="en-US" dirty="0" err="1" smtClean="0">
                <a:solidFill>
                  <a:schemeClr val="bg1"/>
                </a:solidFill>
              </a:rPr>
              <a:t>Rencana</a:t>
            </a:r>
            <a:r>
              <a:rPr lang="en-US" dirty="0" smtClean="0">
                <a:solidFill>
                  <a:schemeClr val="bg1"/>
                </a:solidFill>
              </a:rPr>
              <a:t> Tata </a:t>
            </a:r>
            <a:r>
              <a:rPr lang="en-US" dirty="0" err="1" smtClean="0">
                <a:solidFill>
                  <a:schemeClr val="bg1"/>
                </a:solidFill>
              </a:rPr>
              <a:t>Ruang</a:t>
            </a:r>
            <a:r>
              <a:rPr lang="en-US" dirty="0" smtClean="0">
                <a:solidFill>
                  <a:schemeClr val="bg1"/>
                </a:solidFill>
              </a:rPr>
              <a:t> di </a:t>
            </a:r>
            <a:r>
              <a:rPr lang="en-US" dirty="0" err="1" smtClean="0">
                <a:solidFill>
                  <a:schemeClr val="bg1"/>
                </a:solidFill>
              </a:rPr>
              <a:t>Permendagri</a:t>
            </a:r>
            <a:r>
              <a:rPr lang="en-US" dirty="0" smtClean="0">
                <a:solidFill>
                  <a:schemeClr val="bg1"/>
                </a:solidFill>
              </a:rPr>
              <a:t> 86/2017</a:t>
            </a:r>
            <a:endParaRPr lang="en-US" dirty="0">
              <a:solidFill>
                <a:schemeClr val="bg1"/>
              </a:solidFill>
            </a:endParaRPr>
          </a:p>
        </p:txBody>
      </p:sp>
      <p:sp>
        <p:nvSpPr>
          <p:cNvPr id="3" name="Content Placeholder 2"/>
          <p:cNvSpPr>
            <a:spLocks noGrp="1"/>
          </p:cNvSpPr>
          <p:nvPr>
            <p:ph idx="1"/>
          </p:nvPr>
        </p:nvSpPr>
        <p:spPr>
          <a:xfrm>
            <a:off x="457200" y="1447800"/>
            <a:ext cx="8458200" cy="5334000"/>
          </a:xfrm>
        </p:spPr>
        <p:txBody>
          <a:bodyPr>
            <a:normAutofit fontScale="70000" lnSpcReduction="20000"/>
          </a:bodyPr>
          <a:lstStyle/>
          <a:p>
            <a:pPr marL="0" indent="0">
              <a:buNone/>
            </a:pPr>
            <a:r>
              <a:rPr lang="en-US" b="1" dirty="0" err="1" smtClean="0">
                <a:effectLst>
                  <a:outerShdw blurRad="38100" dist="38100" dir="2700000" algn="tl">
                    <a:srgbClr val="000000">
                      <a:alpha val="43137"/>
                    </a:srgbClr>
                  </a:outerShdw>
                </a:effectLst>
              </a:rPr>
              <a:t>Pasal</a:t>
            </a:r>
            <a:r>
              <a:rPr lang="en-US" b="1" dirty="0" smtClean="0">
                <a:effectLst>
                  <a:outerShdw blurRad="38100" dist="38100" dir="2700000" algn="tl">
                    <a:srgbClr val="000000">
                      <a:alpha val="43137"/>
                    </a:srgbClr>
                  </a:outerShdw>
                </a:effectLst>
              </a:rPr>
              <a:t> 208</a:t>
            </a:r>
          </a:p>
          <a:p>
            <a:pPr marL="573088" indent="-573088">
              <a:buNone/>
            </a:pPr>
            <a:r>
              <a:rPr lang="en-US" dirty="0" smtClean="0"/>
              <a:t>(3) 	</a:t>
            </a:r>
            <a:r>
              <a:rPr lang="en-US" dirty="0" err="1" smtClean="0"/>
              <a:t>Pemantauan</a:t>
            </a:r>
            <a:r>
              <a:rPr lang="en-US" dirty="0" smtClean="0"/>
              <a:t> </a:t>
            </a:r>
            <a:r>
              <a:rPr lang="en-US" dirty="0" err="1" smtClean="0"/>
              <a:t>dan</a:t>
            </a:r>
            <a:r>
              <a:rPr lang="en-US" dirty="0" smtClean="0"/>
              <a:t> </a:t>
            </a:r>
            <a:r>
              <a:rPr lang="en-US" dirty="0" err="1" smtClean="0"/>
              <a:t>supervisi</a:t>
            </a:r>
            <a:r>
              <a:rPr lang="en-US" dirty="0" smtClean="0"/>
              <a:t> </a:t>
            </a:r>
            <a:r>
              <a:rPr lang="en-US" dirty="0" err="1" smtClean="0"/>
              <a:t>sebagaimana</a:t>
            </a:r>
            <a:r>
              <a:rPr lang="en-US" dirty="0" smtClean="0"/>
              <a:t> </a:t>
            </a:r>
            <a:r>
              <a:rPr lang="en-US" dirty="0" err="1" smtClean="0"/>
              <a:t>dimaksud</a:t>
            </a:r>
            <a:r>
              <a:rPr lang="en-US" dirty="0" smtClean="0"/>
              <a:t> </a:t>
            </a:r>
            <a:r>
              <a:rPr lang="en-US" dirty="0" err="1" smtClean="0"/>
              <a:t>pada</a:t>
            </a:r>
            <a:r>
              <a:rPr lang="en-US" dirty="0"/>
              <a:t> </a:t>
            </a:r>
            <a:r>
              <a:rPr lang="en-US" dirty="0" err="1" smtClean="0"/>
              <a:t>ayat</a:t>
            </a:r>
            <a:r>
              <a:rPr lang="en-US" dirty="0" smtClean="0"/>
              <a:t> (2), </a:t>
            </a:r>
            <a:r>
              <a:rPr lang="en-US" dirty="0" err="1" smtClean="0"/>
              <a:t>harus</a:t>
            </a:r>
            <a:r>
              <a:rPr lang="en-US" dirty="0" smtClean="0"/>
              <a:t> </a:t>
            </a:r>
            <a:r>
              <a:rPr lang="en-US" dirty="0" err="1" smtClean="0"/>
              <a:t>dapat</a:t>
            </a:r>
            <a:r>
              <a:rPr lang="en-US" dirty="0" smtClean="0"/>
              <a:t> </a:t>
            </a:r>
            <a:r>
              <a:rPr lang="en-US" dirty="0" err="1" smtClean="0"/>
              <a:t>menjamin</a:t>
            </a:r>
            <a:r>
              <a:rPr lang="en-US" dirty="0" smtClean="0"/>
              <a:t> </a:t>
            </a:r>
            <a:r>
              <a:rPr lang="en-US" dirty="0" err="1" smtClean="0"/>
              <a:t>perumusan</a:t>
            </a:r>
            <a:r>
              <a:rPr lang="en-US" dirty="0" smtClean="0"/>
              <a:t>:</a:t>
            </a:r>
          </a:p>
          <a:p>
            <a:pPr marL="860425" indent="-287338">
              <a:buNone/>
            </a:pPr>
            <a:r>
              <a:rPr lang="en-US" dirty="0" smtClean="0"/>
              <a:t>a. ..</a:t>
            </a:r>
          </a:p>
          <a:p>
            <a:pPr marL="860425" indent="-287338">
              <a:buNone/>
            </a:pPr>
            <a:r>
              <a:rPr lang="en-US" dirty="0" smtClean="0"/>
              <a:t>b. </a:t>
            </a:r>
            <a:r>
              <a:rPr lang="en-US" dirty="0" err="1" smtClean="0"/>
              <a:t>arah</a:t>
            </a:r>
            <a:r>
              <a:rPr lang="en-US" dirty="0" smtClean="0"/>
              <a:t> </a:t>
            </a:r>
            <a:r>
              <a:rPr lang="en-US" dirty="0" err="1" smtClean="0"/>
              <a:t>dan</a:t>
            </a:r>
            <a:r>
              <a:rPr lang="en-US" dirty="0" smtClean="0"/>
              <a:t> </a:t>
            </a:r>
            <a:r>
              <a:rPr lang="en-US" dirty="0" err="1" smtClean="0"/>
              <a:t>kebijakan</a:t>
            </a:r>
            <a:r>
              <a:rPr lang="en-US" dirty="0" smtClean="0"/>
              <a:t> </a:t>
            </a:r>
            <a:r>
              <a:rPr lang="en-US" dirty="0" err="1" smtClean="0"/>
              <a:t>pembangunan</a:t>
            </a:r>
            <a:r>
              <a:rPr lang="en-US" dirty="0" smtClean="0"/>
              <a:t> </a:t>
            </a:r>
            <a:r>
              <a:rPr lang="en-US" dirty="0" err="1" smtClean="0"/>
              <a:t>jangka</a:t>
            </a:r>
            <a:r>
              <a:rPr lang="en-US" dirty="0" smtClean="0"/>
              <a:t> </a:t>
            </a:r>
            <a:r>
              <a:rPr lang="en-US" dirty="0" err="1" smtClean="0"/>
              <a:t>panjang</a:t>
            </a:r>
            <a:r>
              <a:rPr lang="en-US" dirty="0"/>
              <a:t> </a:t>
            </a:r>
            <a:r>
              <a:rPr lang="en-US" dirty="0" smtClean="0"/>
              <a:t>Daerah </a:t>
            </a:r>
            <a:r>
              <a:rPr lang="en-US" dirty="0" err="1" smtClean="0"/>
              <a:t>kabupaten</a:t>
            </a:r>
            <a:r>
              <a:rPr lang="en-US" dirty="0" smtClean="0"/>
              <a:t>/</a:t>
            </a:r>
            <a:r>
              <a:rPr lang="en-US" dirty="0" err="1" smtClean="0"/>
              <a:t>kota</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selaras</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dengan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arah</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dan</a:t>
            </a:r>
            <a:r>
              <a:rPr lang="en-US" b="1" dirty="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kebijakan</a:t>
            </a:r>
            <a:r>
              <a:rPr lang="en-US" b="1" dirty="0" smtClean="0">
                <a:effectLst>
                  <a:outerShdw blurRad="38100" dist="38100" dir="2700000" algn="tl">
                    <a:srgbClr val="000000">
                      <a:alpha val="43137"/>
                    </a:srgbClr>
                  </a:outerShdw>
                </a:effectLst>
              </a:rPr>
              <a:t> RTRW </a:t>
            </a:r>
            <a:r>
              <a:rPr lang="en-US" b="1" dirty="0" err="1" smtClean="0">
                <a:effectLst>
                  <a:outerShdw blurRad="38100" dist="38100" dir="2700000" algn="tl">
                    <a:srgbClr val="000000">
                      <a:alpha val="43137"/>
                    </a:srgbClr>
                  </a:outerShdw>
                </a:effectLst>
              </a:rPr>
              <a:t>kabupaten</a:t>
            </a:r>
            <a:r>
              <a:rPr lang="en-US" b="1" dirty="0" smtClean="0">
                <a:effectLst>
                  <a:outerShdw blurRad="38100" dist="38100" dir="2700000" algn="tl">
                    <a:srgbClr val="000000">
                      <a:alpha val="43137"/>
                    </a:srgbClr>
                  </a:outerShdw>
                </a:effectLst>
              </a:rPr>
              <a:t>/</a:t>
            </a:r>
            <a:r>
              <a:rPr lang="en-US" b="1" dirty="0" err="1" smtClean="0">
                <a:effectLst>
                  <a:outerShdw blurRad="38100" dist="38100" dir="2700000" algn="tl">
                    <a:srgbClr val="000000">
                      <a:alpha val="43137"/>
                    </a:srgbClr>
                  </a:outerShdw>
                </a:effectLst>
              </a:rPr>
              <a:t>kota</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masing-masing</a:t>
            </a:r>
            <a:r>
              <a:rPr lang="en-US" dirty="0" smtClean="0"/>
              <a:t>;</a:t>
            </a:r>
          </a:p>
          <a:p>
            <a:pPr marL="860425" indent="-287338">
              <a:buNone/>
            </a:pPr>
            <a:r>
              <a:rPr lang="en-US" dirty="0" smtClean="0"/>
              <a:t>c. …</a:t>
            </a:r>
          </a:p>
          <a:p>
            <a:pPr marL="860425" indent="-287338">
              <a:buNone/>
            </a:pPr>
            <a:r>
              <a:rPr lang="en-US" dirty="0" smtClean="0"/>
              <a:t>d. RPJPD </a:t>
            </a:r>
            <a:r>
              <a:rPr lang="en-US" b="1" dirty="0" err="1" smtClean="0">
                <a:effectLst>
                  <a:outerShdw blurRad="38100" dist="38100" dir="2700000" algn="tl">
                    <a:srgbClr val="000000">
                      <a:alpha val="43137"/>
                    </a:srgbClr>
                  </a:outerShdw>
                </a:effectLst>
              </a:rPr>
              <a:t>selaras</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dengan</a:t>
            </a:r>
            <a:r>
              <a:rPr lang="en-US" b="1" dirty="0" smtClean="0">
                <a:effectLst>
                  <a:outerShdw blurRad="38100" dist="38100" dir="2700000" algn="tl">
                    <a:srgbClr val="000000">
                      <a:alpha val="43137"/>
                    </a:srgbClr>
                  </a:outerShdw>
                </a:effectLst>
              </a:rPr>
              <a:t> RTRW </a:t>
            </a:r>
            <a:r>
              <a:rPr lang="en-US" b="1" dirty="0" err="1" smtClean="0">
                <a:effectLst>
                  <a:outerShdw blurRad="38100" dist="38100" dir="2700000" algn="tl">
                    <a:srgbClr val="000000">
                      <a:alpha val="43137"/>
                    </a:srgbClr>
                  </a:outerShdw>
                </a:effectLst>
              </a:rPr>
              <a:t>kabupaten</a:t>
            </a:r>
            <a:r>
              <a:rPr lang="en-US" b="1" dirty="0" smtClean="0">
                <a:effectLst>
                  <a:outerShdw blurRad="38100" dist="38100" dir="2700000" algn="tl">
                    <a:srgbClr val="000000">
                      <a:alpha val="43137"/>
                    </a:srgbClr>
                  </a:outerShdw>
                </a:effectLst>
              </a:rPr>
              <a:t>/</a:t>
            </a:r>
            <a:r>
              <a:rPr lang="en-US" b="1" dirty="0" err="1" smtClean="0">
                <a:effectLst>
                  <a:outerShdw blurRad="38100" dist="38100" dir="2700000" algn="tl">
                    <a:srgbClr val="000000">
                      <a:alpha val="43137"/>
                    </a:srgbClr>
                  </a:outerShdw>
                </a:effectLst>
              </a:rPr>
              <a:t>kota</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lainnya</a:t>
            </a:r>
            <a:r>
              <a:rPr lang="en-US" dirty="0" smtClean="0"/>
              <a:t>;</a:t>
            </a:r>
          </a:p>
          <a:p>
            <a:pPr marL="463550" indent="-463550">
              <a:buNone/>
            </a:pPr>
            <a:r>
              <a:rPr lang="en-US" dirty="0"/>
              <a:t>(4) </a:t>
            </a:r>
            <a:r>
              <a:rPr lang="en-US" dirty="0" smtClean="0"/>
              <a:t>	</a:t>
            </a:r>
            <a:r>
              <a:rPr lang="en-US" dirty="0" err="1" smtClean="0"/>
              <a:t>Hasil</a:t>
            </a:r>
            <a:r>
              <a:rPr lang="en-US" dirty="0" smtClean="0"/>
              <a:t> </a:t>
            </a:r>
            <a:r>
              <a:rPr lang="en-US" dirty="0" err="1"/>
              <a:t>pemantauan</a:t>
            </a:r>
            <a:r>
              <a:rPr lang="en-US" dirty="0"/>
              <a:t> </a:t>
            </a:r>
            <a:r>
              <a:rPr lang="en-US" dirty="0" err="1"/>
              <a:t>dan</a:t>
            </a:r>
            <a:r>
              <a:rPr lang="en-US" dirty="0"/>
              <a:t> </a:t>
            </a:r>
            <a:r>
              <a:rPr lang="en-US" dirty="0" err="1"/>
              <a:t>supervisi</a:t>
            </a:r>
            <a:r>
              <a:rPr lang="en-US" dirty="0"/>
              <a:t> </a:t>
            </a:r>
            <a:r>
              <a:rPr lang="en-US" dirty="0" err="1"/>
              <a:t>sebagaimana</a:t>
            </a:r>
            <a:r>
              <a:rPr lang="en-US" dirty="0"/>
              <a:t> </a:t>
            </a:r>
            <a:r>
              <a:rPr lang="en-US" dirty="0" err="1" smtClean="0"/>
              <a:t>dimaksud</a:t>
            </a:r>
            <a:r>
              <a:rPr lang="en-US" dirty="0" smtClean="0"/>
              <a:t> </a:t>
            </a:r>
            <a:r>
              <a:rPr lang="en-US" dirty="0" err="1" smtClean="0"/>
              <a:t>pada</a:t>
            </a:r>
            <a:r>
              <a:rPr lang="en-US" dirty="0" smtClean="0"/>
              <a:t> </a:t>
            </a:r>
            <a:r>
              <a:rPr lang="en-US" dirty="0" err="1"/>
              <a:t>ayat</a:t>
            </a:r>
            <a:r>
              <a:rPr lang="en-US" dirty="0"/>
              <a:t> (3), </a:t>
            </a:r>
            <a:r>
              <a:rPr lang="en-US" dirty="0" err="1"/>
              <a:t>digunakan</a:t>
            </a:r>
            <a:r>
              <a:rPr lang="en-US" dirty="0"/>
              <a:t> </a:t>
            </a:r>
            <a:r>
              <a:rPr lang="en-US" b="1" dirty="0" err="1">
                <a:effectLst>
                  <a:outerShdw blurRad="38100" dist="38100" dir="2700000" algn="tl">
                    <a:srgbClr val="000000">
                      <a:alpha val="43137"/>
                    </a:srgbClr>
                  </a:outerShdw>
                </a:effectLst>
              </a:rPr>
              <a:t>untuk</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mengevaluasi</a:t>
            </a:r>
            <a:r>
              <a:rPr lang="en-US" b="1" dirty="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dan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memastikan</a:t>
            </a:r>
            <a:r>
              <a:rPr lang="en-US" b="1" dirty="0" smtClean="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bahwa</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kebijakan</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perencanaan</a:t>
            </a:r>
            <a:r>
              <a:rPr lang="en-US" b="1" dirty="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pembangunan</a:t>
            </a:r>
            <a:r>
              <a:rPr lang="en-US" b="1" dirty="0" smtClean="0">
                <a:effectLst>
                  <a:outerShdw blurRad="38100" dist="38100" dir="2700000" algn="tl">
                    <a:srgbClr val="000000">
                      <a:alpha val="43137"/>
                    </a:srgbClr>
                  </a:outerShdw>
                </a:effectLst>
              </a:rPr>
              <a:t> </a:t>
            </a:r>
            <a:r>
              <a:rPr lang="fi-FI" b="1" dirty="0" smtClean="0">
                <a:effectLst>
                  <a:outerShdw blurRad="38100" dist="38100" dir="2700000" algn="tl">
                    <a:srgbClr val="000000">
                      <a:alpha val="43137"/>
                    </a:srgbClr>
                  </a:outerShdw>
                </a:effectLst>
              </a:rPr>
              <a:t>jangka </a:t>
            </a:r>
            <a:r>
              <a:rPr lang="fi-FI" b="1" dirty="0">
                <a:effectLst>
                  <a:outerShdw blurRad="38100" dist="38100" dir="2700000" algn="tl">
                    <a:srgbClr val="000000">
                      <a:alpha val="43137"/>
                    </a:srgbClr>
                  </a:outerShdw>
                </a:effectLst>
              </a:rPr>
              <a:t>panjang Daerah antarkabupaten/ kota, </a:t>
            </a:r>
            <a:r>
              <a:rPr lang="fi-FI" b="1" dirty="0" smtClean="0">
                <a:effectLst>
                  <a:outerShdw blurRad="38100" dist="38100" dir="2700000" algn="tl">
                    <a:srgbClr val="000000">
                      <a:alpha val="43137"/>
                    </a:srgbClr>
                  </a:outerShdw>
                </a:effectLst>
              </a:rPr>
              <a:t>telah </a:t>
            </a:r>
            <a:r>
              <a:rPr lang="en-US" b="1" dirty="0" err="1" smtClean="0">
                <a:effectLst>
                  <a:outerShdw blurRad="38100" dist="38100" dir="2700000" algn="tl">
                    <a:srgbClr val="000000">
                      <a:alpha val="43137"/>
                    </a:srgbClr>
                  </a:outerShdw>
                </a:effectLst>
              </a:rPr>
              <a:t>berpedoman</a:t>
            </a:r>
            <a:r>
              <a:rPr lang="en-US" b="1" dirty="0" smtClean="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pada</a:t>
            </a:r>
            <a:r>
              <a:rPr lang="en-US" b="1" dirty="0">
                <a:effectLst>
                  <a:outerShdw blurRad="38100" dist="38100" dir="2700000" algn="tl">
                    <a:srgbClr val="000000">
                      <a:alpha val="43137"/>
                    </a:srgbClr>
                  </a:outerShdw>
                </a:effectLst>
              </a:rPr>
              <a:t> </a:t>
            </a:r>
            <a:r>
              <a:rPr lang="en-US" dirty="0"/>
              <a:t>RPJPD </a:t>
            </a:r>
            <a:r>
              <a:rPr lang="en-US" dirty="0" err="1"/>
              <a:t>provinsi</a:t>
            </a:r>
            <a:r>
              <a:rPr lang="en-US" dirty="0"/>
              <a:t> </a:t>
            </a:r>
            <a:r>
              <a:rPr lang="en-US" dirty="0" err="1"/>
              <a:t>dan</a:t>
            </a:r>
            <a:r>
              <a:rPr lang="en-US" dirty="0"/>
              <a:t> </a:t>
            </a:r>
            <a:r>
              <a:rPr lang="en-US" b="1" dirty="0" smtClean="0">
                <a:effectLst>
                  <a:outerShdw blurRad="38100" dist="38100" dir="2700000" algn="tl">
                    <a:srgbClr val="000000">
                      <a:alpha val="43137"/>
                    </a:srgbClr>
                  </a:outerShdw>
                </a:effectLst>
              </a:rPr>
              <a:t>RTRW </a:t>
            </a:r>
            <a:r>
              <a:rPr lang="en-US" b="1" dirty="0" err="1" smtClean="0">
                <a:effectLst>
                  <a:outerShdw blurRad="38100" dist="38100" dir="2700000" algn="tl">
                    <a:srgbClr val="000000">
                      <a:alpha val="43137"/>
                    </a:srgbClr>
                  </a:outerShdw>
                </a:effectLst>
              </a:rPr>
              <a:t>kabupaten</a:t>
            </a:r>
            <a:r>
              <a:rPr lang="en-US" b="1" dirty="0" smtClean="0">
                <a:effectLst>
                  <a:outerShdw blurRad="38100" dist="38100" dir="2700000" algn="tl">
                    <a:srgbClr val="000000">
                      <a:alpha val="43137"/>
                    </a:srgbClr>
                  </a:outerShdw>
                </a:effectLst>
              </a:rPr>
              <a:t>/</a:t>
            </a:r>
            <a:r>
              <a:rPr lang="en-US" b="1" dirty="0" err="1" smtClean="0">
                <a:effectLst>
                  <a:outerShdw blurRad="38100" dist="38100" dir="2700000" algn="tl">
                    <a:srgbClr val="000000">
                      <a:alpha val="43137"/>
                    </a:srgbClr>
                  </a:outerShdw>
                </a:effectLst>
              </a:rPr>
              <a:t>kota</a:t>
            </a:r>
            <a:r>
              <a:rPr lang="en-US" b="1" dirty="0" smtClean="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masing-masing</a:t>
            </a:r>
            <a:r>
              <a:rPr lang="en-US" dirty="0"/>
              <a:t> </a:t>
            </a:r>
            <a:r>
              <a:rPr lang="en-US" dirty="0" err="1"/>
              <a:t>serta</a:t>
            </a:r>
            <a:r>
              <a:rPr lang="en-US" dirty="0"/>
              <a:t> </a:t>
            </a:r>
            <a:r>
              <a:rPr lang="en-US" dirty="0" err="1" smtClean="0"/>
              <a:t>memperhatikan</a:t>
            </a:r>
            <a:r>
              <a:rPr lang="en-US" dirty="0"/>
              <a:t> </a:t>
            </a:r>
            <a:r>
              <a:rPr lang="en-US" dirty="0" smtClean="0"/>
              <a:t>RPJPD </a:t>
            </a:r>
            <a:r>
              <a:rPr lang="en-US" dirty="0" err="1"/>
              <a:t>dan</a:t>
            </a:r>
            <a:r>
              <a:rPr lang="en-US" dirty="0"/>
              <a:t> </a:t>
            </a:r>
            <a:r>
              <a:rPr lang="en-US" b="1" dirty="0">
                <a:effectLst>
                  <a:outerShdw blurRad="38100" dist="38100" dir="2700000" algn="tl">
                    <a:srgbClr val="000000">
                      <a:alpha val="43137"/>
                    </a:srgbClr>
                  </a:outerShdw>
                </a:effectLst>
              </a:rPr>
              <a:t>RTRW </a:t>
            </a:r>
            <a:r>
              <a:rPr lang="en-US" b="1" dirty="0" err="1">
                <a:effectLst>
                  <a:outerShdw blurRad="38100" dist="38100" dir="2700000" algn="tl">
                    <a:srgbClr val="000000">
                      <a:alpha val="43137"/>
                    </a:srgbClr>
                  </a:outerShdw>
                </a:effectLst>
              </a:rPr>
              <a:t>kabupaten</a:t>
            </a:r>
            <a:r>
              <a:rPr lang="en-US" b="1" dirty="0">
                <a:effectLst>
                  <a:outerShdw blurRad="38100" dist="38100" dir="2700000" algn="tl">
                    <a:srgbClr val="000000">
                      <a:alpha val="43137"/>
                    </a:srgbClr>
                  </a:outerShdw>
                </a:effectLst>
              </a:rPr>
              <a:t>/</a:t>
            </a:r>
            <a:r>
              <a:rPr lang="en-US" b="1" dirty="0" err="1">
                <a:effectLst>
                  <a:outerShdw blurRad="38100" dist="38100" dir="2700000" algn="tl">
                    <a:srgbClr val="000000">
                      <a:alpha val="43137"/>
                    </a:srgbClr>
                  </a:outerShdw>
                </a:effectLst>
              </a:rPr>
              <a:t>kota</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lainnya</a:t>
            </a:r>
            <a:r>
              <a:rPr lang="en-US" dirty="0"/>
              <a:t>.</a:t>
            </a:r>
            <a:endParaRPr lang="en-US" dirty="0" smtClean="0"/>
          </a:p>
        </p:txBody>
      </p:sp>
    </p:spTree>
    <p:extLst>
      <p:ext uri="{BB962C8B-B14F-4D97-AF65-F5344CB8AC3E}">
        <p14:creationId xmlns:p14="http://schemas.microsoft.com/office/powerpoint/2010/main" val="8581351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703385" y="384176"/>
            <a:ext cx="7772400" cy="530225"/>
          </a:xfrm>
          <a:solidFill>
            <a:srgbClr val="C00000"/>
          </a:solidFill>
        </p:spPr>
        <p:txBody>
          <a:bodyPr>
            <a:normAutofit fontScale="90000"/>
          </a:bodyPr>
          <a:lstStyle/>
          <a:p>
            <a:pPr>
              <a:lnSpc>
                <a:spcPct val="80000"/>
              </a:lnSpc>
            </a:pPr>
            <a:r>
              <a:rPr lang="en-US" sz="3600" b="1" dirty="0" err="1">
                <a:solidFill>
                  <a:schemeClr val="bg1"/>
                </a:solidFill>
                <a:cs typeface="Times New Roman" pitchFamily="18" charset="0"/>
              </a:rPr>
              <a:t>Perencanaan</a:t>
            </a:r>
            <a:r>
              <a:rPr lang="en-US" sz="3600" b="1" dirty="0">
                <a:solidFill>
                  <a:schemeClr val="bg1"/>
                </a:solidFill>
                <a:cs typeface="Times New Roman" pitchFamily="18" charset="0"/>
              </a:rPr>
              <a:t> </a:t>
            </a:r>
            <a:r>
              <a:rPr lang="en-US" sz="3600" b="1" dirty="0" err="1">
                <a:solidFill>
                  <a:schemeClr val="bg1"/>
                </a:solidFill>
                <a:cs typeface="Times New Roman" pitchFamily="18" charset="0"/>
              </a:rPr>
              <a:t>Strategis</a:t>
            </a:r>
            <a:r>
              <a:rPr lang="en-GB" sz="3600" b="1" dirty="0">
                <a:solidFill>
                  <a:schemeClr val="bg1"/>
                </a:solidFill>
                <a:cs typeface="Times New Roman" pitchFamily="18" charset="0"/>
              </a:rPr>
              <a:t> </a:t>
            </a:r>
          </a:p>
        </p:txBody>
      </p:sp>
      <p:sp>
        <p:nvSpPr>
          <p:cNvPr id="36867" name="Rectangle 3"/>
          <p:cNvSpPr>
            <a:spLocks noGrp="1" noChangeArrowheads="1"/>
          </p:cNvSpPr>
          <p:nvPr>
            <p:ph type="body" idx="1"/>
          </p:nvPr>
        </p:nvSpPr>
        <p:spPr>
          <a:xfrm>
            <a:off x="685800" y="1295400"/>
            <a:ext cx="7772400" cy="4800600"/>
          </a:xfrm>
        </p:spPr>
        <p:txBody>
          <a:bodyPr/>
          <a:lstStyle/>
          <a:p>
            <a:pPr>
              <a:lnSpc>
                <a:spcPct val="90000"/>
              </a:lnSpc>
            </a:pPr>
            <a:r>
              <a:rPr lang="en-US" sz="2800" b="1">
                <a:cs typeface="Times New Roman" pitchFamily="18" charset="0"/>
              </a:rPr>
              <a:t>usaha mencari kesesuaian antara kekuatan-kekuatan internal entitasnya dengan kekuatan-kekuatan eksternal (peluang dan ancaman) ‘pasar’</a:t>
            </a:r>
            <a:r>
              <a:rPr lang="id-ID" sz="2800" b="1">
                <a:cs typeface="Times New Roman" pitchFamily="18" charset="0"/>
              </a:rPr>
              <a:t>:</a:t>
            </a:r>
            <a:r>
              <a:rPr lang="en-US" sz="2800" b="1">
                <a:cs typeface="Times New Roman" pitchFamily="18" charset="0"/>
              </a:rPr>
              <a:t>secara terus menerus mengamati secara hati-hati peluang dan ancaman, sehingga akan mempengaruhi cara yang bersangkutan mengoptimalkan dan mensinergikan pengerahan sumber daya (alam, manusia, buatan, dana) yang secara internal dipunyainya</a:t>
            </a:r>
            <a:r>
              <a:rPr lang="en-GB" sz="2800" b="1">
                <a:cs typeface="Times New Roman" pitchFamily="18" charset="0"/>
              </a:rPr>
              <a:t> </a:t>
            </a:r>
            <a:endParaRPr lang="en-US" sz="2800" b="1">
              <a:cs typeface="Times New Roman" pitchFamily="18" charset="0"/>
            </a:endParaRPr>
          </a:p>
          <a:p>
            <a:pPr>
              <a:lnSpc>
                <a:spcPct val="90000"/>
              </a:lnSpc>
            </a:pPr>
            <a:r>
              <a:rPr lang="en-US" sz="2800" b="1">
                <a:cs typeface="Times New Roman" pitchFamily="18" charset="0"/>
              </a:rPr>
              <a:t>mengembangkan strategi untuk mengatasi ancaman eksternal dan merebut peluang yang ada</a:t>
            </a:r>
            <a:r>
              <a:rPr lang="id-ID" sz="2800" b="1">
                <a:cs typeface="Times New Roman" pitchFamily="18" charset="0"/>
              </a:rPr>
              <a:t>.</a:t>
            </a:r>
            <a:endParaRPr lang="en-GB" sz="2800" b="1">
              <a:cs typeface="Times New Roman" pitchFamily="18" charset="0"/>
            </a:endParaRPr>
          </a:p>
        </p:txBody>
      </p:sp>
    </p:spTree>
    <p:extLst>
      <p:ext uri="{BB962C8B-B14F-4D97-AF65-F5344CB8AC3E}">
        <p14:creationId xmlns:p14="http://schemas.microsoft.com/office/powerpoint/2010/main" val="293998189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1219200"/>
          </a:xfrm>
          <a:solidFill>
            <a:srgbClr val="0070C0"/>
          </a:solidFill>
        </p:spPr>
        <p:txBody>
          <a:bodyPr>
            <a:normAutofit fontScale="90000"/>
          </a:bodyPr>
          <a:lstStyle/>
          <a:p>
            <a:r>
              <a:rPr lang="en-US" dirty="0" err="1" smtClean="0">
                <a:solidFill>
                  <a:schemeClr val="bg1"/>
                </a:solidFill>
              </a:rPr>
              <a:t>Keterkaitan</a:t>
            </a:r>
            <a:r>
              <a:rPr lang="en-US" dirty="0" smtClean="0">
                <a:solidFill>
                  <a:schemeClr val="bg1"/>
                </a:solidFill>
              </a:rPr>
              <a:t> </a:t>
            </a:r>
            <a:r>
              <a:rPr lang="en-US" dirty="0" err="1" smtClean="0">
                <a:solidFill>
                  <a:schemeClr val="bg1"/>
                </a:solidFill>
              </a:rPr>
              <a:t>dengan</a:t>
            </a:r>
            <a:r>
              <a:rPr lang="en-US" dirty="0" smtClean="0">
                <a:solidFill>
                  <a:schemeClr val="bg1"/>
                </a:solidFill>
              </a:rPr>
              <a:t> </a:t>
            </a:r>
            <a:r>
              <a:rPr lang="en-US" dirty="0" err="1" smtClean="0">
                <a:solidFill>
                  <a:schemeClr val="bg1"/>
                </a:solidFill>
              </a:rPr>
              <a:t>Rencana</a:t>
            </a:r>
            <a:r>
              <a:rPr lang="en-US" dirty="0" smtClean="0">
                <a:solidFill>
                  <a:schemeClr val="bg1"/>
                </a:solidFill>
              </a:rPr>
              <a:t> Tata </a:t>
            </a:r>
            <a:r>
              <a:rPr lang="en-US" dirty="0" err="1" smtClean="0">
                <a:solidFill>
                  <a:schemeClr val="bg1"/>
                </a:solidFill>
              </a:rPr>
              <a:t>Ruang</a:t>
            </a:r>
            <a:r>
              <a:rPr lang="en-US" dirty="0" smtClean="0">
                <a:solidFill>
                  <a:schemeClr val="bg1"/>
                </a:solidFill>
              </a:rPr>
              <a:t> di </a:t>
            </a:r>
            <a:r>
              <a:rPr lang="en-US" dirty="0" err="1" smtClean="0">
                <a:solidFill>
                  <a:schemeClr val="bg1"/>
                </a:solidFill>
              </a:rPr>
              <a:t>Permendagri</a:t>
            </a:r>
            <a:r>
              <a:rPr lang="en-US" dirty="0" smtClean="0">
                <a:solidFill>
                  <a:schemeClr val="bg1"/>
                </a:solidFill>
              </a:rPr>
              <a:t> 86/2017</a:t>
            </a:r>
            <a:endParaRPr lang="en-US" dirty="0">
              <a:solidFill>
                <a:schemeClr val="bg1"/>
              </a:solidFill>
            </a:endParaRPr>
          </a:p>
        </p:txBody>
      </p:sp>
      <p:sp>
        <p:nvSpPr>
          <p:cNvPr id="3" name="Content Placeholder 2"/>
          <p:cNvSpPr>
            <a:spLocks noGrp="1"/>
          </p:cNvSpPr>
          <p:nvPr>
            <p:ph idx="1"/>
          </p:nvPr>
        </p:nvSpPr>
        <p:spPr>
          <a:xfrm>
            <a:off x="457200" y="1447800"/>
            <a:ext cx="8458200" cy="5334000"/>
          </a:xfrm>
        </p:spPr>
        <p:txBody>
          <a:bodyPr>
            <a:normAutofit fontScale="70000" lnSpcReduction="20000"/>
          </a:bodyPr>
          <a:lstStyle/>
          <a:p>
            <a:pPr marL="0" indent="0">
              <a:buNone/>
            </a:pPr>
            <a:r>
              <a:rPr lang="en-US" b="1" dirty="0" err="1" smtClean="0">
                <a:effectLst>
                  <a:outerShdw blurRad="38100" dist="38100" dir="2700000" algn="tl">
                    <a:srgbClr val="000000">
                      <a:alpha val="43137"/>
                    </a:srgbClr>
                  </a:outerShdw>
                </a:effectLst>
              </a:rPr>
              <a:t>Pasal</a:t>
            </a:r>
            <a:r>
              <a:rPr lang="en-US" b="1" dirty="0" smtClean="0">
                <a:effectLst>
                  <a:outerShdw blurRad="38100" dist="38100" dir="2700000" algn="tl">
                    <a:srgbClr val="000000">
                      <a:alpha val="43137"/>
                    </a:srgbClr>
                  </a:outerShdw>
                </a:effectLst>
              </a:rPr>
              <a:t> 214</a:t>
            </a:r>
          </a:p>
          <a:p>
            <a:pPr marL="463550" indent="-463550">
              <a:buNone/>
            </a:pPr>
            <a:r>
              <a:rPr lang="en-US" dirty="0"/>
              <a:t>(2) </a:t>
            </a:r>
            <a:r>
              <a:rPr lang="en-US" dirty="0" err="1"/>
              <a:t>Pengendalian</a:t>
            </a:r>
            <a:r>
              <a:rPr lang="en-US" dirty="0"/>
              <a:t> </a:t>
            </a:r>
            <a:r>
              <a:rPr lang="en-US" dirty="0" err="1"/>
              <a:t>sebagaimana</a:t>
            </a:r>
            <a:r>
              <a:rPr lang="en-US" dirty="0"/>
              <a:t> </a:t>
            </a:r>
            <a:r>
              <a:rPr lang="en-US" dirty="0" err="1"/>
              <a:t>dimaksud</a:t>
            </a:r>
            <a:r>
              <a:rPr lang="en-US" dirty="0"/>
              <a:t> </a:t>
            </a:r>
            <a:r>
              <a:rPr lang="en-US" dirty="0" err="1"/>
              <a:t>pada</a:t>
            </a:r>
            <a:r>
              <a:rPr lang="en-US" dirty="0"/>
              <a:t> </a:t>
            </a:r>
            <a:r>
              <a:rPr lang="en-US" dirty="0" err="1"/>
              <a:t>ayat</a:t>
            </a:r>
            <a:r>
              <a:rPr lang="en-US" dirty="0"/>
              <a:t> (1</a:t>
            </a:r>
            <a:r>
              <a:rPr lang="en-US" dirty="0" smtClean="0"/>
              <a:t>), </a:t>
            </a:r>
            <a:r>
              <a:rPr lang="fi-FI" dirty="0" smtClean="0"/>
              <a:t>dilakukan </a:t>
            </a:r>
            <a:r>
              <a:rPr lang="fi-FI" dirty="0"/>
              <a:t>melalui pemantauan dan supervisi mulai </a:t>
            </a:r>
            <a:r>
              <a:rPr lang="fi-FI" dirty="0" smtClean="0"/>
              <a:t>dari </a:t>
            </a:r>
            <a:r>
              <a:rPr lang="en-US" dirty="0" err="1" smtClean="0"/>
              <a:t>tahap</a:t>
            </a:r>
            <a:r>
              <a:rPr lang="en-US" dirty="0" smtClean="0"/>
              <a:t> </a:t>
            </a:r>
            <a:r>
              <a:rPr lang="en-US" dirty="0" err="1"/>
              <a:t>penyusunan</a:t>
            </a:r>
            <a:r>
              <a:rPr lang="en-US" dirty="0"/>
              <a:t> </a:t>
            </a:r>
            <a:r>
              <a:rPr lang="en-US" dirty="0" err="1"/>
              <a:t>rancangan</a:t>
            </a:r>
            <a:r>
              <a:rPr lang="en-US" dirty="0"/>
              <a:t> </a:t>
            </a:r>
            <a:r>
              <a:rPr lang="en-US" dirty="0" err="1"/>
              <a:t>awal</a:t>
            </a:r>
            <a:r>
              <a:rPr lang="en-US" dirty="0"/>
              <a:t> </a:t>
            </a:r>
            <a:r>
              <a:rPr lang="en-US" dirty="0" err="1"/>
              <a:t>sampai</a:t>
            </a:r>
            <a:r>
              <a:rPr lang="en-US" dirty="0"/>
              <a:t> </a:t>
            </a:r>
            <a:r>
              <a:rPr lang="en-US" dirty="0" err="1"/>
              <a:t>dengan</a:t>
            </a:r>
            <a:r>
              <a:rPr lang="en-US" dirty="0"/>
              <a:t> </a:t>
            </a:r>
            <a:r>
              <a:rPr lang="en-US" dirty="0" smtClean="0"/>
              <a:t>RPJMD </a:t>
            </a:r>
            <a:r>
              <a:rPr lang="en-US" dirty="0" err="1" smtClean="0"/>
              <a:t>provinsi</a:t>
            </a:r>
            <a:r>
              <a:rPr lang="en-US" dirty="0" smtClean="0"/>
              <a:t> </a:t>
            </a:r>
            <a:r>
              <a:rPr lang="en-US" dirty="0" err="1"/>
              <a:t>ditetapkan</a:t>
            </a:r>
            <a:r>
              <a:rPr lang="en-US" dirty="0"/>
              <a:t> </a:t>
            </a:r>
            <a:r>
              <a:rPr lang="en-US" dirty="0" err="1"/>
              <a:t>dengan</a:t>
            </a:r>
            <a:r>
              <a:rPr lang="en-US" dirty="0"/>
              <a:t> </a:t>
            </a:r>
            <a:r>
              <a:rPr lang="en-US" dirty="0" err="1"/>
              <a:t>Peraturan</a:t>
            </a:r>
            <a:r>
              <a:rPr lang="en-US" dirty="0"/>
              <a:t> Daerah.</a:t>
            </a:r>
          </a:p>
          <a:p>
            <a:pPr marL="519113" indent="-519113">
              <a:buNone/>
            </a:pPr>
            <a:r>
              <a:rPr lang="fi-FI" dirty="0"/>
              <a:t>(3) Pemantauan dan supervisi sebagaimana dimaksud </a:t>
            </a:r>
            <a:r>
              <a:rPr lang="fi-FI" dirty="0" smtClean="0"/>
              <a:t>pada ayat </a:t>
            </a:r>
            <a:r>
              <a:rPr lang="fi-FI" dirty="0"/>
              <a:t>(2), </a:t>
            </a:r>
            <a:r>
              <a:rPr lang="fi-FI" b="1" dirty="0">
                <a:effectLst>
                  <a:outerShdw blurRad="38100" dist="38100" dir="2700000" algn="tl">
                    <a:srgbClr val="000000">
                      <a:alpha val="43137"/>
                    </a:srgbClr>
                  </a:outerShdw>
                </a:effectLst>
              </a:rPr>
              <a:t>harus dapat menjamin perumusan</a:t>
            </a:r>
            <a:r>
              <a:rPr lang="fi-FI" dirty="0"/>
              <a:t>:</a:t>
            </a:r>
          </a:p>
          <a:p>
            <a:pPr marL="855662" indent="-514350">
              <a:buAutoNum type="alphaLcPeriod"/>
            </a:pPr>
            <a:r>
              <a:rPr lang="fi-FI" b="1" dirty="0" smtClean="0">
                <a:effectLst>
                  <a:outerShdw blurRad="38100" dist="38100" dir="2700000" algn="tl">
                    <a:srgbClr val="000000">
                      <a:alpha val="43137"/>
                    </a:srgbClr>
                  </a:outerShdw>
                </a:effectLst>
              </a:rPr>
              <a:t>visi</a:t>
            </a:r>
            <a:r>
              <a:rPr lang="fi-FI" b="1" dirty="0">
                <a:effectLst>
                  <a:outerShdw blurRad="38100" dist="38100" dir="2700000" algn="tl">
                    <a:srgbClr val="000000">
                      <a:alpha val="43137"/>
                    </a:srgbClr>
                  </a:outerShdw>
                </a:effectLst>
              </a:rPr>
              <a:t>, misi, tujuan, sasaran, kebijakan, strategi </a:t>
            </a:r>
            <a:r>
              <a:rPr lang="fi-FI" b="1" dirty="0" smtClean="0">
                <a:effectLst>
                  <a:outerShdw blurRad="38100" dist="38100" dir="2700000" algn="tl">
                    <a:srgbClr val="000000">
                      <a:alpha val="43137"/>
                    </a:srgbClr>
                  </a:outerShdw>
                </a:effectLst>
              </a:rPr>
              <a:t>dan </a:t>
            </a:r>
            <a:r>
              <a:rPr lang="en-US" b="1" dirty="0" smtClean="0">
                <a:effectLst>
                  <a:outerShdw blurRad="38100" dist="38100" dir="2700000" algn="tl">
                    <a:srgbClr val="000000">
                      <a:alpha val="43137"/>
                    </a:srgbClr>
                  </a:outerShdw>
                </a:effectLst>
              </a:rPr>
              <a:t>program </a:t>
            </a:r>
            <a:r>
              <a:rPr lang="en-US" b="1" dirty="0" err="1">
                <a:effectLst>
                  <a:outerShdw blurRad="38100" dist="38100" dir="2700000" algn="tl">
                    <a:srgbClr val="000000">
                      <a:alpha val="43137"/>
                    </a:srgbClr>
                  </a:outerShdw>
                </a:effectLst>
              </a:rPr>
              <a:t>pembangunan</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jangka</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menengah</a:t>
            </a:r>
            <a:r>
              <a:rPr lang="en-US" b="1" dirty="0">
                <a:effectLst>
                  <a:outerShdw blurRad="38100" dist="38100" dir="2700000" algn="tl">
                    <a:srgbClr val="000000">
                      <a:alpha val="43137"/>
                    </a:srgbClr>
                  </a:outerShdw>
                </a:effectLst>
              </a:rPr>
              <a:t> </a:t>
            </a:r>
            <a:r>
              <a:rPr lang="en-US" b="1" dirty="0" smtClean="0">
                <a:effectLst>
                  <a:outerShdw blurRad="38100" dist="38100" dir="2700000" algn="tl">
                    <a:srgbClr val="000000">
                      <a:alpha val="43137"/>
                    </a:srgbClr>
                  </a:outerShdw>
                </a:effectLst>
              </a:rPr>
              <a:t>Daerah</a:t>
            </a:r>
            <a:r>
              <a:rPr lang="en-US" dirty="0" smtClean="0"/>
              <a:t>, </a:t>
            </a:r>
            <a:r>
              <a:rPr lang="fi-FI" b="1" dirty="0" smtClean="0">
                <a:effectLst>
                  <a:outerShdw blurRad="38100" dist="38100" dir="2700000" algn="tl">
                    <a:srgbClr val="000000">
                      <a:alpha val="43137"/>
                    </a:srgbClr>
                  </a:outerShdw>
                </a:effectLst>
              </a:rPr>
              <a:t>selaras </a:t>
            </a:r>
            <a:r>
              <a:rPr lang="fi-FI" b="1" dirty="0">
                <a:effectLst>
                  <a:outerShdw blurRad="38100" dist="38100" dir="2700000" algn="tl">
                    <a:srgbClr val="000000">
                      <a:alpha val="43137"/>
                    </a:srgbClr>
                  </a:outerShdw>
                </a:effectLst>
              </a:rPr>
              <a:t>dengan visi, misi, arah dan </a:t>
            </a:r>
            <a:r>
              <a:rPr lang="fi-FI" b="1" dirty="0" smtClean="0">
                <a:effectLst>
                  <a:outerShdw blurRad="38100" dist="38100" dir="2700000" algn="tl">
                    <a:srgbClr val="000000">
                      <a:alpha val="43137"/>
                    </a:srgbClr>
                  </a:outerShdw>
                </a:effectLst>
              </a:rPr>
              <a:t>kebijakan</a:t>
            </a:r>
            <a:r>
              <a:rPr lang="fi-FI" dirty="0" smtClean="0"/>
              <a:t> </a:t>
            </a:r>
            <a:r>
              <a:rPr lang="en-US" dirty="0" err="1" smtClean="0"/>
              <a:t>pembangunan</a:t>
            </a:r>
            <a:r>
              <a:rPr lang="en-US" dirty="0" smtClean="0"/>
              <a:t> </a:t>
            </a:r>
            <a:r>
              <a:rPr lang="en-US" dirty="0" err="1"/>
              <a:t>jangka</a:t>
            </a:r>
            <a:r>
              <a:rPr lang="en-US" dirty="0"/>
              <a:t> </a:t>
            </a:r>
            <a:r>
              <a:rPr lang="en-US" dirty="0" err="1"/>
              <a:t>panjang</a:t>
            </a:r>
            <a:r>
              <a:rPr lang="en-US" dirty="0"/>
              <a:t> Daerah </a:t>
            </a:r>
            <a:r>
              <a:rPr lang="en-US" b="1" dirty="0" err="1" smtClean="0">
                <a:effectLst>
                  <a:outerShdw blurRad="38100" dist="38100" dir="2700000" algn="tl">
                    <a:srgbClr val="000000">
                      <a:alpha val="43137"/>
                    </a:srgbClr>
                  </a:outerShdw>
                </a:effectLst>
              </a:rPr>
              <a:t>serta</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pemanfaatan</a:t>
            </a:r>
            <a:r>
              <a:rPr lang="en-US" b="1" dirty="0" smtClean="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struktur</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dan</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pola</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ruang</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provinsi</a:t>
            </a:r>
            <a:r>
              <a:rPr lang="en-US" dirty="0" smtClean="0"/>
              <a:t>;</a:t>
            </a:r>
          </a:p>
          <a:p>
            <a:pPr marL="855662" indent="-514350">
              <a:buAutoNum type="alphaLcPeriod"/>
            </a:pPr>
            <a:r>
              <a:rPr lang="en-US" dirty="0" smtClean="0"/>
              <a:t>..</a:t>
            </a:r>
            <a:endParaRPr lang="en-US" dirty="0"/>
          </a:p>
          <a:p>
            <a:pPr marL="395288" indent="-395288">
              <a:buNone/>
            </a:pPr>
            <a:r>
              <a:rPr lang="en-US" dirty="0"/>
              <a:t>(4) </a:t>
            </a:r>
            <a:r>
              <a:rPr lang="en-US" b="1" dirty="0" err="1"/>
              <a:t>Hasil</a:t>
            </a:r>
            <a:r>
              <a:rPr lang="en-US" b="1" dirty="0"/>
              <a:t> </a:t>
            </a:r>
            <a:r>
              <a:rPr lang="en-US" b="1" dirty="0" err="1"/>
              <a:t>pemantauan</a:t>
            </a:r>
            <a:r>
              <a:rPr lang="en-US" b="1" dirty="0"/>
              <a:t> </a:t>
            </a:r>
            <a:r>
              <a:rPr lang="en-US" b="1" dirty="0" err="1"/>
              <a:t>dan</a:t>
            </a:r>
            <a:r>
              <a:rPr lang="en-US" b="1" dirty="0"/>
              <a:t> </a:t>
            </a:r>
            <a:r>
              <a:rPr lang="en-US" b="1" dirty="0" err="1"/>
              <a:t>supervisi</a:t>
            </a:r>
            <a:r>
              <a:rPr lang="en-US" b="1" dirty="0"/>
              <a:t> </a:t>
            </a:r>
            <a:r>
              <a:rPr lang="en-US" dirty="0" err="1"/>
              <a:t>sebagaimana</a:t>
            </a:r>
            <a:r>
              <a:rPr lang="en-US" dirty="0"/>
              <a:t> </a:t>
            </a:r>
            <a:r>
              <a:rPr lang="en-US" dirty="0" err="1" smtClean="0"/>
              <a:t>dimaksud</a:t>
            </a:r>
            <a:r>
              <a:rPr lang="en-US" dirty="0" smtClean="0"/>
              <a:t> </a:t>
            </a:r>
            <a:r>
              <a:rPr lang="en-US" dirty="0" err="1" smtClean="0"/>
              <a:t>pada</a:t>
            </a:r>
            <a:r>
              <a:rPr lang="en-US" dirty="0" smtClean="0"/>
              <a:t> </a:t>
            </a:r>
            <a:r>
              <a:rPr lang="en-US" dirty="0" err="1"/>
              <a:t>ayat</a:t>
            </a:r>
            <a:r>
              <a:rPr lang="en-US" dirty="0"/>
              <a:t> (3), </a:t>
            </a:r>
            <a:r>
              <a:rPr lang="en-US" b="1" dirty="0" err="1">
                <a:effectLst>
                  <a:outerShdw blurRad="38100" dist="38100" dir="2700000" algn="tl">
                    <a:srgbClr val="000000">
                      <a:alpha val="43137"/>
                    </a:srgbClr>
                  </a:outerShdw>
                </a:effectLst>
              </a:rPr>
              <a:t>digunakan</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untuk</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mengevaluasi</a:t>
            </a:r>
            <a:r>
              <a:rPr lang="en-US" b="1" dirty="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dan</a:t>
            </a:r>
            <a:r>
              <a:rPr lang="en-US" b="1" dirty="0" smtClean="0">
                <a:effectLst>
                  <a:outerShdw blurRad="38100" dist="38100" dir="2700000" algn="tl">
                    <a:srgbClr val="000000">
                      <a:alpha val="43137"/>
                    </a:srgbClr>
                  </a:outerShdw>
                </a:effectLst>
              </a:rPr>
              <a:t> </a:t>
            </a:r>
            <a:r>
              <a:rPr lang="fi-FI" b="1" dirty="0" smtClean="0">
                <a:effectLst>
                  <a:outerShdw blurRad="38100" dist="38100" dir="2700000" algn="tl">
                    <a:srgbClr val="000000">
                      <a:alpha val="43137"/>
                    </a:srgbClr>
                  </a:outerShdw>
                </a:effectLst>
              </a:rPr>
              <a:t>memastikan </a:t>
            </a:r>
            <a:r>
              <a:rPr lang="fi-FI" b="1" dirty="0">
                <a:effectLst>
                  <a:outerShdw blurRad="38100" dist="38100" dir="2700000" algn="tl">
                    <a:srgbClr val="000000">
                      <a:alpha val="43137"/>
                    </a:srgbClr>
                  </a:outerShdw>
                </a:effectLst>
              </a:rPr>
              <a:t>bahwa perumusan kebijakan </a:t>
            </a:r>
            <a:r>
              <a:rPr lang="fi-FI" b="1" dirty="0" smtClean="0">
                <a:effectLst>
                  <a:outerShdw blurRad="38100" dist="38100" dir="2700000" algn="tl">
                    <a:srgbClr val="000000">
                      <a:alpha val="43137"/>
                    </a:srgbClr>
                  </a:outerShdw>
                </a:effectLst>
              </a:rPr>
              <a:t>perencanaan </a:t>
            </a:r>
            <a:r>
              <a:rPr lang="en-US" b="1" dirty="0" err="1" smtClean="0">
                <a:effectLst>
                  <a:outerShdw blurRad="38100" dist="38100" dir="2700000" algn="tl">
                    <a:srgbClr val="000000">
                      <a:alpha val="43137"/>
                    </a:srgbClr>
                  </a:outerShdw>
                </a:effectLst>
              </a:rPr>
              <a:t>pembangunan</a:t>
            </a:r>
            <a:r>
              <a:rPr lang="en-US" b="1" dirty="0" smtClean="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jangka</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menengah</a:t>
            </a:r>
            <a:r>
              <a:rPr lang="en-US" b="1" dirty="0">
                <a:effectLst>
                  <a:outerShdw blurRad="38100" dist="38100" dir="2700000" algn="tl">
                    <a:srgbClr val="000000">
                      <a:alpha val="43137"/>
                    </a:srgbClr>
                  </a:outerShdw>
                </a:effectLst>
              </a:rPr>
              <a:t> Daerah </a:t>
            </a:r>
            <a:r>
              <a:rPr lang="en-US" b="1" dirty="0" err="1">
                <a:effectLst>
                  <a:outerShdw blurRad="38100" dist="38100" dir="2700000" algn="tl">
                    <a:srgbClr val="000000">
                      <a:alpha val="43137"/>
                    </a:srgbClr>
                  </a:outerShdw>
                </a:effectLst>
              </a:rPr>
              <a:t>provinsi</a:t>
            </a:r>
            <a:r>
              <a:rPr lang="en-US" b="1" dirty="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telah</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berpedoman</a:t>
            </a:r>
            <a:r>
              <a:rPr lang="en-US" b="1" dirty="0" smtClean="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pada</a:t>
            </a:r>
            <a:r>
              <a:rPr lang="en-US" b="1" dirty="0">
                <a:effectLst>
                  <a:outerShdw blurRad="38100" dist="38100" dir="2700000" algn="tl">
                    <a:srgbClr val="000000">
                      <a:alpha val="43137"/>
                    </a:srgbClr>
                  </a:outerShdw>
                </a:effectLst>
              </a:rPr>
              <a:t> </a:t>
            </a:r>
            <a:r>
              <a:rPr lang="en-US" dirty="0"/>
              <a:t>RPJMN, RPJPD, </a:t>
            </a:r>
            <a:r>
              <a:rPr lang="en-US" dirty="0" err="1"/>
              <a:t>dan</a:t>
            </a:r>
            <a:r>
              <a:rPr lang="en-US" dirty="0"/>
              <a:t> </a:t>
            </a:r>
            <a:r>
              <a:rPr lang="en-US" b="1" dirty="0">
                <a:effectLst>
                  <a:outerShdw blurRad="38100" dist="38100" dir="2700000" algn="tl">
                    <a:srgbClr val="000000">
                      <a:alpha val="43137"/>
                    </a:srgbClr>
                  </a:outerShdw>
                </a:effectLst>
              </a:rPr>
              <a:t>RTRW </a:t>
            </a:r>
            <a:r>
              <a:rPr lang="en-US" b="1" dirty="0" err="1" smtClean="0">
                <a:effectLst>
                  <a:outerShdw blurRad="38100" dist="38100" dir="2700000" algn="tl">
                    <a:srgbClr val="000000">
                      <a:alpha val="43137"/>
                    </a:srgbClr>
                  </a:outerShdw>
                </a:effectLst>
              </a:rPr>
              <a:t>provinsi</a:t>
            </a:r>
            <a:r>
              <a:rPr lang="en-US" dirty="0" smtClean="0"/>
              <a:t>, </a:t>
            </a:r>
            <a:r>
              <a:rPr lang="fi-FI" b="1" dirty="0" smtClean="0">
                <a:effectLst>
                  <a:outerShdw blurRad="38100" dist="38100" dir="2700000" algn="tl">
                    <a:srgbClr val="000000">
                      <a:alpha val="43137"/>
                    </a:srgbClr>
                  </a:outerShdw>
                </a:effectLst>
              </a:rPr>
              <a:t>serta </a:t>
            </a:r>
            <a:r>
              <a:rPr lang="fi-FI" b="1" dirty="0">
                <a:effectLst>
                  <a:outerShdw blurRad="38100" dist="38100" dir="2700000" algn="tl">
                    <a:srgbClr val="000000">
                      <a:alpha val="43137"/>
                    </a:srgbClr>
                  </a:outerShdw>
                </a:effectLst>
              </a:rPr>
              <a:t>memperhatikan RTRW provinsi lainnya</a:t>
            </a:r>
            <a:r>
              <a:rPr lang="fi-FI" dirty="0"/>
              <a:t>.</a:t>
            </a:r>
            <a:endParaRPr lang="en-US" dirty="0" smtClean="0"/>
          </a:p>
        </p:txBody>
      </p:sp>
    </p:spTree>
    <p:extLst>
      <p:ext uri="{BB962C8B-B14F-4D97-AF65-F5344CB8AC3E}">
        <p14:creationId xmlns:p14="http://schemas.microsoft.com/office/powerpoint/2010/main" val="99346811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1143000"/>
          </a:xfrm>
          <a:solidFill>
            <a:srgbClr val="C00000"/>
          </a:solidFill>
        </p:spPr>
        <p:txBody>
          <a:bodyPr>
            <a:normAutofit fontScale="90000"/>
          </a:bodyPr>
          <a:lstStyle/>
          <a:p>
            <a:r>
              <a:rPr lang="en-US" dirty="0" err="1" smtClean="0">
                <a:solidFill>
                  <a:schemeClr val="bg1"/>
                </a:solidFill>
              </a:rPr>
              <a:t>Keterkaitan</a:t>
            </a:r>
            <a:r>
              <a:rPr lang="en-US" dirty="0" smtClean="0">
                <a:solidFill>
                  <a:schemeClr val="bg1"/>
                </a:solidFill>
              </a:rPr>
              <a:t> </a:t>
            </a:r>
            <a:r>
              <a:rPr lang="en-US" dirty="0" err="1" smtClean="0">
                <a:solidFill>
                  <a:schemeClr val="bg1"/>
                </a:solidFill>
              </a:rPr>
              <a:t>dengan</a:t>
            </a:r>
            <a:r>
              <a:rPr lang="en-US" dirty="0" smtClean="0">
                <a:solidFill>
                  <a:schemeClr val="bg1"/>
                </a:solidFill>
              </a:rPr>
              <a:t> </a:t>
            </a:r>
            <a:r>
              <a:rPr lang="en-US" dirty="0" err="1" smtClean="0">
                <a:solidFill>
                  <a:schemeClr val="bg1"/>
                </a:solidFill>
              </a:rPr>
              <a:t>Rencana</a:t>
            </a:r>
            <a:r>
              <a:rPr lang="en-US" dirty="0" smtClean="0">
                <a:solidFill>
                  <a:schemeClr val="bg1"/>
                </a:solidFill>
              </a:rPr>
              <a:t> Tata </a:t>
            </a:r>
            <a:r>
              <a:rPr lang="en-US" dirty="0" err="1" smtClean="0">
                <a:solidFill>
                  <a:schemeClr val="bg1"/>
                </a:solidFill>
              </a:rPr>
              <a:t>Ruang</a:t>
            </a:r>
            <a:r>
              <a:rPr lang="en-US" dirty="0" smtClean="0">
                <a:solidFill>
                  <a:schemeClr val="bg1"/>
                </a:solidFill>
              </a:rPr>
              <a:t> di </a:t>
            </a:r>
            <a:r>
              <a:rPr lang="en-US" dirty="0" err="1" smtClean="0">
                <a:solidFill>
                  <a:schemeClr val="bg1"/>
                </a:solidFill>
              </a:rPr>
              <a:t>Permendagri</a:t>
            </a:r>
            <a:r>
              <a:rPr lang="en-US" dirty="0" smtClean="0">
                <a:solidFill>
                  <a:schemeClr val="bg1"/>
                </a:solidFill>
              </a:rPr>
              <a:t> 86/2017</a:t>
            </a:r>
            <a:endParaRPr lang="en-US" dirty="0">
              <a:solidFill>
                <a:schemeClr val="bg1"/>
              </a:solidFill>
            </a:endParaRPr>
          </a:p>
        </p:txBody>
      </p:sp>
      <p:sp>
        <p:nvSpPr>
          <p:cNvPr id="3" name="Content Placeholder 2"/>
          <p:cNvSpPr>
            <a:spLocks noGrp="1"/>
          </p:cNvSpPr>
          <p:nvPr>
            <p:ph idx="1"/>
          </p:nvPr>
        </p:nvSpPr>
        <p:spPr>
          <a:xfrm>
            <a:off x="457200" y="1447800"/>
            <a:ext cx="8458200" cy="5334000"/>
          </a:xfrm>
        </p:spPr>
        <p:txBody>
          <a:bodyPr>
            <a:normAutofit fontScale="70000" lnSpcReduction="20000"/>
          </a:bodyPr>
          <a:lstStyle/>
          <a:p>
            <a:pPr marL="0" indent="0">
              <a:buNone/>
            </a:pPr>
            <a:r>
              <a:rPr lang="en-US" b="1" dirty="0" err="1" smtClean="0">
                <a:effectLst>
                  <a:outerShdw blurRad="38100" dist="38100" dir="2700000" algn="tl">
                    <a:srgbClr val="000000">
                      <a:alpha val="43137"/>
                    </a:srgbClr>
                  </a:outerShdw>
                </a:effectLst>
              </a:rPr>
              <a:t>Pasal</a:t>
            </a:r>
            <a:r>
              <a:rPr lang="en-US" b="1" dirty="0" smtClean="0">
                <a:effectLst>
                  <a:outerShdw blurRad="38100" dist="38100" dir="2700000" algn="tl">
                    <a:srgbClr val="000000">
                      <a:alpha val="43137"/>
                    </a:srgbClr>
                  </a:outerShdw>
                </a:effectLst>
              </a:rPr>
              <a:t> 216</a:t>
            </a:r>
          </a:p>
          <a:p>
            <a:pPr marL="463550" indent="-463550">
              <a:buNone/>
            </a:pPr>
            <a:r>
              <a:rPr lang="en-US" dirty="0"/>
              <a:t>(2) </a:t>
            </a:r>
            <a:r>
              <a:rPr lang="en-US" dirty="0" err="1"/>
              <a:t>Pengendalian</a:t>
            </a:r>
            <a:r>
              <a:rPr lang="en-US" dirty="0"/>
              <a:t> </a:t>
            </a:r>
            <a:r>
              <a:rPr lang="en-US" dirty="0" err="1"/>
              <a:t>sebagaimana</a:t>
            </a:r>
            <a:r>
              <a:rPr lang="en-US" dirty="0"/>
              <a:t> </a:t>
            </a:r>
            <a:r>
              <a:rPr lang="en-US" dirty="0" err="1"/>
              <a:t>dimaksud</a:t>
            </a:r>
            <a:r>
              <a:rPr lang="en-US" dirty="0"/>
              <a:t> </a:t>
            </a:r>
            <a:r>
              <a:rPr lang="en-US" dirty="0" err="1"/>
              <a:t>pada</a:t>
            </a:r>
            <a:r>
              <a:rPr lang="en-US" dirty="0"/>
              <a:t> </a:t>
            </a:r>
            <a:r>
              <a:rPr lang="en-US" dirty="0" err="1"/>
              <a:t>ayat</a:t>
            </a:r>
            <a:r>
              <a:rPr lang="en-US" dirty="0"/>
              <a:t> (1</a:t>
            </a:r>
            <a:r>
              <a:rPr lang="en-US" dirty="0" smtClean="0"/>
              <a:t>), </a:t>
            </a:r>
            <a:r>
              <a:rPr lang="fi-FI" dirty="0" smtClean="0"/>
              <a:t>dilakukan </a:t>
            </a:r>
            <a:r>
              <a:rPr lang="fi-FI" dirty="0"/>
              <a:t>melalui pemantauan dan supervisi mulai </a:t>
            </a:r>
            <a:r>
              <a:rPr lang="fi-FI" dirty="0" smtClean="0"/>
              <a:t>dari </a:t>
            </a:r>
            <a:r>
              <a:rPr lang="en-US" dirty="0" err="1" smtClean="0"/>
              <a:t>tahap</a:t>
            </a:r>
            <a:r>
              <a:rPr lang="en-US" dirty="0" smtClean="0"/>
              <a:t> </a:t>
            </a:r>
            <a:r>
              <a:rPr lang="en-US" dirty="0" err="1"/>
              <a:t>penyusunan</a:t>
            </a:r>
            <a:r>
              <a:rPr lang="en-US" dirty="0"/>
              <a:t> </a:t>
            </a:r>
            <a:r>
              <a:rPr lang="en-US" dirty="0" err="1"/>
              <a:t>rancangan</a:t>
            </a:r>
            <a:r>
              <a:rPr lang="en-US" dirty="0"/>
              <a:t> </a:t>
            </a:r>
            <a:r>
              <a:rPr lang="en-US" dirty="0" err="1"/>
              <a:t>awal</a:t>
            </a:r>
            <a:r>
              <a:rPr lang="en-US" dirty="0"/>
              <a:t> </a:t>
            </a:r>
            <a:r>
              <a:rPr lang="en-US" dirty="0" err="1"/>
              <a:t>sampai</a:t>
            </a:r>
            <a:r>
              <a:rPr lang="en-US" dirty="0"/>
              <a:t> </a:t>
            </a:r>
            <a:r>
              <a:rPr lang="en-US" dirty="0" err="1"/>
              <a:t>dengan</a:t>
            </a:r>
            <a:r>
              <a:rPr lang="en-US" dirty="0"/>
              <a:t> </a:t>
            </a:r>
            <a:r>
              <a:rPr lang="en-US" dirty="0" smtClean="0"/>
              <a:t>RPJMD </a:t>
            </a:r>
            <a:r>
              <a:rPr lang="en-US" dirty="0" err="1" smtClean="0"/>
              <a:t>kabupaten</a:t>
            </a:r>
            <a:r>
              <a:rPr lang="en-US" dirty="0" smtClean="0"/>
              <a:t>/</a:t>
            </a:r>
            <a:r>
              <a:rPr lang="en-US" dirty="0" err="1" smtClean="0"/>
              <a:t>kota</a:t>
            </a:r>
            <a:r>
              <a:rPr lang="en-US" dirty="0" smtClean="0"/>
              <a:t> </a:t>
            </a:r>
            <a:r>
              <a:rPr lang="en-US" dirty="0" err="1" smtClean="0"/>
              <a:t>ditetapkan</a:t>
            </a:r>
            <a:r>
              <a:rPr lang="en-US" dirty="0" smtClean="0"/>
              <a:t> </a:t>
            </a:r>
            <a:r>
              <a:rPr lang="en-US" dirty="0" err="1"/>
              <a:t>dengan</a:t>
            </a:r>
            <a:r>
              <a:rPr lang="en-US" dirty="0"/>
              <a:t> </a:t>
            </a:r>
            <a:r>
              <a:rPr lang="en-US" dirty="0" err="1"/>
              <a:t>Peraturan</a:t>
            </a:r>
            <a:r>
              <a:rPr lang="en-US" dirty="0"/>
              <a:t> Daerah.</a:t>
            </a:r>
          </a:p>
          <a:p>
            <a:pPr marL="519113" indent="-519113">
              <a:buNone/>
            </a:pPr>
            <a:r>
              <a:rPr lang="fi-FI" dirty="0"/>
              <a:t>(3) Pemantauan dan supervisi sebagaimana dimaksud </a:t>
            </a:r>
            <a:r>
              <a:rPr lang="fi-FI" dirty="0" smtClean="0"/>
              <a:t>pada ayat </a:t>
            </a:r>
            <a:r>
              <a:rPr lang="fi-FI" dirty="0"/>
              <a:t>(2), </a:t>
            </a:r>
            <a:r>
              <a:rPr lang="fi-FI" b="1" dirty="0">
                <a:effectLst>
                  <a:outerShdw blurRad="38100" dist="38100" dir="2700000" algn="tl">
                    <a:srgbClr val="000000">
                      <a:alpha val="43137"/>
                    </a:srgbClr>
                  </a:outerShdw>
                </a:effectLst>
              </a:rPr>
              <a:t>harus dapat menjamin perumusan</a:t>
            </a:r>
            <a:r>
              <a:rPr lang="fi-FI" dirty="0"/>
              <a:t>:</a:t>
            </a:r>
          </a:p>
          <a:p>
            <a:pPr marL="965200" indent="-514350">
              <a:buAutoNum type="alphaLcPeriod"/>
            </a:pPr>
            <a:r>
              <a:rPr lang="en-US" b="1" dirty="0" err="1" smtClean="0">
                <a:effectLst>
                  <a:outerShdw blurRad="38100" dist="38100" dir="2700000" algn="tl">
                    <a:srgbClr val="000000">
                      <a:alpha val="43137"/>
                    </a:srgbClr>
                  </a:outerShdw>
                </a:effectLst>
              </a:rPr>
              <a:t>visi</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misi</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tujuan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sasaran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kebijakan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strategi</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dan</a:t>
            </a:r>
            <a:r>
              <a:rPr lang="en-US" b="1" dirty="0">
                <a:effectLst>
                  <a:outerShdw blurRad="38100" dist="38100" dir="2700000" algn="tl">
                    <a:srgbClr val="000000">
                      <a:alpha val="43137"/>
                    </a:srgbClr>
                  </a:outerShdw>
                </a:effectLst>
              </a:rPr>
              <a:t> </a:t>
            </a:r>
            <a:r>
              <a:rPr lang="en-US" b="1" dirty="0" smtClean="0">
                <a:effectLst>
                  <a:outerShdw blurRad="38100" dist="38100" dir="2700000" algn="tl">
                    <a:srgbClr val="000000">
                      <a:alpha val="43137"/>
                    </a:srgbClr>
                  </a:outerShdw>
                </a:effectLst>
              </a:rPr>
              <a:t>program </a:t>
            </a:r>
            <a:r>
              <a:rPr lang="en-US" b="1" dirty="0" err="1" smtClean="0">
                <a:effectLst>
                  <a:outerShdw blurRad="38100" dist="38100" dir="2700000" algn="tl">
                    <a:srgbClr val="000000">
                      <a:alpha val="43137"/>
                    </a:srgbClr>
                  </a:outerShdw>
                </a:effectLst>
              </a:rPr>
              <a:t>pembangunan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jangka</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menengah</a:t>
            </a:r>
            <a:r>
              <a:rPr lang="en-US" b="1" dirty="0" smtClean="0">
                <a:effectLst>
                  <a:outerShdw blurRad="38100" dist="38100" dir="2700000" algn="tl">
                    <a:srgbClr val="000000">
                      <a:alpha val="43137"/>
                    </a:srgbClr>
                  </a:outerShdw>
                </a:effectLst>
              </a:rPr>
              <a:t> Daerah, </a:t>
            </a:r>
            <a:r>
              <a:rPr lang="en-US" b="1" dirty="0" err="1" smtClean="0">
                <a:effectLst>
                  <a:outerShdw blurRad="38100" dist="38100" dir="2700000" algn="tl">
                    <a:srgbClr val="000000">
                      <a:alpha val="43137"/>
                    </a:srgbClr>
                  </a:outerShdw>
                </a:effectLst>
              </a:rPr>
              <a:t>selaras</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dengan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visi</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misi</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arah</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dan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kebijakan</a:t>
            </a:r>
            <a:r>
              <a:rPr lang="en-US" dirty="0"/>
              <a:t> </a:t>
            </a:r>
            <a:r>
              <a:rPr lang="en-US" dirty="0" err="1" smtClean="0"/>
              <a:t>pembangunan</a:t>
            </a:r>
            <a:r>
              <a:rPr lang="en-US" dirty="0" smtClean="0"/>
              <a:t> </a:t>
            </a:r>
            <a:r>
              <a:rPr lang="en-US" dirty="0" err="1" smtClean="0"/>
              <a:t>jangka</a:t>
            </a:r>
            <a:r>
              <a:rPr lang="en-US" dirty="0" smtClean="0"/>
              <a:t> </a:t>
            </a:r>
            <a:r>
              <a:rPr lang="en-US" dirty="0" err="1" smtClean="0"/>
              <a:t>panjang</a:t>
            </a:r>
            <a:r>
              <a:rPr lang="en-US" dirty="0" smtClean="0"/>
              <a:t> Daerah </a:t>
            </a:r>
            <a:r>
              <a:rPr lang="en-US" dirty="0" err="1" smtClean="0"/>
              <a:t>serta</a:t>
            </a:r>
            <a:r>
              <a:rPr lang="en-US" dirty="0"/>
              <a:t> </a:t>
            </a:r>
            <a:r>
              <a:rPr lang="en-US" b="1" dirty="0" err="1" smtClean="0">
                <a:effectLst>
                  <a:outerShdw blurRad="38100" dist="38100" dir="2700000" algn="tl">
                    <a:srgbClr val="000000">
                      <a:alpha val="43137"/>
                    </a:srgbClr>
                  </a:outerShdw>
                </a:effectLst>
              </a:rPr>
              <a:t>pemanfaatan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struktur</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dan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pola</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ruang</a:t>
            </a:r>
            <a:r>
              <a:rPr lang="en-US" b="1" dirty="0" smtClean="0">
                <a:effectLst>
                  <a:outerShdw blurRad="38100" dist="38100" dir="2700000" algn="tl">
                    <a:srgbClr val="000000">
                      <a:alpha val="43137"/>
                    </a:srgbClr>
                  </a:outerShdw>
                </a:effectLst>
              </a:rPr>
              <a:t> Daerah </a:t>
            </a:r>
            <a:r>
              <a:rPr lang="en-US" b="1" dirty="0" err="1" smtClean="0">
                <a:effectLst>
                  <a:outerShdw blurRad="38100" dist="38100" dir="2700000" algn="tl">
                    <a:srgbClr val="000000">
                      <a:alpha val="43137"/>
                    </a:srgbClr>
                  </a:outerShdw>
                </a:effectLst>
              </a:rPr>
              <a:t>kabupaten</a:t>
            </a:r>
            <a:r>
              <a:rPr lang="en-US" dirty="0" smtClean="0"/>
              <a:t>/ </a:t>
            </a:r>
            <a:r>
              <a:rPr lang="en-US" b="1" dirty="0" err="1" smtClean="0">
                <a:effectLst>
                  <a:outerShdw blurRad="38100" dist="38100" dir="2700000" algn="tl">
                    <a:srgbClr val="000000">
                      <a:alpha val="43137"/>
                    </a:srgbClr>
                  </a:outerShdw>
                </a:effectLst>
              </a:rPr>
              <a:t>kota</a:t>
            </a:r>
            <a:r>
              <a:rPr lang="en-US" dirty="0" smtClean="0"/>
              <a:t>;</a:t>
            </a:r>
          </a:p>
          <a:p>
            <a:pPr marL="395288" indent="-395288">
              <a:buNone/>
            </a:pPr>
            <a:r>
              <a:rPr lang="en-US" dirty="0"/>
              <a:t>(4) </a:t>
            </a:r>
            <a:r>
              <a:rPr lang="en-US" dirty="0" err="1"/>
              <a:t>Hasil</a:t>
            </a:r>
            <a:r>
              <a:rPr lang="en-US" dirty="0"/>
              <a:t> </a:t>
            </a:r>
            <a:r>
              <a:rPr lang="en-US" dirty="0" err="1"/>
              <a:t>pemantauan</a:t>
            </a:r>
            <a:r>
              <a:rPr lang="en-US" dirty="0"/>
              <a:t> </a:t>
            </a:r>
            <a:r>
              <a:rPr lang="en-US" dirty="0" err="1"/>
              <a:t>dan</a:t>
            </a:r>
            <a:r>
              <a:rPr lang="en-US" dirty="0"/>
              <a:t> </a:t>
            </a:r>
            <a:r>
              <a:rPr lang="en-US" dirty="0" err="1"/>
              <a:t>supervisi</a:t>
            </a:r>
            <a:r>
              <a:rPr lang="en-US" dirty="0"/>
              <a:t> </a:t>
            </a:r>
            <a:r>
              <a:rPr lang="en-US" dirty="0" err="1"/>
              <a:t>sebagaimana</a:t>
            </a:r>
            <a:r>
              <a:rPr lang="en-US" dirty="0"/>
              <a:t> </a:t>
            </a:r>
            <a:r>
              <a:rPr lang="en-US" dirty="0" err="1" smtClean="0"/>
              <a:t>dimaksud</a:t>
            </a:r>
            <a:r>
              <a:rPr lang="en-US" dirty="0" smtClean="0"/>
              <a:t> </a:t>
            </a:r>
            <a:r>
              <a:rPr lang="en-US" dirty="0" err="1" smtClean="0"/>
              <a:t>pada</a:t>
            </a:r>
            <a:r>
              <a:rPr lang="en-US" dirty="0" smtClean="0"/>
              <a:t> </a:t>
            </a:r>
            <a:r>
              <a:rPr lang="en-US" dirty="0" err="1"/>
              <a:t>ayat</a:t>
            </a:r>
            <a:r>
              <a:rPr lang="en-US" dirty="0"/>
              <a:t> (3), </a:t>
            </a:r>
            <a:r>
              <a:rPr lang="en-US" b="1" dirty="0" err="1">
                <a:effectLst>
                  <a:outerShdw blurRad="38100" dist="38100" dir="2700000" algn="tl">
                    <a:srgbClr val="000000">
                      <a:alpha val="43137"/>
                    </a:srgbClr>
                  </a:outerShdw>
                </a:effectLst>
              </a:rPr>
              <a:t>digunakan</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untuk</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mengevaluasi</a:t>
            </a:r>
            <a:r>
              <a:rPr lang="en-US" b="1" dirty="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dan</a:t>
            </a:r>
            <a:r>
              <a:rPr lang="en-US" b="1" dirty="0" smtClean="0">
                <a:effectLst>
                  <a:outerShdw blurRad="38100" dist="38100" dir="2700000" algn="tl">
                    <a:srgbClr val="000000">
                      <a:alpha val="43137"/>
                    </a:srgbClr>
                  </a:outerShdw>
                </a:effectLst>
              </a:rPr>
              <a:t> </a:t>
            </a:r>
            <a:r>
              <a:rPr lang="fi-FI" b="1" dirty="0" smtClean="0">
                <a:effectLst>
                  <a:outerShdw blurRad="38100" dist="38100" dir="2700000" algn="tl">
                    <a:srgbClr val="000000">
                      <a:alpha val="43137"/>
                    </a:srgbClr>
                  </a:outerShdw>
                </a:effectLst>
              </a:rPr>
              <a:t>memastikan </a:t>
            </a:r>
            <a:r>
              <a:rPr lang="fi-FI" b="1" dirty="0">
                <a:effectLst>
                  <a:outerShdw blurRad="38100" dist="38100" dir="2700000" algn="tl">
                    <a:srgbClr val="000000">
                      <a:alpha val="43137"/>
                    </a:srgbClr>
                  </a:outerShdw>
                </a:effectLst>
              </a:rPr>
              <a:t>bahwa perumusan kebijakan </a:t>
            </a:r>
            <a:r>
              <a:rPr lang="fi-FI" b="1" dirty="0" smtClean="0">
                <a:effectLst>
                  <a:outerShdw blurRad="38100" dist="38100" dir="2700000" algn="tl">
                    <a:srgbClr val="000000">
                      <a:alpha val="43137"/>
                    </a:srgbClr>
                  </a:outerShdw>
                </a:effectLst>
              </a:rPr>
              <a:t>perencanaan </a:t>
            </a:r>
            <a:r>
              <a:rPr lang="en-US" b="1" dirty="0" err="1" smtClean="0">
                <a:effectLst>
                  <a:outerShdw blurRad="38100" dist="38100" dir="2700000" algn="tl">
                    <a:srgbClr val="000000">
                      <a:alpha val="43137"/>
                    </a:srgbClr>
                  </a:outerShdw>
                </a:effectLst>
              </a:rPr>
              <a:t>pembangunan</a:t>
            </a:r>
            <a:r>
              <a:rPr lang="en-US" b="1" dirty="0" smtClean="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jangka</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menengah</a:t>
            </a:r>
            <a:r>
              <a:rPr lang="en-US" b="1" dirty="0">
                <a:effectLst>
                  <a:outerShdw blurRad="38100" dist="38100" dir="2700000" algn="tl">
                    <a:srgbClr val="000000">
                      <a:alpha val="43137"/>
                    </a:srgbClr>
                  </a:outerShdw>
                </a:effectLst>
              </a:rPr>
              <a:t> </a:t>
            </a:r>
            <a:r>
              <a:rPr lang="en-US" b="1" dirty="0" smtClean="0">
                <a:effectLst>
                  <a:outerShdw blurRad="38100" dist="38100" dir="2700000" algn="tl">
                    <a:srgbClr val="000000">
                      <a:alpha val="43137"/>
                    </a:srgbClr>
                  </a:outerShdw>
                </a:effectLst>
              </a:rPr>
              <a:t>Daerah </a:t>
            </a:r>
            <a:r>
              <a:rPr lang="en-US" b="1" dirty="0" err="1" smtClean="0">
                <a:effectLst>
                  <a:outerShdw blurRad="38100" dist="38100" dir="2700000" algn="tl">
                    <a:srgbClr val="000000">
                      <a:alpha val="43137"/>
                    </a:srgbClr>
                  </a:outerShdw>
                </a:effectLst>
              </a:rPr>
              <a:t>antarkabupaten</a:t>
            </a:r>
            <a:r>
              <a:rPr lang="en-US" b="1" dirty="0" smtClean="0">
                <a:effectLst>
                  <a:outerShdw blurRad="38100" dist="38100" dir="2700000" algn="tl">
                    <a:srgbClr val="000000">
                      <a:alpha val="43137"/>
                    </a:srgbClr>
                  </a:outerShdw>
                </a:effectLst>
              </a:rPr>
              <a:t>/</a:t>
            </a:r>
            <a:r>
              <a:rPr lang="en-US" b="1" dirty="0" err="1" smtClean="0">
                <a:effectLst>
                  <a:outerShdw blurRad="38100" dist="38100" dir="2700000" algn="tl">
                    <a:srgbClr val="000000">
                      <a:alpha val="43137"/>
                    </a:srgbClr>
                  </a:outerShdw>
                </a:effectLst>
              </a:rPr>
              <a:t>kota</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telah</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berpedoman</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pada</a:t>
            </a:r>
            <a:r>
              <a:rPr lang="en-US" b="1" dirty="0">
                <a:effectLst>
                  <a:outerShdw blurRad="38100" dist="38100" dir="2700000" algn="tl">
                    <a:srgbClr val="000000">
                      <a:alpha val="43137"/>
                    </a:srgbClr>
                  </a:outerShdw>
                </a:effectLst>
              </a:rPr>
              <a:t> </a:t>
            </a:r>
            <a:r>
              <a:rPr lang="en-US" dirty="0"/>
              <a:t>RPJPD </a:t>
            </a:r>
            <a:r>
              <a:rPr lang="en-US" dirty="0" err="1" smtClean="0"/>
              <a:t>dan</a:t>
            </a:r>
            <a:r>
              <a:rPr lang="en-US" dirty="0" smtClean="0"/>
              <a:t> </a:t>
            </a:r>
            <a:r>
              <a:rPr lang="en-US" b="1" dirty="0" smtClean="0">
                <a:effectLst>
                  <a:outerShdw blurRad="38100" dist="38100" dir="2700000" algn="tl">
                    <a:srgbClr val="000000">
                      <a:alpha val="43137"/>
                    </a:srgbClr>
                  </a:outerShdw>
                </a:effectLst>
              </a:rPr>
              <a:t>RTRW </a:t>
            </a:r>
            <a:r>
              <a:rPr lang="en-US" b="1" dirty="0" err="1">
                <a:effectLst>
                  <a:outerShdw blurRad="38100" dist="38100" dir="2700000" algn="tl">
                    <a:srgbClr val="000000">
                      <a:alpha val="43137"/>
                    </a:srgbClr>
                  </a:outerShdw>
                </a:effectLst>
              </a:rPr>
              <a:t>kabupaten</a:t>
            </a:r>
            <a:r>
              <a:rPr lang="en-US" b="1" dirty="0">
                <a:effectLst>
                  <a:outerShdw blurRad="38100" dist="38100" dir="2700000" algn="tl">
                    <a:srgbClr val="000000">
                      <a:alpha val="43137"/>
                    </a:srgbClr>
                  </a:outerShdw>
                </a:effectLst>
              </a:rPr>
              <a:t>/</a:t>
            </a:r>
            <a:r>
              <a:rPr lang="en-US" b="1" dirty="0" err="1">
                <a:effectLst>
                  <a:outerShdw blurRad="38100" dist="38100" dir="2700000" algn="tl">
                    <a:srgbClr val="000000">
                      <a:alpha val="43137"/>
                    </a:srgbClr>
                  </a:outerShdw>
                </a:effectLst>
              </a:rPr>
              <a:t>kota</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masing-masing</a:t>
            </a:r>
            <a:r>
              <a:rPr lang="en-US" dirty="0"/>
              <a:t>, </a:t>
            </a:r>
            <a:r>
              <a:rPr lang="en-US" dirty="0" err="1"/>
              <a:t>mengacu</a:t>
            </a:r>
            <a:r>
              <a:rPr lang="en-US" dirty="0"/>
              <a:t> </a:t>
            </a:r>
            <a:r>
              <a:rPr lang="en-US" dirty="0" err="1" smtClean="0"/>
              <a:t>pada</a:t>
            </a:r>
            <a:r>
              <a:rPr lang="en-US" dirty="0" smtClean="0"/>
              <a:t> RPJMD </a:t>
            </a:r>
            <a:r>
              <a:rPr lang="en-US" b="1" dirty="0" err="1">
                <a:effectLst>
                  <a:outerShdw blurRad="38100" dist="38100" dir="2700000" algn="tl">
                    <a:srgbClr val="000000">
                      <a:alpha val="43137"/>
                    </a:srgbClr>
                  </a:outerShdw>
                </a:effectLst>
              </a:rPr>
              <a:t>dan</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memperhatikan</a:t>
            </a:r>
            <a:r>
              <a:rPr lang="en-US" b="1" dirty="0">
                <a:effectLst>
                  <a:outerShdw blurRad="38100" dist="38100" dir="2700000" algn="tl">
                    <a:srgbClr val="000000">
                      <a:alpha val="43137"/>
                    </a:srgbClr>
                  </a:outerShdw>
                </a:effectLst>
              </a:rPr>
              <a:t> RTRW </a:t>
            </a:r>
            <a:r>
              <a:rPr lang="en-US" b="1" dirty="0" err="1">
                <a:effectLst>
                  <a:outerShdw blurRad="38100" dist="38100" dir="2700000" algn="tl">
                    <a:srgbClr val="000000">
                      <a:alpha val="43137"/>
                    </a:srgbClr>
                  </a:outerShdw>
                </a:effectLst>
              </a:rPr>
              <a:t>kabupaten</a:t>
            </a:r>
            <a:r>
              <a:rPr lang="en-US" b="1" dirty="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kotalainnya</a:t>
            </a:r>
            <a:r>
              <a:rPr lang="en-US" dirty="0"/>
              <a:t>.</a:t>
            </a:r>
            <a:endParaRPr lang="en-US" dirty="0" smtClean="0"/>
          </a:p>
        </p:txBody>
      </p:sp>
    </p:spTree>
    <p:extLst>
      <p:ext uri="{BB962C8B-B14F-4D97-AF65-F5344CB8AC3E}">
        <p14:creationId xmlns:p14="http://schemas.microsoft.com/office/powerpoint/2010/main" val="289133619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a:solidFill>
            <a:srgbClr val="00B050"/>
          </a:solidFill>
        </p:spPr>
        <p:txBody>
          <a:bodyPr>
            <a:normAutofit fontScale="90000"/>
          </a:bodyPr>
          <a:lstStyle/>
          <a:p>
            <a:r>
              <a:rPr lang="en-US" dirty="0" err="1" smtClean="0">
                <a:solidFill>
                  <a:schemeClr val="bg1"/>
                </a:solidFill>
              </a:rPr>
              <a:t>Keterkaitan</a:t>
            </a:r>
            <a:r>
              <a:rPr lang="en-US" dirty="0" smtClean="0">
                <a:solidFill>
                  <a:schemeClr val="bg1"/>
                </a:solidFill>
              </a:rPr>
              <a:t> </a:t>
            </a:r>
            <a:r>
              <a:rPr lang="en-US" dirty="0" err="1" smtClean="0">
                <a:solidFill>
                  <a:schemeClr val="bg1"/>
                </a:solidFill>
              </a:rPr>
              <a:t>dengan</a:t>
            </a:r>
            <a:r>
              <a:rPr lang="en-US" dirty="0" smtClean="0">
                <a:solidFill>
                  <a:schemeClr val="bg1"/>
                </a:solidFill>
              </a:rPr>
              <a:t> </a:t>
            </a:r>
            <a:r>
              <a:rPr lang="en-US" dirty="0" err="1" smtClean="0">
                <a:solidFill>
                  <a:schemeClr val="bg1"/>
                </a:solidFill>
              </a:rPr>
              <a:t>Rencana</a:t>
            </a:r>
            <a:r>
              <a:rPr lang="en-US" dirty="0" smtClean="0">
                <a:solidFill>
                  <a:schemeClr val="bg1"/>
                </a:solidFill>
              </a:rPr>
              <a:t> Tata </a:t>
            </a:r>
            <a:r>
              <a:rPr lang="en-US" dirty="0" err="1" smtClean="0">
                <a:solidFill>
                  <a:schemeClr val="bg1"/>
                </a:solidFill>
              </a:rPr>
              <a:t>Ruang</a:t>
            </a:r>
            <a:r>
              <a:rPr lang="en-US" dirty="0" smtClean="0">
                <a:solidFill>
                  <a:schemeClr val="bg1"/>
                </a:solidFill>
              </a:rPr>
              <a:t> di </a:t>
            </a:r>
            <a:r>
              <a:rPr lang="en-US" dirty="0" err="1" smtClean="0">
                <a:solidFill>
                  <a:schemeClr val="bg1"/>
                </a:solidFill>
              </a:rPr>
              <a:t>Permendagri</a:t>
            </a:r>
            <a:r>
              <a:rPr lang="en-US" dirty="0" smtClean="0">
                <a:solidFill>
                  <a:schemeClr val="bg1"/>
                </a:solidFill>
              </a:rPr>
              <a:t> 86/2017</a:t>
            </a:r>
            <a:endParaRPr lang="en-US" dirty="0">
              <a:solidFill>
                <a:schemeClr val="bg1"/>
              </a:solidFill>
            </a:endParaRPr>
          </a:p>
        </p:txBody>
      </p:sp>
      <p:sp>
        <p:nvSpPr>
          <p:cNvPr id="3" name="Content Placeholder 2"/>
          <p:cNvSpPr>
            <a:spLocks noGrp="1"/>
          </p:cNvSpPr>
          <p:nvPr>
            <p:ph idx="1"/>
          </p:nvPr>
        </p:nvSpPr>
        <p:spPr>
          <a:xfrm>
            <a:off x="457200" y="1447800"/>
            <a:ext cx="8458200" cy="5334000"/>
          </a:xfrm>
        </p:spPr>
        <p:txBody>
          <a:bodyPr>
            <a:normAutofit fontScale="70000" lnSpcReduction="20000"/>
          </a:bodyPr>
          <a:lstStyle/>
          <a:p>
            <a:pPr marL="0" indent="0">
              <a:buNone/>
            </a:pPr>
            <a:r>
              <a:rPr lang="en-US" b="1" dirty="0" err="1" smtClean="0">
                <a:effectLst>
                  <a:outerShdw blurRad="38100" dist="38100" dir="2700000" algn="tl">
                    <a:srgbClr val="000000">
                      <a:alpha val="43137"/>
                    </a:srgbClr>
                  </a:outerShdw>
                </a:effectLst>
              </a:rPr>
              <a:t>Pasal</a:t>
            </a:r>
            <a:r>
              <a:rPr lang="en-US" b="1" dirty="0" smtClean="0">
                <a:effectLst>
                  <a:outerShdw blurRad="38100" dist="38100" dir="2700000" algn="tl">
                    <a:srgbClr val="000000">
                      <a:alpha val="43137"/>
                    </a:srgbClr>
                  </a:outerShdw>
                </a:effectLst>
              </a:rPr>
              <a:t> 266</a:t>
            </a:r>
          </a:p>
          <a:p>
            <a:pPr marL="519113" indent="-519113">
              <a:buNone/>
            </a:pPr>
            <a:r>
              <a:rPr lang="en-US" dirty="0" smtClean="0"/>
              <a:t>(3) </a:t>
            </a:r>
            <a:r>
              <a:rPr lang="en-US" dirty="0" err="1" smtClean="0"/>
              <a:t>Pemantauan</a:t>
            </a:r>
            <a:r>
              <a:rPr lang="en-US" dirty="0" smtClean="0"/>
              <a:t> </a:t>
            </a:r>
            <a:r>
              <a:rPr lang="en-US" dirty="0" err="1" smtClean="0"/>
              <a:t>dan</a:t>
            </a:r>
            <a:r>
              <a:rPr lang="en-US" dirty="0" smtClean="0"/>
              <a:t> </a:t>
            </a:r>
            <a:r>
              <a:rPr lang="en-US" dirty="0" err="1" smtClean="0"/>
              <a:t>supervisi</a:t>
            </a:r>
            <a:r>
              <a:rPr lang="en-US" dirty="0" smtClean="0"/>
              <a:t> </a:t>
            </a:r>
            <a:r>
              <a:rPr lang="en-US" dirty="0" err="1" smtClean="0"/>
              <a:t>sebagaimana</a:t>
            </a:r>
            <a:r>
              <a:rPr lang="en-US" dirty="0" smtClean="0"/>
              <a:t> </a:t>
            </a:r>
            <a:r>
              <a:rPr lang="en-US" dirty="0" err="1" smtClean="0"/>
              <a:t>dimaksud</a:t>
            </a:r>
            <a:r>
              <a:rPr lang="en-US" dirty="0" smtClean="0"/>
              <a:t> </a:t>
            </a:r>
            <a:r>
              <a:rPr lang="en-US" dirty="0" err="1" smtClean="0"/>
              <a:t>pada</a:t>
            </a:r>
            <a:r>
              <a:rPr lang="en-US" dirty="0" smtClean="0"/>
              <a:t> </a:t>
            </a:r>
            <a:r>
              <a:rPr lang="en-US" dirty="0" err="1" smtClean="0"/>
              <a:t>ayat</a:t>
            </a:r>
            <a:r>
              <a:rPr lang="en-US" dirty="0" smtClean="0"/>
              <a:t> (2), </a:t>
            </a:r>
            <a:r>
              <a:rPr lang="en-US" b="1" dirty="0" err="1" smtClean="0">
                <a:effectLst>
                  <a:outerShdw blurRad="38100" dist="38100" dir="2700000" algn="tl">
                    <a:srgbClr val="000000">
                      <a:alpha val="43137"/>
                    </a:srgbClr>
                  </a:outerShdw>
                </a:effectLst>
              </a:rPr>
              <a:t>harus</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dapat</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menjamin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perumusan</a:t>
            </a:r>
            <a:r>
              <a:rPr lang="en-US" dirty="0" smtClean="0"/>
              <a:t>:</a:t>
            </a:r>
          </a:p>
          <a:p>
            <a:pPr marL="519113" indent="-519113">
              <a:buAutoNum type="alphaLcPeriod"/>
            </a:pPr>
            <a:r>
              <a:rPr lang="en-US" dirty="0" smtClean="0"/>
              <a:t>..</a:t>
            </a:r>
          </a:p>
          <a:p>
            <a:pPr marL="519113" indent="-519113">
              <a:buAutoNum type="alphaLcPeriod"/>
            </a:pPr>
            <a:r>
              <a:rPr lang="en-US" b="1" dirty="0" err="1" smtClean="0">
                <a:effectLst>
                  <a:outerShdw blurRad="38100" dist="38100" dir="2700000" algn="tl">
                    <a:srgbClr val="000000">
                      <a:alpha val="43137"/>
                    </a:srgbClr>
                  </a:outerShdw>
                </a:effectLst>
              </a:rPr>
              <a:t>arah</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dan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kebijakan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pembangunan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jangka</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panjang</a:t>
            </a:r>
            <a:r>
              <a:rPr lang="en-US" b="1" dirty="0">
                <a:effectLst>
                  <a:outerShdw blurRad="38100" dist="38100" dir="2700000" algn="tl">
                    <a:srgbClr val="000000">
                      <a:alpha val="43137"/>
                    </a:srgbClr>
                  </a:outerShdw>
                </a:effectLst>
              </a:rPr>
              <a:t> </a:t>
            </a:r>
            <a:r>
              <a:rPr lang="en-US" b="1" dirty="0" smtClean="0">
                <a:effectLst>
                  <a:outerShdw blurRad="38100" dist="38100" dir="2700000" algn="tl">
                    <a:srgbClr val="000000">
                      <a:alpha val="43137"/>
                    </a:srgbClr>
                  </a:outerShdw>
                </a:effectLst>
              </a:rPr>
              <a:t>Daerah </a:t>
            </a:r>
            <a:r>
              <a:rPr lang="en-US" b="1" dirty="0" err="1" smtClean="0">
                <a:effectLst>
                  <a:outerShdw blurRad="38100" dist="38100" dir="2700000" algn="tl">
                    <a:srgbClr val="000000">
                      <a:alpha val="43137"/>
                    </a:srgbClr>
                  </a:outerShdw>
                </a:effectLst>
              </a:rPr>
              <a:t>kabupaten</a:t>
            </a:r>
            <a:r>
              <a:rPr lang="en-US" b="1" dirty="0" smtClean="0">
                <a:effectLst>
                  <a:outerShdw blurRad="38100" dist="38100" dir="2700000" algn="tl">
                    <a:srgbClr val="000000">
                      <a:alpha val="43137"/>
                    </a:srgbClr>
                  </a:outerShdw>
                </a:effectLst>
              </a:rPr>
              <a:t>/</a:t>
            </a:r>
            <a:r>
              <a:rPr lang="en-US" b="1" dirty="0" err="1" smtClean="0">
                <a:effectLst>
                  <a:outerShdw blurRad="38100" dist="38100" dir="2700000" algn="tl">
                    <a:srgbClr val="000000">
                      <a:alpha val="43137"/>
                    </a:srgbClr>
                  </a:outerShdw>
                </a:effectLst>
              </a:rPr>
              <a:t>kota</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selaras</a:t>
            </a:r>
            <a:r>
              <a:rPr lang="en-US" b="1" dirty="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dengan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arah</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dan</a:t>
            </a:r>
            <a:r>
              <a:rPr lang="en-US" b="1" dirty="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kebijakan</a:t>
            </a:r>
            <a:r>
              <a:rPr lang="en-US" b="1" dirty="0" smtClean="0">
                <a:effectLst>
                  <a:outerShdw blurRad="38100" dist="38100" dir="2700000" algn="tl">
                    <a:srgbClr val="000000">
                      <a:alpha val="43137"/>
                    </a:srgbClr>
                  </a:outerShdw>
                </a:effectLst>
              </a:rPr>
              <a:t> RTRW </a:t>
            </a:r>
            <a:r>
              <a:rPr lang="en-US" b="1" dirty="0" err="1" smtClean="0">
                <a:effectLst>
                  <a:outerShdw blurRad="38100" dist="38100" dir="2700000" algn="tl">
                    <a:srgbClr val="000000">
                      <a:alpha val="43137"/>
                    </a:srgbClr>
                  </a:outerShdw>
                </a:effectLst>
              </a:rPr>
              <a:t>kabupaten</a:t>
            </a:r>
            <a:r>
              <a:rPr lang="en-US" b="1" dirty="0" smtClean="0">
                <a:effectLst>
                  <a:outerShdw blurRad="38100" dist="38100" dir="2700000" algn="tl">
                    <a:srgbClr val="000000">
                      <a:alpha val="43137"/>
                    </a:srgbClr>
                  </a:outerShdw>
                </a:effectLst>
              </a:rPr>
              <a:t>/</a:t>
            </a:r>
            <a:r>
              <a:rPr lang="en-US" b="1" dirty="0" err="1" smtClean="0">
                <a:effectLst>
                  <a:outerShdw blurRad="38100" dist="38100" dir="2700000" algn="tl">
                    <a:srgbClr val="000000">
                      <a:alpha val="43137"/>
                    </a:srgbClr>
                  </a:outerShdw>
                </a:effectLst>
              </a:rPr>
              <a:t>kota</a:t>
            </a:r>
            <a:r>
              <a:rPr lang="en-US" dirty="0" smtClean="0"/>
              <a:t>;</a:t>
            </a:r>
          </a:p>
          <a:p>
            <a:pPr marL="519113" indent="-519113">
              <a:buAutoNum type="alphaLcPeriod"/>
            </a:pPr>
            <a:r>
              <a:rPr lang="en-US" dirty="0" smtClean="0"/>
              <a:t>..</a:t>
            </a:r>
          </a:p>
          <a:p>
            <a:pPr marL="514350" indent="-514350">
              <a:buAutoNum type="alphaLcPeriod" startAt="4"/>
            </a:pPr>
            <a:r>
              <a:rPr lang="en-US" b="1" dirty="0" err="1" smtClean="0">
                <a:effectLst>
                  <a:outerShdw blurRad="38100" dist="38100" dir="2700000" algn="tl">
                    <a:srgbClr val="000000">
                      <a:alpha val="43137"/>
                    </a:srgbClr>
                  </a:outerShdw>
                </a:effectLst>
              </a:rPr>
              <a:t>rencana</a:t>
            </a:r>
            <a:r>
              <a:rPr lang="en-US" b="1" dirty="0" smtClean="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pembangunan</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jangka</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panjang</a:t>
            </a:r>
            <a:r>
              <a:rPr lang="en-US" b="1" dirty="0">
                <a:effectLst>
                  <a:outerShdw blurRad="38100" dist="38100" dir="2700000" algn="tl">
                    <a:srgbClr val="000000">
                      <a:alpha val="43137"/>
                    </a:srgbClr>
                  </a:outerShdw>
                </a:effectLst>
              </a:rPr>
              <a:t> Daerah </a:t>
            </a:r>
            <a:r>
              <a:rPr lang="en-US" b="1" dirty="0" err="1" smtClean="0">
                <a:effectLst>
                  <a:outerShdw blurRad="38100" dist="38100" dir="2700000" algn="tl">
                    <a:srgbClr val="000000">
                      <a:alpha val="43137"/>
                    </a:srgbClr>
                  </a:outerShdw>
                </a:effectLst>
              </a:rPr>
              <a:t>selaras</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dengan</a:t>
            </a:r>
            <a:r>
              <a:rPr lang="en-US" b="1" dirty="0" smtClean="0">
                <a:effectLst>
                  <a:outerShdw blurRad="38100" dist="38100" dir="2700000" algn="tl">
                    <a:srgbClr val="000000">
                      <a:alpha val="43137"/>
                    </a:srgbClr>
                  </a:outerShdw>
                </a:effectLst>
              </a:rPr>
              <a:t> </a:t>
            </a:r>
            <a:r>
              <a:rPr lang="en-US" b="1" dirty="0">
                <a:effectLst>
                  <a:outerShdw blurRad="38100" dist="38100" dir="2700000" algn="tl">
                    <a:srgbClr val="000000">
                      <a:alpha val="43137"/>
                    </a:srgbClr>
                  </a:outerShdw>
                </a:effectLst>
              </a:rPr>
              <a:t>RTRW </a:t>
            </a:r>
            <a:r>
              <a:rPr lang="en-US" b="1" dirty="0" err="1">
                <a:effectLst>
                  <a:outerShdw blurRad="38100" dist="38100" dir="2700000" algn="tl">
                    <a:srgbClr val="000000">
                      <a:alpha val="43137"/>
                    </a:srgbClr>
                  </a:outerShdw>
                </a:effectLst>
              </a:rPr>
              <a:t>kabupaten</a:t>
            </a:r>
            <a:r>
              <a:rPr lang="en-US" b="1" dirty="0">
                <a:effectLst>
                  <a:outerShdw blurRad="38100" dist="38100" dir="2700000" algn="tl">
                    <a:srgbClr val="000000">
                      <a:alpha val="43137"/>
                    </a:srgbClr>
                  </a:outerShdw>
                </a:effectLst>
              </a:rPr>
              <a:t>/</a:t>
            </a:r>
            <a:r>
              <a:rPr lang="en-US" b="1" dirty="0" err="1">
                <a:effectLst>
                  <a:outerShdw blurRad="38100" dist="38100" dir="2700000" algn="tl">
                    <a:srgbClr val="000000">
                      <a:alpha val="43137"/>
                    </a:srgbClr>
                  </a:outerShdw>
                </a:effectLst>
              </a:rPr>
              <a:t>kota</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lainnya</a:t>
            </a:r>
            <a:r>
              <a:rPr lang="en-US" dirty="0" smtClean="0"/>
              <a:t>;</a:t>
            </a:r>
          </a:p>
          <a:p>
            <a:pPr marL="395288" indent="-395288">
              <a:buNone/>
            </a:pPr>
            <a:r>
              <a:rPr lang="en-US" dirty="0"/>
              <a:t>(4) </a:t>
            </a:r>
            <a:r>
              <a:rPr lang="en-US" dirty="0" err="1"/>
              <a:t>Hasil</a:t>
            </a:r>
            <a:r>
              <a:rPr lang="en-US" dirty="0"/>
              <a:t> </a:t>
            </a:r>
            <a:r>
              <a:rPr lang="en-US" dirty="0" err="1"/>
              <a:t>pemantauan</a:t>
            </a:r>
            <a:r>
              <a:rPr lang="en-US" dirty="0"/>
              <a:t> </a:t>
            </a:r>
            <a:r>
              <a:rPr lang="en-US" dirty="0" err="1"/>
              <a:t>dan</a:t>
            </a:r>
            <a:r>
              <a:rPr lang="en-US" dirty="0"/>
              <a:t> </a:t>
            </a:r>
            <a:r>
              <a:rPr lang="en-US" dirty="0" err="1"/>
              <a:t>supervisi</a:t>
            </a:r>
            <a:r>
              <a:rPr lang="en-US" dirty="0"/>
              <a:t> </a:t>
            </a:r>
            <a:r>
              <a:rPr lang="en-US" dirty="0" err="1"/>
              <a:t>sebagaimana</a:t>
            </a:r>
            <a:r>
              <a:rPr lang="en-US" dirty="0"/>
              <a:t> </a:t>
            </a:r>
            <a:r>
              <a:rPr lang="en-US" dirty="0" err="1" smtClean="0"/>
              <a:t>dimaksud</a:t>
            </a:r>
            <a:r>
              <a:rPr lang="en-US" dirty="0" smtClean="0"/>
              <a:t> </a:t>
            </a:r>
            <a:r>
              <a:rPr lang="en-US" dirty="0" err="1" smtClean="0"/>
              <a:t>pada</a:t>
            </a:r>
            <a:r>
              <a:rPr lang="en-US" dirty="0" smtClean="0"/>
              <a:t> </a:t>
            </a:r>
            <a:r>
              <a:rPr lang="en-US" dirty="0" err="1"/>
              <a:t>ayat</a:t>
            </a:r>
            <a:r>
              <a:rPr lang="en-US" dirty="0"/>
              <a:t> (3), </a:t>
            </a:r>
            <a:r>
              <a:rPr lang="en-US" b="1" dirty="0" err="1">
                <a:effectLst>
                  <a:outerShdw blurRad="38100" dist="38100" dir="2700000" algn="tl">
                    <a:srgbClr val="000000">
                      <a:alpha val="43137"/>
                    </a:srgbClr>
                  </a:outerShdw>
                </a:effectLst>
              </a:rPr>
              <a:t>digunakan</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untuk</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mengevaluasi</a:t>
            </a:r>
            <a:r>
              <a:rPr lang="en-US" b="1" dirty="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dan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memastikan</a:t>
            </a:r>
            <a:r>
              <a:rPr lang="en-US" b="1" dirty="0" smtClean="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perumusan</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kebijakan</a:t>
            </a:r>
            <a:r>
              <a:rPr lang="en-US" b="1" dirty="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perencanaan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pembangunan</a:t>
            </a:r>
            <a:r>
              <a:rPr lang="en-US" b="1" dirty="0" smtClean="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jangka</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panjang</a:t>
            </a:r>
            <a:r>
              <a:rPr lang="en-US" b="1" dirty="0">
                <a:effectLst>
                  <a:outerShdw blurRad="38100" dist="38100" dir="2700000" algn="tl">
                    <a:srgbClr val="000000">
                      <a:alpha val="43137"/>
                    </a:srgbClr>
                  </a:outerShdw>
                </a:effectLst>
              </a:rPr>
              <a:t> Daerah </a:t>
            </a:r>
            <a:r>
              <a:rPr lang="en-US" b="1" dirty="0" err="1" smtClean="0">
                <a:effectLst>
                  <a:outerShdw blurRad="38100" dist="38100" dir="2700000" algn="tl">
                    <a:srgbClr val="000000">
                      <a:alpha val="43137"/>
                    </a:srgbClr>
                  </a:outerShdw>
                </a:effectLst>
              </a:rPr>
              <a:t>kabupaten</a:t>
            </a:r>
            <a:r>
              <a:rPr lang="en-US" b="1" dirty="0" smtClean="0">
                <a:effectLst>
                  <a:outerShdw blurRad="38100" dist="38100" dir="2700000" algn="tl">
                    <a:srgbClr val="000000">
                      <a:alpha val="43137"/>
                    </a:srgbClr>
                  </a:outerShdw>
                </a:effectLst>
              </a:rPr>
              <a:t>/</a:t>
            </a:r>
            <a:r>
              <a:rPr lang="en-US" b="1" dirty="0" err="1" smtClean="0">
                <a:effectLst>
                  <a:outerShdw blurRad="38100" dist="38100" dir="2700000" algn="tl">
                    <a:srgbClr val="000000">
                      <a:alpha val="43137"/>
                    </a:srgbClr>
                  </a:outerShdw>
                </a:effectLst>
              </a:rPr>
              <a:t>kota</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telah</a:t>
            </a:r>
            <a:r>
              <a:rPr lang="en-US" b="1" dirty="0" smtClean="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mengacu</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pada</a:t>
            </a:r>
            <a:r>
              <a:rPr lang="en-US" b="1" dirty="0">
                <a:effectLst>
                  <a:outerShdw blurRad="38100" dist="38100" dir="2700000" algn="tl">
                    <a:srgbClr val="000000">
                      <a:alpha val="43137"/>
                    </a:srgbClr>
                  </a:outerShdw>
                </a:effectLst>
              </a:rPr>
              <a:t> </a:t>
            </a:r>
            <a:r>
              <a:rPr lang="en-US" dirty="0"/>
              <a:t>RPJPD </a:t>
            </a:r>
            <a:r>
              <a:rPr lang="en-US" dirty="0" err="1"/>
              <a:t>provinsi</a:t>
            </a:r>
            <a:r>
              <a:rPr lang="en-US" dirty="0"/>
              <a:t> </a:t>
            </a:r>
            <a:r>
              <a:rPr lang="en-US" b="1" dirty="0" err="1">
                <a:effectLst>
                  <a:outerShdw blurRad="38100" dist="38100" dir="2700000" algn="tl">
                    <a:srgbClr val="000000">
                      <a:alpha val="43137"/>
                    </a:srgbClr>
                  </a:outerShdw>
                </a:effectLst>
              </a:rPr>
              <a:t>dan</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berpedoman</a:t>
            </a:r>
            <a:r>
              <a:rPr lang="en-US" b="1" dirty="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pada</a:t>
            </a:r>
            <a:r>
              <a:rPr lang="en-US" b="1" dirty="0" smtClean="0">
                <a:effectLst>
                  <a:outerShdw blurRad="38100" dist="38100" dir="2700000" algn="tl">
                    <a:srgbClr val="000000">
                      <a:alpha val="43137"/>
                    </a:srgbClr>
                  </a:outerShdw>
                </a:effectLst>
              </a:rPr>
              <a:t> RTRW </a:t>
            </a:r>
            <a:r>
              <a:rPr lang="en-US" b="1" dirty="0" err="1">
                <a:effectLst>
                  <a:outerShdw blurRad="38100" dist="38100" dir="2700000" algn="tl">
                    <a:srgbClr val="000000">
                      <a:alpha val="43137"/>
                    </a:srgbClr>
                  </a:outerShdw>
                </a:effectLst>
              </a:rPr>
              <a:t>kabupaten</a:t>
            </a:r>
            <a:r>
              <a:rPr lang="en-US" b="1" dirty="0">
                <a:effectLst>
                  <a:outerShdw blurRad="38100" dist="38100" dir="2700000" algn="tl">
                    <a:srgbClr val="000000">
                      <a:alpha val="43137"/>
                    </a:srgbClr>
                  </a:outerShdw>
                </a:effectLst>
              </a:rPr>
              <a:t>/</a:t>
            </a:r>
            <a:r>
              <a:rPr lang="en-US" b="1" dirty="0" err="1">
                <a:effectLst>
                  <a:outerShdw blurRad="38100" dist="38100" dir="2700000" algn="tl">
                    <a:srgbClr val="000000">
                      <a:alpha val="43137"/>
                    </a:srgbClr>
                  </a:outerShdw>
                </a:effectLst>
              </a:rPr>
              <a:t>kota</a:t>
            </a:r>
            <a:r>
              <a:rPr lang="en-US" dirty="0"/>
              <a:t> </a:t>
            </a:r>
            <a:r>
              <a:rPr lang="en-US" b="1" dirty="0" err="1">
                <a:effectLst>
                  <a:outerShdw blurRad="38100" dist="38100" dir="2700000" algn="tl">
                    <a:srgbClr val="000000">
                      <a:alpha val="43137"/>
                    </a:srgbClr>
                  </a:outerShdw>
                </a:effectLst>
              </a:rPr>
              <a:t>serta</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memperhatikan</a:t>
            </a:r>
            <a:r>
              <a:rPr lang="en-US" b="1" dirty="0">
                <a:effectLst>
                  <a:outerShdw blurRad="38100" dist="38100" dir="2700000" algn="tl">
                    <a:srgbClr val="000000">
                      <a:alpha val="43137"/>
                    </a:srgbClr>
                  </a:outerShdw>
                </a:effectLst>
              </a:rPr>
              <a:t> </a:t>
            </a:r>
            <a:r>
              <a:rPr lang="en-US" dirty="0"/>
              <a:t>RPJPD </a:t>
            </a:r>
            <a:r>
              <a:rPr lang="en-US" dirty="0" err="1" smtClean="0"/>
              <a:t>dan</a:t>
            </a:r>
            <a:r>
              <a:rPr lang="en-US" b="1" dirty="0" smtClean="0"/>
              <a:t> </a:t>
            </a:r>
            <a:r>
              <a:rPr lang="en-US" b="1" dirty="0" smtClean="0">
                <a:effectLst>
                  <a:outerShdw blurRad="38100" dist="38100" dir="2700000" algn="tl">
                    <a:srgbClr val="000000">
                      <a:alpha val="43137"/>
                    </a:srgbClr>
                  </a:outerShdw>
                </a:effectLst>
              </a:rPr>
              <a:t>RTRW </a:t>
            </a:r>
            <a:r>
              <a:rPr lang="en-US" b="1" dirty="0" err="1">
                <a:effectLst>
                  <a:outerShdw blurRad="38100" dist="38100" dir="2700000" algn="tl">
                    <a:srgbClr val="000000">
                      <a:alpha val="43137"/>
                    </a:srgbClr>
                  </a:outerShdw>
                </a:effectLst>
              </a:rPr>
              <a:t>kabupaten</a:t>
            </a:r>
            <a:r>
              <a:rPr lang="en-US" b="1" dirty="0">
                <a:effectLst>
                  <a:outerShdw blurRad="38100" dist="38100" dir="2700000" algn="tl">
                    <a:srgbClr val="000000">
                      <a:alpha val="43137"/>
                    </a:srgbClr>
                  </a:outerShdw>
                </a:effectLst>
              </a:rPr>
              <a:t>/</a:t>
            </a:r>
            <a:r>
              <a:rPr lang="en-US" b="1" dirty="0" err="1">
                <a:effectLst>
                  <a:outerShdw blurRad="38100" dist="38100" dir="2700000" algn="tl">
                    <a:srgbClr val="000000">
                      <a:alpha val="43137"/>
                    </a:srgbClr>
                  </a:outerShdw>
                </a:effectLst>
              </a:rPr>
              <a:t>kota</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lainnya</a:t>
            </a:r>
            <a:r>
              <a:rPr lang="en-US" dirty="0"/>
              <a:t>.</a:t>
            </a:r>
            <a:endParaRPr lang="en-US" dirty="0" smtClean="0"/>
          </a:p>
        </p:txBody>
      </p:sp>
    </p:spTree>
    <p:extLst>
      <p:ext uri="{BB962C8B-B14F-4D97-AF65-F5344CB8AC3E}">
        <p14:creationId xmlns:p14="http://schemas.microsoft.com/office/powerpoint/2010/main" val="165109349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1219200"/>
          </a:xfrm>
          <a:solidFill>
            <a:srgbClr val="0070C0"/>
          </a:solidFill>
        </p:spPr>
        <p:txBody>
          <a:bodyPr>
            <a:normAutofit fontScale="90000"/>
          </a:bodyPr>
          <a:lstStyle/>
          <a:p>
            <a:r>
              <a:rPr lang="en-US" dirty="0" err="1" smtClean="0">
                <a:solidFill>
                  <a:schemeClr val="bg1"/>
                </a:solidFill>
              </a:rPr>
              <a:t>Keterkaitan</a:t>
            </a:r>
            <a:r>
              <a:rPr lang="en-US" dirty="0" smtClean="0">
                <a:solidFill>
                  <a:schemeClr val="bg1"/>
                </a:solidFill>
              </a:rPr>
              <a:t> </a:t>
            </a:r>
            <a:r>
              <a:rPr lang="en-US" dirty="0" err="1" smtClean="0">
                <a:solidFill>
                  <a:schemeClr val="bg1"/>
                </a:solidFill>
              </a:rPr>
              <a:t>dengan</a:t>
            </a:r>
            <a:r>
              <a:rPr lang="en-US" dirty="0" smtClean="0">
                <a:solidFill>
                  <a:schemeClr val="bg1"/>
                </a:solidFill>
              </a:rPr>
              <a:t> </a:t>
            </a:r>
            <a:r>
              <a:rPr lang="en-US" dirty="0" err="1" smtClean="0">
                <a:solidFill>
                  <a:schemeClr val="bg1"/>
                </a:solidFill>
              </a:rPr>
              <a:t>Rencana</a:t>
            </a:r>
            <a:r>
              <a:rPr lang="en-US" dirty="0" smtClean="0">
                <a:solidFill>
                  <a:schemeClr val="bg1"/>
                </a:solidFill>
              </a:rPr>
              <a:t> Tata </a:t>
            </a:r>
            <a:r>
              <a:rPr lang="en-US" dirty="0" err="1" smtClean="0">
                <a:solidFill>
                  <a:schemeClr val="bg1"/>
                </a:solidFill>
              </a:rPr>
              <a:t>Ruang</a:t>
            </a:r>
            <a:r>
              <a:rPr lang="en-US" dirty="0" smtClean="0">
                <a:solidFill>
                  <a:schemeClr val="bg1"/>
                </a:solidFill>
              </a:rPr>
              <a:t> di </a:t>
            </a:r>
            <a:r>
              <a:rPr lang="en-US" dirty="0" err="1" smtClean="0">
                <a:solidFill>
                  <a:schemeClr val="bg1"/>
                </a:solidFill>
              </a:rPr>
              <a:t>Permendagri</a:t>
            </a:r>
            <a:r>
              <a:rPr lang="en-US" dirty="0" smtClean="0">
                <a:solidFill>
                  <a:schemeClr val="bg1"/>
                </a:solidFill>
              </a:rPr>
              <a:t> 86/2017</a:t>
            </a:r>
            <a:endParaRPr lang="en-US" dirty="0">
              <a:solidFill>
                <a:schemeClr val="bg1"/>
              </a:solidFill>
            </a:endParaRPr>
          </a:p>
        </p:txBody>
      </p:sp>
      <p:sp>
        <p:nvSpPr>
          <p:cNvPr id="3" name="Content Placeholder 2"/>
          <p:cNvSpPr>
            <a:spLocks noGrp="1"/>
          </p:cNvSpPr>
          <p:nvPr>
            <p:ph idx="1"/>
          </p:nvPr>
        </p:nvSpPr>
        <p:spPr>
          <a:xfrm>
            <a:off x="457200" y="1447800"/>
            <a:ext cx="8305800" cy="4953000"/>
          </a:xfrm>
        </p:spPr>
        <p:txBody>
          <a:bodyPr>
            <a:normAutofit/>
          </a:bodyPr>
          <a:lstStyle/>
          <a:p>
            <a:pPr marL="0" indent="0">
              <a:buNone/>
            </a:pPr>
            <a:r>
              <a:rPr lang="en-US" dirty="0" smtClean="0"/>
              <a:t>Dan </a:t>
            </a:r>
            <a:r>
              <a:rPr lang="en-US" dirty="0" err="1" smtClean="0"/>
              <a:t>seterusnya</a:t>
            </a:r>
            <a:r>
              <a:rPr lang="en-US" dirty="0" smtClean="0"/>
              <a:t> </a:t>
            </a:r>
            <a:r>
              <a:rPr lang="en-US" dirty="0" err="1" smtClean="0"/>
              <a:t>juga</a:t>
            </a:r>
            <a:r>
              <a:rPr lang="en-US" dirty="0" smtClean="0"/>
              <a:t> </a:t>
            </a:r>
            <a:r>
              <a:rPr lang="en-US" dirty="0" err="1" smtClean="0"/>
              <a:t>dikaitkan</a:t>
            </a:r>
            <a:r>
              <a:rPr lang="en-US" dirty="0" smtClean="0"/>
              <a:t> di:</a:t>
            </a:r>
          </a:p>
          <a:p>
            <a:r>
              <a:rPr lang="en-US" sz="2800" dirty="0" err="1" smtClean="0"/>
              <a:t>Pasal</a:t>
            </a:r>
            <a:r>
              <a:rPr lang="en-US" sz="2800" dirty="0" smtClean="0"/>
              <a:t> 272 </a:t>
            </a:r>
            <a:r>
              <a:rPr lang="en-US" sz="2800" dirty="0" err="1" smtClean="0"/>
              <a:t>Ayat</a:t>
            </a:r>
            <a:r>
              <a:rPr lang="en-US" sz="2800" dirty="0" smtClean="0"/>
              <a:t> (4) </a:t>
            </a:r>
            <a:r>
              <a:rPr lang="en-US" sz="2800" dirty="0" err="1" smtClean="0"/>
              <a:t>dalam</a:t>
            </a:r>
            <a:r>
              <a:rPr lang="en-US" sz="2800" dirty="0" smtClean="0"/>
              <a:t> </a:t>
            </a:r>
            <a:r>
              <a:rPr lang="en-US" sz="2800" dirty="0" err="1" smtClean="0"/>
              <a:t>konteks</a:t>
            </a:r>
            <a:r>
              <a:rPr lang="en-US" sz="2800" dirty="0"/>
              <a:t> </a:t>
            </a:r>
            <a:r>
              <a:rPr lang="en-US" sz="2800" dirty="0" err="1"/>
              <a:t>Pengendalian</a:t>
            </a:r>
            <a:r>
              <a:rPr lang="en-US" sz="2800" dirty="0"/>
              <a:t> </a:t>
            </a:r>
            <a:r>
              <a:rPr lang="en-US" sz="2800" dirty="0" err="1"/>
              <a:t>dan</a:t>
            </a:r>
            <a:r>
              <a:rPr lang="en-US" sz="2800" dirty="0"/>
              <a:t> </a:t>
            </a:r>
            <a:r>
              <a:rPr lang="en-US" sz="2800" dirty="0" err="1"/>
              <a:t>Evaluasi</a:t>
            </a:r>
            <a:r>
              <a:rPr lang="en-US" sz="2800" dirty="0"/>
              <a:t> </a:t>
            </a:r>
            <a:r>
              <a:rPr lang="en-US" sz="2800" dirty="0" err="1"/>
              <a:t>Perencanaan</a:t>
            </a:r>
            <a:r>
              <a:rPr lang="en-US" sz="2800" dirty="0"/>
              <a:t> </a:t>
            </a:r>
            <a:r>
              <a:rPr lang="en-US" sz="2800" dirty="0" smtClean="0"/>
              <a:t>Pembangunan Daerah </a:t>
            </a:r>
            <a:r>
              <a:rPr lang="en-US" sz="2800" dirty="0" err="1"/>
              <a:t>Lingkup</a:t>
            </a:r>
            <a:r>
              <a:rPr lang="en-US" sz="2800" dirty="0"/>
              <a:t> </a:t>
            </a:r>
            <a:r>
              <a:rPr lang="en-US" sz="2800" dirty="0" err="1"/>
              <a:t>Kabupaten</a:t>
            </a:r>
            <a:r>
              <a:rPr lang="en-US" sz="2800" dirty="0"/>
              <a:t>/Kota</a:t>
            </a:r>
            <a:endParaRPr lang="en-US" sz="2800" dirty="0" smtClean="0"/>
          </a:p>
          <a:p>
            <a:r>
              <a:rPr lang="en-US" sz="2800" dirty="0" err="1" smtClean="0"/>
              <a:t>Pasal</a:t>
            </a:r>
            <a:r>
              <a:rPr lang="en-US" sz="2800" dirty="0" smtClean="0"/>
              <a:t> 323 </a:t>
            </a:r>
            <a:r>
              <a:rPr lang="en-US" sz="2800" dirty="0" err="1" smtClean="0"/>
              <a:t>Ayat</a:t>
            </a:r>
            <a:r>
              <a:rPr lang="en-US" sz="2800" dirty="0" smtClean="0"/>
              <a:t> (2), </a:t>
            </a:r>
            <a:r>
              <a:rPr lang="en-US" sz="2800" dirty="0" err="1" smtClean="0"/>
              <a:t>Ayat</a:t>
            </a:r>
            <a:r>
              <a:rPr lang="en-US" sz="2800" dirty="0" smtClean="0"/>
              <a:t> (3) </a:t>
            </a:r>
            <a:r>
              <a:rPr lang="en-US" sz="2800" dirty="0" err="1" smtClean="0"/>
              <a:t>terkait</a:t>
            </a:r>
            <a:r>
              <a:rPr lang="en-US" sz="2800" dirty="0"/>
              <a:t> Tata Cara </a:t>
            </a:r>
            <a:r>
              <a:rPr lang="en-US" sz="2800" dirty="0" err="1"/>
              <a:t>Evaluasi</a:t>
            </a:r>
            <a:r>
              <a:rPr lang="en-US" sz="2800" dirty="0"/>
              <a:t> </a:t>
            </a:r>
            <a:r>
              <a:rPr lang="en-US" sz="2800" dirty="0" err="1"/>
              <a:t>Rancangan</a:t>
            </a:r>
            <a:r>
              <a:rPr lang="en-US" sz="2800" dirty="0"/>
              <a:t> </a:t>
            </a:r>
            <a:r>
              <a:rPr lang="en-US" sz="2800" dirty="0" err="1"/>
              <a:t>Peraturan</a:t>
            </a:r>
            <a:r>
              <a:rPr lang="en-US" sz="2800" dirty="0"/>
              <a:t> Daerah </a:t>
            </a:r>
            <a:r>
              <a:rPr lang="en-US" sz="2800" dirty="0" err="1" smtClean="0"/>
              <a:t>Provinsi</a:t>
            </a:r>
            <a:r>
              <a:rPr lang="en-US" sz="2800" dirty="0" smtClean="0"/>
              <a:t> </a:t>
            </a:r>
            <a:r>
              <a:rPr lang="en-US" sz="2800" dirty="0" err="1" smtClean="0"/>
              <a:t>tentang</a:t>
            </a:r>
            <a:r>
              <a:rPr lang="en-US" sz="2800" dirty="0" smtClean="0"/>
              <a:t> </a:t>
            </a:r>
            <a:r>
              <a:rPr lang="en-US" sz="2800" dirty="0"/>
              <a:t>RPJPD </a:t>
            </a:r>
            <a:r>
              <a:rPr lang="en-US" sz="2800" dirty="0" err="1"/>
              <a:t>dan</a:t>
            </a:r>
            <a:r>
              <a:rPr lang="en-US" sz="2800" dirty="0"/>
              <a:t> RPJMD</a:t>
            </a:r>
            <a:endParaRPr lang="en-US" sz="2800" dirty="0" smtClean="0"/>
          </a:p>
          <a:p>
            <a:r>
              <a:rPr lang="en-US" sz="2800" dirty="0" err="1" smtClean="0"/>
              <a:t>Pasal</a:t>
            </a:r>
            <a:r>
              <a:rPr lang="en-US" sz="2800" dirty="0" smtClean="0"/>
              <a:t> 334 </a:t>
            </a:r>
            <a:r>
              <a:rPr lang="en-US" sz="2800" dirty="0" err="1" smtClean="0"/>
              <a:t>Ayat</a:t>
            </a:r>
            <a:r>
              <a:rPr lang="en-US" sz="2800" dirty="0" smtClean="0"/>
              <a:t> (2), </a:t>
            </a:r>
            <a:r>
              <a:rPr lang="en-US" sz="2800" dirty="0" err="1" smtClean="0"/>
              <a:t>Ayat</a:t>
            </a:r>
            <a:r>
              <a:rPr lang="en-US" sz="2800" dirty="0" smtClean="0"/>
              <a:t> (3) </a:t>
            </a:r>
            <a:r>
              <a:rPr lang="en-US" sz="2800" dirty="0" err="1" smtClean="0"/>
              <a:t>terkait</a:t>
            </a:r>
            <a:r>
              <a:rPr lang="en-US" sz="2800" dirty="0"/>
              <a:t> Tata Cara </a:t>
            </a:r>
            <a:r>
              <a:rPr lang="en-US" sz="2800" dirty="0" err="1"/>
              <a:t>Evaluasi</a:t>
            </a:r>
            <a:r>
              <a:rPr lang="en-US" sz="2800" dirty="0"/>
              <a:t> </a:t>
            </a:r>
            <a:r>
              <a:rPr lang="en-US" sz="2800" dirty="0" err="1"/>
              <a:t>Rancangan</a:t>
            </a:r>
            <a:r>
              <a:rPr lang="en-US" sz="2800" dirty="0"/>
              <a:t> </a:t>
            </a:r>
            <a:r>
              <a:rPr lang="en-US" sz="2800" dirty="0" err="1"/>
              <a:t>Peraturan</a:t>
            </a:r>
            <a:r>
              <a:rPr lang="en-US" sz="2800" dirty="0"/>
              <a:t> </a:t>
            </a:r>
            <a:r>
              <a:rPr lang="en-US" sz="2800" dirty="0" smtClean="0"/>
              <a:t>Daerah </a:t>
            </a:r>
            <a:r>
              <a:rPr lang="en-US" sz="2800" dirty="0" err="1" smtClean="0"/>
              <a:t>Kabupaten</a:t>
            </a:r>
            <a:r>
              <a:rPr lang="en-US" sz="2800" dirty="0" smtClean="0"/>
              <a:t>/</a:t>
            </a:r>
            <a:r>
              <a:rPr lang="en-US" sz="2800" dirty="0" err="1" smtClean="0"/>
              <a:t>kota</a:t>
            </a:r>
            <a:r>
              <a:rPr lang="en-US" sz="2800" dirty="0" smtClean="0"/>
              <a:t> </a:t>
            </a:r>
            <a:r>
              <a:rPr lang="en-US" sz="2800" dirty="0" err="1" smtClean="0"/>
              <a:t>tentang</a:t>
            </a:r>
            <a:r>
              <a:rPr lang="en-US" sz="2800" dirty="0" smtClean="0"/>
              <a:t> </a:t>
            </a:r>
            <a:r>
              <a:rPr lang="en-US" sz="2800" dirty="0"/>
              <a:t>RPJPD </a:t>
            </a:r>
            <a:r>
              <a:rPr lang="en-US" sz="2800" dirty="0" err="1"/>
              <a:t>dan</a:t>
            </a:r>
            <a:r>
              <a:rPr lang="en-US" sz="2800" dirty="0"/>
              <a:t> RPJMD</a:t>
            </a:r>
            <a:endParaRPr lang="en-US" sz="2800" dirty="0" smtClean="0"/>
          </a:p>
          <a:p>
            <a:pPr marL="0" indent="0">
              <a:buNone/>
            </a:pPr>
            <a:endParaRPr lang="en-US" dirty="0" smtClean="0"/>
          </a:p>
        </p:txBody>
      </p:sp>
    </p:spTree>
    <p:extLst>
      <p:ext uri="{BB962C8B-B14F-4D97-AF65-F5344CB8AC3E}">
        <p14:creationId xmlns:p14="http://schemas.microsoft.com/office/powerpoint/2010/main" val="95503053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fontScale="90000"/>
          </a:bodyPr>
          <a:lstStyle/>
          <a:p>
            <a:r>
              <a:rPr lang="en-US" b="1" dirty="0" smtClean="0">
                <a:solidFill>
                  <a:srgbClr val="0070C0"/>
                </a:solidFill>
                <a:effectLst>
                  <a:outerShdw blurRad="38100" dist="38100" dir="2700000" algn="tl">
                    <a:srgbClr val="000000">
                      <a:alpha val="43137"/>
                    </a:srgbClr>
                  </a:outerShdw>
                </a:effectLst>
              </a:rPr>
              <a:t>SIMPULAN KETERHUBUNGAN RENCANA PEMBANGUNAN &amp; RENCANA TATA RUANG WILAYAH</a:t>
            </a:r>
            <a:endParaRPr lang="en-US" b="1" dirty="0">
              <a:solidFill>
                <a:srgbClr val="0070C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981200"/>
            <a:ext cx="8229600" cy="4525963"/>
          </a:xfrm>
        </p:spPr>
        <p:txBody>
          <a:bodyPr>
            <a:normAutofit fontScale="92500" lnSpcReduction="10000"/>
          </a:bodyPr>
          <a:lstStyle/>
          <a:p>
            <a:r>
              <a:rPr lang="en-US" dirty="0" smtClean="0"/>
              <a:t>Rencana Pembangunan dengan Rencana Tata Ruang </a:t>
            </a:r>
            <a:r>
              <a:rPr lang="en-US" b="1" dirty="0" smtClean="0">
                <a:solidFill>
                  <a:srgbClr val="C00000"/>
                </a:solidFill>
                <a:effectLst>
                  <a:outerShdw blurRad="38100" dist="38100" dir="2700000" algn="tl">
                    <a:srgbClr val="000000">
                      <a:alpha val="43137"/>
                    </a:srgbClr>
                  </a:outerShdw>
                </a:effectLst>
              </a:rPr>
              <a:t>tidak dapat dipisahkan</a:t>
            </a:r>
          </a:p>
          <a:p>
            <a:r>
              <a:rPr lang="en-US" dirty="0" smtClean="0"/>
              <a:t>RPJP</a:t>
            </a:r>
            <a:r>
              <a:rPr lang="id-ID" dirty="0" smtClean="0"/>
              <a:t>/RPJM</a:t>
            </a:r>
            <a:r>
              <a:rPr lang="en-US" dirty="0" smtClean="0"/>
              <a:t> &amp; RTRW adalah </a:t>
            </a:r>
            <a:r>
              <a:rPr lang="en-US" b="1" dirty="0" smtClean="0">
                <a:solidFill>
                  <a:srgbClr val="C00000"/>
                </a:solidFill>
                <a:effectLst>
                  <a:outerShdw blurRad="38100" dist="38100" dir="2700000" algn="tl">
                    <a:srgbClr val="000000">
                      <a:alpha val="43137"/>
                    </a:srgbClr>
                  </a:outerShdw>
                </a:effectLst>
              </a:rPr>
              <a:t>seperti satu keping mata uang, masing-masing di satu sisinya</a:t>
            </a:r>
            <a:r>
              <a:rPr lang="en-US" dirty="0" smtClean="0"/>
              <a:t> (aspek spatial/keruangan dan aspek aspatial/kebijakan/program pembangunan)</a:t>
            </a:r>
          </a:p>
          <a:p>
            <a:r>
              <a:rPr lang="en-US" dirty="0" smtClean="0"/>
              <a:t>Rencana Pembangunan dengan Rencana Tata Ruang dalam berbagai tingkatan </a:t>
            </a:r>
            <a:r>
              <a:rPr lang="en-US" b="1" dirty="0" smtClean="0">
                <a:solidFill>
                  <a:srgbClr val="C00000"/>
                </a:solidFill>
                <a:effectLst>
                  <a:outerShdw blurRad="38100" dist="38100" dir="2700000" algn="tl">
                    <a:srgbClr val="000000">
                      <a:alpha val="43137"/>
                    </a:srgbClr>
                  </a:outerShdw>
                </a:effectLst>
              </a:rPr>
              <a:t>saling mengacu, dan secara bersama-sama diacu</a:t>
            </a:r>
            <a:r>
              <a:rPr lang="en-US" dirty="0" smtClean="0"/>
              <a:t> untuk berbagai program dan kegiatan pembangunan di daerah</a:t>
            </a:r>
          </a:p>
          <a:p>
            <a:endParaRPr lang="en-US" dirty="0" smtClean="0"/>
          </a:p>
          <a:p>
            <a:endParaRPr lang="en-US" dirty="0"/>
          </a:p>
        </p:txBody>
      </p:sp>
    </p:spTree>
    <p:extLst>
      <p:ext uri="{BB962C8B-B14F-4D97-AF65-F5344CB8AC3E}">
        <p14:creationId xmlns:p14="http://schemas.microsoft.com/office/powerpoint/2010/main" val="40443250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0" y="41275"/>
            <a:ext cx="9144000" cy="1030271"/>
          </a:xfrm>
          <a:noFill/>
        </p:spPr>
        <p:txBody>
          <a:bodyPr>
            <a:noAutofit/>
          </a:bodyPr>
          <a:lstStyle/>
          <a:p>
            <a:pPr eaLnBrk="1" hangingPunct="1"/>
            <a:r>
              <a:rPr lang="en-US" sz="2400" b="1" dirty="0" smtClean="0">
                <a:solidFill>
                  <a:srgbClr val="002060"/>
                </a:solidFill>
                <a:effectLst>
                  <a:outerShdw blurRad="38100" dist="38100" dir="2700000" algn="tl">
                    <a:srgbClr val="000000">
                      <a:alpha val="43137"/>
                    </a:srgbClr>
                  </a:outerShdw>
                </a:effectLst>
              </a:rPr>
              <a:t>Alur Perencanaan dan Penganggaran </a:t>
            </a:r>
            <a:br>
              <a:rPr lang="en-US" sz="2400" b="1" dirty="0" smtClean="0">
                <a:solidFill>
                  <a:srgbClr val="002060"/>
                </a:solidFill>
                <a:effectLst>
                  <a:outerShdw blurRad="38100" dist="38100" dir="2700000" algn="tl">
                    <a:srgbClr val="000000">
                      <a:alpha val="43137"/>
                    </a:srgbClr>
                  </a:outerShdw>
                </a:effectLst>
              </a:rPr>
            </a:br>
            <a:r>
              <a:rPr lang="en-US" sz="2400" b="1" dirty="0" smtClean="0">
                <a:solidFill>
                  <a:srgbClr val="002060"/>
                </a:solidFill>
                <a:effectLst>
                  <a:outerShdw blurRad="38100" dist="38100" dir="2700000" algn="tl">
                    <a:srgbClr val="000000">
                      <a:alpha val="43137"/>
                    </a:srgbClr>
                  </a:outerShdw>
                </a:effectLst>
              </a:rPr>
              <a:t>Pembangunan </a:t>
            </a:r>
            <a:r>
              <a:rPr lang="en-US" sz="2400" b="1" dirty="0" err="1" smtClean="0">
                <a:solidFill>
                  <a:srgbClr val="002060"/>
                </a:solidFill>
                <a:effectLst>
                  <a:outerShdw blurRad="38100" dist="38100" dir="2700000" algn="tl">
                    <a:srgbClr val="000000">
                      <a:alpha val="43137"/>
                    </a:srgbClr>
                  </a:outerShdw>
                </a:effectLst>
              </a:rPr>
              <a:t>Nasional</a:t>
            </a:r>
            <a:r>
              <a:rPr lang="en-US" sz="2400" b="1" dirty="0" smtClean="0">
                <a:solidFill>
                  <a:srgbClr val="002060"/>
                </a:solidFill>
                <a:effectLst>
                  <a:outerShdw blurRad="38100" dist="38100" dir="2700000" algn="tl">
                    <a:srgbClr val="000000">
                      <a:alpha val="43137"/>
                    </a:srgbClr>
                  </a:outerShdw>
                </a:effectLst>
              </a:rPr>
              <a:t> (</a:t>
            </a:r>
            <a:r>
              <a:rPr lang="id-ID" sz="2400" b="1" dirty="0" smtClean="0">
                <a:solidFill>
                  <a:srgbClr val="002060"/>
                </a:solidFill>
                <a:effectLst>
                  <a:outerShdw blurRad="38100" dist="38100" dir="2700000" algn="tl">
                    <a:srgbClr val="000000">
                      <a:alpha val="43137"/>
                    </a:srgbClr>
                  </a:outerShdw>
                </a:effectLst>
              </a:rPr>
              <a:t>SESUDAH </a:t>
            </a:r>
            <a:r>
              <a:rPr lang="en-US" sz="2400" b="1" dirty="0" smtClean="0">
                <a:solidFill>
                  <a:srgbClr val="002060"/>
                </a:solidFill>
                <a:effectLst>
                  <a:outerShdw blurRad="38100" dist="38100" dir="2700000" algn="tl">
                    <a:srgbClr val="000000">
                      <a:alpha val="43137"/>
                    </a:srgbClr>
                  </a:outerShdw>
                </a:effectLst>
              </a:rPr>
              <a:t>PP 8/2008 &amp; </a:t>
            </a:r>
            <a:r>
              <a:rPr lang="en-US" sz="2400" b="1" dirty="0" err="1" smtClean="0">
                <a:solidFill>
                  <a:srgbClr val="002060"/>
                </a:solidFill>
                <a:effectLst>
                  <a:outerShdw blurRad="38100" dist="38100" dir="2700000" algn="tl">
                    <a:srgbClr val="000000">
                      <a:alpha val="43137"/>
                    </a:srgbClr>
                  </a:outerShdw>
                </a:effectLst>
              </a:rPr>
              <a:t>Permendagri</a:t>
            </a:r>
            <a:r>
              <a:rPr lang="en-US" sz="2400" b="1" dirty="0" smtClean="0">
                <a:solidFill>
                  <a:srgbClr val="002060"/>
                </a:solidFill>
                <a:effectLst>
                  <a:outerShdw blurRad="38100" dist="38100" dir="2700000" algn="tl">
                    <a:srgbClr val="000000">
                      <a:alpha val="43137"/>
                    </a:srgbClr>
                  </a:outerShdw>
                </a:effectLst>
              </a:rPr>
              <a:t> 86/2017) </a:t>
            </a:r>
            <a:r>
              <a:rPr lang="id-ID" sz="2400" b="1" dirty="0" smtClean="0">
                <a:solidFill>
                  <a:srgbClr val="002060"/>
                </a:solidFill>
                <a:effectLst>
                  <a:outerShdw blurRad="38100" dist="38100" dir="2700000" algn="tl">
                    <a:srgbClr val="000000">
                      <a:alpha val="43137"/>
                    </a:srgbClr>
                  </a:outerShdw>
                </a:effectLst>
              </a:rPr>
              <a:t/>
            </a:r>
            <a:br>
              <a:rPr lang="id-ID" sz="2400" b="1" dirty="0" smtClean="0">
                <a:solidFill>
                  <a:srgbClr val="002060"/>
                </a:solidFill>
                <a:effectLst>
                  <a:outerShdw blurRad="38100" dist="38100" dir="2700000" algn="tl">
                    <a:srgbClr val="000000">
                      <a:alpha val="43137"/>
                    </a:srgbClr>
                  </a:outerShdw>
                </a:effectLst>
              </a:rPr>
            </a:br>
            <a:r>
              <a:rPr lang="id-ID" sz="2400" b="1" dirty="0" smtClean="0">
                <a:solidFill>
                  <a:srgbClr val="C00000"/>
                </a:solidFill>
                <a:effectLst>
                  <a:outerShdw blurRad="38100" dist="38100" dir="2700000" algn="tl">
                    <a:srgbClr val="000000">
                      <a:alpha val="43137"/>
                    </a:srgbClr>
                  </a:outerShdw>
                </a:effectLst>
              </a:rPr>
              <a:t>Posisi </a:t>
            </a:r>
            <a:r>
              <a:rPr lang="en-US" sz="2400" b="1" dirty="0" smtClean="0">
                <a:solidFill>
                  <a:srgbClr val="C00000"/>
                </a:solidFill>
                <a:effectLst>
                  <a:outerShdw blurRad="38100" dist="38100" dir="2700000" algn="tl">
                    <a:srgbClr val="000000">
                      <a:alpha val="43137"/>
                    </a:srgbClr>
                  </a:outerShdw>
                </a:effectLst>
              </a:rPr>
              <a:t>RTRW/</a:t>
            </a:r>
            <a:r>
              <a:rPr lang="en-US" sz="2400" b="1" dirty="0" err="1" smtClean="0">
                <a:solidFill>
                  <a:srgbClr val="C00000"/>
                </a:solidFill>
                <a:effectLst>
                  <a:outerShdw blurRad="38100" dist="38100" dir="2700000" algn="tl">
                    <a:srgbClr val="000000">
                      <a:alpha val="43137"/>
                    </a:srgbClr>
                  </a:outerShdw>
                </a:effectLst>
              </a:rPr>
              <a:t>Penataan</a:t>
            </a:r>
            <a:r>
              <a:rPr lang="en-US" sz="2400" b="1" dirty="0" smtClean="0">
                <a:solidFill>
                  <a:srgbClr val="C00000"/>
                </a:solidFill>
                <a:effectLst>
                  <a:outerShdw blurRad="38100" dist="38100" dir="2700000" algn="tl">
                    <a:srgbClr val="000000">
                      <a:alpha val="43137"/>
                    </a:srgbClr>
                  </a:outerShdw>
                </a:effectLst>
              </a:rPr>
              <a:t> </a:t>
            </a:r>
            <a:r>
              <a:rPr lang="en-US" sz="2400" b="1" dirty="0" err="1" smtClean="0">
                <a:solidFill>
                  <a:srgbClr val="C00000"/>
                </a:solidFill>
                <a:effectLst>
                  <a:outerShdw blurRad="38100" dist="38100" dir="2700000" algn="tl">
                    <a:srgbClr val="000000">
                      <a:alpha val="43137"/>
                    </a:srgbClr>
                  </a:outerShdw>
                </a:effectLst>
              </a:rPr>
              <a:t>Ruang</a:t>
            </a:r>
            <a:r>
              <a:rPr lang="id-ID" sz="2400" b="1" dirty="0" smtClean="0">
                <a:solidFill>
                  <a:srgbClr val="C00000"/>
                </a:solidFill>
                <a:effectLst>
                  <a:outerShdw blurRad="38100" dist="38100" dir="2700000" algn="tl">
                    <a:srgbClr val="000000">
                      <a:alpha val="43137"/>
                    </a:srgbClr>
                  </a:outerShdw>
                </a:effectLst>
              </a:rPr>
              <a:t> </a:t>
            </a:r>
            <a:r>
              <a:rPr lang="en-US" sz="2400" b="1" dirty="0" err="1" smtClean="0">
                <a:solidFill>
                  <a:srgbClr val="C00000"/>
                </a:solidFill>
                <a:effectLst>
                  <a:outerShdw blurRad="38100" dist="38100" dir="2700000" algn="tl">
                    <a:srgbClr val="000000">
                      <a:alpha val="43137"/>
                    </a:srgbClr>
                  </a:outerShdw>
                </a:effectLst>
              </a:rPr>
              <a:t>Tetap</a:t>
            </a:r>
            <a:r>
              <a:rPr lang="en-US" sz="2400" b="1" dirty="0" smtClean="0">
                <a:solidFill>
                  <a:srgbClr val="C00000"/>
                </a:solidFill>
                <a:effectLst>
                  <a:outerShdw blurRad="38100" dist="38100" dir="2700000" algn="tl">
                    <a:srgbClr val="000000">
                      <a:alpha val="43137"/>
                    </a:srgbClr>
                  </a:outerShdw>
                </a:effectLst>
              </a:rPr>
              <a:t> </a:t>
            </a:r>
            <a:r>
              <a:rPr lang="id-ID" sz="2400" b="1" dirty="0" smtClean="0">
                <a:solidFill>
                  <a:srgbClr val="C00000"/>
                </a:solidFill>
                <a:effectLst>
                  <a:outerShdw blurRad="38100" dist="38100" dir="2700000" algn="tl">
                    <a:srgbClr val="000000">
                      <a:alpha val="43137"/>
                    </a:srgbClr>
                  </a:outerShdw>
                </a:effectLst>
              </a:rPr>
              <a:t>Sebagai Acuan/Pedoman</a:t>
            </a:r>
            <a:endParaRPr lang="en-US" sz="2400" b="1" dirty="0" smtClean="0">
              <a:solidFill>
                <a:srgbClr val="C00000"/>
              </a:solidFill>
              <a:effectLst>
                <a:outerShdw blurRad="38100" dist="38100" dir="2700000" algn="tl">
                  <a:srgbClr val="000000">
                    <a:alpha val="43137"/>
                  </a:srgbClr>
                </a:outerShdw>
              </a:effectLst>
            </a:endParaRPr>
          </a:p>
        </p:txBody>
      </p:sp>
      <p:sp>
        <p:nvSpPr>
          <p:cNvPr id="14339" name="Rectangle 3"/>
          <p:cNvSpPr>
            <a:spLocks noChangeArrowheads="1"/>
          </p:cNvSpPr>
          <p:nvPr/>
        </p:nvSpPr>
        <p:spPr bwMode="auto">
          <a:xfrm>
            <a:off x="4953000" y="3500422"/>
            <a:ext cx="3048000" cy="2176463"/>
          </a:xfrm>
          <a:prstGeom prst="rect">
            <a:avLst/>
          </a:prstGeom>
          <a:solidFill>
            <a:srgbClr val="FFFFFF"/>
          </a:solidFill>
          <a:ln w="9525">
            <a:solidFill>
              <a:srgbClr val="000000"/>
            </a:solidFill>
            <a:miter lim="800000"/>
            <a:headEnd/>
            <a:tailEnd/>
          </a:ln>
        </p:spPr>
        <p:txBody>
          <a:bodyPr/>
          <a:lstStyle/>
          <a:p>
            <a:endParaRPr lang="en-US"/>
          </a:p>
        </p:txBody>
      </p:sp>
      <p:sp>
        <p:nvSpPr>
          <p:cNvPr id="14340" name="Rectangle 4"/>
          <p:cNvSpPr>
            <a:spLocks noChangeArrowheads="1"/>
          </p:cNvSpPr>
          <p:nvPr/>
        </p:nvSpPr>
        <p:spPr bwMode="auto">
          <a:xfrm>
            <a:off x="5029200" y="1214422"/>
            <a:ext cx="2971800" cy="2178050"/>
          </a:xfrm>
          <a:prstGeom prst="rect">
            <a:avLst/>
          </a:prstGeom>
          <a:solidFill>
            <a:srgbClr val="FFFFFF"/>
          </a:solidFill>
          <a:ln w="9525">
            <a:solidFill>
              <a:srgbClr val="000000"/>
            </a:solidFill>
            <a:miter lim="800000"/>
            <a:headEnd/>
            <a:tailEnd/>
          </a:ln>
        </p:spPr>
        <p:txBody>
          <a:bodyPr/>
          <a:lstStyle/>
          <a:p>
            <a:pPr eaLnBrk="0" hangingPunct="0"/>
            <a:r>
              <a:rPr lang="en-US" sz="1200">
                <a:solidFill>
                  <a:schemeClr val="bg1"/>
                </a:solidFill>
                <a:latin typeface="Verdana" pitchFamily="34" charset="0"/>
                <a:cs typeface="Arial" charset="0"/>
              </a:rPr>
              <a:t>                                      </a:t>
            </a:r>
            <a:endParaRPr lang="en-US" sz="1800">
              <a:solidFill>
                <a:schemeClr val="bg1"/>
              </a:solidFill>
              <a:latin typeface="Verdana" pitchFamily="34" charset="0"/>
              <a:cs typeface="Arial" charset="0"/>
            </a:endParaRPr>
          </a:p>
        </p:txBody>
      </p:sp>
      <p:sp>
        <p:nvSpPr>
          <p:cNvPr id="14341" name="Rectangle 5"/>
          <p:cNvSpPr>
            <a:spLocks noChangeArrowheads="1"/>
          </p:cNvSpPr>
          <p:nvPr/>
        </p:nvSpPr>
        <p:spPr bwMode="auto">
          <a:xfrm>
            <a:off x="762000" y="1214422"/>
            <a:ext cx="4305300" cy="2178050"/>
          </a:xfrm>
          <a:prstGeom prst="rect">
            <a:avLst/>
          </a:prstGeom>
          <a:solidFill>
            <a:srgbClr val="FFFFFF"/>
          </a:solidFill>
          <a:ln w="9525">
            <a:solidFill>
              <a:srgbClr val="000000"/>
            </a:solidFill>
            <a:miter lim="800000"/>
            <a:headEnd/>
            <a:tailEnd/>
          </a:ln>
        </p:spPr>
        <p:txBody>
          <a:bodyPr/>
          <a:lstStyle/>
          <a:p>
            <a:pPr algn="ctr" eaLnBrk="0" hangingPunct="0"/>
            <a:endParaRPr lang="en-US" sz="1800">
              <a:solidFill>
                <a:schemeClr val="bg1"/>
              </a:solidFill>
              <a:latin typeface="Verdana" pitchFamily="34" charset="0"/>
              <a:cs typeface="Arial" charset="0"/>
            </a:endParaRPr>
          </a:p>
        </p:txBody>
      </p:sp>
      <p:sp>
        <p:nvSpPr>
          <p:cNvPr id="14342" name="Rectangle 6"/>
          <p:cNvSpPr>
            <a:spLocks noChangeArrowheads="1"/>
          </p:cNvSpPr>
          <p:nvPr/>
        </p:nvSpPr>
        <p:spPr bwMode="auto">
          <a:xfrm>
            <a:off x="762000" y="3500422"/>
            <a:ext cx="4267200" cy="2176463"/>
          </a:xfrm>
          <a:prstGeom prst="rect">
            <a:avLst/>
          </a:prstGeom>
          <a:solidFill>
            <a:srgbClr val="FFFFFF"/>
          </a:solidFill>
          <a:ln w="9525">
            <a:solidFill>
              <a:srgbClr val="000000"/>
            </a:solidFill>
            <a:miter lim="800000"/>
            <a:headEnd/>
            <a:tailEnd/>
          </a:ln>
        </p:spPr>
        <p:txBody>
          <a:bodyPr/>
          <a:lstStyle/>
          <a:p>
            <a:pPr algn="ctr" eaLnBrk="0" hangingPunct="0"/>
            <a:endParaRPr lang="en-US" sz="1800">
              <a:solidFill>
                <a:schemeClr val="bg1"/>
              </a:solidFill>
              <a:latin typeface="Verdana" pitchFamily="34" charset="0"/>
              <a:cs typeface="Arial" charset="0"/>
            </a:endParaRPr>
          </a:p>
        </p:txBody>
      </p:sp>
      <p:sp>
        <p:nvSpPr>
          <p:cNvPr id="14343" name="Text Box 7"/>
          <p:cNvSpPr txBox="1">
            <a:spLocks noChangeArrowheads="1"/>
          </p:cNvSpPr>
          <p:nvPr/>
        </p:nvSpPr>
        <p:spPr bwMode="auto">
          <a:xfrm>
            <a:off x="2362200" y="3597260"/>
            <a:ext cx="914400" cy="577850"/>
          </a:xfrm>
          <a:prstGeom prst="rect">
            <a:avLst/>
          </a:prstGeom>
          <a:solidFill>
            <a:schemeClr val="accent1"/>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r>
              <a:rPr lang="en-US" sz="1200" b="1">
                <a:effectLst>
                  <a:outerShdw blurRad="38100" dist="38100" dir="2700000" algn="tl">
                    <a:srgbClr val="000000">
                      <a:alpha val="43137"/>
                    </a:srgbClr>
                  </a:outerShdw>
                </a:effectLst>
                <a:latin typeface="Verdana" pitchFamily="34" charset="0"/>
                <a:cs typeface="Arial" charset="0"/>
              </a:rPr>
              <a:t>RPJM Daerah</a:t>
            </a:r>
            <a:endParaRPr lang="en-US" sz="1800" b="1">
              <a:effectLst>
                <a:outerShdw blurRad="38100" dist="38100" dir="2700000" algn="tl">
                  <a:srgbClr val="000000">
                    <a:alpha val="43137"/>
                  </a:srgbClr>
                </a:outerShdw>
              </a:effectLst>
              <a:latin typeface="Verdana" pitchFamily="34" charset="0"/>
              <a:cs typeface="Arial" charset="0"/>
            </a:endParaRPr>
          </a:p>
        </p:txBody>
      </p:sp>
      <p:sp>
        <p:nvSpPr>
          <p:cNvPr id="14344" name="Text Box 8"/>
          <p:cNvSpPr txBox="1">
            <a:spLocks noChangeArrowheads="1"/>
          </p:cNvSpPr>
          <p:nvPr/>
        </p:nvSpPr>
        <p:spPr bwMode="auto">
          <a:xfrm>
            <a:off x="876300" y="3597260"/>
            <a:ext cx="876300" cy="577850"/>
          </a:xfrm>
          <a:prstGeom prst="rect">
            <a:avLst/>
          </a:prstGeom>
          <a:solidFill>
            <a:srgbClr val="FFC000"/>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r>
              <a:rPr lang="en-US" sz="1200" b="1" dirty="0">
                <a:effectLst>
                  <a:outerShdw blurRad="38100" dist="38100" dir="2700000" algn="tl">
                    <a:srgbClr val="000000">
                      <a:alpha val="43137"/>
                    </a:srgbClr>
                  </a:outerShdw>
                </a:effectLst>
                <a:latin typeface="Verdana" pitchFamily="34" charset="0"/>
                <a:cs typeface="Arial" charset="0"/>
              </a:rPr>
              <a:t>RPJP Daerah</a:t>
            </a:r>
            <a:endParaRPr lang="en-US" sz="1800" b="1" dirty="0">
              <a:effectLst>
                <a:outerShdw blurRad="38100" dist="38100" dir="2700000" algn="tl">
                  <a:srgbClr val="000000">
                    <a:alpha val="43137"/>
                  </a:srgbClr>
                </a:outerShdw>
              </a:effectLst>
              <a:latin typeface="Verdana" pitchFamily="34" charset="0"/>
              <a:cs typeface="Arial" charset="0"/>
            </a:endParaRPr>
          </a:p>
        </p:txBody>
      </p:sp>
      <p:sp>
        <p:nvSpPr>
          <p:cNvPr id="14345" name="Text Box 9"/>
          <p:cNvSpPr txBox="1">
            <a:spLocks noChangeArrowheads="1"/>
          </p:cNvSpPr>
          <p:nvPr/>
        </p:nvSpPr>
        <p:spPr bwMode="auto">
          <a:xfrm>
            <a:off x="3848100" y="2439972"/>
            <a:ext cx="800100" cy="577850"/>
          </a:xfrm>
          <a:prstGeom prst="rect">
            <a:avLst/>
          </a:prstGeom>
          <a:solidFill>
            <a:srgbClr val="99FFCC"/>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spcBef>
                <a:spcPts val="600"/>
              </a:spcBef>
            </a:pPr>
            <a:r>
              <a:rPr lang="en-US" sz="1200" b="1">
                <a:effectLst>
                  <a:outerShdw blurRad="38100" dist="38100" dir="2700000" algn="tl">
                    <a:srgbClr val="000000">
                      <a:alpha val="43137"/>
                    </a:srgbClr>
                  </a:outerShdw>
                </a:effectLst>
                <a:latin typeface="Verdana" pitchFamily="34" charset="0"/>
                <a:cs typeface="Arial" charset="0"/>
              </a:rPr>
              <a:t>RKP </a:t>
            </a:r>
            <a:endParaRPr lang="en-US" sz="1800" b="1">
              <a:effectLst>
                <a:outerShdw blurRad="38100" dist="38100" dir="2700000" algn="tl">
                  <a:srgbClr val="000000">
                    <a:alpha val="43137"/>
                  </a:srgbClr>
                </a:outerShdw>
              </a:effectLst>
              <a:latin typeface="Verdana" pitchFamily="34" charset="0"/>
              <a:cs typeface="Arial" charset="0"/>
            </a:endParaRPr>
          </a:p>
        </p:txBody>
      </p:sp>
      <p:sp>
        <p:nvSpPr>
          <p:cNvPr id="14346" name="Text Box 10"/>
          <p:cNvSpPr txBox="1">
            <a:spLocks noChangeArrowheads="1"/>
          </p:cNvSpPr>
          <p:nvPr/>
        </p:nvSpPr>
        <p:spPr bwMode="auto">
          <a:xfrm>
            <a:off x="2362200" y="2439972"/>
            <a:ext cx="914400" cy="577850"/>
          </a:xfrm>
          <a:prstGeom prst="rect">
            <a:avLst/>
          </a:prstGeom>
          <a:solidFill>
            <a:schemeClr val="accent1"/>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r>
              <a:rPr lang="en-US" sz="1200" b="1">
                <a:effectLst>
                  <a:outerShdw blurRad="38100" dist="38100" dir="2700000" algn="tl">
                    <a:srgbClr val="000000">
                      <a:alpha val="43137"/>
                    </a:srgbClr>
                  </a:outerShdw>
                </a:effectLst>
                <a:latin typeface="Verdana" pitchFamily="34" charset="0"/>
                <a:cs typeface="Arial" charset="0"/>
              </a:rPr>
              <a:t>RPJM </a:t>
            </a:r>
            <a:r>
              <a:rPr lang="en-US" sz="1000" b="1">
                <a:effectLst>
                  <a:outerShdw blurRad="38100" dist="38100" dir="2700000" algn="tl">
                    <a:srgbClr val="000000">
                      <a:alpha val="43137"/>
                    </a:srgbClr>
                  </a:outerShdw>
                </a:effectLst>
                <a:latin typeface="Verdana" pitchFamily="34" charset="0"/>
                <a:cs typeface="Arial" charset="0"/>
              </a:rPr>
              <a:t>Nasional</a:t>
            </a:r>
          </a:p>
        </p:txBody>
      </p:sp>
      <p:sp>
        <p:nvSpPr>
          <p:cNvPr id="14347" name="Text Box 11"/>
          <p:cNvSpPr txBox="1">
            <a:spLocks noChangeArrowheads="1"/>
          </p:cNvSpPr>
          <p:nvPr/>
        </p:nvSpPr>
        <p:spPr bwMode="auto">
          <a:xfrm>
            <a:off x="838200" y="2439972"/>
            <a:ext cx="952500" cy="577850"/>
          </a:xfrm>
          <a:prstGeom prst="rect">
            <a:avLst/>
          </a:prstGeom>
          <a:solidFill>
            <a:srgbClr val="FFC000"/>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r>
              <a:rPr lang="en-US" sz="1200" b="1" dirty="0">
                <a:effectLst>
                  <a:outerShdw blurRad="38100" dist="38100" dir="2700000" algn="tl">
                    <a:srgbClr val="000000">
                      <a:alpha val="43137"/>
                    </a:srgbClr>
                  </a:outerShdw>
                </a:effectLst>
                <a:latin typeface="Verdana" pitchFamily="34" charset="0"/>
                <a:cs typeface="Arial" charset="0"/>
              </a:rPr>
              <a:t>RPJP </a:t>
            </a:r>
            <a:r>
              <a:rPr lang="en-US" sz="1200" b="1" dirty="0" smtClean="0">
                <a:effectLst>
                  <a:outerShdw blurRad="38100" dist="38100" dir="2700000" algn="tl">
                    <a:srgbClr val="000000">
                      <a:alpha val="43137"/>
                    </a:srgbClr>
                  </a:outerShdw>
                </a:effectLst>
                <a:latin typeface="Verdana" pitchFamily="34" charset="0"/>
                <a:cs typeface="Arial" charset="0"/>
              </a:rPr>
              <a:t>Nasional</a:t>
            </a:r>
            <a:endParaRPr lang="en-US" sz="1800" b="1" dirty="0">
              <a:effectLst>
                <a:outerShdw blurRad="38100" dist="38100" dir="2700000" algn="tl">
                  <a:srgbClr val="000000">
                    <a:alpha val="43137"/>
                  </a:srgbClr>
                </a:outerShdw>
              </a:effectLst>
              <a:latin typeface="Verdana" pitchFamily="34" charset="0"/>
              <a:cs typeface="Arial" charset="0"/>
            </a:endParaRPr>
          </a:p>
        </p:txBody>
      </p:sp>
      <p:sp>
        <p:nvSpPr>
          <p:cNvPr id="14348" name="Text Box 12"/>
          <p:cNvSpPr txBox="1">
            <a:spLocks noChangeArrowheads="1"/>
          </p:cNvSpPr>
          <p:nvPr/>
        </p:nvSpPr>
        <p:spPr bwMode="auto">
          <a:xfrm>
            <a:off x="3848100" y="3597260"/>
            <a:ext cx="800100" cy="577850"/>
          </a:xfrm>
          <a:prstGeom prst="rect">
            <a:avLst/>
          </a:prstGeom>
          <a:solidFill>
            <a:srgbClr val="99FFCC"/>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r>
              <a:rPr lang="en-US" sz="1200" b="1">
                <a:effectLst>
                  <a:outerShdw blurRad="38100" dist="38100" dir="2700000" algn="tl">
                    <a:srgbClr val="000000">
                      <a:alpha val="43137"/>
                    </a:srgbClr>
                  </a:outerShdw>
                </a:effectLst>
                <a:latin typeface="Verdana" pitchFamily="34" charset="0"/>
                <a:cs typeface="Arial" charset="0"/>
              </a:rPr>
              <a:t>RKP Daerah</a:t>
            </a:r>
            <a:endParaRPr lang="en-US" sz="1800" b="1">
              <a:effectLst>
                <a:outerShdw blurRad="38100" dist="38100" dir="2700000" algn="tl">
                  <a:srgbClr val="000000">
                    <a:alpha val="43137"/>
                  </a:srgbClr>
                </a:outerShdw>
              </a:effectLst>
              <a:latin typeface="Verdana" pitchFamily="34" charset="0"/>
              <a:cs typeface="Arial" charset="0"/>
            </a:endParaRPr>
          </a:p>
        </p:txBody>
      </p:sp>
      <p:sp>
        <p:nvSpPr>
          <p:cNvPr id="14349" name="Text Box 13"/>
          <p:cNvSpPr txBox="1">
            <a:spLocks noChangeArrowheads="1"/>
          </p:cNvSpPr>
          <p:nvPr/>
        </p:nvSpPr>
        <p:spPr bwMode="auto">
          <a:xfrm>
            <a:off x="2362200" y="1282685"/>
            <a:ext cx="914400" cy="579437"/>
          </a:xfrm>
          <a:prstGeom prst="rect">
            <a:avLst/>
          </a:prstGeom>
          <a:solidFill>
            <a:schemeClr val="accent1"/>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r>
              <a:rPr lang="en-US" sz="1200" b="1" dirty="0">
                <a:effectLst>
                  <a:outerShdw blurRad="38100" dist="38100" dir="2700000" algn="tl">
                    <a:srgbClr val="000000">
                      <a:alpha val="43137"/>
                    </a:srgbClr>
                  </a:outerShdw>
                </a:effectLst>
                <a:latin typeface="Verdana" pitchFamily="34" charset="0"/>
                <a:cs typeface="Arial" charset="0"/>
              </a:rPr>
              <a:t>Renstra KL</a:t>
            </a:r>
            <a:endParaRPr lang="en-US" sz="1800" b="1" dirty="0">
              <a:effectLst>
                <a:outerShdw blurRad="38100" dist="38100" dir="2700000" algn="tl">
                  <a:srgbClr val="000000">
                    <a:alpha val="43137"/>
                  </a:srgbClr>
                </a:outerShdw>
              </a:effectLst>
              <a:latin typeface="Verdana" pitchFamily="34" charset="0"/>
              <a:cs typeface="Arial" charset="0"/>
            </a:endParaRPr>
          </a:p>
        </p:txBody>
      </p:sp>
      <p:sp>
        <p:nvSpPr>
          <p:cNvPr id="14350" name="Text Box 14"/>
          <p:cNvSpPr txBox="1">
            <a:spLocks noChangeArrowheads="1"/>
          </p:cNvSpPr>
          <p:nvPr/>
        </p:nvSpPr>
        <p:spPr bwMode="auto">
          <a:xfrm>
            <a:off x="3848100" y="1282685"/>
            <a:ext cx="800100" cy="579437"/>
          </a:xfrm>
          <a:prstGeom prst="rect">
            <a:avLst/>
          </a:prstGeom>
          <a:solidFill>
            <a:srgbClr val="99FFCC"/>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r>
              <a:rPr lang="en-US" sz="1200" b="1">
                <a:effectLst>
                  <a:outerShdw blurRad="38100" dist="38100" dir="2700000" algn="tl">
                    <a:srgbClr val="000000">
                      <a:alpha val="43137"/>
                    </a:srgbClr>
                  </a:outerShdw>
                </a:effectLst>
                <a:latin typeface="Verdana" pitchFamily="34" charset="0"/>
                <a:cs typeface="Arial" charset="0"/>
              </a:rPr>
              <a:t>Renja - KL</a:t>
            </a:r>
            <a:endParaRPr lang="en-US" sz="1800" b="1">
              <a:effectLst>
                <a:outerShdw blurRad="38100" dist="38100" dir="2700000" algn="tl">
                  <a:srgbClr val="000000">
                    <a:alpha val="43137"/>
                  </a:srgbClr>
                </a:outerShdw>
              </a:effectLst>
              <a:latin typeface="Verdana" pitchFamily="34" charset="0"/>
              <a:cs typeface="Arial" charset="0"/>
            </a:endParaRPr>
          </a:p>
        </p:txBody>
      </p:sp>
      <p:sp>
        <p:nvSpPr>
          <p:cNvPr id="14351" name="Text Box 15"/>
          <p:cNvSpPr txBox="1">
            <a:spLocks noChangeArrowheads="1"/>
          </p:cNvSpPr>
          <p:nvPr/>
        </p:nvSpPr>
        <p:spPr bwMode="auto">
          <a:xfrm>
            <a:off x="2362200" y="4754547"/>
            <a:ext cx="914400" cy="577850"/>
          </a:xfrm>
          <a:prstGeom prst="rect">
            <a:avLst/>
          </a:prstGeom>
          <a:solidFill>
            <a:schemeClr val="accent1"/>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r>
              <a:rPr lang="en-US" sz="1200" b="1" dirty="0" err="1">
                <a:effectLst>
                  <a:outerShdw blurRad="38100" dist="38100" dir="2700000" algn="tl">
                    <a:srgbClr val="000000">
                      <a:alpha val="43137"/>
                    </a:srgbClr>
                  </a:outerShdw>
                </a:effectLst>
                <a:latin typeface="Verdana" pitchFamily="34" charset="0"/>
                <a:cs typeface="Arial" charset="0"/>
              </a:rPr>
              <a:t>Renstra</a:t>
            </a:r>
            <a:r>
              <a:rPr lang="en-US" sz="1200" b="1" dirty="0">
                <a:effectLst>
                  <a:outerShdw blurRad="38100" dist="38100" dir="2700000" algn="tl">
                    <a:srgbClr val="000000">
                      <a:alpha val="43137"/>
                    </a:srgbClr>
                  </a:outerShdw>
                </a:effectLst>
                <a:latin typeface="Verdana" pitchFamily="34" charset="0"/>
                <a:cs typeface="Arial" charset="0"/>
              </a:rPr>
              <a:t> </a:t>
            </a:r>
            <a:r>
              <a:rPr lang="en-US" sz="1200" b="1" dirty="0" smtClean="0">
                <a:effectLst>
                  <a:outerShdw blurRad="38100" dist="38100" dir="2700000" algn="tl">
                    <a:srgbClr val="000000">
                      <a:alpha val="43137"/>
                    </a:srgbClr>
                  </a:outerShdw>
                </a:effectLst>
                <a:latin typeface="Verdana" pitchFamily="34" charset="0"/>
                <a:cs typeface="Arial" charset="0"/>
              </a:rPr>
              <a:t>PD</a:t>
            </a:r>
            <a:endParaRPr lang="en-US" sz="1800" b="1" dirty="0">
              <a:effectLst>
                <a:outerShdw blurRad="38100" dist="38100" dir="2700000" algn="tl">
                  <a:srgbClr val="000000">
                    <a:alpha val="43137"/>
                  </a:srgbClr>
                </a:outerShdw>
              </a:effectLst>
              <a:latin typeface="Verdana" pitchFamily="34" charset="0"/>
              <a:cs typeface="Arial" charset="0"/>
            </a:endParaRPr>
          </a:p>
        </p:txBody>
      </p:sp>
      <p:sp>
        <p:nvSpPr>
          <p:cNvPr id="14352" name="Text Box 16"/>
          <p:cNvSpPr txBox="1">
            <a:spLocks noChangeArrowheads="1"/>
          </p:cNvSpPr>
          <p:nvPr/>
        </p:nvSpPr>
        <p:spPr bwMode="auto">
          <a:xfrm>
            <a:off x="3848100" y="4754547"/>
            <a:ext cx="800100" cy="577850"/>
          </a:xfrm>
          <a:prstGeom prst="rect">
            <a:avLst/>
          </a:prstGeom>
          <a:solidFill>
            <a:srgbClr val="99FFCC"/>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r>
              <a:rPr lang="en-US" sz="1200" b="1" dirty="0" err="1">
                <a:effectLst>
                  <a:outerShdw blurRad="38100" dist="38100" dir="2700000" algn="tl">
                    <a:srgbClr val="000000">
                      <a:alpha val="43137"/>
                    </a:srgbClr>
                  </a:outerShdw>
                </a:effectLst>
                <a:latin typeface="Verdana" pitchFamily="34" charset="0"/>
                <a:cs typeface="Arial" charset="0"/>
              </a:rPr>
              <a:t>Renja</a:t>
            </a:r>
            <a:r>
              <a:rPr lang="en-US" sz="1200" b="1" dirty="0">
                <a:effectLst>
                  <a:outerShdw blurRad="38100" dist="38100" dir="2700000" algn="tl">
                    <a:srgbClr val="000000">
                      <a:alpha val="43137"/>
                    </a:srgbClr>
                  </a:outerShdw>
                </a:effectLst>
                <a:latin typeface="Verdana" pitchFamily="34" charset="0"/>
                <a:cs typeface="Arial" charset="0"/>
              </a:rPr>
              <a:t> </a:t>
            </a:r>
            <a:r>
              <a:rPr lang="en-US" sz="1200" b="1" dirty="0" smtClean="0">
                <a:effectLst>
                  <a:outerShdw blurRad="38100" dist="38100" dir="2700000" algn="tl">
                    <a:srgbClr val="000000">
                      <a:alpha val="43137"/>
                    </a:srgbClr>
                  </a:outerShdw>
                </a:effectLst>
                <a:latin typeface="Verdana" pitchFamily="34" charset="0"/>
                <a:cs typeface="Arial" charset="0"/>
              </a:rPr>
              <a:t>PD</a:t>
            </a:r>
            <a:endParaRPr lang="en-US" sz="1800" b="1" dirty="0">
              <a:effectLst>
                <a:outerShdw blurRad="38100" dist="38100" dir="2700000" algn="tl">
                  <a:srgbClr val="000000">
                    <a:alpha val="43137"/>
                  </a:srgbClr>
                </a:outerShdw>
              </a:effectLst>
              <a:latin typeface="Verdana" pitchFamily="34" charset="0"/>
              <a:cs typeface="Arial" charset="0"/>
            </a:endParaRPr>
          </a:p>
        </p:txBody>
      </p:sp>
      <p:cxnSp>
        <p:nvCxnSpPr>
          <p:cNvPr id="14353" name="AutoShape 17"/>
          <p:cNvCxnSpPr>
            <a:cxnSpLocks noChangeShapeType="1"/>
            <a:stCxn id="14347" idx="3"/>
            <a:endCxn id="14346" idx="1"/>
          </p:cNvCxnSpPr>
          <p:nvPr/>
        </p:nvCxnSpPr>
        <p:spPr bwMode="auto">
          <a:xfrm>
            <a:off x="1790700" y="2728897"/>
            <a:ext cx="571500" cy="1588"/>
          </a:xfrm>
          <a:prstGeom prst="straightConnector1">
            <a:avLst/>
          </a:prstGeom>
          <a:noFill/>
          <a:ln w="19050">
            <a:solidFill>
              <a:srgbClr val="000000"/>
            </a:solidFill>
            <a:round/>
            <a:headEnd/>
            <a:tailEnd type="triangle" w="med" len="med"/>
          </a:ln>
        </p:spPr>
      </p:cxnSp>
      <p:cxnSp>
        <p:nvCxnSpPr>
          <p:cNvPr id="14354" name="AutoShape 18"/>
          <p:cNvCxnSpPr>
            <a:cxnSpLocks noChangeShapeType="1"/>
            <a:stCxn id="14346" idx="3"/>
            <a:endCxn id="14345" idx="1"/>
          </p:cNvCxnSpPr>
          <p:nvPr/>
        </p:nvCxnSpPr>
        <p:spPr bwMode="auto">
          <a:xfrm>
            <a:off x="3276600" y="2728897"/>
            <a:ext cx="571500" cy="1588"/>
          </a:xfrm>
          <a:prstGeom prst="straightConnector1">
            <a:avLst/>
          </a:prstGeom>
          <a:noFill/>
          <a:ln w="38100">
            <a:solidFill>
              <a:srgbClr val="000000"/>
            </a:solidFill>
            <a:round/>
            <a:headEnd/>
            <a:tailEnd type="triangle" w="med" len="med"/>
          </a:ln>
        </p:spPr>
      </p:cxnSp>
      <p:cxnSp>
        <p:nvCxnSpPr>
          <p:cNvPr id="14355" name="AutoShape 19"/>
          <p:cNvCxnSpPr>
            <a:cxnSpLocks noChangeShapeType="1"/>
            <a:stCxn id="14344" idx="3"/>
            <a:endCxn id="14343" idx="1"/>
          </p:cNvCxnSpPr>
          <p:nvPr/>
        </p:nvCxnSpPr>
        <p:spPr bwMode="auto">
          <a:xfrm>
            <a:off x="1752600" y="3886185"/>
            <a:ext cx="609600" cy="1588"/>
          </a:xfrm>
          <a:prstGeom prst="straightConnector1">
            <a:avLst/>
          </a:prstGeom>
          <a:noFill/>
          <a:ln w="19050">
            <a:solidFill>
              <a:srgbClr val="000000"/>
            </a:solidFill>
            <a:round/>
            <a:headEnd/>
            <a:tailEnd type="triangle" w="med" len="med"/>
          </a:ln>
        </p:spPr>
      </p:cxnSp>
      <p:cxnSp>
        <p:nvCxnSpPr>
          <p:cNvPr id="14356" name="AutoShape 20"/>
          <p:cNvCxnSpPr>
            <a:cxnSpLocks noChangeShapeType="1"/>
            <a:stCxn id="14343" idx="2"/>
            <a:endCxn id="14351" idx="0"/>
          </p:cNvCxnSpPr>
          <p:nvPr/>
        </p:nvCxnSpPr>
        <p:spPr bwMode="auto">
          <a:xfrm rot="5400000">
            <a:off x="2529682" y="4464828"/>
            <a:ext cx="579437" cy="1588"/>
          </a:xfrm>
          <a:prstGeom prst="straightConnector1">
            <a:avLst/>
          </a:prstGeom>
          <a:noFill/>
          <a:ln w="28575">
            <a:solidFill>
              <a:srgbClr val="000000"/>
            </a:solidFill>
            <a:round/>
            <a:headEnd/>
            <a:tailEnd type="triangle" w="med" len="med"/>
          </a:ln>
        </p:spPr>
      </p:cxnSp>
      <p:cxnSp>
        <p:nvCxnSpPr>
          <p:cNvPr id="14357" name="AutoShape 21"/>
          <p:cNvCxnSpPr>
            <a:cxnSpLocks noChangeShapeType="1"/>
            <a:stCxn id="14343" idx="3"/>
            <a:endCxn id="14348" idx="1"/>
          </p:cNvCxnSpPr>
          <p:nvPr/>
        </p:nvCxnSpPr>
        <p:spPr bwMode="auto">
          <a:xfrm>
            <a:off x="3276600" y="3886185"/>
            <a:ext cx="571500" cy="1588"/>
          </a:xfrm>
          <a:prstGeom prst="straightConnector1">
            <a:avLst/>
          </a:prstGeom>
          <a:noFill/>
          <a:ln w="38100">
            <a:solidFill>
              <a:srgbClr val="000000"/>
            </a:solidFill>
            <a:round/>
            <a:headEnd/>
            <a:tailEnd type="triangle" w="med" len="med"/>
          </a:ln>
        </p:spPr>
      </p:cxnSp>
      <p:cxnSp>
        <p:nvCxnSpPr>
          <p:cNvPr id="14358" name="AutoShape 22"/>
          <p:cNvCxnSpPr>
            <a:cxnSpLocks noChangeShapeType="1"/>
            <a:stCxn id="14345" idx="2"/>
            <a:endCxn id="14348" idx="0"/>
          </p:cNvCxnSpPr>
          <p:nvPr/>
        </p:nvCxnSpPr>
        <p:spPr bwMode="auto">
          <a:xfrm>
            <a:off x="4248150" y="3017822"/>
            <a:ext cx="0" cy="579438"/>
          </a:xfrm>
          <a:prstGeom prst="straightConnector1">
            <a:avLst/>
          </a:prstGeom>
          <a:noFill/>
          <a:ln w="38100">
            <a:solidFill>
              <a:srgbClr val="000000"/>
            </a:solidFill>
            <a:prstDash val="sysDot"/>
            <a:round/>
            <a:headEnd type="triangle" w="med" len="med"/>
            <a:tailEnd type="triangle" w="med" len="med"/>
          </a:ln>
        </p:spPr>
      </p:cxnSp>
      <p:cxnSp>
        <p:nvCxnSpPr>
          <p:cNvPr id="14359" name="AutoShape 23"/>
          <p:cNvCxnSpPr>
            <a:cxnSpLocks noChangeShapeType="1"/>
            <a:stCxn id="14346" idx="0"/>
            <a:endCxn id="14349" idx="2"/>
          </p:cNvCxnSpPr>
          <p:nvPr/>
        </p:nvCxnSpPr>
        <p:spPr bwMode="auto">
          <a:xfrm rot="5400000" flipH="1" flipV="1">
            <a:off x="2530475" y="2151047"/>
            <a:ext cx="577850" cy="1588"/>
          </a:xfrm>
          <a:prstGeom prst="straightConnector1">
            <a:avLst/>
          </a:prstGeom>
          <a:noFill/>
          <a:ln w="28575">
            <a:solidFill>
              <a:srgbClr val="000000"/>
            </a:solidFill>
            <a:round/>
            <a:headEnd/>
            <a:tailEnd type="triangle" w="med" len="med"/>
          </a:ln>
        </p:spPr>
      </p:cxnSp>
      <p:cxnSp>
        <p:nvCxnSpPr>
          <p:cNvPr id="14360" name="AutoShape 24"/>
          <p:cNvCxnSpPr>
            <a:cxnSpLocks noChangeShapeType="1"/>
            <a:stCxn id="14345" idx="0"/>
            <a:endCxn id="14350" idx="2"/>
          </p:cNvCxnSpPr>
          <p:nvPr/>
        </p:nvCxnSpPr>
        <p:spPr bwMode="auto">
          <a:xfrm flipV="1">
            <a:off x="4248150" y="1862122"/>
            <a:ext cx="0" cy="577850"/>
          </a:xfrm>
          <a:prstGeom prst="straightConnector1">
            <a:avLst/>
          </a:prstGeom>
          <a:noFill/>
          <a:ln w="28575">
            <a:solidFill>
              <a:srgbClr val="000000"/>
            </a:solidFill>
            <a:round/>
            <a:headEnd/>
            <a:tailEnd type="triangle" w="med" len="med"/>
          </a:ln>
        </p:spPr>
      </p:cxnSp>
      <p:cxnSp>
        <p:nvCxnSpPr>
          <p:cNvPr id="14361" name="AutoShape 25"/>
          <p:cNvCxnSpPr>
            <a:cxnSpLocks noChangeShapeType="1"/>
            <a:stCxn id="14349" idx="3"/>
            <a:endCxn id="14350" idx="1"/>
          </p:cNvCxnSpPr>
          <p:nvPr/>
        </p:nvCxnSpPr>
        <p:spPr bwMode="auto">
          <a:xfrm>
            <a:off x="3276600" y="1572404"/>
            <a:ext cx="571500" cy="1588"/>
          </a:xfrm>
          <a:prstGeom prst="straightConnector1">
            <a:avLst/>
          </a:prstGeom>
          <a:noFill/>
          <a:ln w="19050">
            <a:solidFill>
              <a:srgbClr val="000000"/>
            </a:solidFill>
            <a:round/>
            <a:headEnd/>
            <a:tailEnd type="triangle" w="med" len="med"/>
          </a:ln>
        </p:spPr>
      </p:cxnSp>
      <p:cxnSp>
        <p:nvCxnSpPr>
          <p:cNvPr id="14362" name="AutoShape 26"/>
          <p:cNvCxnSpPr>
            <a:cxnSpLocks noChangeShapeType="1"/>
            <a:stCxn id="14351" idx="3"/>
            <a:endCxn id="14352" idx="1"/>
          </p:cNvCxnSpPr>
          <p:nvPr/>
        </p:nvCxnSpPr>
        <p:spPr bwMode="auto">
          <a:xfrm>
            <a:off x="3276600" y="5043472"/>
            <a:ext cx="571500" cy="1588"/>
          </a:xfrm>
          <a:prstGeom prst="straightConnector1">
            <a:avLst/>
          </a:prstGeom>
          <a:noFill/>
          <a:ln w="19050">
            <a:solidFill>
              <a:srgbClr val="000000"/>
            </a:solidFill>
            <a:round/>
            <a:headEnd/>
            <a:tailEnd type="triangle" w="med" len="med"/>
          </a:ln>
        </p:spPr>
      </p:cxnSp>
      <p:cxnSp>
        <p:nvCxnSpPr>
          <p:cNvPr id="14363" name="AutoShape 27"/>
          <p:cNvCxnSpPr>
            <a:cxnSpLocks noChangeShapeType="1"/>
            <a:stCxn id="14348" idx="2"/>
            <a:endCxn id="14352" idx="0"/>
          </p:cNvCxnSpPr>
          <p:nvPr/>
        </p:nvCxnSpPr>
        <p:spPr bwMode="auto">
          <a:xfrm>
            <a:off x="4248150" y="4175110"/>
            <a:ext cx="0" cy="579437"/>
          </a:xfrm>
          <a:prstGeom prst="straightConnector1">
            <a:avLst/>
          </a:prstGeom>
          <a:noFill/>
          <a:ln w="28575">
            <a:solidFill>
              <a:srgbClr val="000000"/>
            </a:solidFill>
            <a:round/>
            <a:headEnd/>
            <a:tailEnd type="triangle" w="med" len="med"/>
          </a:ln>
        </p:spPr>
      </p:cxnSp>
      <p:cxnSp>
        <p:nvCxnSpPr>
          <p:cNvPr id="14364" name="AutoShape 28"/>
          <p:cNvCxnSpPr>
            <a:cxnSpLocks noChangeShapeType="1"/>
            <a:stCxn id="14350" idx="3"/>
            <a:endCxn id="14370" idx="1"/>
          </p:cNvCxnSpPr>
          <p:nvPr/>
        </p:nvCxnSpPr>
        <p:spPr bwMode="auto">
          <a:xfrm>
            <a:off x="4648200" y="1572404"/>
            <a:ext cx="914400" cy="1588"/>
          </a:xfrm>
          <a:prstGeom prst="straightConnector1">
            <a:avLst/>
          </a:prstGeom>
          <a:noFill/>
          <a:ln w="19050">
            <a:solidFill>
              <a:srgbClr val="000000"/>
            </a:solidFill>
            <a:round/>
            <a:headEnd/>
            <a:tailEnd type="triangle" w="med" len="med"/>
          </a:ln>
        </p:spPr>
      </p:cxnSp>
      <p:cxnSp>
        <p:nvCxnSpPr>
          <p:cNvPr id="14365" name="AutoShape 29"/>
          <p:cNvCxnSpPr>
            <a:cxnSpLocks noChangeShapeType="1"/>
            <a:stCxn id="14345" idx="3"/>
            <a:endCxn id="14368" idx="1"/>
          </p:cNvCxnSpPr>
          <p:nvPr/>
        </p:nvCxnSpPr>
        <p:spPr bwMode="auto">
          <a:xfrm>
            <a:off x="4648200" y="2728897"/>
            <a:ext cx="914400" cy="1588"/>
          </a:xfrm>
          <a:prstGeom prst="straightConnector1">
            <a:avLst/>
          </a:prstGeom>
          <a:noFill/>
          <a:ln w="19050">
            <a:solidFill>
              <a:srgbClr val="000000"/>
            </a:solidFill>
            <a:round/>
            <a:headEnd/>
            <a:tailEnd type="triangle" w="med" len="med"/>
          </a:ln>
        </p:spPr>
      </p:cxnSp>
      <p:cxnSp>
        <p:nvCxnSpPr>
          <p:cNvPr id="14366" name="AutoShape 30"/>
          <p:cNvCxnSpPr>
            <a:cxnSpLocks noChangeShapeType="1"/>
            <a:stCxn id="14348" idx="3"/>
            <a:endCxn id="14369" idx="1"/>
          </p:cNvCxnSpPr>
          <p:nvPr/>
        </p:nvCxnSpPr>
        <p:spPr bwMode="auto">
          <a:xfrm>
            <a:off x="4648200" y="3886185"/>
            <a:ext cx="914400" cy="1588"/>
          </a:xfrm>
          <a:prstGeom prst="straightConnector1">
            <a:avLst/>
          </a:prstGeom>
          <a:noFill/>
          <a:ln w="19050">
            <a:solidFill>
              <a:srgbClr val="000000"/>
            </a:solidFill>
            <a:round/>
            <a:headEnd/>
            <a:tailEnd type="triangle" w="med" len="med"/>
          </a:ln>
        </p:spPr>
      </p:cxnSp>
      <p:cxnSp>
        <p:nvCxnSpPr>
          <p:cNvPr id="14367" name="AutoShape 31"/>
          <p:cNvCxnSpPr>
            <a:cxnSpLocks noChangeShapeType="1"/>
            <a:stCxn id="14352" idx="3"/>
            <a:endCxn id="14371" idx="1"/>
          </p:cNvCxnSpPr>
          <p:nvPr/>
        </p:nvCxnSpPr>
        <p:spPr bwMode="auto">
          <a:xfrm>
            <a:off x="4648200" y="5043472"/>
            <a:ext cx="914400" cy="1588"/>
          </a:xfrm>
          <a:prstGeom prst="straightConnector1">
            <a:avLst/>
          </a:prstGeom>
          <a:noFill/>
          <a:ln w="19050">
            <a:solidFill>
              <a:srgbClr val="000000"/>
            </a:solidFill>
            <a:round/>
            <a:headEnd/>
            <a:tailEnd type="triangle" w="med" len="med"/>
          </a:ln>
        </p:spPr>
      </p:cxnSp>
      <p:sp>
        <p:nvSpPr>
          <p:cNvPr id="14368" name="Text Box 32"/>
          <p:cNvSpPr txBox="1">
            <a:spLocks noChangeArrowheads="1"/>
          </p:cNvSpPr>
          <p:nvPr/>
        </p:nvSpPr>
        <p:spPr bwMode="auto">
          <a:xfrm>
            <a:off x="5562600" y="2439972"/>
            <a:ext cx="876300" cy="577850"/>
          </a:xfrm>
          <a:prstGeom prst="rect">
            <a:avLst/>
          </a:prstGeom>
          <a:solidFill>
            <a:srgbClr val="CC99FF"/>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spcBef>
                <a:spcPts val="600"/>
              </a:spcBef>
            </a:pPr>
            <a:r>
              <a:rPr lang="en-US" sz="1200" b="1">
                <a:effectLst>
                  <a:outerShdw blurRad="38100" dist="38100" dir="2700000" algn="tl">
                    <a:srgbClr val="000000">
                      <a:alpha val="43137"/>
                    </a:srgbClr>
                  </a:outerShdw>
                </a:effectLst>
                <a:latin typeface="Verdana" pitchFamily="34" charset="0"/>
                <a:cs typeface="Arial" charset="0"/>
              </a:rPr>
              <a:t>RAPBN</a:t>
            </a:r>
            <a:endParaRPr lang="en-US" sz="1800" b="1">
              <a:effectLst>
                <a:outerShdw blurRad="38100" dist="38100" dir="2700000" algn="tl">
                  <a:srgbClr val="000000">
                    <a:alpha val="43137"/>
                  </a:srgbClr>
                </a:outerShdw>
              </a:effectLst>
              <a:latin typeface="Verdana" pitchFamily="34" charset="0"/>
              <a:cs typeface="Arial" charset="0"/>
            </a:endParaRPr>
          </a:p>
        </p:txBody>
      </p:sp>
      <p:sp>
        <p:nvSpPr>
          <p:cNvPr id="14369" name="Text Box 33"/>
          <p:cNvSpPr txBox="1">
            <a:spLocks noChangeArrowheads="1"/>
          </p:cNvSpPr>
          <p:nvPr/>
        </p:nvSpPr>
        <p:spPr bwMode="auto">
          <a:xfrm>
            <a:off x="5562600" y="3597260"/>
            <a:ext cx="876300" cy="577850"/>
          </a:xfrm>
          <a:prstGeom prst="rect">
            <a:avLst/>
          </a:prstGeom>
          <a:solidFill>
            <a:srgbClr val="FFFF99"/>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spcBef>
                <a:spcPts val="600"/>
              </a:spcBef>
            </a:pPr>
            <a:r>
              <a:rPr lang="en-US" sz="1200" b="1">
                <a:effectLst>
                  <a:outerShdw blurRad="38100" dist="38100" dir="2700000" algn="tl">
                    <a:srgbClr val="000000">
                      <a:alpha val="43137"/>
                    </a:srgbClr>
                  </a:outerShdw>
                </a:effectLst>
                <a:latin typeface="Verdana" pitchFamily="34" charset="0"/>
                <a:cs typeface="Arial" charset="0"/>
              </a:rPr>
              <a:t>RAPBD</a:t>
            </a:r>
            <a:endParaRPr lang="en-US" sz="1800" b="1">
              <a:effectLst>
                <a:outerShdw blurRad="38100" dist="38100" dir="2700000" algn="tl">
                  <a:srgbClr val="000000">
                    <a:alpha val="43137"/>
                  </a:srgbClr>
                </a:outerShdw>
              </a:effectLst>
              <a:latin typeface="Verdana" pitchFamily="34" charset="0"/>
              <a:cs typeface="Arial" charset="0"/>
            </a:endParaRPr>
          </a:p>
        </p:txBody>
      </p:sp>
      <p:sp>
        <p:nvSpPr>
          <p:cNvPr id="14370" name="Text Box 34"/>
          <p:cNvSpPr txBox="1">
            <a:spLocks noChangeArrowheads="1"/>
          </p:cNvSpPr>
          <p:nvPr/>
        </p:nvSpPr>
        <p:spPr bwMode="auto">
          <a:xfrm>
            <a:off x="5562600" y="1282685"/>
            <a:ext cx="876300" cy="579437"/>
          </a:xfrm>
          <a:prstGeom prst="rect">
            <a:avLst/>
          </a:prstGeom>
          <a:solidFill>
            <a:srgbClr val="CC99FF"/>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spcBef>
                <a:spcPts val="600"/>
              </a:spcBef>
            </a:pPr>
            <a:r>
              <a:rPr lang="en-US" sz="1200" b="1">
                <a:effectLst>
                  <a:outerShdw blurRad="38100" dist="38100" dir="2700000" algn="tl">
                    <a:srgbClr val="000000">
                      <a:alpha val="43137"/>
                    </a:srgbClr>
                  </a:outerShdw>
                </a:effectLst>
                <a:latin typeface="Verdana" pitchFamily="34" charset="0"/>
                <a:cs typeface="Arial" charset="0"/>
              </a:rPr>
              <a:t>RKA-KL</a:t>
            </a:r>
            <a:endParaRPr lang="en-US" sz="1800" b="1">
              <a:effectLst>
                <a:outerShdw blurRad="38100" dist="38100" dir="2700000" algn="tl">
                  <a:srgbClr val="000000">
                    <a:alpha val="43137"/>
                  </a:srgbClr>
                </a:outerShdw>
              </a:effectLst>
              <a:latin typeface="Verdana" pitchFamily="34" charset="0"/>
              <a:cs typeface="Arial" charset="0"/>
            </a:endParaRPr>
          </a:p>
        </p:txBody>
      </p:sp>
      <p:sp>
        <p:nvSpPr>
          <p:cNvPr id="14371" name="Text Box 35"/>
          <p:cNvSpPr txBox="1">
            <a:spLocks noChangeArrowheads="1"/>
          </p:cNvSpPr>
          <p:nvPr/>
        </p:nvSpPr>
        <p:spPr bwMode="auto">
          <a:xfrm>
            <a:off x="5562600" y="4754547"/>
            <a:ext cx="876300" cy="577850"/>
          </a:xfrm>
          <a:prstGeom prst="rect">
            <a:avLst/>
          </a:prstGeom>
          <a:solidFill>
            <a:srgbClr val="FFFF99"/>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r>
              <a:rPr lang="en-US" sz="1200" b="1" dirty="0" smtClean="0">
                <a:effectLst>
                  <a:outerShdw blurRad="38100" dist="38100" dir="2700000" algn="tl">
                    <a:srgbClr val="000000">
                      <a:alpha val="43137"/>
                    </a:srgbClr>
                  </a:outerShdw>
                </a:effectLst>
                <a:latin typeface="Verdana" pitchFamily="34" charset="0"/>
                <a:cs typeface="Arial" charset="0"/>
              </a:rPr>
              <a:t>RKA PD</a:t>
            </a:r>
            <a:endParaRPr lang="en-US" sz="1800" b="1" dirty="0">
              <a:effectLst>
                <a:outerShdw blurRad="38100" dist="38100" dir="2700000" algn="tl">
                  <a:srgbClr val="000000">
                    <a:alpha val="43137"/>
                  </a:srgbClr>
                </a:outerShdw>
              </a:effectLst>
              <a:latin typeface="Verdana" pitchFamily="34" charset="0"/>
              <a:cs typeface="Arial" charset="0"/>
            </a:endParaRPr>
          </a:p>
        </p:txBody>
      </p:sp>
      <p:cxnSp>
        <p:nvCxnSpPr>
          <p:cNvPr id="14372" name="AutoShape 36"/>
          <p:cNvCxnSpPr>
            <a:cxnSpLocks noChangeShapeType="1"/>
            <a:stCxn id="14370" idx="2"/>
            <a:endCxn id="14368" idx="0"/>
          </p:cNvCxnSpPr>
          <p:nvPr/>
        </p:nvCxnSpPr>
        <p:spPr bwMode="auto">
          <a:xfrm rot="5400000">
            <a:off x="5711825" y="2151047"/>
            <a:ext cx="577850" cy="1588"/>
          </a:xfrm>
          <a:prstGeom prst="straightConnector1">
            <a:avLst/>
          </a:prstGeom>
          <a:noFill/>
          <a:ln w="28575">
            <a:solidFill>
              <a:srgbClr val="000000"/>
            </a:solidFill>
            <a:round/>
            <a:headEnd/>
            <a:tailEnd type="triangle" w="med" len="med"/>
          </a:ln>
        </p:spPr>
      </p:cxnSp>
      <p:cxnSp>
        <p:nvCxnSpPr>
          <p:cNvPr id="14373" name="AutoShape 37"/>
          <p:cNvCxnSpPr>
            <a:cxnSpLocks noChangeShapeType="1"/>
            <a:stCxn id="14371" idx="0"/>
            <a:endCxn id="14369" idx="2"/>
          </p:cNvCxnSpPr>
          <p:nvPr/>
        </p:nvCxnSpPr>
        <p:spPr bwMode="auto">
          <a:xfrm rot="5400000" flipH="1" flipV="1">
            <a:off x="5711032" y="4464829"/>
            <a:ext cx="579437" cy="1588"/>
          </a:xfrm>
          <a:prstGeom prst="straightConnector1">
            <a:avLst/>
          </a:prstGeom>
          <a:noFill/>
          <a:ln w="28575">
            <a:solidFill>
              <a:srgbClr val="000000"/>
            </a:solidFill>
            <a:round/>
            <a:headEnd/>
            <a:tailEnd type="triangle" w="med" len="med"/>
          </a:ln>
        </p:spPr>
      </p:cxnSp>
      <p:sp>
        <p:nvSpPr>
          <p:cNvPr id="14374" name="Text Box 38"/>
          <p:cNvSpPr txBox="1">
            <a:spLocks noChangeArrowheads="1"/>
          </p:cNvSpPr>
          <p:nvPr/>
        </p:nvSpPr>
        <p:spPr bwMode="auto">
          <a:xfrm>
            <a:off x="6819900" y="2439972"/>
            <a:ext cx="876300" cy="577850"/>
          </a:xfrm>
          <a:prstGeom prst="rect">
            <a:avLst/>
          </a:prstGeom>
          <a:solidFill>
            <a:srgbClr val="CC99FF"/>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spcBef>
                <a:spcPts val="600"/>
              </a:spcBef>
            </a:pPr>
            <a:r>
              <a:rPr lang="en-US" sz="1200" b="1">
                <a:effectLst>
                  <a:outerShdw blurRad="38100" dist="38100" dir="2700000" algn="tl">
                    <a:srgbClr val="000000">
                      <a:alpha val="43137"/>
                    </a:srgbClr>
                  </a:outerShdw>
                </a:effectLst>
                <a:latin typeface="Verdana" pitchFamily="34" charset="0"/>
                <a:cs typeface="Arial" charset="0"/>
              </a:rPr>
              <a:t>APBN</a:t>
            </a:r>
            <a:endParaRPr lang="en-US" sz="1800" b="1">
              <a:effectLst>
                <a:outerShdw blurRad="38100" dist="38100" dir="2700000" algn="tl">
                  <a:srgbClr val="000000">
                    <a:alpha val="43137"/>
                  </a:srgbClr>
                </a:outerShdw>
              </a:effectLst>
              <a:latin typeface="Verdana" pitchFamily="34" charset="0"/>
              <a:cs typeface="Arial" charset="0"/>
            </a:endParaRPr>
          </a:p>
        </p:txBody>
      </p:sp>
      <p:sp>
        <p:nvSpPr>
          <p:cNvPr id="14375" name="Text Box 39"/>
          <p:cNvSpPr txBox="1">
            <a:spLocks noChangeArrowheads="1"/>
          </p:cNvSpPr>
          <p:nvPr/>
        </p:nvSpPr>
        <p:spPr bwMode="auto">
          <a:xfrm>
            <a:off x="6819900" y="1282685"/>
            <a:ext cx="876300" cy="579437"/>
          </a:xfrm>
          <a:prstGeom prst="rect">
            <a:avLst/>
          </a:prstGeom>
          <a:solidFill>
            <a:srgbClr val="CC99FF"/>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r>
              <a:rPr lang="en-US" sz="1200" b="1">
                <a:effectLst>
                  <a:outerShdw blurRad="38100" dist="38100" dir="2700000" algn="tl">
                    <a:srgbClr val="000000">
                      <a:alpha val="43137"/>
                    </a:srgbClr>
                  </a:outerShdw>
                </a:effectLst>
                <a:latin typeface="Verdana" pitchFamily="34" charset="0"/>
                <a:cs typeface="Arial" charset="0"/>
              </a:rPr>
              <a:t>Rincian APBN</a:t>
            </a:r>
            <a:endParaRPr lang="en-US" sz="1800" b="1">
              <a:effectLst>
                <a:outerShdw blurRad="38100" dist="38100" dir="2700000" algn="tl">
                  <a:srgbClr val="000000">
                    <a:alpha val="43137"/>
                  </a:srgbClr>
                </a:outerShdw>
              </a:effectLst>
              <a:latin typeface="Verdana" pitchFamily="34" charset="0"/>
              <a:cs typeface="Arial" charset="0"/>
            </a:endParaRPr>
          </a:p>
        </p:txBody>
      </p:sp>
      <p:sp>
        <p:nvSpPr>
          <p:cNvPr id="14376" name="Text Box 40"/>
          <p:cNvSpPr txBox="1">
            <a:spLocks noChangeArrowheads="1"/>
          </p:cNvSpPr>
          <p:nvPr/>
        </p:nvSpPr>
        <p:spPr bwMode="auto">
          <a:xfrm>
            <a:off x="6819900" y="3597260"/>
            <a:ext cx="876300" cy="577850"/>
          </a:xfrm>
          <a:prstGeom prst="rect">
            <a:avLst/>
          </a:prstGeom>
          <a:solidFill>
            <a:srgbClr val="FFFF99"/>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spcBef>
                <a:spcPts val="600"/>
              </a:spcBef>
            </a:pPr>
            <a:r>
              <a:rPr lang="en-US" sz="1200" b="1">
                <a:effectLst>
                  <a:outerShdw blurRad="38100" dist="38100" dir="2700000" algn="tl">
                    <a:srgbClr val="000000">
                      <a:alpha val="43137"/>
                    </a:srgbClr>
                  </a:outerShdw>
                </a:effectLst>
                <a:latin typeface="Verdana" pitchFamily="34" charset="0"/>
                <a:cs typeface="Arial" charset="0"/>
              </a:rPr>
              <a:t>APBD</a:t>
            </a:r>
            <a:endParaRPr lang="en-US" sz="1800" b="1">
              <a:effectLst>
                <a:outerShdw blurRad="38100" dist="38100" dir="2700000" algn="tl">
                  <a:srgbClr val="000000">
                    <a:alpha val="43137"/>
                  </a:srgbClr>
                </a:outerShdw>
              </a:effectLst>
              <a:latin typeface="Verdana" pitchFamily="34" charset="0"/>
              <a:cs typeface="Arial" charset="0"/>
            </a:endParaRPr>
          </a:p>
        </p:txBody>
      </p:sp>
      <p:sp>
        <p:nvSpPr>
          <p:cNvPr id="14377" name="Text Box 41"/>
          <p:cNvSpPr txBox="1">
            <a:spLocks noChangeArrowheads="1"/>
          </p:cNvSpPr>
          <p:nvPr/>
        </p:nvSpPr>
        <p:spPr bwMode="auto">
          <a:xfrm>
            <a:off x="6819900" y="4754547"/>
            <a:ext cx="876300" cy="577850"/>
          </a:xfrm>
          <a:prstGeom prst="rect">
            <a:avLst/>
          </a:prstGeom>
          <a:solidFill>
            <a:srgbClr val="FFFF99"/>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r>
              <a:rPr lang="en-US" sz="1200" b="1">
                <a:effectLst>
                  <a:outerShdw blurRad="38100" dist="38100" dir="2700000" algn="tl">
                    <a:srgbClr val="000000">
                      <a:alpha val="43137"/>
                    </a:srgbClr>
                  </a:outerShdw>
                </a:effectLst>
                <a:latin typeface="Verdana" pitchFamily="34" charset="0"/>
                <a:cs typeface="Arial" charset="0"/>
              </a:rPr>
              <a:t>Rincian APBD</a:t>
            </a:r>
            <a:endParaRPr lang="en-US" sz="1800" b="1">
              <a:effectLst>
                <a:outerShdw blurRad="38100" dist="38100" dir="2700000" algn="tl">
                  <a:srgbClr val="000000">
                    <a:alpha val="43137"/>
                  </a:srgbClr>
                </a:outerShdw>
              </a:effectLst>
              <a:latin typeface="Verdana" pitchFamily="34" charset="0"/>
              <a:cs typeface="Arial" charset="0"/>
            </a:endParaRPr>
          </a:p>
        </p:txBody>
      </p:sp>
      <p:cxnSp>
        <p:nvCxnSpPr>
          <p:cNvPr id="14378" name="AutoShape 42"/>
          <p:cNvCxnSpPr>
            <a:cxnSpLocks noChangeShapeType="1"/>
            <a:stCxn id="14368" idx="3"/>
            <a:endCxn id="14374" idx="1"/>
          </p:cNvCxnSpPr>
          <p:nvPr/>
        </p:nvCxnSpPr>
        <p:spPr bwMode="auto">
          <a:xfrm>
            <a:off x="6438900" y="2728897"/>
            <a:ext cx="381000" cy="1588"/>
          </a:xfrm>
          <a:prstGeom prst="straightConnector1">
            <a:avLst/>
          </a:prstGeom>
          <a:noFill/>
          <a:ln w="28575">
            <a:solidFill>
              <a:srgbClr val="000000"/>
            </a:solidFill>
            <a:round/>
            <a:headEnd/>
            <a:tailEnd type="triangle" w="med" len="med"/>
          </a:ln>
        </p:spPr>
      </p:cxnSp>
      <p:cxnSp>
        <p:nvCxnSpPr>
          <p:cNvPr id="14379" name="AutoShape 43"/>
          <p:cNvCxnSpPr>
            <a:cxnSpLocks noChangeShapeType="1"/>
            <a:stCxn id="14374" idx="0"/>
            <a:endCxn id="14375" idx="2"/>
          </p:cNvCxnSpPr>
          <p:nvPr/>
        </p:nvCxnSpPr>
        <p:spPr bwMode="auto">
          <a:xfrm rot="5400000" flipH="1" flipV="1">
            <a:off x="6969125" y="2151047"/>
            <a:ext cx="577850" cy="1588"/>
          </a:xfrm>
          <a:prstGeom prst="straightConnector1">
            <a:avLst/>
          </a:prstGeom>
          <a:noFill/>
          <a:ln w="28575">
            <a:solidFill>
              <a:srgbClr val="000000"/>
            </a:solidFill>
            <a:round/>
            <a:headEnd/>
            <a:tailEnd type="triangle" w="med" len="med"/>
          </a:ln>
        </p:spPr>
      </p:cxnSp>
      <p:cxnSp>
        <p:nvCxnSpPr>
          <p:cNvPr id="14380" name="AutoShape 44"/>
          <p:cNvCxnSpPr>
            <a:cxnSpLocks noChangeShapeType="1"/>
            <a:stCxn id="14370" idx="3"/>
            <a:endCxn id="14375" idx="1"/>
          </p:cNvCxnSpPr>
          <p:nvPr/>
        </p:nvCxnSpPr>
        <p:spPr bwMode="auto">
          <a:xfrm>
            <a:off x="6438900" y="1572404"/>
            <a:ext cx="381000" cy="1588"/>
          </a:xfrm>
          <a:prstGeom prst="straightConnector1">
            <a:avLst/>
          </a:prstGeom>
          <a:noFill/>
          <a:ln w="28575">
            <a:solidFill>
              <a:srgbClr val="000000"/>
            </a:solidFill>
            <a:round/>
            <a:headEnd/>
            <a:tailEnd type="triangle" w="med" len="med"/>
          </a:ln>
        </p:spPr>
      </p:cxnSp>
      <p:cxnSp>
        <p:nvCxnSpPr>
          <p:cNvPr id="14381" name="AutoShape 45"/>
          <p:cNvCxnSpPr>
            <a:cxnSpLocks noChangeShapeType="1"/>
            <a:stCxn id="14369" idx="3"/>
            <a:endCxn id="14376" idx="1"/>
          </p:cNvCxnSpPr>
          <p:nvPr/>
        </p:nvCxnSpPr>
        <p:spPr bwMode="auto">
          <a:xfrm>
            <a:off x="6438900" y="3886185"/>
            <a:ext cx="381000" cy="1588"/>
          </a:xfrm>
          <a:prstGeom prst="straightConnector1">
            <a:avLst/>
          </a:prstGeom>
          <a:noFill/>
          <a:ln w="28575">
            <a:solidFill>
              <a:srgbClr val="000000"/>
            </a:solidFill>
            <a:round/>
            <a:headEnd/>
            <a:tailEnd type="triangle" w="med" len="med"/>
          </a:ln>
        </p:spPr>
      </p:cxnSp>
      <p:cxnSp>
        <p:nvCxnSpPr>
          <p:cNvPr id="14382" name="AutoShape 46"/>
          <p:cNvCxnSpPr>
            <a:cxnSpLocks noChangeShapeType="1"/>
            <a:stCxn id="14376" idx="2"/>
            <a:endCxn id="14377" idx="0"/>
          </p:cNvCxnSpPr>
          <p:nvPr/>
        </p:nvCxnSpPr>
        <p:spPr bwMode="auto">
          <a:xfrm rot="5400000">
            <a:off x="6968332" y="4464828"/>
            <a:ext cx="579437" cy="1588"/>
          </a:xfrm>
          <a:prstGeom prst="straightConnector1">
            <a:avLst/>
          </a:prstGeom>
          <a:noFill/>
          <a:ln w="28575">
            <a:solidFill>
              <a:srgbClr val="000000"/>
            </a:solidFill>
            <a:round/>
            <a:headEnd/>
            <a:tailEnd type="triangle" w="med" len="med"/>
          </a:ln>
        </p:spPr>
      </p:cxnSp>
      <p:cxnSp>
        <p:nvCxnSpPr>
          <p:cNvPr id="14383" name="AutoShape 47"/>
          <p:cNvCxnSpPr>
            <a:cxnSpLocks noChangeShapeType="1"/>
            <a:stCxn id="14371" idx="3"/>
            <a:endCxn id="14377" idx="1"/>
          </p:cNvCxnSpPr>
          <p:nvPr/>
        </p:nvCxnSpPr>
        <p:spPr bwMode="auto">
          <a:xfrm>
            <a:off x="6438900" y="5043472"/>
            <a:ext cx="381000" cy="1588"/>
          </a:xfrm>
          <a:prstGeom prst="straightConnector1">
            <a:avLst/>
          </a:prstGeom>
          <a:noFill/>
          <a:ln w="28575">
            <a:solidFill>
              <a:srgbClr val="000000"/>
            </a:solidFill>
            <a:round/>
            <a:headEnd/>
            <a:tailEnd type="triangle" w="med" len="med"/>
          </a:ln>
        </p:spPr>
      </p:cxnSp>
      <p:cxnSp>
        <p:nvCxnSpPr>
          <p:cNvPr id="14384" name="AutoShape 48"/>
          <p:cNvCxnSpPr>
            <a:cxnSpLocks noChangeShapeType="1"/>
            <a:stCxn id="14346" idx="2"/>
            <a:endCxn id="14343" idx="0"/>
          </p:cNvCxnSpPr>
          <p:nvPr/>
        </p:nvCxnSpPr>
        <p:spPr bwMode="auto">
          <a:xfrm rot="5400000">
            <a:off x="2529681" y="3307541"/>
            <a:ext cx="579438" cy="1588"/>
          </a:xfrm>
          <a:prstGeom prst="straightConnector1">
            <a:avLst/>
          </a:prstGeom>
          <a:noFill/>
          <a:ln w="38100">
            <a:solidFill>
              <a:srgbClr val="000000"/>
            </a:solidFill>
            <a:prstDash val="sysDot"/>
            <a:round/>
            <a:headEnd/>
            <a:tailEnd type="triangle" w="med" len="med"/>
          </a:ln>
        </p:spPr>
      </p:cxnSp>
      <p:cxnSp>
        <p:nvCxnSpPr>
          <p:cNvPr id="14385" name="AutoShape 49"/>
          <p:cNvCxnSpPr>
            <a:cxnSpLocks noChangeShapeType="1"/>
            <a:stCxn id="14347" idx="2"/>
            <a:endCxn id="14344" idx="0"/>
          </p:cNvCxnSpPr>
          <p:nvPr/>
        </p:nvCxnSpPr>
        <p:spPr bwMode="auto">
          <a:xfrm rot="5400000">
            <a:off x="1024731" y="3307541"/>
            <a:ext cx="579438" cy="1588"/>
          </a:xfrm>
          <a:prstGeom prst="straightConnector1">
            <a:avLst/>
          </a:prstGeom>
          <a:noFill/>
          <a:ln w="28575">
            <a:solidFill>
              <a:srgbClr val="000000"/>
            </a:solidFill>
            <a:round/>
            <a:headEnd/>
            <a:tailEnd type="triangle" w="med" len="med"/>
          </a:ln>
        </p:spPr>
      </p:cxnSp>
      <p:sp>
        <p:nvSpPr>
          <p:cNvPr id="14386" name="Text Box 50"/>
          <p:cNvSpPr txBox="1">
            <a:spLocks noChangeArrowheads="1"/>
          </p:cNvSpPr>
          <p:nvPr/>
        </p:nvSpPr>
        <p:spPr bwMode="auto">
          <a:xfrm>
            <a:off x="609600" y="3163872"/>
            <a:ext cx="914400" cy="288925"/>
          </a:xfrm>
          <a:prstGeom prst="rect">
            <a:avLst/>
          </a:prstGeom>
          <a:noFill/>
          <a:ln w="9525">
            <a:noFill/>
            <a:miter lim="800000"/>
            <a:headEnd/>
            <a:tailEnd/>
          </a:ln>
        </p:spPr>
        <p:txBody>
          <a:bodyPr/>
          <a:lstStyle/>
          <a:p>
            <a:pPr algn="ctr" eaLnBrk="0" hangingPunct="0"/>
            <a:r>
              <a:rPr lang="en-US" sz="1000" dirty="0" err="1">
                <a:latin typeface="Verdana" pitchFamily="34" charset="0"/>
                <a:cs typeface="Arial" charset="0"/>
              </a:rPr>
              <a:t>Diacu</a:t>
            </a:r>
            <a:endParaRPr lang="en-US" sz="1800" dirty="0">
              <a:latin typeface="Verdana" pitchFamily="34" charset="0"/>
              <a:cs typeface="Arial" charset="0"/>
            </a:endParaRPr>
          </a:p>
        </p:txBody>
      </p:sp>
      <p:sp>
        <p:nvSpPr>
          <p:cNvPr id="14387" name="Text Box 51"/>
          <p:cNvSpPr txBox="1">
            <a:spLocks noChangeArrowheads="1"/>
          </p:cNvSpPr>
          <p:nvPr/>
        </p:nvSpPr>
        <p:spPr bwMode="auto">
          <a:xfrm>
            <a:off x="1714500" y="2701907"/>
            <a:ext cx="800100" cy="288925"/>
          </a:xfrm>
          <a:prstGeom prst="rect">
            <a:avLst/>
          </a:prstGeom>
          <a:noFill/>
          <a:ln w="9525">
            <a:noFill/>
            <a:miter lim="800000"/>
            <a:headEnd/>
            <a:tailEnd/>
          </a:ln>
        </p:spPr>
        <p:txBody>
          <a:bodyPr/>
          <a:lstStyle/>
          <a:p>
            <a:pPr algn="ctr" eaLnBrk="0" hangingPunct="0"/>
            <a:r>
              <a:rPr lang="en-US" sz="1000" dirty="0" err="1">
                <a:latin typeface="Verdana" pitchFamily="34" charset="0"/>
                <a:cs typeface="Arial" charset="0"/>
              </a:rPr>
              <a:t>Pedoman</a:t>
            </a:r>
            <a:endParaRPr lang="en-US" sz="1800" dirty="0">
              <a:latin typeface="Verdana" pitchFamily="34" charset="0"/>
              <a:cs typeface="Arial" charset="0"/>
            </a:endParaRPr>
          </a:p>
        </p:txBody>
      </p:sp>
      <p:sp>
        <p:nvSpPr>
          <p:cNvPr id="14388" name="Text Box 52"/>
          <p:cNvSpPr txBox="1">
            <a:spLocks noChangeArrowheads="1"/>
          </p:cNvSpPr>
          <p:nvPr/>
        </p:nvSpPr>
        <p:spPr bwMode="auto">
          <a:xfrm>
            <a:off x="3200400" y="2357422"/>
            <a:ext cx="762000" cy="577850"/>
          </a:xfrm>
          <a:prstGeom prst="rect">
            <a:avLst/>
          </a:prstGeom>
          <a:noFill/>
          <a:ln w="9525">
            <a:noFill/>
            <a:miter lim="800000"/>
            <a:headEnd/>
            <a:tailEnd/>
          </a:ln>
        </p:spPr>
        <p:txBody>
          <a:bodyPr/>
          <a:lstStyle/>
          <a:p>
            <a:pPr algn="ctr" eaLnBrk="0" hangingPunct="0"/>
            <a:r>
              <a:rPr lang="en-US" sz="1000" dirty="0" smtClean="0">
                <a:latin typeface="Verdana" pitchFamily="34" charset="0"/>
                <a:cs typeface="Arial" charset="0"/>
              </a:rPr>
              <a:t>Dijabar-kan</a:t>
            </a:r>
            <a:endParaRPr lang="en-US" sz="1800" dirty="0">
              <a:latin typeface="Verdana" pitchFamily="34" charset="0"/>
              <a:cs typeface="Arial" charset="0"/>
            </a:endParaRPr>
          </a:p>
        </p:txBody>
      </p:sp>
      <p:sp>
        <p:nvSpPr>
          <p:cNvPr id="14389" name="Text Box 53"/>
          <p:cNvSpPr txBox="1">
            <a:spLocks noChangeArrowheads="1"/>
          </p:cNvSpPr>
          <p:nvPr/>
        </p:nvSpPr>
        <p:spPr bwMode="auto">
          <a:xfrm>
            <a:off x="4572000" y="2439972"/>
            <a:ext cx="914400" cy="288925"/>
          </a:xfrm>
          <a:prstGeom prst="rect">
            <a:avLst/>
          </a:prstGeom>
          <a:noFill/>
          <a:ln w="9525">
            <a:noFill/>
            <a:miter lim="800000"/>
            <a:headEnd/>
            <a:tailEnd/>
          </a:ln>
        </p:spPr>
        <p:txBody>
          <a:bodyPr/>
          <a:lstStyle/>
          <a:p>
            <a:pPr algn="ctr" eaLnBrk="0" hangingPunct="0"/>
            <a:r>
              <a:rPr lang="en-US" sz="1000" b="1">
                <a:latin typeface="Verdana" pitchFamily="34" charset="0"/>
                <a:cs typeface="Arial" charset="0"/>
              </a:rPr>
              <a:t>Pedoman</a:t>
            </a:r>
            <a:endParaRPr lang="en-US" sz="1800">
              <a:latin typeface="Verdana" pitchFamily="34" charset="0"/>
              <a:cs typeface="Arial" charset="0"/>
            </a:endParaRPr>
          </a:p>
        </p:txBody>
      </p:sp>
      <p:sp>
        <p:nvSpPr>
          <p:cNvPr id="14390" name="Text Box 54"/>
          <p:cNvSpPr txBox="1">
            <a:spLocks noChangeArrowheads="1"/>
          </p:cNvSpPr>
          <p:nvPr/>
        </p:nvSpPr>
        <p:spPr bwMode="auto">
          <a:xfrm>
            <a:off x="4648200" y="1382697"/>
            <a:ext cx="838200" cy="288925"/>
          </a:xfrm>
          <a:prstGeom prst="rect">
            <a:avLst/>
          </a:prstGeom>
          <a:noFill/>
          <a:ln w="9525">
            <a:noFill/>
            <a:miter lim="800000"/>
            <a:headEnd/>
            <a:tailEnd/>
          </a:ln>
        </p:spPr>
        <p:txBody>
          <a:bodyPr/>
          <a:lstStyle/>
          <a:p>
            <a:pPr algn="ctr" eaLnBrk="0" hangingPunct="0"/>
            <a:r>
              <a:rPr lang="en-US" sz="1000" dirty="0">
                <a:latin typeface="Verdana" pitchFamily="34" charset="0"/>
                <a:cs typeface="Arial" charset="0"/>
              </a:rPr>
              <a:t>Pedoman</a:t>
            </a:r>
            <a:endParaRPr lang="en-US" sz="1800" dirty="0">
              <a:latin typeface="Verdana" pitchFamily="34" charset="0"/>
              <a:cs typeface="Arial" charset="0"/>
            </a:endParaRPr>
          </a:p>
        </p:txBody>
      </p:sp>
      <p:sp>
        <p:nvSpPr>
          <p:cNvPr id="14391" name="Text Box 55"/>
          <p:cNvSpPr txBox="1">
            <a:spLocks noChangeArrowheads="1"/>
          </p:cNvSpPr>
          <p:nvPr/>
        </p:nvSpPr>
        <p:spPr bwMode="auto">
          <a:xfrm>
            <a:off x="4648200" y="3597260"/>
            <a:ext cx="914400" cy="288925"/>
          </a:xfrm>
          <a:prstGeom prst="rect">
            <a:avLst/>
          </a:prstGeom>
          <a:noFill/>
          <a:ln w="9525">
            <a:noFill/>
            <a:miter lim="800000"/>
            <a:headEnd/>
            <a:tailEnd/>
          </a:ln>
        </p:spPr>
        <p:txBody>
          <a:bodyPr/>
          <a:lstStyle/>
          <a:p>
            <a:pPr algn="ctr" eaLnBrk="0" hangingPunct="0"/>
            <a:r>
              <a:rPr lang="en-US" sz="1000">
                <a:latin typeface="Verdana" pitchFamily="34" charset="0"/>
                <a:cs typeface="Arial" charset="0"/>
              </a:rPr>
              <a:t>Pedoman</a:t>
            </a:r>
            <a:endParaRPr lang="en-US" sz="1800">
              <a:latin typeface="Verdana" pitchFamily="34" charset="0"/>
              <a:cs typeface="Arial" charset="0"/>
            </a:endParaRPr>
          </a:p>
        </p:txBody>
      </p:sp>
      <p:sp>
        <p:nvSpPr>
          <p:cNvPr id="14392" name="Text Box 56"/>
          <p:cNvSpPr txBox="1">
            <a:spLocks noChangeArrowheads="1"/>
          </p:cNvSpPr>
          <p:nvPr/>
        </p:nvSpPr>
        <p:spPr bwMode="auto">
          <a:xfrm>
            <a:off x="4648200" y="4754547"/>
            <a:ext cx="838200" cy="288925"/>
          </a:xfrm>
          <a:prstGeom prst="rect">
            <a:avLst/>
          </a:prstGeom>
          <a:noFill/>
          <a:ln w="9525">
            <a:noFill/>
            <a:miter lim="800000"/>
            <a:headEnd/>
            <a:tailEnd/>
          </a:ln>
        </p:spPr>
        <p:txBody>
          <a:bodyPr/>
          <a:lstStyle/>
          <a:p>
            <a:pPr algn="ctr" eaLnBrk="0" hangingPunct="0"/>
            <a:r>
              <a:rPr lang="en-US" sz="1000">
                <a:latin typeface="Verdana" pitchFamily="34" charset="0"/>
                <a:cs typeface="Arial" charset="0"/>
              </a:rPr>
              <a:t>Pedoman</a:t>
            </a:r>
            <a:endParaRPr lang="en-US" sz="1800">
              <a:latin typeface="Verdana" pitchFamily="34" charset="0"/>
              <a:cs typeface="Arial" charset="0"/>
            </a:endParaRPr>
          </a:p>
        </p:txBody>
      </p:sp>
      <p:sp>
        <p:nvSpPr>
          <p:cNvPr id="14393" name="Text Box 57"/>
          <p:cNvSpPr txBox="1">
            <a:spLocks noChangeArrowheads="1"/>
          </p:cNvSpPr>
          <p:nvPr/>
        </p:nvSpPr>
        <p:spPr bwMode="auto">
          <a:xfrm>
            <a:off x="1676400" y="3644885"/>
            <a:ext cx="838200" cy="288925"/>
          </a:xfrm>
          <a:prstGeom prst="rect">
            <a:avLst/>
          </a:prstGeom>
          <a:noFill/>
          <a:ln w="9525">
            <a:noFill/>
            <a:miter lim="800000"/>
            <a:headEnd/>
            <a:tailEnd/>
          </a:ln>
        </p:spPr>
        <p:txBody>
          <a:bodyPr/>
          <a:lstStyle/>
          <a:p>
            <a:pPr algn="ctr" eaLnBrk="0" hangingPunct="0"/>
            <a:r>
              <a:rPr lang="en-US" sz="1000">
                <a:latin typeface="Verdana" pitchFamily="34" charset="0"/>
                <a:cs typeface="Arial" charset="0"/>
              </a:rPr>
              <a:t>Pedoman</a:t>
            </a:r>
            <a:endParaRPr lang="en-US" sz="1800">
              <a:latin typeface="Verdana" pitchFamily="34" charset="0"/>
              <a:cs typeface="Arial" charset="0"/>
            </a:endParaRPr>
          </a:p>
        </p:txBody>
      </p:sp>
      <p:sp>
        <p:nvSpPr>
          <p:cNvPr id="14394" name="Text Box 58"/>
          <p:cNvSpPr txBox="1">
            <a:spLocks noChangeArrowheads="1"/>
          </p:cNvSpPr>
          <p:nvPr/>
        </p:nvSpPr>
        <p:spPr bwMode="auto">
          <a:xfrm>
            <a:off x="1828800" y="3163872"/>
            <a:ext cx="1181100" cy="288925"/>
          </a:xfrm>
          <a:prstGeom prst="rect">
            <a:avLst/>
          </a:prstGeom>
          <a:noFill/>
          <a:ln w="9525">
            <a:noFill/>
            <a:miter lim="800000"/>
            <a:headEnd/>
            <a:tailEnd/>
          </a:ln>
        </p:spPr>
        <p:txBody>
          <a:bodyPr/>
          <a:lstStyle/>
          <a:p>
            <a:pPr algn="ctr" eaLnBrk="0" hangingPunct="0"/>
            <a:r>
              <a:rPr lang="en-US" sz="1000">
                <a:latin typeface="Verdana" pitchFamily="34" charset="0"/>
                <a:cs typeface="Arial" charset="0"/>
              </a:rPr>
              <a:t>Diperhatikan</a:t>
            </a:r>
            <a:endParaRPr lang="en-US" sz="1800">
              <a:latin typeface="Verdana" pitchFamily="34" charset="0"/>
              <a:cs typeface="Arial" charset="0"/>
            </a:endParaRPr>
          </a:p>
        </p:txBody>
      </p:sp>
      <p:sp>
        <p:nvSpPr>
          <p:cNvPr id="14395" name="Text Box 59"/>
          <p:cNvSpPr txBox="1">
            <a:spLocks noChangeArrowheads="1"/>
          </p:cNvSpPr>
          <p:nvPr/>
        </p:nvSpPr>
        <p:spPr bwMode="auto">
          <a:xfrm>
            <a:off x="3200400" y="3500422"/>
            <a:ext cx="685800" cy="577850"/>
          </a:xfrm>
          <a:prstGeom prst="rect">
            <a:avLst/>
          </a:prstGeom>
          <a:noFill/>
          <a:ln w="9525">
            <a:noFill/>
            <a:miter lim="800000"/>
            <a:headEnd/>
            <a:tailEnd/>
          </a:ln>
        </p:spPr>
        <p:txBody>
          <a:bodyPr/>
          <a:lstStyle/>
          <a:p>
            <a:pPr algn="ctr" eaLnBrk="0" hangingPunct="0"/>
            <a:r>
              <a:rPr lang="en-US" sz="1000" dirty="0">
                <a:latin typeface="Verdana" pitchFamily="34" charset="0"/>
                <a:cs typeface="Arial" charset="0"/>
              </a:rPr>
              <a:t>Dijabar-kan</a:t>
            </a:r>
            <a:endParaRPr lang="en-US" sz="1800" dirty="0">
              <a:latin typeface="Verdana" pitchFamily="34" charset="0"/>
              <a:cs typeface="Arial" charset="0"/>
            </a:endParaRPr>
          </a:p>
        </p:txBody>
      </p:sp>
      <p:sp>
        <p:nvSpPr>
          <p:cNvPr id="14396" name="Text Box 60"/>
          <p:cNvSpPr txBox="1">
            <a:spLocks noChangeArrowheads="1"/>
          </p:cNvSpPr>
          <p:nvPr/>
        </p:nvSpPr>
        <p:spPr bwMode="auto">
          <a:xfrm>
            <a:off x="2133600" y="2006585"/>
            <a:ext cx="876300" cy="288925"/>
          </a:xfrm>
          <a:prstGeom prst="rect">
            <a:avLst/>
          </a:prstGeom>
          <a:noFill/>
          <a:ln w="9525">
            <a:noFill/>
            <a:miter lim="800000"/>
            <a:headEnd/>
            <a:tailEnd/>
          </a:ln>
        </p:spPr>
        <p:txBody>
          <a:bodyPr/>
          <a:lstStyle/>
          <a:p>
            <a:pPr algn="ctr" eaLnBrk="0" hangingPunct="0"/>
            <a:r>
              <a:rPr lang="en-US" sz="1000" dirty="0">
                <a:latin typeface="Verdana" pitchFamily="34" charset="0"/>
                <a:cs typeface="Arial" charset="0"/>
              </a:rPr>
              <a:t>Pedoman</a:t>
            </a:r>
            <a:endParaRPr lang="en-US" sz="1800" dirty="0">
              <a:latin typeface="Verdana" pitchFamily="34" charset="0"/>
              <a:cs typeface="Arial" charset="0"/>
            </a:endParaRPr>
          </a:p>
        </p:txBody>
      </p:sp>
      <p:sp>
        <p:nvSpPr>
          <p:cNvPr id="14397" name="Text Box 61"/>
          <p:cNvSpPr txBox="1">
            <a:spLocks noChangeArrowheads="1"/>
          </p:cNvSpPr>
          <p:nvPr/>
        </p:nvSpPr>
        <p:spPr bwMode="auto">
          <a:xfrm>
            <a:off x="1981200" y="4319572"/>
            <a:ext cx="952500" cy="290513"/>
          </a:xfrm>
          <a:prstGeom prst="rect">
            <a:avLst/>
          </a:prstGeom>
          <a:noFill/>
          <a:ln w="9525">
            <a:noFill/>
            <a:miter lim="800000"/>
            <a:headEnd/>
            <a:tailEnd/>
          </a:ln>
        </p:spPr>
        <p:txBody>
          <a:bodyPr/>
          <a:lstStyle/>
          <a:p>
            <a:pPr algn="ctr" eaLnBrk="0" hangingPunct="0"/>
            <a:r>
              <a:rPr lang="en-US" sz="1000">
                <a:latin typeface="Verdana" pitchFamily="34" charset="0"/>
                <a:cs typeface="Arial" charset="0"/>
              </a:rPr>
              <a:t>Pedoman</a:t>
            </a:r>
            <a:endParaRPr lang="en-US" sz="1800">
              <a:latin typeface="Verdana" pitchFamily="34" charset="0"/>
              <a:cs typeface="Arial" charset="0"/>
            </a:endParaRPr>
          </a:p>
        </p:txBody>
      </p:sp>
      <p:sp>
        <p:nvSpPr>
          <p:cNvPr id="14398" name="Text Box 62"/>
          <p:cNvSpPr txBox="1">
            <a:spLocks noChangeArrowheads="1"/>
          </p:cNvSpPr>
          <p:nvPr/>
        </p:nvSpPr>
        <p:spPr bwMode="auto">
          <a:xfrm>
            <a:off x="3162300" y="1382697"/>
            <a:ext cx="800100" cy="288925"/>
          </a:xfrm>
          <a:prstGeom prst="rect">
            <a:avLst/>
          </a:prstGeom>
          <a:noFill/>
          <a:ln w="9525">
            <a:noFill/>
            <a:miter lim="800000"/>
            <a:headEnd/>
            <a:tailEnd/>
          </a:ln>
        </p:spPr>
        <p:txBody>
          <a:bodyPr/>
          <a:lstStyle/>
          <a:p>
            <a:pPr algn="ctr" eaLnBrk="0" hangingPunct="0"/>
            <a:r>
              <a:rPr lang="en-US" sz="1000" dirty="0">
                <a:latin typeface="Verdana" pitchFamily="34" charset="0"/>
                <a:cs typeface="Arial" charset="0"/>
              </a:rPr>
              <a:t>Pedoman</a:t>
            </a:r>
            <a:endParaRPr lang="en-US" sz="1800" dirty="0">
              <a:latin typeface="Verdana" pitchFamily="34" charset="0"/>
              <a:cs typeface="Arial" charset="0"/>
            </a:endParaRPr>
          </a:p>
        </p:txBody>
      </p:sp>
      <p:sp>
        <p:nvSpPr>
          <p:cNvPr id="14399" name="Text Box 63"/>
          <p:cNvSpPr txBox="1">
            <a:spLocks noChangeArrowheads="1"/>
          </p:cNvSpPr>
          <p:nvPr/>
        </p:nvSpPr>
        <p:spPr bwMode="auto">
          <a:xfrm>
            <a:off x="3124200" y="4754547"/>
            <a:ext cx="876300" cy="288925"/>
          </a:xfrm>
          <a:prstGeom prst="rect">
            <a:avLst/>
          </a:prstGeom>
          <a:noFill/>
          <a:ln w="9525">
            <a:noFill/>
            <a:miter lim="800000"/>
            <a:headEnd/>
            <a:tailEnd/>
          </a:ln>
        </p:spPr>
        <p:txBody>
          <a:bodyPr/>
          <a:lstStyle/>
          <a:p>
            <a:pPr algn="ctr" eaLnBrk="0" hangingPunct="0"/>
            <a:r>
              <a:rPr lang="en-US" sz="1000">
                <a:latin typeface="Verdana" pitchFamily="34" charset="0"/>
                <a:cs typeface="Arial" charset="0"/>
              </a:rPr>
              <a:t>Pedoman</a:t>
            </a:r>
            <a:endParaRPr lang="en-US" sz="1800">
              <a:latin typeface="Verdana" pitchFamily="34" charset="0"/>
              <a:cs typeface="Arial" charset="0"/>
            </a:endParaRPr>
          </a:p>
        </p:txBody>
      </p:sp>
      <p:sp>
        <p:nvSpPr>
          <p:cNvPr id="14400" name="Text Box 64"/>
          <p:cNvSpPr txBox="1">
            <a:spLocks noChangeArrowheads="1"/>
          </p:cNvSpPr>
          <p:nvPr/>
        </p:nvSpPr>
        <p:spPr bwMode="auto">
          <a:xfrm>
            <a:off x="3581400" y="2006585"/>
            <a:ext cx="914400" cy="288925"/>
          </a:xfrm>
          <a:prstGeom prst="rect">
            <a:avLst/>
          </a:prstGeom>
          <a:noFill/>
          <a:ln w="9525">
            <a:noFill/>
            <a:miter lim="800000"/>
            <a:headEnd/>
            <a:tailEnd/>
          </a:ln>
        </p:spPr>
        <p:txBody>
          <a:bodyPr/>
          <a:lstStyle/>
          <a:p>
            <a:pPr algn="ctr" eaLnBrk="0" hangingPunct="0"/>
            <a:r>
              <a:rPr lang="en-US" sz="1000" dirty="0">
                <a:latin typeface="Verdana" pitchFamily="34" charset="0"/>
                <a:cs typeface="Arial" charset="0"/>
              </a:rPr>
              <a:t>Diacu</a:t>
            </a:r>
            <a:endParaRPr lang="en-US" sz="1800" dirty="0">
              <a:latin typeface="Verdana" pitchFamily="34" charset="0"/>
              <a:cs typeface="Arial" charset="0"/>
            </a:endParaRPr>
          </a:p>
        </p:txBody>
      </p:sp>
      <p:sp>
        <p:nvSpPr>
          <p:cNvPr id="14401" name="Text Box 65"/>
          <p:cNvSpPr txBox="1">
            <a:spLocks noChangeArrowheads="1"/>
          </p:cNvSpPr>
          <p:nvPr/>
        </p:nvSpPr>
        <p:spPr bwMode="auto">
          <a:xfrm>
            <a:off x="3505200" y="4319572"/>
            <a:ext cx="914400" cy="290513"/>
          </a:xfrm>
          <a:prstGeom prst="rect">
            <a:avLst/>
          </a:prstGeom>
          <a:noFill/>
          <a:ln w="9525">
            <a:noFill/>
            <a:miter lim="800000"/>
            <a:headEnd/>
            <a:tailEnd/>
          </a:ln>
        </p:spPr>
        <p:txBody>
          <a:bodyPr/>
          <a:lstStyle/>
          <a:p>
            <a:pPr algn="ctr" eaLnBrk="0" hangingPunct="0"/>
            <a:r>
              <a:rPr lang="en-US" sz="1000">
                <a:latin typeface="Verdana" pitchFamily="34" charset="0"/>
                <a:cs typeface="Arial" charset="0"/>
              </a:rPr>
              <a:t>Diacu</a:t>
            </a:r>
            <a:endParaRPr lang="en-US" sz="1800">
              <a:latin typeface="Verdana" pitchFamily="34" charset="0"/>
              <a:cs typeface="Arial" charset="0"/>
            </a:endParaRPr>
          </a:p>
        </p:txBody>
      </p:sp>
      <p:sp>
        <p:nvSpPr>
          <p:cNvPr id="14402" name="Text Box 66"/>
          <p:cNvSpPr txBox="1">
            <a:spLocks noChangeArrowheads="1"/>
          </p:cNvSpPr>
          <p:nvPr/>
        </p:nvSpPr>
        <p:spPr bwMode="auto">
          <a:xfrm>
            <a:off x="4191000" y="3163872"/>
            <a:ext cx="2514600" cy="288925"/>
          </a:xfrm>
          <a:prstGeom prst="rect">
            <a:avLst/>
          </a:prstGeom>
          <a:noFill/>
          <a:ln w="9525">
            <a:noFill/>
            <a:miter lim="800000"/>
            <a:headEnd/>
            <a:tailEnd/>
          </a:ln>
        </p:spPr>
        <p:txBody>
          <a:bodyPr/>
          <a:lstStyle/>
          <a:p>
            <a:pPr eaLnBrk="0" hangingPunct="0"/>
            <a:r>
              <a:rPr lang="en-US" sz="1000">
                <a:latin typeface="Verdana" pitchFamily="34" charset="0"/>
                <a:cs typeface="Arial" charset="0"/>
              </a:rPr>
              <a:t>Diserasikan melalui Musrenbang</a:t>
            </a:r>
            <a:endParaRPr lang="en-US" sz="1800">
              <a:latin typeface="Verdana" pitchFamily="34" charset="0"/>
              <a:cs typeface="Arial" charset="0"/>
            </a:endParaRPr>
          </a:p>
        </p:txBody>
      </p:sp>
      <p:grpSp>
        <p:nvGrpSpPr>
          <p:cNvPr id="2" name="Group 67"/>
          <p:cNvGrpSpPr>
            <a:grpSpLocks/>
          </p:cNvGrpSpPr>
          <p:nvPr/>
        </p:nvGrpSpPr>
        <p:grpSpPr bwMode="auto">
          <a:xfrm>
            <a:off x="838200" y="5738903"/>
            <a:ext cx="4191730" cy="466725"/>
            <a:chOff x="816" y="3755"/>
            <a:chExt cx="2491" cy="179"/>
          </a:xfrm>
        </p:grpSpPr>
        <p:sp>
          <p:nvSpPr>
            <p:cNvPr id="14409" name="Line 68"/>
            <p:cNvSpPr>
              <a:spLocks noChangeShapeType="1"/>
            </p:cNvSpPr>
            <p:nvPr/>
          </p:nvSpPr>
          <p:spPr bwMode="auto">
            <a:xfrm flipV="1">
              <a:off x="816" y="3832"/>
              <a:ext cx="2491" cy="8"/>
            </a:xfrm>
            <a:prstGeom prst="line">
              <a:avLst/>
            </a:prstGeom>
            <a:noFill/>
            <a:ln w="28575">
              <a:solidFill>
                <a:srgbClr val="C00000"/>
              </a:solidFill>
              <a:round/>
              <a:headEnd type="triangle" w="med" len="med"/>
              <a:tailEnd type="triangle" w="med" len="med"/>
            </a:ln>
          </p:spPr>
          <p:txBody>
            <a:bodyPr/>
            <a:lstStyle/>
            <a:p>
              <a:endParaRPr lang="en-US"/>
            </a:p>
          </p:txBody>
        </p:sp>
        <p:sp>
          <p:nvSpPr>
            <p:cNvPr id="14410" name="Text Box 69"/>
            <p:cNvSpPr txBox="1">
              <a:spLocks noChangeArrowheads="1"/>
            </p:cNvSpPr>
            <p:nvPr/>
          </p:nvSpPr>
          <p:spPr bwMode="auto">
            <a:xfrm>
              <a:off x="1632" y="3755"/>
              <a:ext cx="763" cy="179"/>
            </a:xfrm>
            <a:prstGeom prst="rect">
              <a:avLst/>
            </a:prstGeom>
            <a:solidFill>
              <a:srgbClr val="66CCFF"/>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algn="ctr" eaLnBrk="0" hangingPunct="0"/>
              <a:r>
                <a:rPr lang="en-US" sz="1200" b="1" dirty="0">
                  <a:latin typeface="Verdana" pitchFamily="34" charset="0"/>
                  <a:cs typeface="Arial" charset="0"/>
                </a:rPr>
                <a:t>UU 25/2004 ttg SPPN</a:t>
              </a:r>
            </a:p>
          </p:txBody>
        </p:sp>
      </p:grpSp>
      <p:grpSp>
        <p:nvGrpSpPr>
          <p:cNvPr id="3" name="Group 70"/>
          <p:cNvGrpSpPr>
            <a:grpSpLocks/>
          </p:cNvGrpSpPr>
          <p:nvPr/>
        </p:nvGrpSpPr>
        <p:grpSpPr bwMode="auto">
          <a:xfrm>
            <a:off x="3886200" y="6081697"/>
            <a:ext cx="4114800" cy="466725"/>
            <a:chOff x="2496" y="3785"/>
            <a:chExt cx="2592" cy="231"/>
          </a:xfrm>
        </p:grpSpPr>
        <p:sp>
          <p:nvSpPr>
            <p:cNvPr id="14407" name="Line 71"/>
            <p:cNvSpPr>
              <a:spLocks noChangeShapeType="1"/>
            </p:cNvSpPr>
            <p:nvPr/>
          </p:nvSpPr>
          <p:spPr bwMode="auto">
            <a:xfrm flipV="1">
              <a:off x="2496" y="3862"/>
              <a:ext cx="2592" cy="3"/>
            </a:xfrm>
            <a:prstGeom prst="line">
              <a:avLst/>
            </a:prstGeom>
            <a:noFill/>
            <a:ln w="28575">
              <a:solidFill>
                <a:srgbClr val="002060"/>
              </a:solidFill>
              <a:round/>
              <a:headEnd type="triangle" w="med" len="med"/>
              <a:tailEnd type="triangle" w="med" len="med"/>
            </a:ln>
          </p:spPr>
          <p:txBody>
            <a:bodyPr/>
            <a:lstStyle/>
            <a:p>
              <a:endParaRPr lang="en-US"/>
            </a:p>
          </p:txBody>
        </p:sp>
        <p:sp>
          <p:nvSpPr>
            <p:cNvPr id="14408" name="Text Box 72"/>
            <p:cNvSpPr txBox="1">
              <a:spLocks noChangeArrowheads="1"/>
            </p:cNvSpPr>
            <p:nvPr/>
          </p:nvSpPr>
          <p:spPr bwMode="auto">
            <a:xfrm>
              <a:off x="3728" y="3785"/>
              <a:ext cx="785" cy="231"/>
            </a:xfrm>
            <a:prstGeom prst="rect">
              <a:avLst/>
            </a:prstGeom>
            <a:solidFill>
              <a:srgbClr val="66CCFF"/>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spAutoFit/>
            </a:bodyPr>
            <a:lstStyle/>
            <a:p>
              <a:pPr algn="ctr" eaLnBrk="0" hangingPunct="0"/>
              <a:r>
                <a:rPr lang="en-US" sz="1200" b="1" dirty="0">
                  <a:latin typeface="Verdana" pitchFamily="34" charset="0"/>
                  <a:cs typeface="Arial" charset="0"/>
                </a:rPr>
                <a:t>UU 17/2003</a:t>
              </a:r>
            </a:p>
            <a:p>
              <a:pPr algn="ctr" eaLnBrk="0" hangingPunct="0"/>
              <a:r>
                <a:rPr lang="en-US" sz="1200" b="1" dirty="0">
                  <a:latin typeface="Verdana" pitchFamily="34" charset="0"/>
                  <a:cs typeface="Arial" charset="0"/>
                </a:rPr>
                <a:t>ttg KN</a:t>
              </a:r>
            </a:p>
          </p:txBody>
        </p:sp>
      </p:grpSp>
      <p:sp>
        <p:nvSpPr>
          <p:cNvPr id="14405" name="Text Box 73"/>
          <p:cNvSpPr txBox="1">
            <a:spLocks noChangeArrowheads="1"/>
          </p:cNvSpPr>
          <p:nvPr/>
        </p:nvSpPr>
        <p:spPr bwMode="auto">
          <a:xfrm rot="5400000">
            <a:off x="7513659" y="1813595"/>
            <a:ext cx="1768433" cy="646331"/>
          </a:xfrm>
          <a:prstGeom prst="rect">
            <a:avLst/>
          </a:prstGeom>
          <a:noFill/>
          <a:ln w="28575">
            <a:noFill/>
            <a:miter lim="800000"/>
            <a:headEnd/>
            <a:tailEnd/>
          </a:ln>
        </p:spPr>
        <p:txBody>
          <a:bodyPr wrap="none">
            <a:spAutoFit/>
          </a:bodyPr>
          <a:lstStyle/>
          <a:p>
            <a:pPr algn="ctr" eaLnBrk="0" hangingPunct="0"/>
            <a:r>
              <a:rPr lang="en-US" sz="1800" b="1" dirty="0">
                <a:solidFill>
                  <a:srgbClr val="002060"/>
                </a:solidFill>
                <a:effectLst>
                  <a:outerShdw blurRad="38100" dist="38100" dir="2700000" algn="tl">
                    <a:srgbClr val="000000">
                      <a:alpha val="43137"/>
                    </a:srgbClr>
                  </a:outerShdw>
                </a:effectLst>
                <a:latin typeface="Verdana" pitchFamily="34" charset="0"/>
                <a:cs typeface="Arial" charset="0"/>
              </a:rPr>
              <a:t>Pemerintah </a:t>
            </a:r>
          </a:p>
          <a:p>
            <a:pPr algn="ctr" eaLnBrk="0" hangingPunct="0"/>
            <a:r>
              <a:rPr lang="en-US" sz="1800" b="1" dirty="0">
                <a:solidFill>
                  <a:srgbClr val="002060"/>
                </a:solidFill>
                <a:effectLst>
                  <a:outerShdw blurRad="38100" dist="38100" dir="2700000" algn="tl">
                    <a:srgbClr val="000000">
                      <a:alpha val="43137"/>
                    </a:srgbClr>
                  </a:outerShdw>
                </a:effectLst>
                <a:latin typeface="Verdana" pitchFamily="34" charset="0"/>
                <a:cs typeface="Arial" charset="0"/>
              </a:rPr>
              <a:t>Pusat</a:t>
            </a:r>
          </a:p>
        </p:txBody>
      </p:sp>
      <p:sp>
        <p:nvSpPr>
          <p:cNvPr id="14406" name="Text Box 74"/>
          <p:cNvSpPr txBox="1">
            <a:spLocks noChangeArrowheads="1"/>
          </p:cNvSpPr>
          <p:nvPr/>
        </p:nvSpPr>
        <p:spPr bwMode="auto">
          <a:xfrm rot="5400000">
            <a:off x="7513659" y="4221832"/>
            <a:ext cx="1768433" cy="646331"/>
          </a:xfrm>
          <a:prstGeom prst="rect">
            <a:avLst/>
          </a:prstGeom>
          <a:noFill/>
          <a:ln w="9525">
            <a:noFill/>
            <a:miter lim="800000"/>
            <a:headEnd/>
            <a:tailEnd/>
          </a:ln>
        </p:spPr>
        <p:txBody>
          <a:bodyPr wrap="none">
            <a:spAutoFit/>
          </a:bodyPr>
          <a:lstStyle/>
          <a:p>
            <a:pPr algn="ctr" eaLnBrk="0" hangingPunct="0"/>
            <a:r>
              <a:rPr lang="en-US" sz="1800" b="1" dirty="0">
                <a:solidFill>
                  <a:srgbClr val="002060"/>
                </a:solidFill>
                <a:effectLst>
                  <a:outerShdw blurRad="38100" dist="38100" dir="2700000" algn="tl">
                    <a:srgbClr val="000000">
                      <a:alpha val="43137"/>
                    </a:srgbClr>
                  </a:outerShdw>
                </a:effectLst>
                <a:latin typeface="Verdana" pitchFamily="34" charset="0"/>
                <a:cs typeface="Arial" charset="0"/>
              </a:rPr>
              <a:t>Pemerintah </a:t>
            </a:r>
          </a:p>
          <a:p>
            <a:pPr algn="ctr" eaLnBrk="0" hangingPunct="0"/>
            <a:r>
              <a:rPr lang="en-US" sz="1800" b="1" dirty="0">
                <a:solidFill>
                  <a:srgbClr val="002060"/>
                </a:solidFill>
                <a:effectLst>
                  <a:outerShdw blurRad="38100" dist="38100" dir="2700000" algn="tl">
                    <a:srgbClr val="000000">
                      <a:alpha val="43137"/>
                    </a:srgbClr>
                  </a:outerShdw>
                </a:effectLst>
                <a:latin typeface="Verdana" pitchFamily="34" charset="0"/>
                <a:cs typeface="Arial" charset="0"/>
              </a:rPr>
              <a:t>Daerah</a:t>
            </a:r>
          </a:p>
        </p:txBody>
      </p:sp>
      <p:cxnSp>
        <p:nvCxnSpPr>
          <p:cNvPr id="76" name="Straight Connector 75"/>
          <p:cNvCxnSpPr/>
          <p:nvPr/>
        </p:nvCxnSpPr>
        <p:spPr>
          <a:xfrm rot="5400000">
            <a:off x="7581900" y="6129322"/>
            <a:ext cx="838200" cy="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419100" y="6129322"/>
            <a:ext cx="838200" cy="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5400000">
            <a:off x="4610100" y="6129322"/>
            <a:ext cx="838200" cy="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3467100" y="6129322"/>
            <a:ext cx="838200" cy="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80" name="Text Box 15"/>
          <p:cNvSpPr txBox="1">
            <a:spLocks noChangeArrowheads="1"/>
          </p:cNvSpPr>
          <p:nvPr/>
        </p:nvSpPr>
        <p:spPr bwMode="auto">
          <a:xfrm>
            <a:off x="857224" y="4984750"/>
            <a:ext cx="1071570" cy="577850"/>
          </a:xfrm>
          <a:prstGeom prst="rect">
            <a:avLst/>
          </a:prstGeom>
          <a:solidFill>
            <a:srgbClr val="FF0000"/>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r>
              <a:rPr lang="id-ID" sz="1200" b="1" dirty="0" smtClean="0">
                <a:solidFill>
                  <a:schemeClr val="bg1"/>
                </a:solidFill>
                <a:effectLst>
                  <a:outerShdw blurRad="38100" dist="38100" dir="2700000" algn="tl">
                    <a:srgbClr val="000000">
                      <a:alpha val="43137"/>
                    </a:srgbClr>
                  </a:outerShdw>
                </a:effectLst>
                <a:latin typeface="Verdana" pitchFamily="34" charset="0"/>
                <a:cs typeface="Arial" charset="0"/>
              </a:rPr>
              <a:t>RTRWP/</a:t>
            </a:r>
          </a:p>
          <a:p>
            <a:pPr algn="ctr" eaLnBrk="0" hangingPunct="0"/>
            <a:r>
              <a:rPr lang="id-ID" sz="1200" b="1" dirty="0" smtClean="0">
                <a:solidFill>
                  <a:schemeClr val="bg1"/>
                </a:solidFill>
                <a:effectLst>
                  <a:outerShdw blurRad="38100" dist="38100" dir="2700000" algn="tl">
                    <a:srgbClr val="000000">
                      <a:alpha val="43137"/>
                    </a:srgbClr>
                  </a:outerShdw>
                </a:effectLst>
                <a:latin typeface="Verdana" pitchFamily="34" charset="0"/>
                <a:cs typeface="Arial" charset="0"/>
              </a:rPr>
              <a:t>Kab/Kota</a:t>
            </a:r>
            <a:endParaRPr lang="en-US" sz="1800" b="1" dirty="0">
              <a:solidFill>
                <a:schemeClr val="bg1"/>
              </a:solidFill>
              <a:effectLst>
                <a:outerShdw blurRad="38100" dist="38100" dir="2700000" algn="tl">
                  <a:srgbClr val="000000">
                    <a:alpha val="43137"/>
                  </a:srgbClr>
                </a:outerShdw>
              </a:effectLst>
              <a:latin typeface="Verdana" pitchFamily="34" charset="0"/>
              <a:cs typeface="Arial" charset="0"/>
            </a:endParaRPr>
          </a:p>
        </p:txBody>
      </p:sp>
      <p:cxnSp>
        <p:nvCxnSpPr>
          <p:cNvPr id="82" name="Straight Arrow Connector 81"/>
          <p:cNvCxnSpPr>
            <a:endCxn id="14351" idx="1"/>
          </p:cNvCxnSpPr>
          <p:nvPr/>
        </p:nvCxnSpPr>
        <p:spPr>
          <a:xfrm flipV="1">
            <a:off x="1928794" y="5043472"/>
            <a:ext cx="433406" cy="19062"/>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p:nvPr/>
        </p:nvCxnSpPr>
        <p:spPr>
          <a:xfrm rot="5400000">
            <a:off x="893737" y="4598187"/>
            <a:ext cx="785024" cy="794"/>
          </a:xfrm>
          <a:prstGeom prst="straightConnector1">
            <a:avLst/>
          </a:prstGeom>
          <a:ln w="28575">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5400000" flipH="1" flipV="1">
            <a:off x="1393009" y="4526749"/>
            <a:ext cx="785818"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p:nvPr/>
        </p:nvCxnSpPr>
        <p:spPr>
          <a:xfrm>
            <a:off x="1785918" y="4133840"/>
            <a:ext cx="571504"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91" name="Text Box 15"/>
          <p:cNvSpPr txBox="1">
            <a:spLocks noChangeArrowheads="1"/>
          </p:cNvSpPr>
          <p:nvPr/>
        </p:nvSpPr>
        <p:spPr bwMode="auto">
          <a:xfrm>
            <a:off x="857224" y="1276320"/>
            <a:ext cx="1071570" cy="577850"/>
          </a:xfrm>
          <a:prstGeom prst="rect">
            <a:avLst/>
          </a:prstGeom>
          <a:solidFill>
            <a:srgbClr val="FF0000"/>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eaLnBrk="0" hangingPunct="0"/>
            <a:endParaRPr lang="id-ID" sz="1200" b="1" dirty="0" smtClean="0">
              <a:effectLst>
                <a:outerShdw blurRad="38100" dist="38100" dir="2700000" algn="tl">
                  <a:srgbClr val="000000">
                    <a:alpha val="43137"/>
                  </a:srgbClr>
                </a:outerShdw>
              </a:effectLst>
              <a:latin typeface="Verdana" pitchFamily="34" charset="0"/>
              <a:cs typeface="Arial" charset="0"/>
            </a:endParaRPr>
          </a:p>
          <a:p>
            <a:pPr algn="ctr" eaLnBrk="0" hangingPunct="0"/>
            <a:r>
              <a:rPr lang="id-ID" sz="1200" b="1" dirty="0" smtClean="0">
                <a:solidFill>
                  <a:schemeClr val="bg1"/>
                </a:solidFill>
                <a:effectLst>
                  <a:outerShdw blurRad="38100" dist="38100" dir="2700000" algn="tl">
                    <a:srgbClr val="000000">
                      <a:alpha val="43137"/>
                    </a:srgbClr>
                  </a:outerShdw>
                </a:effectLst>
                <a:latin typeface="Verdana" pitchFamily="34" charset="0"/>
                <a:cs typeface="Arial" charset="0"/>
              </a:rPr>
              <a:t>RTRWN</a:t>
            </a:r>
            <a:endParaRPr lang="en-US" sz="1800" b="1" dirty="0">
              <a:solidFill>
                <a:schemeClr val="bg1"/>
              </a:solidFill>
              <a:effectLst>
                <a:outerShdw blurRad="38100" dist="38100" dir="2700000" algn="tl">
                  <a:srgbClr val="000000">
                    <a:alpha val="43137"/>
                  </a:srgbClr>
                </a:outerShdw>
              </a:effectLst>
              <a:latin typeface="Verdana" pitchFamily="34" charset="0"/>
              <a:cs typeface="Arial" charset="0"/>
            </a:endParaRPr>
          </a:p>
        </p:txBody>
      </p:sp>
      <p:cxnSp>
        <p:nvCxnSpPr>
          <p:cNvPr id="92" name="Straight Arrow Connector 91"/>
          <p:cNvCxnSpPr/>
          <p:nvPr/>
        </p:nvCxnSpPr>
        <p:spPr>
          <a:xfrm rot="5400000">
            <a:off x="964778" y="2168104"/>
            <a:ext cx="642148" cy="1588"/>
          </a:xfrm>
          <a:prstGeom prst="straightConnector1">
            <a:avLst/>
          </a:prstGeom>
          <a:ln w="28575">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rot="5400000" flipH="1" flipV="1">
            <a:off x="1535885" y="2169295"/>
            <a:ext cx="642942"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p:nvPr/>
        </p:nvCxnSpPr>
        <p:spPr>
          <a:xfrm>
            <a:off x="1857356" y="2490766"/>
            <a:ext cx="500066"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p:nvPr/>
        </p:nvCxnSpPr>
        <p:spPr>
          <a:xfrm flipV="1">
            <a:off x="1928794" y="1543010"/>
            <a:ext cx="433406" cy="19062"/>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rot="5400000">
            <a:off x="653232" y="3909205"/>
            <a:ext cx="5267356" cy="1588"/>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grpSp>
        <p:nvGrpSpPr>
          <p:cNvPr id="101" name="Group 67"/>
          <p:cNvGrpSpPr>
            <a:grpSpLocks/>
          </p:cNvGrpSpPr>
          <p:nvPr/>
        </p:nvGrpSpPr>
        <p:grpSpPr bwMode="auto">
          <a:xfrm>
            <a:off x="808898" y="6276980"/>
            <a:ext cx="2477218" cy="461511"/>
            <a:chOff x="816" y="3744"/>
            <a:chExt cx="2491" cy="177"/>
          </a:xfrm>
        </p:grpSpPr>
        <p:sp>
          <p:nvSpPr>
            <p:cNvPr id="102" name="Line 68"/>
            <p:cNvSpPr>
              <a:spLocks noChangeShapeType="1"/>
            </p:cNvSpPr>
            <p:nvPr/>
          </p:nvSpPr>
          <p:spPr bwMode="auto">
            <a:xfrm flipV="1">
              <a:off x="816" y="3832"/>
              <a:ext cx="2491" cy="8"/>
            </a:xfrm>
            <a:prstGeom prst="line">
              <a:avLst/>
            </a:prstGeom>
            <a:noFill/>
            <a:ln w="28575">
              <a:solidFill>
                <a:srgbClr val="C00000"/>
              </a:solidFill>
              <a:round/>
              <a:headEnd type="triangle" w="med" len="med"/>
              <a:tailEnd type="triangle" w="med" len="med"/>
            </a:ln>
          </p:spPr>
          <p:txBody>
            <a:bodyPr/>
            <a:lstStyle/>
            <a:p>
              <a:endParaRPr lang="en-US"/>
            </a:p>
          </p:txBody>
        </p:sp>
        <p:sp>
          <p:nvSpPr>
            <p:cNvPr id="103" name="Text Box 69"/>
            <p:cNvSpPr txBox="1">
              <a:spLocks noChangeArrowheads="1"/>
            </p:cNvSpPr>
            <p:nvPr/>
          </p:nvSpPr>
          <p:spPr bwMode="auto">
            <a:xfrm>
              <a:off x="1296" y="3744"/>
              <a:ext cx="1365" cy="177"/>
            </a:xfrm>
            <a:prstGeom prst="rect">
              <a:avLst/>
            </a:prstGeom>
            <a:solidFill>
              <a:srgbClr val="FF0000"/>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ctr" eaLnBrk="0" hangingPunct="0"/>
              <a:r>
                <a:rPr lang="en-US" sz="1200" b="1" dirty="0">
                  <a:solidFill>
                    <a:schemeClr val="bg1"/>
                  </a:solidFill>
                  <a:latin typeface="Verdana" pitchFamily="34" charset="0"/>
                  <a:cs typeface="Arial" charset="0"/>
                </a:rPr>
                <a:t>UU </a:t>
              </a:r>
              <a:r>
                <a:rPr lang="id-ID" sz="1200" b="1" dirty="0" smtClean="0">
                  <a:solidFill>
                    <a:schemeClr val="bg1"/>
                  </a:solidFill>
                  <a:latin typeface="Verdana" pitchFamily="34" charset="0"/>
                  <a:cs typeface="Arial" charset="0"/>
                </a:rPr>
                <a:t>26/2007 </a:t>
              </a:r>
              <a:r>
                <a:rPr lang="en-US" sz="1200" b="1" dirty="0" err="1" smtClean="0">
                  <a:solidFill>
                    <a:schemeClr val="bg1"/>
                  </a:solidFill>
                  <a:latin typeface="Verdana" pitchFamily="34" charset="0"/>
                  <a:cs typeface="Arial" charset="0"/>
                </a:rPr>
                <a:t>ttg</a:t>
              </a:r>
              <a:r>
                <a:rPr lang="en-US" sz="1200" b="1" dirty="0" smtClean="0">
                  <a:solidFill>
                    <a:schemeClr val="bg1"/>
                  </a:solidFill>
                  <a:latin typeface="Verdana" pitchFamily="34" charset="0"/>
                  <a:cs typeface="Arial" charset="0"/>
                </a:rPr>
                <a:t> </a:t>
              </a:r>
              <a:r>
                <a:rPr lang="id-ID" sz="1200" b="1" dirty="0" smtClean="0">
                  <a:solidFill>
                    <a:schemeClr val="bg1"/>
                  </a:solidFill>
                  <a:latin typeface="Verdana" pitchFamily="34" charset="0"/>
                  <a:cs typeface="Arial" charset="0"/>
                </a:rPr>
                <a:t>PR</a:t>
              </a:r>
              <a:endParaRPr lang="en-US" sz="1200" b="1" dirty="0">
                <a:solidFill>
                  <a:schemeClr val="bg1"/>
                </a:solidFill>
                <a:latin typeface="Verdana" pitchFamily="34" charset="0"/>
                <a:cs typeface="Arial" charset="0"/>
              </a:endParaRPr>
            </a:p>
          </p:txBody>
        </p:sp>
      </p:grpSp>
    </p:spTree>
    <p:extLst>
      <p:ext uri="{BB962C8B-B14F-4D97-AF65-F5344CB8AC3E}">
        <p14:creationId xmlns:p14="http://schemas.microsoft.com/office/powerpoint/2010/main" val="2597433170"/>
      </p:ext>
    </p:extLst>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419600" y="1524000"/>
            <a:ext cx="3276600" cy="51816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152400"/>
            <a:ext cx="8229600" cy="1143000"/>
          </a:xfrm>
        </p:spPr>
        <p:txBody>
          <a:bodyPr>
            <a:normAutofit fontScale="90000"/>
          </a:bodyPr>
          <a:lstStyle/>
          <a:p>
            <a:r>
              <a:rPr lang="en-US" sz="3200" b="1" dirty="0" err="1" smtClean="0">
                <a:effectLst>
                  <a:outerShdw blurRad="38100" dist="38100" dir="2700000" algn="tl">
                    <a:srgbClr val="000000">
                      <a:alpha val="43137"/>
                    </a:srgbClr>
                  </a:outerShdw>
                </a:effectLst>
              </a:rPr>
              <a:t>Pendekatan</a:t>
            </a:r>
            <a:r>
              <a:rPr lang="en-US" sz="3200" b="1" dirty="0" smtClean="0">
                <a:effectLst>
                  <a:outerShdw blurRad="38100" dist="38100" dir="2700000" algn="tl">
                    <a:srgbClr val="000000">
                      <a:alpha val="43137"/>
                    </a:srgbClr>
                  </a:outerShdw>
                </a:effectLst>
              </a:rPr>
              <a:t> </a:t>
            </a:r>
            <a:r>
              <a:rPr lang="en-US" sz="3200" b="1" dirty="0" err="1" smtClean="0">
                <a:effectLst>
                  <a:outerShdw blurRad="38100" dist="38100" dir="2700000" algn="tl">
                    <a:srgbClr val="000000">
                      <a:alpha val="43137"/>
                    </a:srgbClr>
                  </a:outerShdw>
                </a:effectLst>
              </a:rPr>
              <a:t>Rencana</a:t>
            </a:r>
            <a:r>
              <a:rPr lang="en-US" sz="3200" b="1" dirty="0" smtClean="0">
                <a:effectLst>
                  <a:outerShdw blurRad="38100" dist="38100" dir="2700000" algn="tl">
                    <a:srgbClr val="000000">
                      <a:alpha val="43137"/>
                    </a:srgbClr>
                  </a:outerShdw>
                </a:effectLst>
              </a:rPr>
              <a:t> Pembangunan Daerah </a:t>
            </a:r>
            <a:r>
              <a:rPr lang="en-US" sz="3200" b="1" dirty="0" err="1" smtClean="0">
                <a:effectLst>
                  <a:outerShdw blurRad="38100" dist="38100" dir="2700000" algn="tl">
                    <a:srgbClr val="000000">
                      <a:alpha val="43137"/>
                    </a:srgbClr>
                  </a:outerShdw>
                </a:effectLst>
              </a:rPr>
              <a:t>dan</a:t>
            </a:r>
            <a:r>
              <a:rPr lang="en-US" sz="3200" b="1" dirty="0" smtClean="0">
                <a:effectLst>
                  <a:outerShdw blurRad="38100" dist="38100" dir="2700000" algn="tl">
                    <a:srgbClr val="000000">
                      <a:alpha val="43137"/>
                    </a:srgbClr>
                  </a:outerShdw>
                </a:effectLst>
              </a:rPr>
              <a:t> </a:t>
            </a:r>
            <a:br>
              <a:rPr lang="en-US" sz="3200" b="1" dirty="0" smtClean="0">
                <a:effectLst>
                  <a:outerShdw blurRad="38100" dist="38100" dir="2700000" algn="tl">
                    <a:srgbClr val="000000">
                      <a:alpha val="43137"/>
                    </a:srgbClr>
                  </a:outerShdw>
                </a:effectLst>
              </a:rPr>
            </a:br>
            <a:r>
              <a:rPr lang="en-US" sz="3200" b="1" dirty="0" err="1" smtClean="0">
                <a:effectLst>
                  <a:outerShdw blurRad="38100" dist="38100" dir="2700000" algn="tl">
                    <a:srgbClr val="000000">
                      <a:alpha val="43137"/>
                    </a:srgbClr>
                  </a:outerShdw>
                </a:effectLst>
              </a:rPr>
              <a:t>Rencana</a:t>
            </a:r>
            <a:r>
              <a:rPr lang="en-US" sz="3200" b="1" dirty="0" smtClean="0">
                <a:effectLst>
                  <a:outerShdw blurRad="38100" dist="38100" dir="2700000" algn="tl">
                    <a:srgbClr val="000000">
                      <a:alpha val="43137"/>
                    </a:srgbClr>
                  </a:outerShdw>
                </a:effectLst>
              </a:rPr>
              <a:t> </a:t>
            </a:r>
            <a:r>
              <a:rPr lang="en-US" sz="3200" b="1" dirty="0" err="1" smtClean="0">
                <a:effectLst>
                  <a:outerShdw blurRad="38100" dist="38100" dir="2700000" algn="tl">
                    <a:srgbClr val="000000">
                      <a:alpha val="43137"/>
                    </a:srgbClr>
                  </a:outerShdw>
                </a:effectLst>
              </a:rPr>
              <a:t>Perangkat</a:t>
            </a:r>
            <a:r>
              <a:rPr lang="en-US" sz="3200" b="1" dirty="0" smtClean="0">
                <a:effectLst>
                  <a:outerShdw blurRad="38100" dist="38100" dir="2700000" algn="tl">
                    <a:srgbClr val="000000">
                      <a:alpha val="43137"/>
                    </a:srgbClr>
                  </a:outerShdw>
                </a:effectLst>
              </a:rPr>
              <a:t> Daerah</a:t>
            </a:r>
            <a:endParaRPr lang="en-US" sz="3200" b="1" dirty="0">
              <a:effectLst>
                <a:outerShdw blurRad="38100" dist="38100" dir="2700000" algn="tl">
                  <a:srgbClr val="000000">
                    <a:alpha val="43137"/>
                  </a:srgbClr>
                </a:outerShdw>
              </a:effectLst>
            </a:endParaRPr>
          </a:p>
        </p:txBody>
      </p:sp>
      <p:sp>
        <p:nvSpPr>
          <p:cNvPr id="3" name="TextBox 2"/>
          <p:cNvSpPr txBox="1"/>
          <p:nvPr/>
        </p:nvSpPr>
        <p:spPr>
          <a:xfrm>
            <a:off x="609600" y="4343400"/>
            <a:ext cx="2514600" cy="2246769"/>
          </a:xfrm>
          <a:prstGeom prst="rect">
            <a:avLst/>
          </a:prstGeom>
          <a:solidFill>
            <a:srgbClr val="C00000"/>
          </a:solidFill>
        </p:spPr>
        <p:txBody>
          <a:bodyPr wrap="square" rtlCol="0">
            <a:spAutoFit/>
          </a:bodyPr>
          <a:lstStyle/>
          <a:p>
            <a:r>
              <a:rPr lang="en-US" sz="2000" dirty="0" err="1" smtClean="0">
                <a:solidFill>
                  <a:schemeClr val="bg1"/>
                </a:solidFill>
              </a:rPr>
              <a:t>berorientasi</a:t>
            </a:r>
            <a:r>
              <a:rPr lang="en-US" sz="2000" dirty="0" smtClean="0">
                <a:solidFill>
                  <a:schemeClr val="bg1"/>
                </a:solidFill>
              </a:rPr>
              <a:t> </a:t>
            </a:r>
            <a:r>
              <a:rPr lang="en-US" sz="2000" dirty="0" err="1" smtClean="0">
                <a:solidFill>
                  <a:schemeClr val="bg1"/>
                </a:solidFill>
              </a:rPr>
              <a:t>pada</a:t>
            </a:r>
            <a:endParaRPr lang="en-US" sz="2000" dirty="0" smtClean="0">
              <a:solidFill>
                <a:schemeClr val="bg1"/>
              </a:solidFill>
            </a:endParaRPr>
          </a:p>
          <a:p>
            <a:r>
              <a:rPr lang="en-US" sz="2000" dirty="0" err="1" smtClean="0">
                <a:solidFill>
                  <a:schemeClr val="bg1"/>
                </a:solidFill>
              </a:rPr>
              <a:t>substansi</a:t>
            </a:r>
            <a:r>
              <a:rPr lang="en-US" sz="2000" dirty="0" smtClean="0">
                <a:solidFill>
                  <a:schemeClr val="bg1"/>
                </a:solidFill>
              </a:rPr>
              <a:t>, </a:t>
            </a:r>
            <a:r>
              <a:rPr lang="en-US" sz="2000" dirty="0" err="1" smtClean="0">
                <a:solidFill>
                  <a:schemeClr val="bg1"/>
                </a:solidFill>
              </a:rPr>
              <a:t>menggunakan</a:t>
            </a:r>
            <a:r>
              <a:rPr lang="en-US" sz="2000" dirty="0" smtClean="0">
                <a:solidFill>
                  <a:schemeClr val="bg1"/>
                </a:solidFill>
              </a:rPr>
              <a:t> </a:t>
            </a:r>
            <a:r>
              <a:rPr lang="en-US" sz="2000" dirty="0" err="1" smtClean="0">
                <a:solidFill>
                  <a:schemeClr val="bg1"/>
                </a:solidFill>
              </a:rPr>
              <a:t>pendekatan</a:t>
            </a:r>
            <a:r>
              <a:rPr lang="en-US" sz="2000" dirty="0" smtClean="0">
                <a:solidFill>
                  <a:schemeClr val="bg1"/>
                </a:solidFill>
              </a:rPr>
              <a:t>:</a:t>
            </a:r>
          </a:p>
          <a:p>
            <a:r>
              <a:rPr lang="en-US" sz="2000" dirty="0" smtClean="0">
                <a:solidFill>
                  <a:schemeClr val="bg1"/>
                </a:solidFill>
              </a:rPr>
              <a:t>a. </a:t>
            </a:r>
            <a:r>
              <a:rPr lang="en-US" sz="2000" dirty="0" err="1" smtClean="0">
                <a:solidFill>
                  <a:schemeClr val="bg1"/>
                </a:solidFill>
              </a:rPr>
              <a:t>holistik-tematik</a:t>
            </a:r>
            <a:r>
              <a:rPr lang="en-US" sz="2000" dirty="0" smtClean="0">
                <a:solidFill>
                  <a:schemeClr val="bg1"/>
                </a:solidFill>
              </a:rPr>
              <a:t>;</a:t>
            </a:r>
          </a:p>
          <a:p>
            <a:r>
              <a:rPr lang="en-US" sz="2000" dirty="0" smtClean="0">
                <a:solidFill>
                  <a:schemeClr val="bg1"/>
                </a:solidFill>
              </a:rPr>
              <a:t>b. </a:t>
            </a:r>
            <a:r>
              <a:rPr lang="en-US" sz="2000" dirty="0" err="1" smtClean="0">
                <a:solidFill>
                  <a:schemeClr val="bg1"/>
                </a:solidFill>
              </a:rPr>
              <a:t>integratif</a:t>
            </a:r>
            <a:r>
              <a:rPr lang="en-US" sz="2000" dirty="0" smtClean="0">
                <a:solidFill>
                  <a:schemeClr val="bg1"/>
                </a:solidFill>
              </a:rPr>
              <a:t>; </a:t>
            </a:r>
            <a:r>
              <a:rPr lang="en-US" sz="2000" dirty="0" err="1" smtClean="0">
                <a:solidFill>
                  <a:schemeClr val="bg1"/>
                </a:solidFill>
              </a:rPr>
              <a:t>dan</a:t>
            </a:r>
            <a:endParaRPr lang="en-US" sz="2000" dirty="0" smtClean="0">
              <a:solidFill>
                <a:schemeClr val="bg1"/>
              </a:solidFill>
            </a:endParaRPr>
          </a:p>
          <a:p>
            <a:r>
              <a:rPr lang="en-US" sz="2000" dirty="0" smtClean="0">
                <a:solidFill>
                  <a:schemeClr val="bg1"/>
                </a:solidFill>
              </a:rPr>
              <a:t>c. </a:t>
            </a:r>
            <a:r>
              <a:rPr lang="en-US" sz="2000" dirty="0" err="1" smtClean="0">
                <a:solidFill>
                  <a:schemeClr val="bg1"/>
                </a:solidFill>
              </a:rPr>
              <a:t>spasial</a:t>
            </a:r>
            <a:r>
              <a:rPr lang="en-US" sz="2000" dirty="0" smtClean="0">
                <a:solidFill>
                  <a:schemeClr val="bg1"/>
                </a:solidFill>
              </a:rPr>
              <a:t>.</a:t>
            </a:r>
            <a:endParaRPr lang="en-US" sz="2000" dirty="0">
              <a:solidFill>
                <a:schemeClr val="bg1"/>
              </a:solidFill>
            </a:endParaRPr>
          </a:p>
        </p:txBody>
      </p:sp>
      <p:sp>
        <p:nvSpPr>
          <p:cNvPr id="5" name="TextBox 4"/>
          <p:cNvSpPr txBox="1"/>
          <p:nvPr/>
        </p:nvSpPr>
        <p:spPr>
          <a:xfrm>
            <a:off x="609600" y="1560255"/>
            <a:ext cx="2514600" cy="2554545"/>
          </a:xfrm>
          <a:prstGeom prst="rect">
            <a:avLst/>
          </a:prstGeom>
          <a:solidFill>
            <a:srgbClr val="002060"/>
          </a:solidFill>
        </p:spPr>
        <p:txBody>
          <a:bodyPr wrap="square" rtlCol="0">
            <a:spAutoFit/>
          </a:bodyPr>
          <a:lstStyle/>
          <a:p>
            <a:r>
              <a:rPr lang="en-US" sz="2000" dirty="0" err="1" smtClean="0">
                <a:solidFill>
                  <a:schemeClr val="bg1"/>
                </a:solidFill>
              </a:rPr>
              <a:t>berorientasi</a:t>
            </a:r>
            <a:r>
              <a:rPr lang="en-US" sz="2000" dirty="0" smtClean="0">
                <a:solidFill>
                  <a:schemeClr val="bg1"/>
                </a:solidFill>
              </a:rPr>
              <a:t> </a:t>
            </a:r>
            <a:r>
              <a:rPr lang="en-US" sz="2000" dirty="0" err="1" smtClean="0">
                <a:solidFill>
                  <a:schemeClr val="bg1"/>
                </a:solidFill>
              </a:rPr>
              <a:t>pada</a:t>
            </a:r>
            <a:r>
              <a:rPr lang="en-US" sz="2000" dirty="0" smtClean="0">
                <a:solidFill>
                  <a:schemeClr val="bg1"/>
                </a:solidFill>
              </a:rPr>
              <a:t> proses, </a:t>
            </a:r>
            <a:r>
              <a:rPr lang="en-US" sz="2000" dirty="0" err="1" smtClean="0">
                <a:solidFill>
                  <a:schemeClr val="bg1"/>
                </a:solidFill>
              </a:rPr>
              <a:t>menggunakan</a:t>
            </a:r>
            <a:r>
              <a:rPr lang="en-US" sz="2000" dirty="0" smtClean="0">
                <a:solidFill>
                  <a:schemeClr val="bg1"/>
                </a:solidFill>
              </a:rPr>
              <a:t> </a:t>
            </a:r>
            <a:r>
              <a:rPr lang="en-US" sz="2000" dirty="0" err="1" smtClean="0">
                <a:solidFill>
                  <a:schemeClr val="bg1"/>
                </a:solidFill>
              </a:rPr>
              <a:t>pendekatan</a:t>
            </a:r>
            <a:r>
              <a:rPr lang="en-US" sz="2000" dirty="0" smtClean="0">
                <a:solidFill>
                  <a:schemeClr val="bg1"/>
                </a:solidFill>
              </a:rPr>
              <a:t>:</a:t>
            </a:r>
          </a:p>
          <a:p>
            <a:r>
              <a:rPr lang="en-US" sz="2000" dirty="0" smtClean="0">
                <a:solidFill>
                  <a:schemeClr val="bg1"/>
                </a:solidFill>
              </a:rPr>
              <a:t>a. </a:t>
            </a:r>
            <a:r>
              <a:rPr lang="en-US" sz="2000" dirty="0" err="1" smtClean="0">
                <a:solidFill>
                  <a:schemeClr val="bg1"/>
                </a:solidFill>
              </a:rPr>
              <a:t>teknokratik</a:t>
            </a:r>
            <a:r>
              <a:rPr lang="en-US" sz="2000" dirty="0" smtClean="0">
                <a:solidFill>
                  <a:schemeClr val="bg1"/>
                </a:solidFill>
              </a:rPr>
              <a:t>;</a:t>
            </a:r>
          </a:p>
          <a:p>
            <a:r>
              <a:rPr lang="en-US" sz="2000" dirty="0" smtClean="0">
                <a:solidFill>
                  <a:schemeClr val="bg1"/>
                </a:solidFill>
              </a:rPr>
              <a:t>b. </a:t>
            </a:r>
            <a:r>
              <a:rPr lang="en-US" sz="2000" dirty="0" err="1" smtClean="0">
                <a:solidFill>
                  <a:schemeClr val="bg1"/>
                </a:solidFill>
              </a:rPr>
              <a:t>partisipatif</a:t>
            </a:r>
            <a:r>
              <a:rPr lang="en-US" sz="2000" dirty="0" smtClean="0">
                <a:solidFill>
                  <a:schemeClr val="bg1"/>
                </a:solidFill>
              </a:rPr>
              <a:t>;</a:t>
            </a:r>
          </a:p>
          <a:p>
            <a:r>
              <a:rPr lang="en-US" sz="2000" dirty="0" smtClean="0">
                <a:solidFill>
                  <a:schemeClr val="bg1"/>
                </a:solidFill>
              </a:rPr>
              <a:t>c. </a:t>
            </a:r>
            <a:r>
              <a:rPr lang="en-US" sz="2000" dirty="0" err="1" smtClean="0">
                <a:solidFill>
                  <a:schemeClr val="bg1"/>
                </a:solidFill>
              </a:rPr>
              <a:t>politis</a:t>
            </a:r>
            <a:r>
              <a:rPr lang="en-US" sz="2000" dirty="0" smtClean="0">
                <a:solidFill>
                  <a:schemeClr val="bg1"/>
                </a:solidFill>
              </a:rPr>
              <a:t>; </a:t>
            </a:r>
            <a:r>
              <a:rPr lang="en-US" sz="2000" dirty="0" err="1" smtClean="0">
                <a:solidFill>
                  <a:schemeClr val="bg1"/>
                </a:solidFill>
              </a:rPr>
              <a:t>dan</a:t>
            </a:r>
            <a:endParaRPr lang="en-US" sz="2000" dirty="0" smtClean="0">
              <a:solidFill>
                <a:schemeClr val="bg1"/>
              </a:solidFill>
            </a:endParaRPr>
          </a:p>
          <a:p>
            <a:pPr marL="228600" indent="-228600"/>
            <a:r>
              <a:rPr lang="en-US" sz="2000" dirty="0" smtClean="0">
                <a:solidFill>
                  <a:schemeClr val="bg1"/>
                </a:solidFill>
              </a:rPr>
              <a:t>d. </a:t>
            </a:r>
            <a:r>
              <a:rPr lang="en-US" sz="2000" dirty="0" err="1" smtClean="0">
                <a:solidFill>
                  <a:schemeClr val="bg1"/>
                </a:solidFill>
              </a:rPr>
              <a:t>atas-bawah</a:t>
            </a:r>
            <a:r>
              <a:rPr lang="en-US" sz="2000" dirty="0" smtClean="0">
                <a:solidFill>
                  <a:schemeClr val="bg1"/>
                </a:solidFill>
              </a:rPr>
              <a:t> </a:t>
            </a:r>
            <a:r>
              <a:rPr lang="en-US" sz="2000" dirty="0" err="1" smtClean="0">
                <a:solidFill>
                  <a:schemeClr val="bg1"/>
                </a:solidFill>
              </a:rPr>
              <a:t>dan</a:t>
            </a:r>
            <a:r>
              <a:rPr lang="en-US" sz="2000" dirty="0" smtClean="0">
                <a:solidFill>
                  <a:schemeClr val="bg1"/>
                </a:solidFill>
              </a:rPr>
              <a:t> </a:t>
            </a:r>
            <a:r>
              <a:rPr lang="en-US" sz="2000" dirty="0" err="1" smtClean="0">
                <a:solidFill>
                  <a:schemeClr val="bg1"/>
                </a:solidFill>
              </a:rPr>
              <a:t>bawah-atas</a:t>
            </a:r>
            <a:r>
              <a:rPr lang="en-US" sz="2000" dirty="0" smtClean="0">
                <a:solidFill>
                  <a:schemeClr val="bg1"/>
                </a:solidFill>
              </a:rPr>
              <a:t>.</a:t>
            </a:r>
            <a:endParaRPr lang="en-US" sz="2000" dirty="0">
              <a:solidFill>
                <a:schemeClr val="bg1"/>
              </a:solidFill>
            </a:endParaRPr>
          </a:p>
        </p:txBody>
      </p:sp>
      <p:sp>
        <p:nvSpPr>
          <p:cNvPr id="6" name="TextBox 5"/>
          <p:cNvSpPr txBox="1"/>
          <p:nvPr/>
        </p:nvSpPr>
        <p:spPr>
          <a:xfrm>
            <a:off x="4572000" y="1600200"/>
            <a:ext cx="2895600" cy="2677656"/>
          </a:xfrm>
          <a:prstGeom prst="rect">
            <a:avLst/>
          </a:prstGeom>
          <a:noFill/>
          <a:ln>
            <a:solidFill>
              <a:schemeClr val="tx1"/>
            </a:solidFill>
          </a:ln>
        </p:spPr>
        <p:txBody>
          <a:bodyPr wrap="square" rtlCol="0">
            <a:spAutoFit/>
          </a:bodyPr>
          <a:lstStyle/>
          <a:p>
            <a:r>
              <a:rPr lang="en-US" sz="2800" b="1" dirty="0" smtClean="0">
                <a:solidFill>
                  <a:srgbClr val="C00000"/>
                </a:solidFill>
                <a:effectLst>
                  <a:outerShdw blurRad="38100" dist="38100" dir="2700000" algn="tl">
                    <a:srgbClr val="000000">
                      <a:alpha val="43137"/>
                    </a:srgbClr>
                  </a:outerShdw>
                </a:effectLst>
              </a:rPr>
              <a:t>RENCANA PEMBANGUNAN DAERAH:</a:t>
            </a:r>
          </a:p>
          <a:p>
            <a:pPr marL="285750" indent="-285750">
              <a:buFont typeface="Arial" pitchFamily="34" charset="0"/>
              <a:buChar char="•"/>
            </a:pPr>
            <a:r>
              <a:rPr lang="en-US" sz="2800" b="1" i="1" dirty="0" smtClean="0">
                <a:solidFill>
                  <a:srgbClr val="002060"/>
                </a:solidFill>
                <a:effectLst>
                  <a:outerShdw blurRad="38100" dist="38100" dir="2700000" algn="tl">
                    <a:srgbClr val="000000">
                      <a:alpha val="43137"/>
                    </a:srgbClr>
                  </a:outerShdw>
                </a:effectLst>
              </a:rPr>
              <a:t>RPJPD</a:t>
            </a:r>
          </a:p>
          <a:p>
            <a:pPr marL="285750" indent="-285750">
              <a:buFont typeface="Arial" pitchFamily="34" charset="0"/>
              <a:buChar char="•"/>
            </a:pPr>
            <a:r>
              <a:rPr lang="en-US" sz="2800" b="1" i="1" dirty="0" smtClean="0">
                <a:solidFill>
                  <a:srgbClr val="002060"/>
                </a:solidFill>
                <a:effectLst>
                  <a:outerShdw blurRad="38100" dist="38100" dir="2700000" algn="tl">
                    <a:srgbClr val="000000">
                      <a:alpha val="43137"/>
                    </a:srgbClr>
                  </a:outerShdw>
                </a:effectLst>
              </a:rPr>
              <a:t>RPJMD</a:t>
            </a:r>
          </a:p>
          <a:p>
            <a:pPr marL="285750" indent="-285750">
              <a:buFont typeface="Arial" pitchFamily="34" charset="0"/>
              <a:buChar char="•"/>
            </a:pPr>
            <a:r>
              <a:rPr lang="en-US" sz="2800" b="1" i="1" dirty="0" smtClean="0">
                <a:solidFill>
                  <a:srgbClr val="002060"/>
                </a:solidFill>
                <a:effectLst>
                  <a:outerShdw blurRad="38100" dist="38100" dir="2700000" algn="tl">
                    <a:srgbClr val="000000">
                      <a:alpha val="43137"/>
                    </a:srgbClr>
                  </a:outerShdw>
                </a:effectLst>
              </a:rPr>
              <a:t>RKPD</a:t>
            </a:r>
            <a:endParaRPr lang="en-US" sz="2800" b="1" i="1" dirty="0">
              <a:solidFill>
                <a:srgbClr val="002060"/>
              </a:solidFill>
              <a:effectLst>
                <a:outerShdw blurRad="38100" dist="38100" dir="2700000" algn="tl">
                  <a:srgbClr val="000000">
                    <a:alpha val="43137"/>
                  </a:srgbClr>
                </a:outerShdw>
              </a:effectLst>
            </a:endParaRPr>
          </a:p>
        </p:txBody>
      </p:sp>
      <p:sp>
        <p:nvSpPr>
          <p:cNvPr id="7" name="TextBox 6"/>
          <p:cNvSpPr txBox="1"/>
          <p:nvPr/>
        </p:nvSpPr>
        <p:spPr>
          <a:xfrm>
            <a:off x="4572000" y="4343400"/>
            <a:ext cx="2895600" cy="2246769"/>
          </a:xfrm>
          <a:prstGeom prst="rect">
            <a:avLst/>
          </a:prstGeom>
          <a:noFill/>
          <a:ln>
            <a:solidFill>
              <a:schemeClr val="tx1"/>
            </a:solidFill>
          </a:ln>
        </p:spPr>
        <p:txBody>
          <a:bodyPr wrap="square" rtlCol="0">
            <a:spAutoFit/>
          </a:bodyPr>
          <a:lstStyle/>
          <a:p>
            <a:r>
              <a:rPr lang="en-US" sz="2800" b="1" dirty="0" smtClean="0">
                <a:solidFill>
                  <a:srgbClr val="C00000"/>
                </a:solidFill>
                <a:effectLst>
                  <a:outerShdw blurRad="38100" dist="38100" dir="2700000" algn="tl">
                    <a:srgbClr val="000000">
                      <a:alpha val="43137"/>
                    </a:srgbClr>
                  </a:outerShdw>
                </a:effectLst>
              </a:rPr>
              <a:t>RENCANA PERANGKAT DAERAH:</a:t>
            </a:r>
          </a:p>
          <a:p>
            <a:pPr marL="285750" indent="-285750">
              <a:buFont typeface="Arial" pitchFamily="34" charset="0"/>
              <a:buChar char="•"/>
            </a:pPr>
            <a:r>
              <a:rPr lang="en-US" sz="2800" b="1" i="1" dirty="0" smtClean="0">
                <a:solidFill>
                  <a:srgbClr val="002060"/>
                </a:solidFill>
                <a:effectLst>
                  <a:outerShdw blurRad="38100" dist="38100" dir="2700000" algn="tl">
                    <a:srgbClr val="000000">
                      <a:alpha val="43137"/>
                    </a:srgbClr>
                  </a:outerShdw>
                </a:effectLst>
              </a:rPr>
              <a:t>RENSTRA PD</a:t>
            </a:r>
          </a:p>
          <a:p>
            <a:pPr marL="285750" indent="-285750">
              <a:buFont typeface="Arial" pitchFamily="34" charset="0"/>
              <a:buChar char="•"/>
            </a:pPr>
            <a:r>
              <a:rPr lang="en-US" sz="2800" b="1" i="1" dirty="0" smtClean="0">
                <a:solidFill>
                  <a:srgbClr val="002060"/>
                </a:solidFill>
                <a:effectLst>
                  <a:outerShdw blurRad="38100" dist="38100" dir="2700000" algn="tl">
                    <a:srgbClr val="000000">
                      <a:alpha val="43137"/>
                    </a:srgbClr>
                  </a:outerShdw>
                </a:effectLst>
              </a:rPr>
              <a:t>RENJA PD</a:t>
            </a:r>
          </a:p>
        </p:txBody>
      </p:sp>
      <p:cxnSp>
        <p:nvCxnSpPr>
          <p:cNvPr id="10" name="Straight Connector 9"/>
          <p:cNvCxnSpPr/>
          <p:nvPr/>
        </p:nvCxnSpPr>
        <p:spPr>
          <a:xfrm>
            <a:off x="3581400" y="2837528"/>
            <a:ext cx="0" cy="262925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5" idx="3"/>
          </p:cNvCxnSpPr>
          <p:nvPr/>
        </p:nvCxnSpPr>
        <p:spPr>
          <a:xfrm>
            <a:off x="3124200" y="2837528"/>
            <a:ext cx="457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3" idx="3"/>
          </p:cNvCxnSpPr>
          <p:nvPr/>
        </p:nvCxnSpPr>
        <p:spPr>
          <a:xfrm>
            <a:off x="3124200" y="5466785"/>
            <a:ext cx="457200"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Right Arrow 16"/>
          <p:cNvSpPr/>
          <p:nvPr/>
        </p:nvSpPr>
        <p:spPr>
          <a:xfrm>
            <a:off x="3581400" y="3810000"/>
            <a:ext cx="838200" cy="533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65934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wipe(down)">
                                      <p:cBhvr>
                                        <p:cTn id="20" dur="500"/>
                                        <p:tgtEl>
                                          <p:spTgt spid="10"/>
                                        </p:tgtEl>
                                      </p:cBhvr>
                                    </p:animEffect>
                                  </p:childTnLst>
                                </p:cTn>
                              </p:par>
                              <p:par>
                                <p:cTn id="21" presetID="22" presetClass="entr" presetSubtype="4" fill="hold"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wipe(down)">
                                      <p:cBhvr>
                                        <p:cTn id="23" dur="500"/>
                                        <p:tgtEl>
                                          <p:spTgt spid="12"/>
                                        </p:tgtEl>
                                      </p:cBhvr>
                                    </p:animEffect>
                                  </p:childTnLst>
                                </p:cTn>
                              </p:par>
                              <p:par>
                                <p:cTn id="24" presetID="22" presetClass="entr" presetSubtype="4" fill="hold" nodeType="with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wipe(down)">
                                      <p:cBhvr>
                                        <p:cTn id="26" dur="500"/>
                                        <p:tgtEl>
                                          <p:spTgt spid="16"/>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wipe(down)">
                                      <p:cBhvr>
                                        <p:cTn id="29" dur="500"/>
                                        <p:tgtEl>
                                          <p:spTgt spid="17"/>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1000"/>
                                        <p:tgtEl>
                                          <p:spTgt spid="8"/>
                                        </p:tgtEl>
                                      </p:cBhvr>
                                    </p:animEffect>
                                    <p:anim calcmode="lin" valueType="num">
                                      <p:cBhvr>
                                        <p:cTn id="35" dur="1000" fill="hold"/>
                                        <p:tgtEl>
                                          <p:spTgt spid="8"/>
                                        </p:tgtEl>
                                        <p:attrNameLst>
                                          <p:attrName>ppt_x</p:attrName>
                                        </p:attrNameLst>
                                      </p:cBhvr>
                                      <p:tavLst>
                                        <p:tav tm="0">
                                          <p:val>
                                            <p:strVal val="#ppt_x"/>
                                          </p:val>
                                        </p:tav>
                                        <p:tav tm="100000">
                                          <p:val>
                                            <p:strVal val="#ppt_x"/>
                                          </p:val>
                                        </p:tav>
                                      </p:tavLst>
                                    </p:anim>
                                    <p:anim calcmode="lin" valueType="num">
                                      <p:cBhvr>
                                        <p:cTn id="3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6" presetClass="entr" presetSubtype="16" fill="hold" grpId="0" nodeType="click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circle(in)">
                                      <p:cBhvr>
                                        <p:cTn id="41" dur="2000"/>
                                        <p:tgtEl>
                                          <p:spTgt spid="6"/>
                                        </p:tgtEl>
                                      </p:cBhvr>
                                    </p:animEffect>
                                  </p:childTnLst>
                                </p:cTn>
                              </p:par>
                            </p:childTnLst>
                          </p:cTn>
                        </p:par>
                      </p:childTnLst>
                    </p:cTn>
                  </p:par>
                  <p:par>
                    <p:cTn id="42" fill="hold">
                      <p:stCondLst>
                        <p:cond delay="indefinite"/>
                      </p:stCondLst>
                      <p:childTnLst>
                        <p:par>
                          <p:cTn id="43" fill="hold">
                            <p:stCondLst>
                              <p:cond delay="0"/>
                            </p:stCondLst>
                            <p:childTnLst>
                              <p:par>
                                <p:cTn id="44" presetID="6" presetClass="entr" presetSubtype="16" fill="hold" grpId="0" nodeType="clickEffect">
                                  <p:stCondLst>
                                    <p:cond delay="0"/>
                                  </p:stCondLst>
                                  <p:childTnLst>
                                    <p:set>
                                      <p:cBhvr>
                                        <p:cTn id="45" dur="1" fill="hold">
                                          <p:stCondLst>
                                            <p:cond delay="0"/>
                                          </p:stCondLst>
                                        </p:cTn>
                                        <p:tgtEl>
                                          <p:spTgt spid="7"/>
                                        </p:tgtEl>
                                        <p:attrNameLst>
                                          <p:attrName>style.visibility</p:attrName>
                                        </p:attrNameLst>
                                      </p:cBhvr>
                                      <p:to>
                                        <p:strVal val="visible"/>
                                      </p:to>
                                    </p:set>
                                    <p:animEffect transition="in" filter="circle(in)">
                                      <p:cBhvr>
                                        <p:cTn id="46"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 grpId="0" animBg="1"/>
      <p:bldP spid="5" grpId="0" animBg="1"/>
      <p:bldP spid="6" grpId="0" animBg="1"/>
      <p:bldP spid="7" grpId="0" animBg="1"/>
      <p:bldP spid="17"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Rectangle 81"/>
          <p:cNvSpPr/>
          <p:nvPr/>
        </p:nvSpPr>
        <p:spPr>
          <a:xfrm>
            <a:off x="1600200" y="3733800"/>
            <a:ext cx="7391400" cy="2971800"/>
          </a:xfrm>
          <a:prstGeom prst="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2819400" y="4953000"/>
            <a:ext cx="3581400" cy="1477328"/>
          </a:xfrm>
          <a:prstGeom prst="rect">
            <a:avLst/>
          </a:prstGeom>
          <a:solidFill>
            <a:srgbClr val="FFFF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n-US" dirty="0" smtClean="0"/>
              <a:t>PEMBIAYAAN/FINANCING</a:t>
            </a:r>
          </a:p>
          <a:p>
            <a:endParaRPr lang="en-US" dirty="0"/>
          </a:p>
          <a:p>
            <a:endParaRPr lang="en-US" dirty="0" smtClean="0"/>
          </a:p>
          <a:p>
            <a:endParaRPr lang="en-US" dirty="0"/>
          </a:p>
          <a:p>
            <a:r>
              <a:rPr lang="en-US" dirty="0" smtClean="0"/>
              <a:t> </a:t>
            </a:r>
            <a:endParaRPr lang="en-US" dirty="0"/>
          </a:p>
        </p:txBody>
      </p:sp>
      <p:sp>
        <p:nvSpPr>
          <p:cNvPr id="2" name="Title 1"/>
          <p:cNvSpPr>
            <a:spLocks noGrp="1"/>
          </p:cNvSpPr>
          <p:nvPr>
            <p:ph type="title"/>
          </p:nvPr>
        </p:nvSpPr>
        <p:spPr>
          <a:xfrm>
            <a:off x="457200" y="274638"/>
            <a:ext cx="8229600" cy="792162"/>
          </a:xfrm>
        </p:spPr>
        <p:txBody>
          <a:bodyPr>
            <a:noAutofit/>
          </a:bodyPr>
          <a:lstStyle/>
          <a:p>
            <a:r>
              <a:rPr lang="en-US" sz="3200" b="1" dirty="0" smtClean="0">
                <a:solidFill>
                  <a:srgbClr val="C00000"/>
                </a:solidFill>
                <a:effectLst>
                  <a:outerShdw blurRad="38100" dist="38100" dir="2700000" algn="tl">
                    <a:srgbClr val="000000">
                      <a:alpha val="43137"/>
                    </a:srgbClr>
                  </a:outerShdw>
                </a:effectLst>
              </a:rPr>
              <a:t>Kedudukan “Pemanfaatan Ruang” Dalam Pemrograman Pembangunan</a:t>
            </a:r>
            <a:endParaRPr lang="en-US" sz="3200" b="1" dirty="0">
              <a:solidFill>
                <a:srgbClr val="C00000"/>
              </a:solidFill>
              <a:effectLst>
                <a:outerShdw blurRad="38100" dist="38100" dir="2700000" algn="tl">
                  <a:srgbClr val="000000">
                    <a:alpha val="43137"/>
                  </a:srgbClr>
                </a:outerShdw>
              </a:effectLst>
            </a:endParaRPr>
          </a:p>
        </p:txBody>
      </p:sp>
      <p:sp>
        <p:nvSpPr>
          <p:cNvPr id="3" name="TextBox 2"/>
          <p:cNvSpPr txBox="1"/>
          <p:nvPr/>
        </p:nvSpPr>
        <p:spPr>
          <a:xfrm>
            <a:off x="228600" y="3657600"/>
            <a:ext cx="1219200" cy="1200329"/>
          </a:xfrm>
          <a:prstGeom prst="rect">
            <a:avLst/>
          </a:prstGeom>
          <a:noFill/>
          <a:ln>
            <a:solidFill>
              <a:schemeClr val="accent1"/>
            </a:solidFill>
          </a:ln>
        </p:spPr>
        <p:txBody>
          <a:bodyPr wrap="square" rtlCol="0">
            <a:spAutoFit/>
          </a:bodyPr>
          <a:lstStyle/>
          <a:p>
            <a:pPr marL="117475" indent="-117475">
              <a:buFont typeface="Arial" pitchFamily="34" charset="0"/>
              <a:buChar char="•"/>
            </a:pPr>
            <a:r>
              <a:rPr lang="en-US" dirty="0" smtClean="0"/>
              <a:t>RTRWN/</a:t>
            </a:r>
          </a:p>
          <a:p>
            <a:pPr marL="117475" indent="-117475">
              <a:buFont typeface="Arial" pitchFamily="34" charset="0"/>
              <a:buChar char="•"/>
            </a:pPr>
            <a:r>
              <a:rPr lang="en-US" dirty="0" smtClean="0"/>
              <a:t>RTRWP/</a:t>
            </a:r>
          </a:p>
          <a:p>
            <a:pPr marL="117475" indent="-117475">
              <a:buFont typeface="Arial" pitchFamily="34" charset="0"/>
              <a:buChar char="•"/>
            </a:pPr>
            <a:r>
              <a:rPr lang="en-US" dirty="0" smtClean="0"/>
              <a:t>RTRWKab/Kota</a:t>
            </a:r>
            <a:endParaRPr lang="en-US" dirty="0"/>
          </a:p>
        </p:txBody>
      </p:sp>
      <p:sp>
        <p:nvSpPr>
          <p:cNvPr id="4" name="TextBox 3"/>
          <p:cNvSpPr txBox="1"/>
          <p:nvPr/>
        </p:nvSpPr>
        <p:spPr>
          <a:xfrm>
            <a:off x="1828800" y="3886200"/>
            <a:ext cx="3276600" cy="646331"/>
          </a:xfrm>
          <a:prstGeom prst="rect">
            <a:avLst/>
          </a:prstGeom>
          <a:solidFill>
            <a:srgbClr val="FFFF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dirty="0" smtClean="0"/>
              <a:t>PENYUSUNAN PROGRAM PEMANFAATAN RUANG</a:t>
            </a:r>
          </a:p>
        </p:txBody>
      </p:sp>
      <p:sp>
        <p:nvSpPr>
          <p:cNvPr id="5" name="TextBox 4"/>
          <p:cNvSpPr txBox="1"/>
          <p:nvPr/>
        </p:nvSpPr>
        <p:spPr>
          <a:xfrm>
            <a:off x="228600" y="1828800"/>
            <a:ext cx="1219200" cy="1477328"/>
          </a:xfrm>
          <a:prstGeom prst="rect">
            <a:avLst/>
          </a:prstGeom>
          <a:noFill/>
          <a:ln>
            <a:solidFill>
              <a:schemeClr val="accent1"/>
            </a:solidFill>
          </a:ln>
        </p:spPr>
        <p:txBody>
          <a:bodyPr wrap="square" rtlCol="0">
            <a:spAutoFit/>
          </a:bodyPr>
          <a:lstStyle/>
          <a:p>
            <a:pPr marL="117475" indent="-117475">
              <a:buFont typeface="Arial" pitchFamily="34" charset="0"/>
              <a:buChar char="•"/>
            </a:pPr>
            <a:r>
              <a:rPr lang="en-US" dirty="0" smtClean="0"/>
              <a:t>RPJPN/</a:t>
            </a:r>
          </a:p>
          <a:p>
            <a:pPr marL="117475" indent="-117475">
              <a:buFont typeface="Arial" pitchFamily="34" charset="0"/>
              <a:buChar char="•"/>
            </a:pPr>
            <a:r>
              <a:rPr lang="en-US" dirty="0" smtClean="0"/>
              <a:t>RPJPD-Prov/</a:t>
            </a:r>
          </a:p>
          <a:p>
            <a:pPr marL="117475" indent="-117475">
              <a:buFont typeface="Arial" pitchFamily="34" charset="0"/>
              <a:buChar char="•"/>
            </a:pPr>
            <a:r>
              <a:rPr lang="en-US" dirty="0" smtClean="0"/>
              <a:t>RPJPD-Kab/Kota</a:t>
            </a:r>
            <a:endParaRPr lang="en-US" dirty="0"/>
          </a:p>
        </p:txBody>
      </p:sp>
      <p:grpSp>
        <p:nvGrpSpPr>
          <p:cNvPr id="15" name="Group 18"/>
          <p:cNvGrpSpPr/>
          <p:nvPr/>
        </p:nvGrpSpPr>
        <p:grpSpPr>
          <a:xfrm>
            <a:off x="1752600" y="1295400"/>
            <a:ext cx="1524000" cy="1782128"/>
            <a:chOff x="1905000" y="1676400"/>
            <a:chExt cx="1524000" cy="1782128"/>
          </a:xfrm>
        </p:grpSpPr>
        <p:sp>
          <p:nvSpPr>
            <p:cNvPr id="8" name="TextBox 7"/>
            <p:cNvSpPr txBox="1"/>
            <p:nvPr/>
          </p:nvSpPr>
          <p:spPr>
            <a:xfrm>
              <a:off x="2209800" y="1981200"/>
              <a:ext cx="1219200" cy="1477328"/>
            </a:xfrm>
            <a:prstGeom prst="rect">
              <a:avLst/>
            </a:prstGeom>
            <a:noFill/>
            <a:ln>
              <a:solidFill>
                <a:schemeClr val="accent1"/>
              </a:solidFill>
            </a:ln>
          </p:spPr>
          <p:txBody>
            <a:bodyPr wrap="square" rtlCol="0">
              <a:spAutoFit/>
            </a:bodyPr>
            <a:lstStyle/>
            <a:p>
              <a:pPr marL="117475" indent="-117475">
                <a:buFont typeface="Arial" pitchFamily="34" charset="0"/>
                <a:buChar char="•"/>
              </a:pPr>
              <a:endParaRPr lang="en-US" dirty="0" smtClean="0"/>
            </a:p>
            <a:p>
              <a:pPr marL="117475" indent="-117475">
                <a:buFont typeface="Arial" pitchFamily="34" charset="0"/>
                <a:buChar char="•"/>
              </a:pPr>
              <a:endParaRPr lang="en-US" dirty="0"/>
            </a:p>
            <a:p>
              <a:pPr marL="117475" indent="-117475">
                <a:buFont typeface="Arial" pitchFamily="34" charset="0"/>
                <a:buChar char="•"/>
              </a:pPr>
              <a:endParaRPr lang="en-US" dirty="0" smtClean="0"/>
            </a:p>
            <a:p>
              <a:pPr marL="117475" indent="-117475">
                <a:buFont typeface="Arial" pitchFamily="34" charset="0"/>
                <a:buChar char="•"/>
              </a:pPr>
              <a:endParaRPr lang="en-US" dirty="0"/>
            </a:p>
            <a:p>
              <a:pPr marL="117475" indent="-117475">
                <a:buFont typeface="Arial" pitchFamily="34" charset="0"/>
                <a:buChar char="•"/>
              </a:pPr>
              <a:endParaRPr lang="en-US" dirty="0"/>
            </a:p>
          </p:txBody>
        </p:sp>
        <p:sp>
          <p:nvSpPr>
            <p:cNvPr id="7" name="TextBox 6"/>
            <p:cNvSpPr txBox="1"/>
            <p:nvPr/>
          </p:nvSpPr>
          <p:spPr>
            <a:xfrm>
              <a:off x="2057400" y="1828800"/>
              <a:ext cx="1219200" cy="1477328"/>
            </a:xfrm>
            <a:prstGeom prst="rect">
              <a:avLst/>
            </a:prstGeom>
            <a:solidFill>
              <a:schemeClr val="bg1"/>
            </a:solidFill>
            <a:ln>
              <a:solidFill>
                <a:schemeClr val="accent1"/>
              </a:solidFill>
            </a:ln>
          </p:spPr>
          <p:txBody>
            <a:bodyPr wrap="square" rtlCol="0">
              <a:spAutoFit/>
            </a:bodyPr>
            <a:lstStyle/>
            <a:p>
              <a:pPr marL="117475" indent="-117475">
                <a:buFont typeface="Arial" pitchFamily="34" charset="0"/>
                <a:buChar char="•"/>
              </a:pPr>
              <a:endParaRPr lang="en-US" dirty="0" smtClean="0"/>
            </a:p>
            <a:p>
              <a:pPr marL="117475" indent="-117475">
                <a:buFont typeface="Arial" pitchFamily="34" charset="0"/>
                <a:buChar char="•"/>
              </a:pPr>
              <a:endParaRPr lang="en-US" dirty="0"/>
            </a:p>
            <a:p>
              <a:pPr marL="117475" indent="-117475">
                <a:buFont typeface="Arial" pitchFamily="34" charset="0"/>
                <a:buChar char="•"/>
              </a:pPr>
              <a:endParaRPr lang="en-US" dirty="0" smtClean="0"/>
            </a:p>
            <a:p>
              <a:pPr marL="117475" indent="-117475">
                <a:buFont typeface="Arial" pitchFamily="34" charset="0"/>
                <a:buChar char="•"/>
              </a:pPr>
              <a:endParaRPr lang="en-US" dirty="0"/>
            </a:p>
            <a:p>
              <a:pPr marL="117475" indent="-117475">
                <a:buFont typeface="Arial" pitchFamily="34" charset="0"/>
                <a:buChar char="•"/>
              </a:pPr>
              <a:endParaRPr lang="en-US" dirty="0"/>
            </a:p>
          </p:txBody>
        </p:sp>
        <p:sp>
          <p:nvSpPr>
            <p:cNvPr id="6" name="TextBox 5"/>
            <p:cNvSpPr txBox="1"/>
            <p:nvPr/>
          </p:nvSpPr>
          <p:spPr>
            <a:xfrm>
              <a:off x="1905000" y="1676400"/>
              <a:ext cx="1219200" cy="1477328"/>
            </a:xfrm>
            <a:prstGeom prst="rect">
              <a:avLst/>
            </a:prstGeom>
            <a:solidFill>
              <a:schemeClr val="bg1"/>
            </a:solidFill>
            <a:ln>
              <a:solidFill>
                <a:schemeClr val="accent1"/>
              </a:solidFill>
            </a:ln>
          </p:spPr>
          <p:txBody>
            <a:bodyPr wrap="square" rtlCol="0">
              <a:spAutoFit/>
            </a:bodyPr>
            <a:lstStyle/>
            <a:p>
              <a:pPr marL="117475" indent="-117475">
                <a:buFont typeface="Arial" pitchFamily="34" charset="0"/>
                <a:buChar char="•"/>
              </a:pPr>
              <a:r>
                <a:rPr lang="en-US" dirty="0" smtClean="0"/>
                <a:t>RPJMN/</a:t>
              </a:r>
            </a:p>
            <a:p>
              <a:pPr marL="117475" indent="-117475">
                <a:buFont typeface="Arial" pitchFamily="34" charset="0"/>
                <a:buChar char="•"/>
              </a:pPr>
              <a:r>
                <a:rPr lang="en-US" dirty="0" smtClean="0"/>
                <a:t>RPJMD-Prov/</a:t>
              </a:r>
            </a:p>
            <a:p>
              <a:pPr marL="117475" indent="-117475">
                <a:buFont typeface="Arial" pitchFamily="34" charset="0"/>
                <a:buChar char="•"/>
              </a:pPr>
              <a:r>
                <a:rPr lang="en-US" dirty="0" smtClean="0"/>
                <a:t>RPJMD-Kab/Kota</a:t>
              </a:r>
              <a:endParaRPr lang="en-US" dirty="0"/>
            </a:p>
          </p:txBody>
        </p:sp>
      </p:grpSp>
      <p:grpSp>
        <p:nvGrpSpPr>
          <p:cNvPr id="17" name="Group 17"/>
          <p:cNvGrpSpPr/>
          <p:nvPr/>
        </p:nvGrpSpPr>
        <p:grpSpPr>
          <a:xfrm>
            <a:off x="5410200" y="1219200"/>
            <a:ext cx="1524000" cy="1782128"/>
            <a:chOff x="3733800" y="1676400"/>
            <a:chExt cx="1524000" cy="1782128"/>
          </a:xfrm>
        </p:grpSpPr>
        <p:sp>
          <p:nvSpPr>
            <p:cNvPr id="9" name="TextBox 8"/>
            <p:cNvSpPr txBox="1"/>
            <p:nvPr/>
          </p:nvSpPr>
          <p:spPr>
            <a:xfrm>
              <a:off x="4038600" y="1981200"/>
              <a:ext cx="1219200" cy="1477328"/>
            </a:xfrm>
            <a:prstGeom prst="rect">
              <a:avLst/>
            </a:prstGeom>
            <a:noFill/>
            <a:ln>
              <a:solidFill>
                <a:schemeClr val="accent1"/>
              </a:solidFill>
            </a:ln>
          </p:spPr>
          <p:txBody>
            <a:bodyPr wrap="square" rtlCol="0">
              <a:spAutoFit/>
            </a:bodyPr>
            <a:lstStyle/>
            <a:p>
              <a:pPr marL="117475" indent="-117475">
                <a:buFont typeface="Arial" pitchFamily="34" charset="0"/>
                <a:buChar char="•"/>
              </a:pPr>
              <a:endParaRPr lang="en-US" dirty="0" smtClean="0"/>
            </a:p>
            <a:p>
              <a:pPr marL="117475" indent="-117475">
                <a:buFont typeface="Arial" pitchFamily="34" charset="0"/>
                <a:buChar char="•"/>
              </a:pPr>
              <a:endParaRPr lang="en-US" dirty="0"/>
            </a:p>
            <a:p>
              <a:pPr marL="117475" indent="-117475">
                <a:buFont typeface="Arial" pitchFamily="34" charset="0"/>
                <a:buChar char="•"/>
              </a:pPr>
              <a:endParaRPr lang="en-US" dirty="0" smtClean="0"/>
            </a:p>
            <a:p>
              <a:pPr marL="117475" indent="-117475">
                <a:buFont typeface="Arial" pitchFamily="34" charset="0"/>
                <a:buChar char="•"/>
              </a:pPr>
              <a:endParaRPr lang="en-US" dirty="0"/>
            </a:p>
            <a:p>
              <a:pPr marL="117475" indent="-117475">
                <a:buFont typeface="Arial" pitchFamily="34" charset="0"/>
                <a:buChar char="•"/>
              </a:pPr>
              <a:endParaRPr lang="en-US" dirty="0"/>
            </a:p>
          </p:txBody>
        </p:sp>
        <p:sp>
          <p:nvSpPr>
            <p:cNvPr id="10" name="TextBox 9"/>
            <p:cNvSpPr txBox="1"/>
            <p:nvPr/>
          </p:nvSpPr>
          <p:spPr>
            <a:xfrm>
              <a:off x="3886200" y="1828800"/>
              <a:ext cx="1219200" cy="1477328"/>
            </a:xfrm>
            <a:prstGeom prst="rect">
              <a:avLst/>
            </a:prstGeom>
            <a:solidFill>
              <a:schemeClr val="bg1"/>
            </a:solidFill>
            <a:ln>
              <a:solidFill>
                <a:schemeClr val="accent1"/>
              </a:solidFill>
            </a:ln>
          </p:spPr>
          <p:txBody>
            <a:bodyPr wrap="square" rtlCol="0">
              <a:spAutoFit/>
            </a:bodyPr>
            <a:lstStyle/>
            <a:p>
              <a:pPr marL="117475" indent="-117475">
                <a:buFont typeface="Arial" pitchFamily="34" charset="0"/>
                <a:buChar char="•"/>
              </a:pPr>
              <a:endParaRPr lang="en-US" dirty="0" smtClean="0"/>
            </a:p>
            <a:p>
              <a:pPr marL="117475" indent="-117475">
                <a:buFont typeface="Arial" pitchFamily="34" charset="0"/>
                <a:buChar char="•"/>
              </a:pPr>
              <a:endParaRPr lang="en-US" dirty="0"/>
            </a:p>
            <a:p>
              <a:pPr marL="117475" indent="-117475">
                <a:buFont typeface="Arial" pitchFamily="34" charset="0"/>
                <a:buChar char="•"/>
              </a:pPr>
              <a:endParaRPr lang="en-US" dirty="0" smtClean="0"/>
            </a:p>
            <a:p>
              <a:pPr marL="117475" indent="-117475">
                <a:buFont typeface="Arial" pitchFamily="34" charset="0"/>
                <a:buChar char="•"/>
              </a:pPr>
              <a:endParaRPr lang="en-US" dirty="0"/>
            </a:p>
            <a:p>
              <a:pPr marL="117475" indent="-117475">
                <a:buFont typeface="Arial" pitchFamily="34" charset="0"/>
                <a:buChar char="•"/>
              </a:pPr>
              <a:endParaRPr lang="en-US" dirty="0"/>
            </a:p>
          </p:txBody>
        </p:sp>
        <p:sp>
          <p:nvSpPr>
            <p:cNvPr id="11" name="TextBox 10"/>
            <p:cNvSpPr txBox="1"/>
            <p:nvPr/>
          </p:nvSpPr>
          <p:spPr>
            <a:xfrm>
              <a:off x="3733800" y="1676400"/>
              <a:ext cx="1219200" cy="1477328"/>
            </a:xfrm>
            <a:prstGeom prst="rect">
              <a:avLst/>
            </a:prstGeom>
            <a:solidFill>
              <a:schemeClr val="bg1"/>
            </a:solidFill>
            <a:ln>
              <a:solidFill>
                <a:schemeClr val="accent1"/>
              </a:solidFill>
            </a:ln>
          </p:spPr>
          <p:txBody>
            <a:bodyPr wrap="square" rtlCol="0">
              <a:spAutoFit/>
            </a:bodyPr>
            <a:lstStyle/>
            <a:p>
              <a:pPr marL="117475" indent="-117475">
                <a:buFont typeface="Arial" pitchFamily="34" charset="0"/>
                <a:buChar char="•"/>
              </a:pPr>
              <a:r>
                <a:rPr lang="en-US" dirty="0" smtClean="0"/>
                <a:t>RKP/</a:t>
              </a:r>
            </a:p>
            <a:p>
              <a:pPr marL="117475" indent="-117475">
                <a:buFont typeface="Arial" pitchFamily="34" charset="0"/>
                <a:buChar char="•"/>
              </a:pPr>
              <a:r>
                <a:rPr lang="en-US" dirty="0" smtClean="0"/>
                <a:t>RKPD-Prov/</a:t>
              </a:r>
            </a:p>
            <a:p>
              <a:pPr marL="117475" indent="-117475">
                <a:buFont typeface="Arial" pitchFamily="34" charset="0"/>
                <a:buChar char="•"/>
              </a:pPr>
              <a:r>
                <a:rPr lang="en-US" dirty="0" smtClean="0"/>
                <a:t>RKPD-Kab/Kota</a:t>
              </a:r>
              <a:endParaRPr lang="en-US" dirty="0"/>
            </a:p>
          </p:txBody>
        </p:sp>
      </p:grpSp>
      <p:sp>
        <p:nvSpPr>
          <p:cNvPr id="12" name="TextBox 11"/>
          <p:cNvSpPr txBox="1"/>
          <p:nvPr/>
        </p:nvSpPr>
        <p:spPr>
          <a:xfrm>
            <a:off x="5410200" y="4114800"/>
            <a:ext cx="1524000" cy="646331"/>
          </a:xfrm>
          <a:prstGeom prst="rect">
            <a:avLst/>
          </a:prstGeom>
          <a:solidFill>
            <a:srgbClr val="FFFF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dirty="0" smtClean="0"/>
              <a:t>PENYUSUNAN KEGIATAN</a:t>
            </a:r>
            <a:endParaRPr lang="en-US" dirty="0"/>
          </a:p>
        </p:txBody>
      </p:sp>
      <p:sp>
        <p:nvSpPr>
          <p:cNvPr id="13" name="TextBox 12"/>
          <p:cNvSpPr txBox="1"/>
          <p:nvPr/>
        </p:nvSpPr>
        <p:spPr>
          <a:xfrm>
            <a:off x="2895600" y="5334000"/>
            <a:ext cx="1524000" cy="923330"/>
          </a:xfrm>
          <a:prstGeom prst="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n-US" dirty="0" smtClean="0"/>
              <a:t>PENYUSUNAN </a:t>
            </a:r>
            <a:r>
              <a:rPr lang="id-ID" dirty="0" smtClean="0"/>
              <a:t>R</a:t>
            </a:r>
            <a:r>
              <a:rPr lang="en-US" dirty="0" smtClean="0"/>
              <a:t>APBN/D (BUDGETING)</a:t>
            </a:r>
            <a:endParaRPr lang="en-US" dirty="0"/>
          </a:p>
        </p:txBody>
      </p:sp>
      <p:sp>
        <p:nvSpPr>
          <p:cNvPr id="16" name="TextBox 15"/>
          <p:cNvSpPr txBox="1"/>
          <p:nvPr/>
        </p:nvSpPr>
        <p:spPr>
          <a:xfrm>
            <a:off x="4495800" y="5334000"/>
            <a:ext cx="2971800" cy="923330"/>
          </a:xfrm>
          <a:prstGeom prst="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marL="117475" indent="-117475">
              <a:buFont typeface="Arial" pitchFamily="34" charset="0"/>
              <a:buChar char="•"/>
            </a:pPr>
            <a:r>
              <a:rPr lang="en-US" dirty="0" smtClean="0"/>
              <a:t>PPP </a:t>
            </a:r>
          </a:p>
          <a:p>
            <a:pPr marL="117475" indent="-117475">
              <a:buFont typeface="Arial" pitchFamily="34" charset="0"/>
              <a:buChar char="•"/>
            </a:pPr>
            <a:r>
              <a:rPr lang="en-US" dirty="0" smtClean="0"/>
              <a:t>SWASTA/PSP</a:t>
            </a:r>
          </a:p>
          <a:p>
            <a:pPr marL="117475" indent="-117475">
              <a:buFont typeface="Arial" pitchFamily="34" charset="0"/>
              <a:buChar char="•"/>
            </a:pPr>
            <a:r>
              <a:rPr lang="en-US" dirty="0" smtClean="0"/>
              <a:t>MASYARAKAT</a:t>
            </a:r>
            <a:endParaRPr lang="en-US" dirty="0"/>
          </a:p>
        </p:txBody>
      </p:sp>
      <p:grpSp>
        <p:nvGrpSpPr>
          <p:cNvPr id="18" name="Group 23"/>
          <p:cNvGrpSpPr/>
          <p:nvPr/>
        </p:nvGrpSpPr>
        <p:grpSpPr>
          <a:xfrm>
            <a:off x="3505200" y="1600200"/>
            <a:ext cx="1676400" cy="2059125"/>
            <a:chOff x="3429000" y="1676401"/>
            <a:chExt cx="1676400" cy="2059125"/>
          </a:xfrm>
        </p:grpSpPr>
        <p:sp>
          <p:nvSpPr>
            <p:cNvPr id="21" name="TextBox 20"/>
            <p:cNvSpPr txBox="1"/>
            <p:nvPr/>
          </p:nvSpPr>
          <p:spPr>
            <a:xfrm>
              <a:off x="3794760" y="1981200"/>
              <a:ext cx="1310640" cy="1754326"/>
            </a:xfrm>
            <a:prstGeom prst="rect">
              <a:avLst/>
            </a:prstGeom>
            <a:noFill/>
            <a:ln>
              <a:solidFill>
                <a:schemeClr val="accent1"/>
              </a:solidFill>
            </a:ln>
          </p:spPr>
          <p:txBody>
            <a:bodyPr wrap="square" rtlCol="0">
              <a:spAutoFit/>
            </a:bodyPr>
            <a:lstStyle/>
            <a:p>
              <a:pPr marL="117475" indent="-117475">
                <a:buFont typeface="Arial" pitchFamily="34" charset="0"/>
                <a:buChar char="•"/>
              </a:pPr>
              <a:endParaRPr lang="en-US" dirty="0" smtClean="0"/>
            </a:p>
            <a:p>
              <a:pPr marL="117475" indent="-117475">
                <a:buFont typeface="Arial" pitchFamily="34" charset="0"/>
                <a:buChar char="•"/>
              </a:pPr>
              <a:endParaRPr lang="en-US" dirty="0"/>
            </a:p>
            <a:p>
              <a:pPr marL="117475" indent="-117475">
                <a:buFont typeface="Arial" pitchFamily="34" charset="0"/>
                <a:buChar char="•"/>
              </a:pPr>
              <a:endParaRPr lang="en-US" dirty="0" smtClean="0"/>
            </a:p>
            <a:p>
              <a:pPr marL="117475" indent="-117475">
                <a:buFont typeface="Arial" pitchFamily="34" charset="0"/>
                <a:buChar char="•"/>
              </a:pPr>
              <a:endParaRPr lang="en-US" dirty="0"/>
            </a:p>
            <a:p>
              <a:pPr marL="117475" indent="-117475">
                <a:buFont typeface="Arial" pitchFamily="34" charset="0"/>
                <a:buChar char="•"/>
              </a:pPr>
              <a:endParaRPr lang="en-US" dirty="0" smtClean="0"/>
            </a:p>
            <a:p>
              <a:pPr marL="117475" indent="-117475">
                <a:buFont typeface="Arial" pitchFamily="34" charset="0"/>
                <a:buChar char="•"/>
              </a:pPr>
              <a:endParaRPr lang="en-US" dirty="0"/>
            </a:p>
          </p:txBody>
        </p:sp>
        <p:sp>
          <p:nvSpPr>
            <p:cNvPr id="22" name="TextBox 21"/>
            <p:cNvSpPr txBox="1"/>
            <p:nvPr/>
          </p:nvSpPr>
          <p:spPr>
            <a:xfrm>
              <a:off x="3611880" y="1828800"/>
              <a:ext cx="1417320" cy="1754326"/>
            </a:xfrm>
            <a:prstGeom prst="rect">
              <a:avLst/>
            </a:prstGeom>
            <a:solidFill>
              <a:schemeClr val="bg1"/>
            </a:solidFill>
            <a:ln>
              <a:solidFill>
                <a:schemeClr val="accent1"/>
              </a:solidFill>
            </a:ln>
          </p:spPr>
          <p:txBody>
            <a:bodyPr wrap="square" rtlCol="0">
              <a:spAutoFit/>
            </a:bodyPr>
            <a:lstStyle/>
            <a:p>
              <a:pPr marL="117475" indent="-117475">
                <a:buFont typeface="Arial" pitchFamily="34" charset="0"/>
                <a:buChar char="•"/>
              </a:pPr>
              <a:endParaRPr lang="en-US" dirty="0" smtClean="0"/>
            </a:p>
            <a:p>
              <a:pPr marL="117475" indent="-117475">
                <a:buFont typeface="Arial" pitchFamily="34" charset="0"/>
                <a:buChar char="•"/>
              </a:pPr>
              <a:endParaRPr lang="en-US" dirty="0"/>
            </a:p>
            <a:p>
              <a:pPr marL="117475" indent="-117475">
                <a:buFont typeface="Arial" pitchFamily="34" charset="0"/>
                <a:buChar char="•"/>
              </a:pPr>
              <a:endParaRPr lang="en-US" dirty="0" smtClean="0"/>
            </a:p>
            <a:p>
              <a:pPr marL="117475" indent="-117475">
                <a:buFont typeface="Arial" pitchFamily="34" charset="0"/>
                <a:buChar char="•"/>
              </a:pPr>
              <a:endParaRPr lang="en-US" dirty="0"/>
            </a:p>
            <a:p>
              <a:pPr marL="117475" indent="-117475">
                <a:buFont typeface="Arial" pitchFamily="34" charset="0"/>
                <a:buChar char="•"/>
              </a:pPr>
              <a:endParaRPr lang="en-US" dirty="0" smtClean="0"/>
            </a:p>
            <a:p>
              <a:pPr marL="117475" indent="-117475">
                <a:buFont typeface="Arial" pitchFamily="34" charset="0"/>
                <a:buChar char="•"/>
              </a:pPr>
              <a:endParaRPr lang="en-US" dirty="0"/>
            </a:p>
          </p:txBody>
        </p:sp>
        <p:sp>
          <p:nvSpPr>
            <p:cNvPr id="23" name="TextBox 22"/>
            <p:cNvSpPr txBox="1"/>
            <p:nvPr/>
          </p:nvSpPr>
          <p:spPr>
            <a:xfrm>
              <a:off x="3429000" y="1676401"/>
              <a:ext cx="1524000" cy="1477328"/>
            </a:xfrm>
            <a:prstGeom prst="rect">
              <a:avLst/>
            </a:prstGeom>
            <a:solidFill>
              <a:schemeClr val="bg1"/>
            </a:solidFill>
            <a:ln>
              <a:solidFill>
                <a:schemeClr val="accent1"/>
              </a:solidFill>
            </a:ln>
          </p:spPr>
          <p:txBody>
            <a:bodyPr wrap="square" rtlCol="0">
              <a:spAutoFit/>
            </a:bodyPr>
            <a:lstStyle/>
            <a:p>
              <a:pPr marL="117475" indent="-117475">
                <a:buFont typeface="Arial" pitchFamily="34" charset="0"/>
                <a:buChar char="•"/>
              </a:pPr>
              <a:r>
                <a:rPr lang="en-US" dirty="0" smtClean="0"/>
                <a:t>Renstra –KL</a:t>
              </a:r>
            </a:p>
            <a:p>
              <a:pPr marL="117475" indent="-117475">
                <a:buFont typeface="Arial" pitchFamily="34" charset="0"/>
                <a:buChar char="•"/>
              </a:pPr>
              <a:r>
                <a:rPr lang="en-US" dirty="0" err="1" smtClean="0"/>
                <a:t>Renstra</a:t>
              </a:r>
              <a:r>
                <a:rPr lang="en-US" dirty="0" smtClean="0"/>
                <a:t> PD Prov</a:t>
              </a:r>
            </a:p>
            <a:p>
              <a:pPr marL="117475" indent="-117475">
                <a:buFont typeface="Arial" pitchFamily="34" charset="0"/>
                <a:buChar char="•"/>
              </a:pPr>
              <a:r>
                <a:rPr lang="en-US" dirty="0" err="1" smtClean="0"/>
                <a:t>Renstra</a:t>
              </a:r>
              <a:r>
                <a:rPr lang="en-US" dirty="0" smtClean="0"/>
                <a:t> PD Kab/Kota</a:t>
              </a:r>
              <a:endParaRPr lang="en-US" dirty="0"/>
            </a:p>
          </p:txBody>
        </p:sp>
      </p:grpSp>
      <p:sp>
        <p:nvSpPr>
          <p:cNvPr id="25" name="TextBox 24"/>
          <p:cNvSpPr txBox="1"/>
          <p:nvPr/>
        </p:nvSpPr>
        <p:spPr>
          <a:xfrm>
            <a:off x="7162800" y="3810000"/>
            <a:ext cx="1676400" cy="923330"/>
          </a:xfrm>
          <a:prstGeom prst="rect">
            <a:avLst/>
          </a:prstGeom>
          <a:solidFill>
            <a:srgbClr val="FFFF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dirty="0" smtClean="0"/>
              <a:t>PELAKSANAAN PROGRAM/ KEGIATAN</a:t>
            </a:r>
            <a:endParaRPr lang="en-US" dirty="0"/>
          </a:p>
        </p:txBody>
      </p:sp>
      <p:cxnSp>
        <p:nvCxnSpPr>
          <p:cNvPr id="27" name="Straight Arrow Connector 26"/>
          <p:cNvCxnSpPr/>
          <p:nvPr/>
        </p:nvCxnSpPr>
        <p:spPr>
          <a:xfrm>
            <a:off x="5105400" y="3929066"/>
            <a:ext cx="20574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12" idx="3"/>
          </p:cNvCxnSpPr>
          <p:nvPr/>
        </p:nvCxnSpPr>
        <p:spPr>
          <a:xfrm flipV="1">
            <a:off x="6934200" y="4419600"/>
            <a:ext cx="228600" cy="18366"/>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V="1">
            <a:off x="5105400" y="4343400"/>
            <a:ext cx="381000" cy="18366"/>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7620000" y="5181600"/>
            <a:ext cx="1295400" cy="1477328"/>
          </a:xfrm>
          <a:prstGeom prst="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marL="117475" indent="-117475">
              <a:buFont typeface="Arial" pitchFamily="34" charset="0"/>
              <a:buChar char="•"/>
            </a:pPr>
            <a:r>
              <a:rPr lang="en-US" dirty="0" smtClean="0"/>
              <a:t>APBN/</a:t>
            </a:r>
          </a:p>
          <a:p>
            <a:pPr marL="117475" indent="-117475">
              <a:buFont typeface="Arial" pitchFamily="34" charset="0"/>
              <a:buChar char="•"/>
            </a:pPr>
            <a:r>
              <a:rPr lang="en-US" dirty="0" smtClean="0"/>
              <a:t>APBD Prov/</a:t>
            </a:r>
          </a:p>
          <a:p>
            <a:pPr marL="117475" indent="-117475">
              <a:buFont typeface="Arial" pitchFamily="34" charset="0"/>
              <a:buChar char="•"/>
            </a:pPr>
            <a:r>
              <a:rPr lang="en-US" dirty="0" smtClean="0"/>
              <a:t>APBD Kab/Kota</a:t>
            </a:r>
            <a:endParaRPr lang="en-US" dirty="0"/>
          </a:p>
        </p:txBody>
      </p:sp>
      <p:cxnSp>
        <p:nvCxnSpPr>
          <p:cNvPr id="38" name="Straight Connector 37"/>
          <p:cNvCxnSpPr/>
          <p:nvPr/>
        </p:nvCxnSpPr>
        <p:spPr>
          <a:xfrm rot="5400000">
            <a:off x="3657600" y="6400800"/>
            <a:ext cx="304800" cy="158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3810000" y="6553200"/>
            <a:ext cx="38100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rot="5400000" flipH="1" flipV="1">
            <a:off x="7010400" y="5029200"/>
            <a:ext cx="6096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36" idx="0"/>
          </p:cNvCxnSpPr>
          <p:nvPr/>
        </p:nvCxnSpPr>
        <p:spPr>
          <a:xfrm rot="5400000" flipH="1" flipV="1">
            <a:off x="8043880" y="4938704"/>
            <a:ext cx="466716" cy="19076"/>
          </a:xfrm>
          <a:prstGeom prst="straightConnector1">
            <a:avLst/>
          </a:prstGeom>
          <a:ln w="28575">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5" idx="2"/>
            <a:endCxn id="3" idx="0"/>
          </p:cNvCxnSpPr>
          <p:nvPr/>
        </p:nvCxnSpPr>
        <p:spPr>
          <a:xfrm rot="5400000">
            <a:off x="662464" y="3481864"/>
            <a:ext cx="351472" cy="1588"/>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1447800" y="4419600"/>
            <a:ext cx="381000" cy="1588"/>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a:stCxn id="5" idx="3"/>
            <a:endCxn id="6" idx="1"/>
          </p:cNvCxnSpPr>
          <p:nvPr/>
        </p:nvCxnSpPr>
        <p:spPr>
          <a:xfrm flipV="1">
            <a:off x="1447800" y="2034064"/>
            <a:ext cx="304800" cy="5334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a:off x="2971800" y="1371600"/>
            <a:ext cx="24384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a:off x="2971800" y="2362200"/>
            <a:ext cx="533400" cy="1588"/>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grpSp>
        <p:nvGrpSpPr>
          <p:cNvPr id="19" name="Group 67"/>
          <p:cNvGrpSpPr/>
          <p:nvPr/>
        </p:nvGrpSpPr>
        <p:grpSpPr>
          <a:xfrm>
            <a:off x="7239000" y="1752600"/>
            <a:ext cx="1676400" cy="1782128"/>
            <a:chOff x="7239000" y="1524000"/>
            <a:chExt cx="1676400" cy="1782128"/>
          </a:xfrm>
        </p:grpSpPr>
        <p:sp>
          <p:nvSpPr>
            <p:cNvPr id="63" name="TextBox 62"/>
            <p:cNvSpPr txBox="1"/>
            <p:nvPr/>
          </p:nvSpPr>
          <p:spPr>
            <a:xfrm>
              <a:off x="7543800" y="1828800"/>
              <a:ext cx="1371600" cy="1477328"/>
            </a:xfrm>
            <a:prstGeom prst="rect">
              <a:avLst/>
            </a:prstGeom>
            <a:solidFill>
              <a:schemeClr val="bg1"/>
            </a:solidFill>
            <a:ln>
              <a:solidFill>
                <a:schemeClr val="accent1"/>
              </a:solidFill>
            </a:ln>
          </p:spPr>
          <p:txBody>
            <a:bodyPr wrap="square" rtlCol="0">
              <a:spAutoFit/>
            </a:bodyPr>
            <a:lstStyle/>
            <a:p>
              <a:pPr marL="117475" indent="-117475">
                <a:buFont typeface="Arial" pitchFamily="34" charset="0"/>
                <a:buChar char="•"/>
              </a:pPr>
              <a:endParaRPr lang="en-US" dirty="0" smtClean="0"/>
            </a:p>
            <a:p>
              <a:pPr marL="117475" indent="-117475">
                <a:buFont typeface="Arial" pitchFamily="34" charset="0"/>
                <a:buChar char="•"/>
              </a:pPr>
              <a:endParaRPr lang="en-US" dirty="0"/>
            </a:p>
            <a:p>
              <a:pPr marL="117475" indent="-117475">
                <a:buFont typeface="Arial" pitchFamily="34" charset="0"/>
                <a:buChar char="•"/>
              </a:pPr>
              <a:endParaRPr lang="en-US" dirty="0" smtClean="0"/>
            </a:p>
            <a:p>
              <a:pPr marL="117475" indent="-117475">
                <a:buFont typeface="Arial" pitchFamily="34" charset="0"/>
                <a:buChar char="•"/>
              </a:pPr>
              <a:endParaRPr lang="en-US" dirty="0"/>
            </a:p>
            <a:p>
              <a:pPr marL="117475" indent="-117475">
                <a:buFont typeface="Arial" pitchFamily="34" charset="0"/>
                <a:buChar char="•"/>
              </a:pPr>
              <a:endParaRPr lang="en-US" dirty="0"/>
            </a:p>
          </p:txBody>
        </p:sp>
        <p:sp>
          <p:nvSpPr>
            <p:cNvPr id="62" name="TextBox 61"/>
            <p:cNvSpPr txBox="1"/>
            <p:nvPr/>
          </p:nvSpPr>
          <p:spPr>
            <a:xfrm>
              <a:off x="7391400" y="1676400"/>
              <a:ext cx="1371600" cy="1477328"/>
            </a:xfrm>
            <a:prstGeom prst="rect">
              <a:avLst/>
            </a:prstGeom>
            <a:solidFill>
              <a:schemeClr val="bg1"/>
            </a:solidFill>
            <a:ln>
              <a:solidFill>
                <a:schemeClr val="accent1"/>
              </a:solidFill>
            </a:ln>
          </p:spPr>
          <p:txBody>
            <a:bodyPr wrap="square" rtlCol="0">
              <a:spAutoFit/>
            </a:bodyPr>
            <a:lstStyle/>
            <a:p>
              <a:pPr marL="117475" indent="-117475">
                <a:buFont typeface="Arial" pitchFamily="34" charset="0"/>
                <a:buChar char="•"/>
              </a:pPr>
              <a:endParaRPr lang="en-US" dirty="0" smtClean="0"/>
            </a:p>
            <a:p>
              <a:pPr marL="117475" indent="-117475">
                <a:buFont typeface="Arial" pitchFamily="34" charset="0"/>
                <a:buChar char="•"/>
              </a:pPr>
              <a:endParaRPr lang="en-US" dirty="0"/>
            </a:p>
            <a:p>
              <a:pPr marL="117475" indent="-117475">
                <a:buFont typeface="Arial" pitchFamily="34" charset="0"/>
                <a:buChar char="•"/>
              </a:pPr>
              <a:endParaRPr lang="en-US" dirty="0" smtClean="0"/>
            </a:p>
            <a:p>
              <a:pPr marL="117475" indent="-117475">
                <a:buFont typeface="Arial" pitchFamily="34" charset="0"/>
                <a:buChar char="•"/>
              </a:pPr>
              <a:endParaRPr lang="en-US" dirty="0"/>
            </a:p>
            <a:p>
              <a:pPr marL="117475" indent="-117475">
                <a:buFont typeface="Arial" pitchFamily="34" charset="0"/>
                <a:buChar char="•"/>
              </a:pPr>
              <a:endParaRPr lang="en-US" dirty="0"/>
            </a:p>
          </p:txBody>
        </p:sp>
        <p:sp>
          <p:nvSpPr>
            <p:cNvPr id="61" name="TextBox 60"/>
            <p:cNvSpPr txBox="1"/>
            <p:nvPr/>
          </p:nvSpPr>
          <p:spPr>
            <a:xfrm>
              <a:off x="7239000" y="1524000"/>
              <a:ext cx="1371600" cy="1477328"/>
            </a:xfrm>
            <a:prstGeom prst="rect">
              <a:avLst/>
            </a:prstGeom>
            <a:solidFill>
              <a:schemeClr val="bg1"/>
            </a:solidFill>
            <a:ln>
              <a:solidFill>
                <a:schemeClr val="accent1"/>
              </a:solidFill>
            </a:ln>
          </p:spPr>
          <p:txBody>
            <a:bodyPr wrap="square" rtlCol="0">
              <a:spAutoFit/>
            </a:bodyPr>
            <a:lstStyle/>
            <a:p>
              <a:pPr marL="117475" indent="-117475">
                <a:buFont typeface="Arial" pitchFamily="34" charset="0"/>
                <a:buChar char="•"/>
              </a:pPr>
              <a:r>
                <a:rPr lang="en-US" dirty="0" smtClean="0"/>
                <a:t>Renja –KL</a:t>
              </a:r>
            </a:p>
            <a:p>
              <a:pPr marL="117475" indent="-117475">
                <a:buFont typeface="Arial" pitchFamily="34" charset="0"/>
                <a:buChar char="•"/>
              </a:pPr>
              <a:r>
                <a:rPr lang="en-US" dirty="0" err="1" smtClean="0"/>
                <a:t>Renja</a:t>
              </a:r>
              <a:r>
                <a:rPr lang="en-US" dirty="0" smtClean="0"/>
                <a:t> PD Prov</a:t>
              </a:r>
            </a:p>
            <a:p>
              <a:pPr marL="117475" indent="-117475">
                <a:buFont typeface="Arial" pitchFamily="34" charset="0"/>
                <a:buChar char="•"/>
              </a:pPr>
              <a:r>
                <a:rPr lang="en-US" dirty="0" err="1" smtClean="0"/>
                <a:t>Renja</a:t>
              </a:r>
              <a:r>
                <a:rPr lang="en-US" dirty="0" smtClean="0"/>
                <a:t> PD Kab/Kota</a:t>
              </a:r>
              <a:endParaRPr lang="en-US" dirty="0"/>
            </a:p>
          </p:txBody>
        </p:sp>
      </p:grpSp>
      <p:cxnSp>
        <p:nvCxnSpPr>
          <p:cNvPr id="64" name="Straight Arrow Connector 63"/>
          <p:cNvCxnSpPr/>
          <p:nvPr/>
        </p:nvCxnSpPr>
        <p:spPr>
          <a:xfrm>
            <a:off x="6629400" y="2438400"/>
            <a:ext cx="609600" cy="1588"/>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rot="5400000">
            <a:off x="2019300" y="3314700"/>
            <a:ext cx="1143000" cy="1588"/>
          </a:xfrm>
          <a:prstGeom prst="straightConnector1">
            <a:avLst/>
          </a:prstGeom>
          <a:ln w="28575">
            <a:solidFill>
              <a:srgbClr val="C0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a:off x="5029200" y="3124200"/>
            <a:ext cx="22098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rot="5400000">
            <a:off x="3580606" y="4724400"/>
            <a:ext cx="457994" cy="794"/>
          </a:xfrm>
          <a:prstGeom prst="straightConnector1">
            <a:avLst/>
          </a:prstGeom>
          <a:ln w="28575">
            <a:solidFill>
              <a:srgbClr val="C0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rot="5400000">
            <a:off x="4381500" y="3619500"/>
            <a:ext cx="533400" cy="1588"/>
          </a:xfrm>
          <a:prstGeom prst="straightConnector1">
            <a:avLst/>
          </a:prstGeom>
          <a:ln w="28575">
            <a:solidFill>
              <a:srgbClr val="C0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9" name="Straight Arrow Connector 78"/>
          <p:cNvCxnSpPr/>
          <p:nvPr/>
        </p:nvCxnSpPr>
        <p:spPr>
          <a:xfrm rot="5400000">
            <a:off x="5067300" y="3390900"/>
            <a:ext cx="1447800" cy="1588"/>
          </a:xfrm>
          <a:prstGeom prst="straightConnector1">
            <a:avLst/>
          </a:prstGeom>
          <a:ln w="28575">
            <a:solidFill>
              <a:srgbClr val="C0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p:nvPr/>
        </p:nvCxnSpPr>
        <p:spPr>
          <a:xfrm rot="5400000">
            <a:off x="5524500" y="4914900"/>
            <a:ext cx="381000" cy="1588"/>
          </a:xfrm>
          <a:prstGeom prst="straightConnector1">
            <a:avLst/>
          </a:prstGeom>
          <a:ln w="28575">
            <a:solidFill>
              <a:srgbClr val="C0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rot="10800000" flipV="1">
            <a:off x="6000760" y="3286124"/>
            <a:ext cx="1428760" cy="785818"/>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2387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46"/>
                                        </p:tgtEl>
                                        <p:attrNameLst>
                                          <p:attrName>style.visibility</p:attrName>
                                        </p:attrNameLst>
                                      </p:cBhvr>
                                      <p:to>
                                        <p:strVal val="visible"/>
                                      </p:to>
                                    </p:set>
                                    <p:animEffect transition="in" filter="fade">
                                      <p:cBhvr>
                                        <p:cTn id="13" dur="1000"/>
                                        <p:tgtEl>
                                          <p:spTgt spid="46"/>
                                        </p:tgtEl>
                                      </p:cBhvr>
                                    </p:animEffect>
                                    <p:anim calcmode="lin" valueType="num">
                                      <p:cBhvr>
                                        <p:cTn id="14" dur="1000" fill="hold"/>
                                        <p:tgtEl>
                                          <p:spTgt spid="46"/>
                                        </p:tgtEl>
                                        <p:attrNameLst>
                                          <p:attrName>ppt_x</p:attrName>
                                        </p:attrNameLst>
                                      </p:cBhvr>
                                      <p:tavLst>
                                        <p:tav tm="0">
                                          <p:val>
                                            <p:strVal val="#ppt_x"/>
                                          </p:val>
                                        </p:tav>
                                        <p:tav tm="100000">
                                          <p:val>
                                            <p:strVal val="#ppt_x"/>
                                          </p:val>
                                        </p:tav>
                                      </p:tavLst>
                                    </p:anim>
                                    <p:anim calcmode="lin" valueType="num">
                                      <p:cBhvr>
                                        <p:cTn id="15"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53"/>
                                        </p:tgtEl>
                                        <p:attrNameLst>
                                          <p:attrName>style.visibility</p:attrName>
                                        </p:attrNameLst>
                                      </p:cBhvr>
                                      <p:to>
                                        <p:strVal val="visible"/>
                                      </p:to>
                                    </p:set>
                                    <p:animEffect transition="in" filter="wipe(down)">
                                      <p:cBhvr>
                                        <p:cTn id="20" dur="500"/>
                                        <p:tgtEl>
                                          <p:spTgt spid="53"/>
                                        </p:tgtEl>
                                      </p:cBhvr>
                                    </p:animEffect>
                                  </p:childTnLst>
                                </p:cTn>
                              </p:par>
                              <p:par>
                                <p:cTn id="21" presetID="22" presetClass="entr" presetSubtype="4" fill="hold" nodeType="withEffect">
                                  <p:stCondLst>
                                    <p:cond delay="0"/>
                                  </p:stCondLst>
                                  <p:childTnLst>
                                    <p:set>
                                      <p:cBhvr>
                                        <p:cTn id="22" dur="1" fill="hold">
                                          <p:stCondLst>
                                            <p:cond delay="0"/>
                                          </p:stCondLst>
                                        </p:cTn>
                                        <p:tgtEl>
                                          <p:spTgt spid="51"/>
                                        </p:tgtEl>
                                        <p:attrNameLst>
                                          <p:attrName>style.visibility</p:attrName>
                                        </p:attrNameLst>
                                      </p:cBhvr>
                                      <p:to>
                                        <p:strVal val="visible"/>
                                      </p:to>
                                    </p:set>
                                    <p:animEffect transition="in" filter="wipe(down)">
                                      <p:cBhvr>
                                        <p:cTn id="23" dur="500"/>
                                        <p:tgtEl>
                                          <p:spTgt spid="51"/>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barn(inVertical)">
                                      <p:cBhvr>
                                        <p:cTn id="28" dur="500"/>
                                        <p:tgtEl>
                                          <p:spTgt spid="15"/>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fade">
                                      <p:cBhvr>
                                        <p:cTn id="33" dur="1000"/>
                                        <p:tgtEl>
                                          <p:spTgt spid="4"/>
                                        </p:tgtEl>
                                      </p:cBhvr>
                                    </p:animEffect>
                                    <p:anim calcmode="lin" valueType="num">
                                      <p:cBhvr>
                                        <p:cTn id="34" dur="1000" fill="hold"/>
                                        <p:tgtEl>
                                          <p:spTgt spid="4"/>
                                        </p:tgtEl>
                                        <p:attrNameLst>
                                          <p:attrName>ppt_x</p:attrName>
                                        </p:attrNameLst>
                                      </p:cBhvr>
                                      <p:tavLst>
                                        <p:tav tm="0">
                                          <p:val>
                                            <p:strVal val="#ppt_x"/>
                                          </p:val>
                                        </p:tav>
                                        <p:tav tm="100000">
                                          <p:val>
                                            <p:strVal val="#ppt_x"/>
                                          </p:val>
                                        </p:tav>
                                      </p:tavLst>
                                    </p:anim>
                                    <p:anim calcmode="lin" valueType="num">
                                      <p:cBhvr>
                                        <p:cTn id="3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57"/>
                                        </p:tgtEl>
                                        <p:attrNameLst>
                                          <p:attrName>style.visibility</p:attrName>
                                        </p:attrNameLst>
                                      </p:cBhvr>
                                      <p:to>
                                        <p:strVal val="visible"/>
                                      </p:to>
                                    </p:set>
                                    <p:anim calcmode="lin" valueType="num">
                                      <p:cBhvr additive="base">
                                        <p:cTn id="40" dur="500" fill="hold"/>
                                        <p:tgtEl>
                                          <p:spTgt spid="57"/>
                                        </p:tgtEl>
                                        <p:attrNameLst>
                                          <p:attrName>ppt_x</p:attrName>
                                        </p:attrNameLst>
                                      </p:cBhvr>
                                      <p:tavLst>
                                        <p:tav tm="0">
                                          <p:val>
                                            <p:strVal val="#ppt_x"/>
                                          </p:val>
                                        </p:tav>
                                        <p:tav tm="100000">
                                          <p:val>
                                            <p:strVal val="#ppt_x"/>
                                          </p:val>
                                        </p:tav>
                                      </p:tavLst>
                                    </p:anim>
                                    <p:anim calcmode="lin" valueType="num">
                                      <p:cBhvr additive="base">
                                        <p:cTn id="41" dur="500" fill="hold"/>
                                        <p:tgtEl>
                                          <p:spTgt spid="57"/>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nodeType="click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barn(inVertical)">
                                      <p:cBhvr>
                                        <p:cTn id="46" dur="500"/>
                                        <p:tgtEl>
                                          <p:spTgt spid="18"/>
                                        </p:tgtEl>
                                      </p:cBhvr>
                                    </p:animEffect>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nodeType="clickEffect">
                                  <p:stCondLst>
                                    <p:cond delay="0"/>
                                  </p:stCondLst>
                                  <p:childTnLst>
                                    <p:set>
                                      <p:cBhvr>
                                        <p:cTn id="50" dur="1" fill="hold">
                                          <p:stCondLst>
                                            <p:cond delay="0"/>
                                          </p:stCondLst>
                                        </p:cTn>
                                        <p:tgtEl>
                                          <p:spTgt spid="67"/>
                                        </p:tgtEl>
                                        <p:attrNameLst>
                                          <p:attrName>style.visibility</p:attrName>
                                        </p:attrNameLst>
                                      </p:cBhvr>
                                      <p:to>
                                        <p:strVal val="visible"/>
                                      </p:to>
                                    </p:set>
                                    <p:animEffect transition="in" filter="fade">
                                      <p:cBhvr>
                                        <p:cTn id="51" dur="1000"/>
                                        <p:tgtEl>
                                          <p:spTgt spid="67"/>
                                        </p:tgtEl>
                                      </p:cBhvr>
                                    </p:animEffect>
                                    <p:anim calcmode="lin" valueType="num">
                                      <p:cBhvr>
                                        <p:cTn id="52" dur="1000" fill="hold"/>
                                        <p:tgtEl>
                                          <p:spTgt spid="67"/>
                                        </p:tgtEl>
                                        <p:attrNameLst>
                                          <p:attrName>ppt_x</p:attrName>
                                        </p:attrNameLst>
                                      </p:cBhvr>
                                      <p:tavLst>
                                        <p:tav tm="0">
                                          <p:val>
                                            <p:strVal val="#ppt_x"/>
                                          </p:val>
                                        </p:tav>
                                        <p:tav tm="100000">
                                          <p:val>
                                            <p:strVal val="#ppt_x"/>
                                          </p:val>
                                        </p:tav>
                                      </p:tavLst>
                                    </p:anim>
                                    <p:anim calcmode="lin" valueType="num">
                                      <p:cBhvr>
                                        <p:cTn id="53" dur="1000" fill="hold"/>
                                        <p:tgtEl>
                                          <p:spTgt spid="67"/>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nodeType="clickEffect">
                                  <p:stCondLst>
                                    <p:cond delay="0"/>
                                  </p:stCondLst>
                                  <p:childTnLst>
                                    <p:set>
                                      <p:cBhvr>
                                        <p:cTn id="57" dur="1" fill="hold">
                                          <p:stCondLst>
                                            <p:cond delay="0"/>
                                          </p:stCondLst>
                                        </p:cTn>
                                        <p:tgtEl>
                                          <p:spTgt spid="77"/>
                                        </p:tgtEl>
                                        <p:attrNameLst>
                                          <p:attrName>style.visibility</p:attrName>
                                        </p:attrNameLst>
                                      </p:cBhvr>
                                      <p:to>
                                        <p:strVal val="visible"/>
                                      </p:to>
                                    </p:set>
                                    <p:animEffect transition="in" filter="fade">
                                      <p:cBhvr>
                                        <p:cTn id="58" dur="1000"/>
                                        <p:tgtEl>
                                          <p:spTgt spid="77"/>
                                        </p:tgtEl>
                                      </p:cBhvr>
                                    </p:animEffect>
                                    <p:anim calcmode="lin" valueType="num">
                                      <p:cBhvr>
                                        <p:cTn id="59" dur="1000" fill="hold"/>
                                        <p:tgtEl>
                                          <p:spTgt spid="77"/>
                                        </p:tgtEl>
                                        <p:attrNameLst>
                                          <p:attrName>ppt_x</p:attrName>
                                        </p:attrNameLst>
                                      </p:cBhvr>
                                      <p:tavLst>
                                        <p:tav tm="0">
                                          <p:val>
                                            <p:strVal val="#ppt_x"/>
                                          </p:val>
                                        </p:tav>
                                        <p:tav tm="100000">
                                          <p:val>
                                            <p:strVal val="#ppt_x"/>
                                          </p:val>
                                        </p:tav>
                                      </p:tavLst>
                                    </p:anim>
                                    <p:anim calcmode="lin" valueType="num">
                                      <p:cBhvr>
                                        <p:cTn id="60" dur="1000" fill="hold"/>
                                        <p:tgtEl>
                                          <p:spTgt spid="77"/>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16" presetClass="entr" presetSubtype="21" fill="hold" nodeType="clickEffect">
                                  <p:stCondLst>
                                    <p:cond delay="0"/>
                                  </p:stCondLst>
                                  <p:childTnLst>
                                    <p:set>
                                      <p:cBhvr>
                                        <p:cTn id="64" dur="1" fill="hold">
                                          <p:stCondLst>
                                            <p:cond delay="0"/>
                                          </p:stCondLst>
                                        </p:cTn>
                                        <p:tgtEl>
                                          <p:spTgt spid="55"/>
                                        </p:tgtEl>
                                        <p:attrNameLst>
                                          <p:attrName>style.visibility</p:attrName>
                                        </p:attrNameLst>
                                      </p:cBhvr>
                                      <p:to>
                                        <p:strVal val="visible"/>
                                      </p:to>
                                    </p:set>
                                    <p:animEffect transition="in" filter="barn(inVertical)">
                                      <p:cBhvr>
                                        <p:cTn id="65" dur="500"/>
                                        <p:tgtEl>
                                          <p:spTgt spid="55"/>
                                        </p:tgtEl>
                                      </p:cBhvr>
                                    </p:animEffect>
                                  </p:childTnLst>
                                </p:cTn>
                              </p:par>
                            </p:childTnLst>
                          </p:cTn>
                        </p:par>
                      </p:childTnLst>
                    </p:cTn>
                  </p:par>
                  <p:par>
                    <p:cTn id="66" fill="hold">
                      <p:stCondLst>
                        <p:cond delay="indefinite"/>
                      </p:stCondLst>
                      <p:childTnLst>
                        <p:par>
                          <p:cTn id="67" fill="hold">
                            <p:stCondLst>
                              <p:cond delay="0"/>
                            </p:stCondLst>
                            <p:childTnLst>
                              <p:par>
                                <p:cTn id="68" presetID="6" presetClass="entr" presetSubtype="16" fill="hold" nodeType="clickEffect">
                                  <p:stCondLst>
                                    <p:cond delay="0"/>
                                  </p:stCondLst>
                                  <p:childTnLst>
                                    <p:set>
                                      <p:cBhvr>
                                        <p:cTn id="69" dur="1" fill="hold">
                                          <p:stCondLst>
                                            <p:cond delay="0"/>
                                          </p:stCondLst>
                                        </p:cTn>
                                        <p:tgtEl>
                                          <p:spTgt spid="17"/>
                                        </p:tgtEl>
                                        <p:attrNameLst>
                                          <p:attrName>style.visibility</p:attrName>
                                        </p:attrNameLst>
                                      </p:cBhvr>
                                      <p:to>
                                        <p:strVal val="visible"/>
                                      </p:to>
                                    </p:set>
                                    <p:animEffect transition="in" filter="circle(in)">
                                      <p:cBhvr>
                                        <p:cTn id="70" dur="2000"/>
                                        <p:tgtEl>
                                          <p:spTgt spid="17"/>
                                        </p:tgtEl>
                                      </p:cBhvr>
                                    </p:animEffect>
                                  </p:childTnLst>
                                </p:cTn>
                              </p:par>
                            </p:childTnLst>
                          </p:cTn>
                        </p:par>
                      </p:childTnLst>
                    </p:cTn>
                  </p:par>
                  <p:par>
                    <p:cTn id="71" fill="hold">
                      <p:stCondLst>
                        <p:cond delay="indefinite"/>
                      </p:stCondLst>
                      <p:childTnLst>
                        <p:par>
                          <p:cTn id="72" fill="hold">
                            <p:stCondLst>
                              <p:cond delay="0"/>
                            </p:stCondLst>
                            <p:childTnLst>
                              <p:par>
                                <p:cTn id="73" presetID="16" presetClass="entr" presetSubtype="21" fill="hold" nodeType="clickEffect">
                                  <p:stCondLst>
                                    <p:cond delay="0"/>
                                  </p:stCondLst>
                                  <p:childTnLst>
                                    <p:set>
                                      <p:cBhvr>
                                        <p:cTn id="74" dur="1" fill="hold">
                                          <p:stCondLst>
                                            <p:cond delay="0"/>
                                          </p:stCondLst>
                                        </p:cTn>
                                        <p:tgtEl>
                                          <p:spTgt spid="73"/>
                                        </p:tgtEl>
                                        <p:attrNameLst>
                                          <p:attrName>style.visibility</p:attrName>
                                        </p:attrNameLst>
                                      </p:cBhvr>
                                      <p:to>
                                        <p:strVal val="visible"/>
                                      </p:to>
                                    </p:set>
                                    <p:animEffect transition="in" filter="barn(inVertical)">
                                      <p:cBhvr>
                                        <p:cTn id="75" dur="500"/>
                                        <p:tgtEl>
                                          <p:spTgt spid="73"/>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4" fill="hold" nodeType="clickEffect">
                                  <p:stCondLst>
                                    <p:cond delay="0"/>
                                  </p:stCondLst>
                                  <p:childTnLst>
                                    <p:set>
                                      <p:cBhvr>
                                        <p:cTn id="79" dur="1" fill="hold">
                                          <p:stCondLst>
                                            <p:cond delay="0"/>
                                          </p:stCondLst>
                                        </p:cTn>
                                        <p:tgtEl>
                                          <p:spTgt spid="30"/>
                                        </p:tgtEl>
                                        <p:attrNameLst>
                                          <p:attrName>style.visibility</p:attrName>
                                        </p:attrNameLst>
                                      </p:cBhvr>
                                      <p:to>
                                        <p:strVal val="visible"/>
                                      </p:to>
                                    </p:set>
                                    <p:animEffect transition="in" filter="wipe(down)">
                                      <p:cBhvr>
                                        <p:cTn id="80" dur="500"/>
                                        <p:tgtEl>
                                          <p:spTgt spid="30"/>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4" fill="hold" grpId="0" nodeType="clickEffect">
                                  <p:stCondLst>
                                    <p:cond delay="0"/>
                                  </p:stCondLst>
                                  <p:childTnLst>
                                    <p:set>
                                      <p:cBhvr>
                                        <p:cTn id="84" dur="1" fill="hold">
                                          <p:stCondLst>
                                            <p:cond delay="0"/>
                                          </p:stCondLst>
                                        </p:cTn>
                                        <p:tgtEl>
                                          <p:spTgt spid="12"/>
                                        </p:tgtEl>
                                        <p:attrNameLst>
                                          <p:attrName>style.visibility</p:attrName>
                                        </p:attrNameLst>
                                      </p:cBhvr>
                                      <p:to>
                                        <p:strVal val="visible"/>
                                      </p:to>
                                    </p:set>
                                    <p:animEffect transition="in" filter="wipe(down)">
                                      <p:cBhvr>
                                        <p:cTn id="85" dur="500"/>
                                        <p:tgtEl>
                                          <p:spTgt spid="12"/>
                                        </p:tgtEl>
                                      </p:cBhvr>
                                    </p:animEffect>
                                  </p:childTnLst>
                                </p:cTn>
                              </p:par>
                            </p:childTnLst>
                          </p:cTn>
                        </p:par>
                      </p:childTnLst>
                    </p:cTn>
                  </p:par>
                  <p:par>
                    <p:cTn id="86" fill="hold">
                      <p:stCondLst>
                        <p:cond delay="indefinite"/>
                      </p:stCondLst>
                      <p:childTnLst>
                        <p:par>
                          <p:cTn id="87" fill="hold">
                            <p:stCondLst>
                              <p:cond delay="0"/>
                            </p:stCondLst>
                            <p:childTnLst>
                              <p:par>
                                <p:cTn id="88" presetID="16" presetClass="entr" presetSubtype="21" fill="hold" grpId="0" nodeType="clickEffect">
                                  <p:stCondLst>
                                    <p:cond delay="0"/>
                                  </p:stCondLst>
                                  <p:childTnLst>
                                    <p:set>
                                      <p:cBhvr>
                                        <p:cTn id="89" dur="1" fill="hold">
                                          <p:stCondLst>
                                            <p:cond delay="0"/>
                                          </p:stCondLst>
                                        </p:cTn>
                                        <p:tgtEl>
                                          <p:spTgt spid="14"/>
                                        </p:tgtEl>
                                        <p:attrNameLst>
                                          <p:attrName>style.visibility</p:attrName>
                                        </p:attrNameLst>
                                      </p:cBhvr>
                                      <p:to>
                                        <p:strVal val="visible"/>
                                      </p:to>
                                    </p:set>
                                    <p:animEffect transition="in" filter="barn(inVertical)">
                                      <p:cBhvr>
                                        <p:cTn id="90" dur="500"/>
                                        <p:tgtEl>
                                          <p:spTgt spid="14"/>
                                        </p:tgtEl>
                                      </p:cBhvr>
                                    </p:animEffect>
                                  </p:childTnLst>
                                </p:cTn>
                              </p:par>
                            </p:childTnLst>
                          </p:cTn>
                        </p:par>
                      </p:childTnLst>
                    </p:cTn>
                  </p:par>
                  <p:par>
                    <p:cTn id="91" fill="hold">
                      <p:stCondLst>
                        <p:cond delay="indefinite"/>
                      </p:stCondLst>
                      <p:childTnLst>
                        <p:par>
                          <p:cTn id="92" fill="hold">
                            <p:stCondLst>
                              <p:cond delay="0"/>
                            </p:stCondLst>
                            <p:childTnLst>
                              <p:par>
                                <p:cTn id="93" presetID="16" presetClass="entr" presetSubtype="21" fill="hold" grpId="0" nodeType="clickEffect">
                                  <p:stCondLst>
                                    <p:cond delay="0"/>
                                  </p:stCondLst>
                                  <p:childTnLst>
                                    <p:set>
                                      <p:cBhvr>
                                        <p:cTn id="94" dur="1" fill="hold">
                                          <p:stCondLst>
                                            <p:cond delay="0"/>
                                          </p:stCondLst>
                                        </p:cTn>
                                        <p:tgtEl>
                                          <p:spTgt spid="13"/>
                                        </p:tgtEl>
                                        <p:attrNameLst>
                                          <p:attrName>style.visibility</p:attrName>
                                        </p:attrNameLst>
                                      </p:cBhvr>
                                      <p:to>
                                        <p:strVal val="visible"/>
                                      </p:to>
                                    </p:set>
                                    <p:animEffect transition="in" filter="barn(inVertical)">
                                      <p:cBhvr>
                                        <p:cTn id="95" dur="500"/>
                                        <p:tgtEl>
                                          <p:spTgt spid="13"/>
                                        </p:tgtEl>
                                      </p:cBhvr>
                                    </p:animEffect>
                                  </p:childTnLst>
                                </p:cTn>
                              </p:par>
                            </p:childTnLst>
                          </p:cTn>
                        </p:par>
                      </p:childTnLst>
                    </p:cTn>
                  </p:par>
                  <p:par>
                    <p:cTn id="96" fill="hold">
                      <p:stCondLst>
                        <p:cond delay="indefinite"/>
                      </p:stCondLst>
                      <p:childTnLst>
                        <p:par>
                          <p:cTn id="97" fill="hold">
                            <p:stCondLst>
                              <p:cond delay="0"/>
                            </p:stCondLst>
                            <p:childTnLst>
                              <p:par>
                                <p:cTn id="98" presetID="16" presetClass="entr" presetSubtype="21" fill="hold" grpId="0" nodeType="clickEffect">
                                  <p:stCondLst>
                                    <p:cond delay="0"/>
                                  </p:stCondLst>
                                  <p:childTnLst>
                                    <p:set>
                                      <p:cBhvr>
                                        <p:cTn id="99" dur="1" fill="hold">
                                          <p:stCondLst>
                                            <p:cond delay="0"/>
                                          </p:stCondLst>
                                        </p:cTn>
                                        <p:tgtEl>
                                          <p:spTgt spid="16"/>
                                        </p:tgtEl>
                                        <p:attrNameLst>
                                          <p:attrName>style.visibility</p:attrName>
                                        </p:attrNameLst>
                                      </p:cBhvr>
                                      <p:to>
                                        <p:strVal val="visible"/>
                                      </p:to>
                                    </p:set>
                                    <p:animEffect transition="in" filter="barn(inVertical)">
                                      <p:cBhvr>
                                        <p:cTn id="100" dur="500"/>
                                        <p:tgtEl>
                                          <p:spTgt spid="16"/>
                                        </p:tgtEl>
                                      </p:cBhvr>
                                    </p:animEffect>
                                  </p:childTnLst>
                                </p:cTn>
                              </p:par>
                            </p:childTnLst>
                          </p:cTn>
                        </p:par>
                      </p:childTnLst>
                    </p:cTn>
                  </p:par>
                  <p:par>
                    <p:cTn id="101" fill="hold">
                      <p:stCondLst>
                        <p:cond delay="indefinite"/>
                      </p:stCondLst>
                      <p:childTnLst>
                        <p:par>
                          <p:cTn id="102" fill="hold">
                            <p:stCondLst>
                              <p:cond delay="0"/>
                            </p:stCondLst>
                            <p:childTnLst>
                              <p:par>
                                <p:cTn id="103" presetID="22" presetClass="entr" presetSubtype="4" fill="hold" nodeType="clickEffect">
                                  <p:stCondLst>
                                    <p:cond delay="0"/>
                                  </p:stCondLst>
                                  <p:childTnLst>
                                    <p:set>
                                      <p:cBhvr>
                                        <p:cTn id="104" dur="1" fill="hold">
                                          <p:stCondLst>
                                            <p:cond delay="0"/>
                                          </p:stCondLst>
                                        </p:cTn>
                                        <p:tgtEl>
                                          <p:spTgt spid="81"/>
                                        </p:tgtEl>
                                        <p:attrNameLst>
                                          <p:attrName>style.visibility</p:attrName>
                                        </p:attrNameLst>
                                      </p:cBhvr>
                                      <p:to>
                                        <p:strVal val="visible"/>
                                      </p:to>
                                    </p:set>
                                    <p:animEffect transition="in" filter="wipe(down)">
                                      <p:cBhvr>
                                        <p:cTn id="105" dur="500"/>
                                        <p:tgtEl>
                                          <p:spTgt spid="81"/>
                                        </p:tgtEl>
                                      </p:cBhvr>
                                    </p:animEffect>
                                  </p:childTnLst>
                                </p:cTn>
                              </p:par>
                            </p:childTnLst>
                          </p:cTn>
                        </p:par>
                      </p:childTnLst>
                    </p:cTn>
                  </p:par>
                  <p:par>
                    <p:cTn id="106" fill="hold">
                      <p:stCondLst>
                        <p:cond delay="indefinite"/>
                      </p:stCondLst>
                      <p:childTnLst>
                        <p:par>
                          <p:cTn id="107" fill="hold">
                            <p:stCondLst>
                              <p:cond delay="0"/>
                            </p:stCondLst>
                            <p:childTnLst>
                              <p:par>
                                <p:cTn id="108" presetID="42" presetClass="entr" presetSubtype="0" fill="hold" nodeType="clickEffect">
                                  <p:stCondLst>
                                    <p:cond delay="0"/>
                                  </p:stCondLst>
                                  <p:childTnLst>
                                    <p:set>
                                      <p:cBhvr>
                                        <p:cTn id="109" dur="1" fill="hold">
                                          <p:stCondLst>
                                            <p:cond delay="0"/>
                                          </p:stCondLst>
                                        </p:cTn>
                                        <p:tgtEl>
                                          <p:spTgt spid="79"/>
                                        </p:tgtEl>
                                        <p:attrNameLst>
                                          <p:attrName>style.visibility</p:attrName>
                                        </p:attrNameLst>
                                      </p:cBhvr>
                                      <p:to>
                                        <p:strVal val="visible"/>
                                      </p:to>
                                    </p:set>
                                    <p:animEffect transition="in" filter="fade">
                                      <p:cBhvr>
                                        <p:cTn id="110" dur="1000"/>
                                        <p:tgtEl>
                                          <p:spTgt spid="79"/>
                                        </p:tgtEl>
                                      </p:cBhvr>
                                    </p:animEffect>
                                    <p:anim calcmode="lin" valueType="num">
                                      <p:cBhvr>
                                        <p:cTn id="111" dur="1000" fill="hold"/>
                                        <p:tgtEl>
                                          <p:spTgt spid="79"/>
                                        </p:tgtEl>
                                        <p:attrNameLst>
                                          <p:attrName>ppt_x</p:attrName>
                                        </p:attrNameLst>
                                      </p:cBhvr>
                                      <p:tavLst>
                                        <p:tav tm="0">
                                          <p:val>
                                            <p:strVal val="#ppt_x"/>
                                          </p:val>
                                        </p:tav>
                                        <p:tav tm="100000">
                                          <p:val>
                                            <p:strVal val="#ppt_x"/>
                                          </p:val>
                                        </p:tav>
                                      </p:tavLst>
                                    </p:anim>
                                    <p:anim calcmode="lin" valueType="num">
                                      <p:cBhvr>
                                        <p:cTn id="112" dur="1000" fill="hold"/>
                                        <p:tgtEl>
                                          <p:spTgt spid="79"/>
                                        </p:tgtEl>
                                        <p:attrNameLst>
                                          <p:attrName>ppt_y</p:attrName>
                                        </p:attrNameLst>
                                      </p:cBhvr>
                                      <p:tavLst>
                                        <p:tav tm="0">
                                          <p:val>
                                            <p:strVal val="#ppt_y+.1"/>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6" presetClass="entr" presetSubtype="16" fill="hold" nodeType="clickEffect">
                                  <p:stCondLst>
                                    <p:cond delay="0"/>
                                  </p:stCondLst>
                                  <p:childTnLst>
                                    <p:set>
                                      <p:cBhvr>
                                        <p:cTn id="116" dur="1" fill="hold">
                                          <p:stCondLst>
                                            <p:cond delay="0"/>
                                          </p:stCondLst>
                                        </p:cTn>
                                        <p:tgtEl>
                                          <p:spTgt spid="64"/>
                                        </p:tgtEl>
                                        <p:attrNameLst>
                                          <p:attrName>style.visibility</p:attrName>
                                        </p:attrNameLst>
                                      </p:cBhvr>
                                      <p:to>
                                        <p:strVal val="visible"/>
                                      </p:to>
                                    </p:set>
                                    <p:animEffect transition="in" filter="circle(in)">
                                      <p:cBhvr>
                                        <p:cTn id="117" dur="2000"/>
                                        <p:tgtEl>
                                          <p:spTgt spid="64"/>
                                        </p:tgtEl>
                                      </p:cBhvr>
                                    </p:animEffect>
                                  </p:childTnLst>
                                </p:cTn>
                              </p:par>
                              <p:par>
                                <p:cTn id="118" presetID="6" presetClass="entr" presetSubtype="16" fill="hold" nodeType="withEffect">
                                  <p:stCondLst>
                                    <p:cond delay="0"/>
                                  </p:stCondLst>
                                  <p:childTnLst>
                                    <p:set>
                                      <p:cBhvr>
                                        <p:cTn id="119" dur="1" fill="hold">
                                          <p:stCondLst>
                                            <p:cond delay="0"/>
                                          </p:stCondLst>
                                        </p:cTn>
                                        <p:tgtEl>
                                          <p:spTgt spid="70"/>
                                        </p:tgtEl>
                                        <p:attrNameLst>
                                          <p:attrName>style.visibility</p:attrName>
                                        </p:attrNameLst>
                                      </p:cBhvr>
                                      <p:to>
                                        <p:strVal val="visible"/>
                                      </p:to>
                                    </p:set>
                                    <p:animEffect transition="in" filter="circle(in)">
                                      <p:cBhvr>
                                        <p:cTn id="120" dur="2000"/>
                                        <p:tgtEl>
                                          <p:spTgt spid="70"/>
                                        </p:tgtEl>
                                      </p:cBhvr>
                                    </p:animEffect>
                                  </p:childTnLst>
                                </p:cTn>
                              </p:par>
                            </p:childTnLst>
                          </p:cTn>
                        </p:par>
                      </p:childTnLst>
                    </p:cTn>
                  </p:par>
                  <p:par>
                    <p:cTn id="121" fill="hold">
                      <p:stCondLst>
                        <p:cond delay="indefinite"/>
                      </p:stCondLst>
                      <p:childTnLst>
                        <p:par>
                          <p:cTn id="122" fill="hold">
                            <p:stCondLst>
                              <p:cond delay="0"/>
                            </p:stCondLst>
                            <p:childTnLst>
                              <p:par>
                                <p:cTn id="123" presetID="16" presetClass="entr" presetSubtype="21" fill="hold" nodeType="clickEffect">
                                  <p:stCondLst>
                                    <p:cond delay="0"/>
                                  </p:stCondLst>
                                  <p:childTnLst>
                                    <p:set>
                                      <p:cBhvr>
                                        <p:cTn id="124" dur="1" fill="hold">
                                          <p:stCondLst>
                                            <p:cond delay="0"/>
                                          </p:stCondLst>
                                        </p:cTn>
                                        <p:tgtEl>
                                          <p:spTgt spid="19"/>
                                        </p:tgtEl>
                                        <p:attrNameLst>
                                          <p:attrName>style.visibility</p:attrName>
                                        </p:attrNameLst>
                                      </p:cBhvr>
                                      <p:to>
                                        <p:strVal val="visible"/>
                                      </p:to>
                                    </p:set>
                                    <p:animEffect transition="in" filter="barn(inVertical)">
                                      <p:cBhvr>
                                        <p:cTn id="125" dur="500"/>
                                        <p:tgtEl>
                                          <p:spTgt spid="19"/>
                                        </p:tgtEl>
                                      </p:cBhvr>
                                    </p:animEffect>
                                  </p:childTnLst>
                                </p:cTn>
                              </p:par>
                            </p:childTnLst>
                          </p:cTn>
                        </p:par>
                      </p:childTnLst>
                    </p:cTn>
                  </p:par>
                  <p:par>
                    <p:cTn id="126" fill="hold">
                      <p:stCondLst>
                        <p:cond delay="indefinite"/>
                      </p:stCondLst>
                      <p:childTnLst>
                        <p:par>
                          <p:cTn id="127" fill="hold">
                            <p:stCondLst>
                              <p:cond delay="0"/>
                            </p:stCondLst>
                            <p:childTnLst>
                              <p:par>
                                <p:cTn id="128" presetID="42" presetClass="entr" presetSubtype="0" fill="hold" nodeType="clickEffect">
                                  <p:stCondLst>
                                    <p:cond delay="0"/>
                                  </p:stCondLst>
                                  <p:childTnLst>
                                    <p:set>
                                      <p:cBhvr>
                                        <p:cTn id="129" dur="1" fill="hold">
                                          <p:stCondLst>
                                            <p:cond delay="0"/>
                                          </p:stCondLst>
                                        </p:cTn>
                                        <p:tgtEl>
                                          <p:spTgt spid="49"/>
                                        </p:tgtEl>
                                        <p:attrNameLst>
                                          <p:attrName>style.visibility</p:attrName>
                                        </p:attrNameLst>
                                      </p:cBhvr>
                                      <p:to>
                                        <p:strVal val="visible"/>
                                      </p:to>
                                    </p:set>
                                    <p:animEffect transition="in" filter="fade">
                                      <p:cBhvr>
                                        <p:cTn id="130" dur="1000"/>
                                        <p:tgtEl>
                                          <p:spTgt spid="49"/>
                                        </p:tgtEl>
                                      </p:cBhvr>
                                    </p:animEffect>
                                    <p:anim calcmode="lin" valueType="num">
                                      <p:cBhvr>
                                        <p:cTn id="131" dur="1000" fill="hold"/>
                                        <p:tgtEl>
                                          <p:spTgt spid="49"/>
                                        </p:tgtEl>
                                        <p:attrNameLst>
                                          <p:attrName>ppt_x</p:attrName>
                                        </p:attrNameLst>
                                      </p:cBhvr>
                                      <p:tavLst>
                                        <p:tav tm="0">
                                          <p:val>
                                            <p:strVal val="#ppt_x"/>
                                          </p:val>
                                        </p:tav>
                                        <p:tav tm="100000">
                                          <p:val>
                                            <p:strVal val="#ppt_x"/>
                                          </p:val>
                                        </p:tav>
                                      </p:tavLst>
                                    </p:anim>
                                    <p:anim calcmode="lin" valueType="num">
                                      <p:cBhvr>
                                        <p:cTn id="132"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par>
                    <p:cTn id="133" fill="hold">
                      <p:stCondLst>
                        <p:cond delay="indefinite"/>
                      </p:stCondLst>
                      <p:childTnLst>
                        <p:par>
                          <p:cTn id="134" fill="hold">
                            <p:stCondLst>
                              <p:cond delay="0"/>
                            </p:stCondLst>
                            <p:childTnLst>
                              <p:par>
                                <p:cTn id="135" presetID="16" presetClass="entr" presetSubtype="21" fill="hold" nodeType="clickEffect">
                                  <p:stCondLst>
                                    <p:cond delay="0"/>
                                  </p:stCondLst>
                                  <p:childTnLst>
                                    <p:set>
                                      <p:cBhvr>
                                        <p:cTn id="136" dur="1" fill="hold">
                                          <p:stCondLst>
                                            <p:cond delay="0"/>
                                          </p:stCondLst>
                                        </p:cTn>
                                        <p:tgtEl>
                                          <p:spTgt spid="29"/>
                                        </p:tgtEl>
                                        <p:attrNameLst>
                                          <p:attrName>style.visibility</p:attrName>
                                        </p:attrNameLst>
                                      </p:cBhvr>
                                      <p:to>
                                        <p:strVal val="visible"/>
                                      </p:to>
                                    </p:set>
                                    <p:animEffect transition="in" filter="barn(inVertical)">
                                      <p:cBhvr>
                                        <p:cTn id="137" dur="500"/>
                                        <p:tgtEl>
                                          <p:spTgt spid="29"/>
                                        </p:tgtEl>
                                      </p:cBhvr>
                                    </p:animEffect>
                                  </p:childTnLst>
                                </p:cTn>
                              </p:par>
                              <p:par>
                                <p:cTn id="138" presetID="16" presetClass="entr" presetSubtype="21" fill="hold" nodeType="withEffect">
                                  <p:stCondLst>
                                    <p:cond delay="0"/>
                                  </p:stCondLst>
                                  <p:childTnLst>
                                    <p:set>
                                      <p:cBhvr>
                                        <p:cTn id="139" dur="1" fill="hold">
                                          <p:stCondLst>
                                            <p:cond delay="0"/>
                                          </p:stCondLst>
                                        </p:cTn>
                                        <p:tgtEl>
                                          <p:spTgt spid="42"/>
                                        </p:tgtEl>
                                        <p:attrNameLst>
                                          <p:attrName>style.visibility</p:attrName>
                                        </p:attrNameLst>
                                      </p:cBhvr>
                                      <p:to>
                                        <p:strVal val="visible"/>
                                      </p:to>
                                    </p:set>
                                    <p:animEffect transition="in" filter="barn(inVertical)">
                                      <p:cBhvr>
                                        <p:cTn id="140" dur="500"/>
                                        <p:tgtEl>
                                          <p:spTgt spid="42"/>
                                        </p:tgtEl>
                                      </p:cBhvr>
                                    </p:animEffect>
                                  </p:childTnLst>
                                </p:cTn>
                              </p:par>
                              <p:par>
                                <p:cTn id="141" presetID="16" presetClass="entr" presetSubtype="21" fill="hold" nodeType="withEffect">
                                  <p:stCondLst>
                                    <p:cond delay="0"/>
                                  </p:stCondLst>
                                  <p:childTnLst>
                                    <p:set>
                                      <p:cBhvr>
                                        <p:cTn id="142" dur="1" fill="hold">
                                          <p:stCondLst>
                                            <p:cond delay="0"/>
                                          </p:stCondLst>
                                        </p:cTn>
                                        <p:tgtEl>
                                          <p:spTgt spid="27"/>
                                        </p:tgtEl>
                                        <p:attrNameLst>
                                          <p:attrName>style.visibility</p:attrName>
                                        </p:attrNameLst>
                                      </p:cBhvr>
                                      <p:to>
                                        <p:strVal val="visible"/>
                                      </p:to>
                                    </p:set>
                                    <p:animEffect transition="in" filter="barn(inVertical)">
                                      <p:cBhvr>
                                        <p:cTn id="143" dur="500"/>
                                        <p:tgtEl>
                                          <p:spTgt spid="27"/>
                                        </p:tgtEl>
                                      </p:cBhvr>
                                    </p:animEffect>
                                  </p:childTnLst>
                                </p:cTn>
                              </p:par>
                            </p:childTnLst>
                          </p:cTn>
                        </p:par>
                      </p:childTnLst>
                    </p:cTn>
                  </p:par>
                  <p:par>
                    <p:cTn id="144" fill="hold">
                      <p:stCondLst>
                        <p:cond delay="indefinite"/>
                      </p:stCondLst>
                      <p:childTnLst>
                        <p:par>
                          <p:cTn id="145" fill="hold">
                            <p:stCondLst>
                              <p:cond delay="0"/>
                            </p:stCondLst>
                            <p:childTnLst>
                              <p:par>
                                <p:cTn id="146" presetID="16" presetClass="entr" presetSubtype="21" fill="hold" grpId="0" nodeType="clickEffect">
                                  <p:stCondLst>
                                    <p:cond delay="0"/>
                                  </p:stCondLst>
                                  <p:childTnLst>
                                    <p:set>
                                      <p:cBhvr>
                                        <p:cTn id="147" dur="1" fill="hold">
                                          <p:stCondLst>
                                            <p:cond delay="0"/>
                                          </p:stCondLst>
                                        </p:cTn>
                                        <p:tgtEl>
                                          <p:spTgt spid="25"/>
                                        </p:tgtEl>
                                        <p:attrNameLst>
                                          <p:attrName>style.visibility</p:attrName>
                                        </p:attrNameLst>
                                      </p:cBhvr>
                                      <p:to>
                                        <p:strVal val="visible"/>
                                      </p:to>
                                    </p:set>
                                    <p:animEffect transition="in" filter="barn(inVertical)">
                                      <p:cBhvr>
                                        <p:cTn id="148" dur="500"/>
                                        <p:tgtEl>
                                          <p:spTgt spid="25"/>
                                        </p:tgtEl>
                                      </p:cBhvr>
                                    </p:animEffect>
                                  </p:childTnLst>
                                </p:cTn>
                              </p:par>
                            </p:childTnLst>
                          </p:cTn>
                        </p:par>
                      </p:childTnLst>
                    </p:cTn>
                  </p:par>
                  <p:par>
                    <p:cTn id="149" fill="hold">
                      <p:stCondLst>
                        <p:cond delay="indefinite"/>
                      </p:stCondLst>
                      <p:childTnLst>
                        <p:par>
                          <p:cTn id="150" fill="hold">
                            <p:stCondLst>
                              <p:cond delay="0"/>
                            </p:stCondLst>
                            <p:childTnLst>
                              <p:par>
                                <p:cTn id="151" presetID="6" presetClass="entr" presetSubtype="16" fill="hold" nodeType="clickEffect">
                                  <p:stCondLst>
                                    <p:cond delay="0"/>
                                  </p:stCondLst>
                                  <p:childTnLst>
                                    <p:set>
                                      <p:cBhvr>
                                        <p:cTn id="152" dur="1" fill="hold">
                                          <p:stCondLst>
                                            <p:cond delay="0"/>
                                          </p:stCondLst>
                                        </p:cTn>
                                        <p:tgtEl>
                                          <p:spTgt spid="38"/>
                                        </p:tgtEl>
                                        <p:attrNameLst>
                                          <p:attrName>style.visibility</p:attrName>
                                        </p:attrNameLst>
                                      </p:cBhvr>
                                      <p:to>
                                        <p:strVal val="visible"/>
                                      </p:to>
                                    </p:set>
                                    <p:animEffect transition="in" filter="circle(in)">
                                      <p:cBhvr>
                                        <p:cTn id="153" dur="2000"/>
                                        <p:tgtEl>
                                          <p:spTgt spid="38"/>
                                        </p:tgtEl>
                                      </p:cBhvr>
                                    </p:animEffect>
                                  </p:childTnLst>
                                </p:cTn>
                              </p:par>
                              <p:par>
                                <p:cTn id="154" presetID="6" presetClass="entr" presetSubtype="16" fill="hold" nodeType="withEffect">
                                  <p:stCondLst>
                                    <p:cond delay="0"/>
                                  </p:stCondLst>
                                  <p:childTnLst>
                                    <p:set>
                                      <p:cBhvr>
                                        <p:cTn id="155" dur="1" fill="hold">
                                          <p:stCondLst>
                                            <p:cond delay="0"/>
                                          </p:stCondLst>
                                        </p:cTn>
                                        <p:tgtEl>
                                          <p:spTgt spid="40"/>
                                        </p:tgtEl>
                                        <p:attrNameLst>
                                          <p:attrName>style.visibility</p:attrName>
                                        </p:attrNameLst>
                                      </p:cBhvr>
                                      <p:to>
                                        <p:strVal val="visible"/>
                                      </p:to>
                                    </p:set>
                                    <p:animEffect transition="in" filter="circle(in)">
                                      <p:cBhvr>
                                        <p:cTn id="156" dur="2000"/>
                                        <p:tgtEl>
                                          <p:spTgt spid="40"/>
                                        </p:tgtEl>
                                      </p:cBhvr>
                                    </p:animEffect>
                                  </p:childTnLst>
                                </p:cTn>
                              </p:par>
                            </p:childTnLst>
                          </p:cTn>
                        </p:par>
                      </p:childTnLst>
                    </p:cTn>
                  </p:par>
                  <p:par>
                    <p:cTn id="157" fill="hold">
                      <p:stCondLst>
                        <p:cond delay="indefinite"/>
                      </p:stCondLst>
                      <p:childTnLst>
                        <p:par>
                          <p:cTn id="158" fill="hold">
                            <p:stCondLst>
                              <p:cond delay="0"/>
                            </p:stCondLst>
                            <p:childTnLst>
                              <p:par>
                                <p:cTn id="159" presetID="16" presetClass="entr" presetSubtype="21" fill="hold" grpId="0" nodeType="clickEffect">
                                  <p:stCondLst>
                                    <p:cond delay="0"/>
                                  </p:stCondLst>
                                  <p:childTnLst>
                                    <p:set>
                                      <p:cBhvr>
                                        <p:cTn id="160" dur="1" fill="hold">
                                          <p:stCondLst>
                                            <p:cond delay="0"/>
                                          </p:stCondLst>
                                        </p:cTn>
                                        <p:tgtEl>
                                          <p:spTgt spid="36"/>
                                        </p:tgtEl>
                                        <p:attrNameLst>
                                          <p:attrName>style.visibility</p:attrName>
                                        </p:attrNameLst>
                                      </p:cBhvr>
                                      <p:to>
                                        <p:strVal val="visible"/>
                                      </p:to>
                                    </p:set>
                                    <p:animEffect transition="in" filter="barn(inVertical)">
                                      <p:cBhvr>
                                        <p:cTn id="161" dur="500"/>
                                        <p:tgtEl>
                                          <p:spTgt spid="36"/>
                                        </p:tgtEl>
                                      </p:cBhvr>
                                    </p:animEffect>
                                  </p:childTnLst>
                                </p:cTn>
                              </p:par>
                            </p:childTnLst>
                          </p:cTn>
                        </p:par>
                      </p:childTnLst>
                    </p:cTn>
                  </p:par>
                  <p:par>
                    <p:cTn id="162" fill="hold">
                      <p:stCondLst>
                        <p:cond delay="indefinite"/>
                      </p:stCondLst>
                      <p:childTnLst>
                        <p:par>
                          <p:cTn id="163" fill="hold">
                            <p:stCondLst>
                              <p:cond delay="0"/>
                            </p:stCondLst>
                            <p:childTnLst>
                              <p:par>
                                <p:cTn id="164" presetID="16" presetClass="entr" presetSubtype="21" fill="hold" nodeType="clickEffect">
                                  <p:stCondLst>
                                    <p:cond delay="0"/>
                                  </p:stCondLst>
                                  <p:childTnLst>
                                    <p:set>
                                      <p:cBhvr>
                                        <p:cTn id="165" dur="1" fill="hold">
                                          <p:stCondLst>
                                            <p:cond delay="0"/>
                                          </p:stCondLst>
                                        </p:cTn>
                                        <p:tgtEl>
                                          <p:spTgt spid="44"/>
                                        </p:tgtEl>
                                        <p:attrNameLst>
                                          <p:attrName>style.visibility</p:attrName>
                                        </p:attrNameLst>
                                      </p:cBhvr>
                                      <p:to>
                                        <p:strVal val="visible"/>
                                      </p:to>
                                    </p:set>
                                    <p:animEffect transition="in" filter="barn(inVertical)">
                                      <p:cBhvr>
                                        <p:cTn id="166" dur="500"/>
                                        <p:tgtEl>
                                          <p:spTgt spid="44"/>
                                        </p:tgtEl>
                                      </p:cBhvr>
                                    </p:animEffect>
                                  </p:childTnLst>
                                </p:cTn>
                              </p:par>
                            </p:childTnLst>
                          </p:cTn>
                        </p:par>
                      </p:childTnLst>
                    </p:cTn>
                  </p:par>
                  <p:par>
                    <p:cTn id="167" fill="hold">
                      <p:stCondLst>
                        <p:cond delay="indefinite"/>
                      </p:stCondLst>
                      <p:childTnLst>
                        <p:par>
                          <p:cTn id="168" fill="hold">
                            <p:stCondLst>
                              <p:cond delay="0"/>
                            </p:stCondLst>
                            <p:childTnLst>
                              <p:par>
                                <p:cTn id="169" presetID="2" presetClass="entr" presetSubtype="4" fill="hold" grpId="0" nodeType="clickEffect">
                                  <p:stCondLst>
                                    <p:cond delay="0"/>
                                  </p:stCondLst>
                                  <p:childTnLst>
                                    <p:set>
                                      <p:cBhvr>
                                        <p:cTn id="170" dur="1" fill="hold">
                                          <p:stCondLst>
                                            <p:cond delay="0"/>
                                          </p:stCondLst>
                                        </p:cTn>
                                        <p:tgtEl>
                                          <p:spTgt spid="82"/>
                                        </p:tgtEl>
                                        <p:attrNameLst>
                                          <p:attrName>style.visibility</p:attrName>
                                        </p:attrNameLst>
                                      </p:cBhvr>
                                      <p:to>
                                        <p:strVal val="visible"/>
                                      </p:to>
                                    </p:set>
                                    <p:anim calcmode="lin" valueType="num">
                                      <p:cBhvr additive="base">
                                        <p:cTn id="171" dur="500" fill="hold"/>
                                        <p:tgtEl>
                                          <p:spTgt spid="82"/>
                                        </p:tgtEl>
                                        <p:attrNameLst>
                                          <p:attrName>ppt_x</p:attrName>
                                        </p:attrNameLst>
                                      </p:cBhvr>
                                      <p:tavLst>
                                        <p:tav tm="0">
                                          <p:val>
                                            <p:strVal val="#ppt_x"/>
                                          </p:val>
                                        </p:tav>
                                        <p:tav tm="100000">
                                          <p:val>
                                            <p:strVal val="#ppt_x"/>
                                          </p:val>
                                        </p:tav>
                                      </p:tavLst>
                                    </p:anim>
                                    <p:anim calcmode="lin" valueType="num">
                                      <p:cBhvr additive="base">
                                        <p:cTn id="172" dur="500" fill="hold"/>
                                        <p:tgtEl>
                                          <p:spTgt spid="8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animBg="1"/>
      <p:bldP spid="14" grpId="0" animBg="1"/>
      <p:bldP spid="3" grpId="0" animBg="1"/>
      <p:bldP spid="4" grpId="0" animBg="1"/>
      <p:bldP spid="5" grpId="0" animBg="1"/>
      <p:bldP spid="12" grpId="0" animBg="1"/>
      <p:bldP spid="13" grpId="0" animBg="1"/>
      <p:bldP spid="16" grpId="0" animBg="1"/>
      <p:bldP spid="25" grpId="0" animBg="1"/>
      <p:bldP spid="36"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524000"/>
          </a:xfrm>
        </p:spPr>
        <p:txBody>
          <a:bodyPr>
            <a:noAutofit/>
          </a:bodyPr>
          <a:lstStyle/>
          <a:p>
            <a:r>
              <a:rPr lang="en-US" sz="3600" b="1" dirty="0" smtClean="0">
                <a:solidFill>
                  <a:srgbClr val="002060"/>
                </a:solidFill>
                <a:effectLst>
                  <a:outerShdw blurRad="38100" dist="38100" dir="2700000" algn="tl">
                    <a:srgbClr val="000000">
                      <a:alpha val="43137"/>
                    </a:srgbClr>
                  </a:outerShdw>
                </a:effectLst>
              </a:rPr>
              <a:t>Konsepsi Keterpaduan Rencana Pembangunan Daerah Dengan Program Pemanfaatan Ruang</a:t>
            </a:r>
            <a:endParaRPr lang="en-US" sz="3600" b="1" dirty="0">
              <a:solidFill>
                <a:srgbClr val="00206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828800"/>
            <a:ext cx="8229600" cy="4800600"/>
          </a:xfrm>
        </p:spPr>
        <p:txBody>
          <a:bodyPr>
            <a:normAutofit fontScale="77500" lnSpcReduction="20000"/>
          </a:bodyPr>
          <a:lstStyle/>
          <a:p>
            <a:r>
              <a:rPr lang="en-US" dirty="0" smtClean="0"/>
              <a:t>Indikasi program pemanfaatan ruang (yang ada di dalam RTRW) harus tertuang dalam rencana program pembangunan daerah, dijabarkan dalam rencana kegiatan pembangunan daerah (rencana kerja pemerintah daerah), dan ditindaklanjuti rencana pelaksanaan &amp; pembiayaannya dalam proses penganggaran (</a:t>
            </a:r>
            <a:r>
              <a:rPr lang="en-US" i="1" dirty="0" smtClean="0"/>
              <a:t>budgeting</a:t>
            </a:r>
            <a:r>
              <a:rPr lang="en-US" dirty="0" smtClean="0"/>
              <a:t>) di daerah.</a:t>
            </a:r>
          </a:p>
          <a:p>
            <a:r>
              <a:rPr lang="en-US" dirty="0" smtClean="0"/>
              <a:t>Konsep hulu-hilir:</a:t>
            </a:r>
          </a:p>
          <a:p>
            <a:pPr lvl="1"/>
            <a:r>
              <a:rPr lang="en-US" dirty="0" smtClean="0"/>
              <a:t>Indikasi program jangka panjang RTRW Provinsi/Kabupaten/Kota (aspek spatial) selaras dengan Indikasi program jangka panjang RPJPD (aspek aspatial)</a:t>
            </a:r>
          </a:p>
          <a:p>
            <a:pPr lvl="1"/>
            <a:r>
              <a:rPr lang="en-US" dirty="0" smtClean="0"/>
              <a:t>Indikasi program pemanfaatan ruang RTRW terjabarkan dan tertuang dalam APBD, termasuk diminati swasta dan tertuang dalam </a:t>
            </a:r>
            <a:r>
              <a:rPr lang="en-US" i="1" dirty="0" smtClean="0"/>
              <a:t>Corporate Plan </a:t>
            </a:r>
            <a:r>
              <a:rPr lang="en-US" dirty="0" smtClean="0"/>
              <a:t>mereka, serta diusulkan dan dikawal masyarakat dalam proses ‘musrenbang’ dari mulai tingkat terendah. </a:t>
            </a:r>
            <a:endParaRPr lang="en-US" dirty="0"/>
          </a:p>
        </p:txBody>
      </p:sp>
    </p:spTree>
    <p:extLst>
      <p:ext uri="{BB962C8B-B14F-4D97-AF65-F5344CB8AC3E}">
        <p14:creationId xmlns:p14="http://schemas.microsoft.com/office/powerpoint/2010/main" val="377350222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524000"/>
          </a:xfrm>
        </p:spPr>
        <p:txBody>
          <a:bodyPr>
            <a:noAutofit/>
          </a:bodyPr>
          <a:lstStyle/>
          <a:p>
            <a:r>
              <a:rPr lang="en-US" sz="3600" b="1" dirty="0" smtClean="0">
                <a:solidFill>
                  <a:srgbClr val="002060"/>
                </a:solidFill>
                <a:effectLst>
                  <a:outerShdw blurRad="38100" dist="38100" dir="2700000" algn="tl">
                    <a:srgbClr val="000000">
                      <a:alpha val="43137"/>
                    </a:srgbClr>
                  </a:outerShdw>
                </a:effectLst>
              </a:rPr>
              <a:t>Konsepsi Keterpaduan Rencana Pembangunan Daerah Dengan Program Pemanfaatan Ruang</a:t>
            </a:r>
            <a:endParaRPr lang="en-US" sz="3600" b="1" dirty="0">
              <a:solidFill>
                <a:srgbClr val="00206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828800"/>
            <a:ext cx="8229600" cy="4572000"/>
          </a:xfrm>
        </p:spPr>
        <p:txBody>
          <a:bodyPr>
            <a:normAutofit fontScale="92500"/>
          </a:bodyPr>
          <a:lstStyle/>
          <a:p>
            <a:r>
              <a:rPr lang="en-US" b="1" dirty="0" smtClean="0">
                <a:effectLst>
                  <a:outerShdw blurRad="38100" dist="38100" dir="2700000" algn="tl">
                    <a:srgbClr val="000000">
                      <a:alpha val="43137"/>
                    </a:srgbClr>
                  </a:outerShdw>
                </a:effectLst>
              </a:rPr>
              <a:t>Pemanfaatan ruang</a:t>
            </a:r>
            <a:r>
              <a:rPr lang="en-US" dirty="0" smtClean="0"/>
              <a:t> adalah </a:t>
            </a:r>
            <a:r>
              <a:rPr lang="en-US" b="1" i="1" dirty="0" smtClean="0">
                <a:effectLst>
                  <a:outerShdw blurRad="38100" dist="38100" dir="2700000" algn="tl">
                    <a:srgbClr val="000000">
                      <a:alpha val="43137"/>
                    </a:srgbClr>
                  </a:outerShdw>
                </a:effectLst>
              </a:rPr>
              <a:t>multi-sectoral program</a:t>
            </a:r>
            <a:r>
              <a:rPr lang="en-US" dirty="0" smtClean="0"/>
              <a:t> dan kegiatan, jadi harus terjabarkan ke dalam masing-masing </a:t>
            </a:r>
            <a:r>
              <a:rPr lang="en-US" dirty="0" err="1" smtClean="0"/>
              <a:t>Renstra</a:t>
            </a:r>
            <a:r>
              <a:rPr lang="en-US" dirty="0" smtClean="0"/>
              <a:t> PD dan </a:t>
            </a:r>
            <a:r>
              <a:rPr lang="en-US" dirty="0" err="1" smtClean="0"/>
              <a:t>Renja</a:t>
            </a:r>
            <a:r>
              <a:rPr lang="en-US" dirty="0" smtClean="0"/>
              <a:t> PD terkait. </a:t>
            </a:r>
          </a:p>
          <a:p>
            <a:r>
              <a:rPr lang="en-US" dirty="0" smtClean="0"/>
              <a:t>Kriteria dalam musrenbang (proses </a:t>
            </a:r>
            <a:r>
              <a:rPr lang="en-US" i="1" dirty="0" smtClean="0"/>
              <a:t>bottom-up planning &amp; budgeting</a:t>
            </a:r>
            <a:r>
              <a:rPr lang="en-US" dirty="0" smtClean="0"/>
              <a:t>) salah satu diantaranya yang penting adalah kesesuaian/keterkaitannya dengan indikasi pemanfaatan ruang dalam RTRW, termasuk bagi usulan-usulan </a:t>
            </a:r>
            <a:r>
              <a:rPr lang="en-US" dirty="0" err="1" smtClean="0"/>
              <a:t>dari</a:t>
            </a:r>
            <a:r>
              <a:rPr lang="en-US" dirty="0" smtClean="0"/>
              <a:t> PD sendiri. </a:t>
            </a:r>
            <a:endParaRPr lang="en-US" dirty="0"/>
          </a:p>
        </p:txBody>
      </p:sp>
    </p:spTree>
    <p:extLst>
      <p:ext uri="{BB962C8B-B14F-4D97-AF65-F5344CB8AC3E}">
        <p14:creationId xmlns:p14="http://schemas.microsoft.com/office/powerpoint/2010/main" val="41095344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703385" y="384176"/>
            <a:ext cx="7772400" cy="530225"/>
          </a:xfrm>
          <a:solidFill>
            <a:srgbClr val="C00000"/>
          </a:solidFill>
        </p:spPr>
        <p:txBody>
          <a:bodyPr>
            <a:normAutofit fontScale="90000"/>
          </a:bodyPr>
          <a:lstStyle/>
          <a:p>
            <a:pPr>
              <a:lnSpc>
                <a:spcPct val="80000"/>
              </a:lnSpc>
            </a:pPr>
            <a:r>
              <a:rPr lang="en-US" sz="3600" b="1" dirty="0" err="1">
                <a:solidFill>
                  <a:schemeClr val="bg1"/>
                </a:solidFill>
                <a:cs typeface="Times New Roman" pitchFamily="18" charset="0"/>
              </a:rPr>
              <a:t>Tujuan</a:t>
            </a:r>
            <a:r>
              <a:rPr lang="en-US" sz="3600" b="1" dirty="0">
                <a:solidFill>
                  <a:schemeClr val="bg1"/>
                </a:solidFill>
                <a:cs typeface="Times New Roman" pitchFamily="18" charset="0"/>
              </a:rPr>
              <a:t> </a:t>
            </a:r>
            <a:r>
              <a:rPr lang="en-US" sz="3600" b="1" dirty="0" err="1">
                <a:solidFill>
                  <a:schemeClr val="bg1"/>
                </a:solidFill>
                <a:cs typeface="Times New Roman" pitchFamily="18" charset="0"/>
              </a:rPr>
              <a:t>Perencanaan</a:t>
            </a:r>
            <a:r>
              <a:rPr lang="en-US" sz="3600" b="1" dirty="0">
                <a:solidFill>
                  <a:schemeClr val="bg1"/>
                </a:solidFill>
                <a:cs typeface="Times New Roman" pitchFamily="18" charset="0"/>
              </a:rPr>
              <a:t> </a:t>
            </a:r>
            <a:r>
              <a:rPr lang="en-US" sz="3600" b="1" dirty="0" err="1">
                <a:solidFill>
                  <a:schemeClr val="bg1"/>
                </a:solidFill>
                <a:cs typeface="Times New Roman" pitchFamily="18" charset="0"/>
              </a:rPr>
              <a:t>Strategis</a:t>
            </a:r>
            <a:r>
              <a:rPr lang="en-GB" sz="3600" b="1" dirty="0">
                <a:solidFill>
                  <a:schemeClr val="bg1"/>
                </a:solidFill>
                <a:cs typeface="Times New Roman" pitchFamily="18" charset="0"/>
              </a:rPr>
              <a:t> </a:t>
            </a:r>
          </a:p>
        </p:txBody>
      </p:sp>
      <p:sp>
        <p:nvSpPr>
          <p:cNvPr id="37891" name="Rectangle 3"/>
          <p:cNvSpPr>
            <a:spLocks noGrp="1" noChangeArrowheads="1"/>
          </p:cNvSpPr>
          <p:nvPr>
            <p:ph type="body" idx="1"/>
          </p:nvPr>
        </p:nvSpPr>
        <p:spPr>
          <a:xfrm>
            <a:off x="685800" y="1295400"/>
            <a:ext cx="7772400" cy="4800600"/>
          </a:xfrm>
        </p:spPr>
        <p:txBody>
          <a:bodyPr/>
          <a:lstStyle/>
          <a:p>
            <a:pPr>
              <a:lnSpc>
                <a:spcPct val="90000"/>
              </a:lnSpc>
            </a:pPr>
            <a:r>
              <a:rPr lang="en-US" b="1" dirty="0" err="1">
                <a:cs typeface="Times New Roman" pitchFamily="18" charset="0"/>
              </a:rPr>
              <a:t>melihat</a:t>
            </a:r>
            <a:r>
              <a:rPr lang="en-US" b="1" dirty="0">
                <a:cs typeface="Times New Roman" pitchFamily="18" charset="0"/>
              </a:rPr>
              <a:t> </a:t>
            </a:r>
            <a:r>
              <a:rPr lang="en-US" b="1" dirty="0" err="1">
                <a:cs typeface="Times New Roman" pitchFamily="18" charset="0"/>
              </a:rPr>
              <a:t>secara</a:t>
            </a:r>
            <a:r>
              <a:rPr lang="en-US" b="1" dirty="0">
                <a:cs typeface="Times New Roman" pitchFamily="18" charset="0"/>
              </a:rPr>
              <a:t> </a:t>
            </a:r>
            <a:r>
              <a:rPr lang="en-US" b="1" dirty="0" err="1">
                <a:cs typeface="Times New Roman" pitchFamily="18" charset="0"/>
              </a:rPr>
              <a:t>obyektif</a:t>
            </a:r>
            <a:r>
              <a:rPr lang="en-US" b="1" dirty="0">
                <a:cs typeface="Times New Roman" pitchFamily="18" charset="0"/>
              </a:rPr>
              <a:t> </a:t>
            </a:r>
            <a:r>
              <a:rPr lang="en-US" b="1" dirty="0" err="1">
                <a:cs typeface="Times New Roman" pitchFamily="18" charset="0"/>
              </a:rPr>
              <a:t>kondisi-kondisi</a:t>
            </a:r>
            <a:r>
              <a:rPr lang="en-US" b="1" dirty="0">
                <a:cs typeface="Times New Roman" pitchFamily="18" charset="0"/>
              </a:rPr>
              <a:t> internal </a:t>
            </a:r>
            <a:r>
              <a:rPr lang="en-US" b="1" dirty="0" err="1">
                <a:cs typeface="Times New Roman" pitchFamily="18" charset="0"/>
              </a:rPr>
              <a:t>dan</a:t>
            </a:r>
            <a:r>
              <a:rPr lang="en-US" b="1" dirty="0">
                <a:cs typeface="Times New Roman" pitchFamily="18" charset="0"/>
              </a:rPr>
              <a:t> </a:t>
            </a:r>
            <a:r>
              <a:rPr lang="en-US" b="1" dirty="0" err="1">
                <a:cs typeface="Times New Roman" pitchFamily="18" charset="0"/>
              </a:rPr>
              <a:t>eksternal</a:t>
            </a:r>
            <a:r>
              <a:rPr lang="en-US" b="1" dirty="0">
                <a:cs typeface="Times New Roman" pitchFamily="18" charset="0"/>
              </a:rPr>
              <a:t>, </a:t>
            </a:r>
            <a:r>
              <a:rPr lang="en-US" b="1" dirty="0" err="1">
                <a:cs typeface="Times New Roman" pitchFamily="18" charset="0"/>
              </a:rPr>
              <a:t>sehingga</a:t>
            </a:r>
            <a:r>
              <a:rPr lang="en-US" b="1" dirty="0">
                <a:cs typeface="Times New Roman" pitchFamily="18" charset="0"/>
              </a:rPr>
              <a:t> </a:t>
            </a:r>
            <a:r>
              <a:rPr lang="en-US" b="1" dirty="0" err="1">
                <a:cs typeface="Times New Roman" pitchFamily="18" charset="0"/>
              </a:rPr>
              <a:t>entitas</a:t>
            </a:r>
            <a:r>
              <a:rPr lang="en-US" b="1" dirty="0">
                <a:cs typeface="Times New Roman" pitchFamily="18" charset="0"/>
              </a:rPr>
              <a:t> </a:t>
            </a:r>
            <a:r>
              <a:rPr lang="en-US" b="1" dirty="0" err="1">
                <a:cs typeface="Times New Roman" pitchFamily="18" charset="0"/>
              </a:rPr>
              <a:t>komunitas</a:t>
            </a:r>
            <a:r>
              <a:rPr lang="en-US" b="1" dirty="0">
                <a:cs typeface="Times New Roman" pitchFamily="18" charset="0"/>
              </a:rPr>
              <a:t> </a:t>
            </a:r>
            <a:r>
              <a:rPr lang="en-US" b="1" dirty="0" err="1">
                <a:cs typeface="Times New Roman" pitchFamily="18" charset="0"/>
              </a:rPr>
              <a:t>tersebut</a:t>
            </a:r>
            <a:r>
              <a:rPr lang="en-US" b="1" dirty="0">
                <a:cs typeface="Times New Roman" pitchFamily="18" charset="0"/>
              </a:rPr>
              <a:t> </a:t>
            </a:r>
            <a:r>
              <a:rPr lang="en-US" b="1" dirty="0" err="1">
                <a:cs typeface="Times New Roman" pitchFamily="18" charset="0"/>
              </a:rPr>
              <a:t>dapat</a:t>
            </a:r>
            <a:r>
              <a:rPr lang="en-US" b="1" dirty="0">
                <a:cs typeface="Times New Roman" pitchFamily="18" charset="0"/>
              </a:rPr>
              <a:t> </a:t>
            </a:r>
            <a:r>
              <a:rPr lang="en-US" b="1" dirty="0" err="1">
                <a:cs typeface="Times New Roman" pitchFamily="18" charset="0"/>
              </a:rPr>
              <a:t>mengantisipasi</a:t>
            </a:r>
            <a:r>
              <a:rPr lang="en-US" b="1" dirty="0">
                <a:cs typeface="Times New Roman" pitchFamily="18" charset="0"/>
              </a:rPr>
              <a:t> </a:t>
            </a:r>
            <a:r>
              <a:rPr lang="en-US" b="1" dirty="0" err="1">
                <a:cs typeface="Times New Roman" pitchFamily="18" charset="0"/>
              </a:rPr>
              <a:t>perubahan</a:t>
            </a:r>
            <a:r>
              <a:rPr lang="en-US" b="1" dirty="0">
                <a:cs typeface="Times New Roman" pitchFamily="18" charset="0"/>
              </a:rPr>
              <a:t> </a:t>
            </a:r>
            <a:r>
              <a:rPr lang="en-US" b="1" dirty="0" err="1">
                <a:cs typeface="Times New Roman" pitchFamily="18" charset="0"/>
              </a:rPr>
              <a:t>lingkungan</a:t>
            </a:r>
            <a:r>
              <a:rPr lang="en-US" b="1" dirty="0">
                <a:cs typeface="Times New Roman" pitchFamily="18" charset="0"/>
              </a:rPr>
              <a:t> </a:t>
            </a:r>
            <a:r>
              <a:rPr lang="en-US" b="1" dirty="0" err="1">
                <a:cs typeface="Times New Roman" pitchFamily="18" charset="0"/>
              </a:rPr>
              <a:t>eksternal</a:t>
            </a:r>
            <a:r>
              <a:rPr lang="en-GB" b="1" dirty="0">
                <a:cs typeface="Times New Roman" pitchFamily="18" charset="0"/>
              </a:rPr>
              <a:t> </a:t>
            </a:r>
            <a:endParaRPr lang="id-ID" b="1" dirty="0">
              <a:cs typeface="Times New Roman" pitchFamily="18" charset="0"/>
            </a:endParaRPr>
          </a:p>
          <a:p>
            <a:pPr>
              <a:lnSpc>
                <a:spcPct val="90000"/>
              </a:lnSpc>
            </a:pPr>
            <a:r>
              <a:rPr lang="en-US" b="1" dirty="0" err="1">
                <a:cs typeface="Times New Roman" pitchFamily="18" charset="0"/>
              </a:rPr>
              <a:t>memperoleh</a:t>
            </a:r>
            <a:r>
              <a:rPr lang="en-US" b="1" dirty="0">
                <a:cs typeface="Times New Roman" pitchFamily="18" charset="0"/>
              </a:rPr>
              <a:t> </a:t>
            </a:r>
            <a:r>
              <a:rPr lang="en-US" b="1" i="1" dirty="0">
                <a:cs typeface="Times New Roman" pitchFamily="18" charset="0"/>
              </a:rPr>
              <a:t>‘competitive advantage’</a:t>
            </a:r>
            <a:r>
              <a:rPr lang="en-US" b="1" dirty="0">
                <a:cs typeface="Times New Roman" pitchFamily="18" charset="0"/>
              </a:rPr>
              <a:t> </a:t>
            </a:r>
            <a:r>
              <a:rPr lang="en-US" b="1" dirty="0" err="1">
                <a:cs typeface="Times New Roman" pitchFamily="18" charset="0"/>
              </a:rPr>
              <a:t>dan</a:t>
            </a:r>
            <a:r>
              <a:rPr lang="en-US" b="1" dirty="0">
                <a:cs typeface="Times New Roman" pitchFamily="18" charset="0"/>
              </a:rPr>
              <a:t> </a:t>
            </a:r>
            <a:r>
              <a:rPr lang="en-US" b="1" dirty="0" err="1">
                <a:cs typeface="Times New Roman" pitchFamily="18" charset="0"/>
              </a:rPr>
              <a:t>memiliki</a:t>
            </a:r>
            <a:r>
              <a:rPr lang="en-US" b="1" dirty="0">
                <a:cs typeface="Times New Roman" pitchFamily="18" charset="0"/>
              </a:rPr>
              <a:t> </a:t>
            </a:r>
            <a:r>
              <a:rPr lang="en-US" b="1" dirty="0" err="1">
                <a:cs typeface="Times New Roman" pitchFamily="18" charset="0"/>
              </a:rPr>
              <a:t>produk</a:t>
            </a:r>
            <a:r>
              <a:rPr lang="en-US" b="1" dirty="0">
                <a:cs typeface="Times New Roman" pitchFamily="18" charset="0"/>
              </a:rPr>
              <a:t> </a:t>
            </a:r>
            <a:r>
              <a:rPr lang="en-US" b="1" dirty="0" err="1">
                <a:cs typeface="Times New Roman" pitchFamily="18" charset="0"/>
              </a:rPr>
              <a:t>layanan</a:t>
            </a:r>
            <a:r>
              <a:rPr lang="en-US" b="1" dirty="0">
                <a:cs typeface="Times New Roman" pitchFamily="18" charset="0"/>
              </a:rPr>
              <a:t> </a:t>
            </a:r>
            <a:r>
              <a:rPr lang="en-US" b="1" dirty="0" err="1">
                <a:cs typeface="Times New Roman" pitchFamily="18" charset="0"/>
              </a:rPr>
              <a:t>barang</a:t>
            </a:r>
            <a:r>
              <a:rPr lang="en-US" b="1" dirty="0">
                <a:cs typeface="Times New Roman" pitchFamily="18" charset="0"/>
              </a:rPr>
              <a:t> </a:t>
            </a:r>
            <a:r>
              <a:rPr lang="en-US" b="1" dirty="0" err="1">
                <a:cs typeface="Times New Roman" pitchFamily="18" charset="0"/>
              </a:rPr>
              <a:t>dan</a:t>
            </a:r>
            <a:r>
              <a:rPr lang="en-US" b="1" dirty="0">
                <a:cs typeface="Times New Roman" pitchFamily="18" charset="0"/>
              </a:rPr>
              <a:t> </a:t>
            </a:r>
            <a:r>
              <a:rPr lang="en-US" b="1" dirty="0" err="1">
                <a:cs typeface="Times New Roman" pitchFamily="18" charset="0"/>
              </a:rPr>
              <a:t>jasa</a:t>
            </a:r>
            <a:r>
              <a:rPr lang="en-US" b="1" dirty="0">
                <a:cs typeface="Times New Roman" pitchFamily="18" charset="0"/>
              </a:rPr>
              <a:t> yang </a:t>
            </a:r>
            <a:r>
              <a:rPr lang="en-US" b="1" dirty="0" err="1">
                <a:cs typeface="Times New Roman" pitchFamily="18" charset="0"/>
              </a:rPr>
              <a:t>sesuai</a:t>
            </a:r>
            <a:r>
              <a:rPr lang="en-US" b="1" dirty="0">
                <a:cs typeface="Times New Roman" pitchFamily="18" charset="0"/>
              </a:rPr>
              <a:t> </a:t>
            </a:r>
            <a:r>
              <a:rPr lang="en-US" b="1" dirty="0" err="1">
                <a:cs typeface="Times New Roman" pitchFamily="18" charset="0"/>
              </a:rPr>
              <a:t>dengan</a:t>
            </a:r>
            <a:r>
              <a:rPr lang="en-US" b="1" dirty="0">
                <a:cs typeface="Times New Roman" pitchFamily="18" charset="0"/>
              </a:rPr>
              <a:t> </a:t>
            </a:r>
            <a:r>
              <a:rPr lang="en-US" b="1" dirty="0" err="1">
                <a:cs typeface="Times New Roman" pitchFamily="18" charset="0"/>
              </a:rPr>
              <a:t>keinginan</a:t>
            </a:r>
            <a:r>
              <a:rPr lang="en-US" b="1" dirty="0">
                <a:cs typeface="Times New Roman" pitchFamily="18" charset="0"/>
              </a:rPr>
              <a:t> </a:t>
            </a:r>
            <a:r>
              <a:rPr lang="en-US" b="1" dirty="0" err="1">
                <a:cs typeface="Times New Roman" pitchFamily="18" charset="0"/>
              </a:rPr>
              <a:t>dan</a:t>
            </a:r>
            <a:r>
              <a:rPr lang="en-US" b="1" dirty="0">
                <a:cs typeface="Times New Roman" pitchFamily="18" charset="0"/>
              </a:rPr>
              <a:t> </a:t>
            </a:r>
            <a:r>
              <a:rPr lang="en-US" b="1" dirty="0" err="1">
                <a:cs typeface="Times New Roman" pitchFamily="18" charset="0"/>
              </a:rPr>
              <a:t>kebutuhan</a:t>
            </a:r>
            <a:r>
              <a:rPr lang="en-US" b="1" dirty="0">
                <a:cs typeface="Times New Roman" pitchFamily="18" charset="0"/>
              </a:rPr>
              <a:t> </a:t>
            </a:r>
            <a:r>
              <a:rPr lang="en-US" b="1" dirty="0" err="1">
                <a:cs typeface="Times New Roman" pitchFamily="18" charset="0"/>
              </a:rPr>
              <a:t>konsumen</a:t>
            </a:r>
            <a:r>
              <a:rPr lang="en-US" b="1" dirty="0">
                <a:cs typeface="Times New Roman" pitchFamily="18" charset="0"/>
              </a:rPr>
              <a:t> </a:t>
            </a:r>
            <a:r>
              <a:rPr lang="en-US" b="1" dirty="0" err="1">
                <a:cs typeface="Times New Roman" pitchFamily="18" charset="0"/>
              </a:rPr>
              <a:t>dengan</a:t>
            </a:r>
            <a:r>
              <a:rPr lang="en-US" b="1" dirty="0">
                <a:cs typeface="Times New Roman" pitchFamily="18" charset="0"/>
              </a:rPr>
              <a:t> </a:t>
            </a:r>
            <a:r>
              <a:rPr lang="en-US" b="1" dirty="0" err="1">
                <a:cs typeface="Times New Roman" pitchFamily="18" charset="0"/>
              </a:rPr>
              <a:t>dukungan</a:t>
            </a:r>
            <a:r>
              <a:rPr lang="en-US" b="1" dirty="0">
                <a:cs typeface="Times New Roman" pitchFamily="18" charset="0"/>
              </a:rPr>
              <a:t> yang optimal </a:t>
            </a:r>
            <a:r>
              <a:rPr lang="en-US" b="1" dirty="0" err="1">
                <a:cs typeface="Times New Roman" pitchFamily="18" charset="0"/>
              </a:rPr>
              <a:t>dari</a:t>
            </a:r>
            <a:r>
              <a:rPr lang="en-US" b="1" dirty="0">
                <a:cs typeface="Times New Roman" pitchFamily="18" charset="0"/>
              </a:rPr>
              <a:t> </a:t>
            </a:r>
            <a:r>
              <a:rPr lang="en-US" b="1" dirty="0" err="1">
                <a:cs typeface="Times New Roman" pitchFamily="18" charset="0"/>
              </a:rPr>
              <a:t>sumber</a:t>
            </a:r>
            <a:r>
              <a:rPr lang="en-US" b="1" dirty="0">
                <a:cs typeface="Times New Roman" pitchFamily="18" charset="0"/>
              </a:rPr>
              <a:t> </a:t>
            </a:r>
            <a:r>
              <a:rPr lang="en-US" b="1" dirty="0" err="1">
                <a:cs typeface="Times New Roman" pitchFamily="18" charset="0"/>
              </a:rPr>
              <a:t>daya</a:t>
            </a:r>
            <a:r>
              <a:rPr lang="en-US" b="1" dirty="0">
                <a:cs typeface="Times New Roman" pitchFamily="18" charset="0"/>
              </a:rPr>
              <a:t> yang </a:t>
            </a:r>
            <a:r>
              <a:rPr lang="en-US" b="1" dirty="0" err="1">
                <a:cs typeface="Times New Roman" pitchFamily="18" charset="0"/>
              </a:rPr>
              <a:t>ada</a:t>
            </a:r>
            <a:r>
              <a:rPr lang="en-GB" b="1" dirty="0">
                <a:cs typeface="Times New Roman" pitchFamily="18" charset="0"/>
              </a:rPr>
              <a:t> </a:t>
            </a:r>
          </a:p>
        </p:txBody>
      </p:sp>
    </p:spTree>
    <p:extLst>
      <p:ext uri="{BB962C8B-B14F-4D97-AF65-F5344CB8AC3E}">
        <p14:creationId xmlns:p14="http://schemas.microsoft.com/office/powerpoint/2010/main" val="223183148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63562"/>
          </a:xfrm>
        </p:spPr>
        <p:txBody>
          <a:bodyPr>
            <a:normAutofit fontScale="90000"/>
          </a:bodyPr>
          <a:lstStyle/>
          <a:p>
            <a:r>
              <a:rPr lang="en-US" b="1" dirty="0" smtClean="0">
                <a:effectLst>
                  <a:outerShdw blurRad="38100" dist="38100" dir="2700000" algn="tl">
                    <a:srgbClr val="000000">
                      <a:alpha val="43137"/>
                    </a:srgbClr>
                  </a:outerShdw>
                </a:effectLst>
              </a:rPr>
              <a:t>Konsepsi Keterpaduan</a:t>
            </a:r>
            <a:endParaRPr lang="en-US" b="1" dirty="0">
              <a:effectLst>
                <a:outerShdw blurRad="38100" dist="38100" dir="2700000" algn="tl">
                  <a:srgbClr val="000000">
                    <a:alpha val="43137"/>
                  </a:srgbClr>
                </a:outerShdw>
              </a:effectLst>
            </a:endParaRPr>
          </a:p>
        </p:txBody>
      </p:sp>
      <p:cxnSp>
        <p:nvCxnSpPr>
          <p:cNvPr id="26" name="Straight Connector 25"/>
          <p:cNvCxnSpPr/>
          <p:nvPr/>
        </p:nvCxnSpPr>
        <p:spPr>
          <a:xfrm rot="5400000" flipH="1" flipV="1">
            <a:off x="989806" y="2819400"/>
            <a:ext cx="1981994" cy="794"/>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2971800" y="3581400"/>
            <a:ext cx="2819400" cy="646331"/>
          </a:xfrm>
          <a:prstGeom prst="rect">
            <a:avLst/>
          </a:prstGeom>
          <a:solidFill>
            <a:schemeClr val="accent1">
              <a:lumMod val="20000"/>
              <a:lumOff val="80000"/>
            </a:schemeClr>
          </a:solidFill>
          <a:ln w="57150">
            <a:solidFill>
              <a:schemeClr val="accent1"/>
            </a:solidFill>
          </a:ln>
        </p:spPr>
        <p:txBody>
          <a:bodyPr wrap="square" rtlCol="0">
            <a:spAutoFit/>
          </a:bodyPr>
          <a:lstStyle/>
          <a:p>
            <a:pPr algn="ctr"/>
            <a:r>
              <a:rPr lang="en-US" dirty="0" smtClean="0"/>
              <a:t>PROGRAM PEMANFAATAN RUANG DI RTRW</a:t>
            </a:r>
            <a:endParaRPr lang="en-US" dirty="0"/>
          </a:p>
        </p:txBody>
      </p:sp>
      <p:sp>
        <p:nvSpPr>
          <p:cNvPr id="4" name="TextBox 3"/>
          <p:cNvSpPr txBox="1"/>
          <p:nvPr/>
        </p:nvSpPr>
        <p:spPr>
          <a:xfrm>
            <a:off x="3048000" y="2133600"/>
            <a:ext cx="914400" cy="1219200"/>
          </a:xfrm>
          <a:prstGeom prst="rect">
            <a:avLst/>
          </a:prstGeom>
          <a:noFill/>
          <a:ln>
            <a:solidFill>
              <a:srgbClr val="C00000"/>
            </a:solidFill>
          </a:ln>
        </p:spPr>
        <p:txBody>
          <a:bodyPr wrap="square" rtlCol="0">
            <a:spAutoFit/>
          </a:bodyPr>
          <a:lstStyle/>
          <a:p>
            <a:pPr algn="ctr"/>
            <a:r>
              <a:rPr lang="en-US" dirty="0" smtClean="0"/>
              <a:t>SEKTOR A</a:t>
            </a:r>
          </a:p>
          <a:p>
            <a:pPr algn="ctr"/>
            <a:endParaRPr lang="en-US" dirty="0"/>
          </a:p>
          <a:p>
            <a:pPr algn="ctr"/>
            <a:endParaRPr lang="en-US" dirty="0"/>
          </a:p>
        </p:txBody>
      </p:sp>
      <p:sp>
        <p:nvSpPr>
          <p:cNvPr id="5" name="TextBox 4"/>
          <p:cNvSpPr txBox="1"/>
          <p:nvPr/>
        </p:nvSpPr>
        <p:spPr>
          <a:xfrm>
            <a:off x="3962400" y="2133600"/>
            <a:ext cx="914400" cy="1219200"/>
          </a:xfrm>
          <a:prstGeom prst="rect">
            <a:avLst/>
          </a:prstGeom>
          <a:noFill/>
          <a:ln>
            <a:solidFill>
              <a:srgbClr val="C00000"/>
            </a:solidFill>
          </a:ln>
        </p:spPr>
        <p:txBody>
          <a:bodyPr wrap="square" rtlCol="0">
            <a:spAutoFit/>
          </a:bodyPr>
          <a:lstStyle/>
          <a:p>
            <a:pPr algn="ctr"/>
            <a:r>
              <a:rPr lang="en-US" dirty="0" smtClean="0"/>
              <a:t>SEKTOR B</a:t>
            </a:r>
          </a:p>
          <a:p>
            <a:pPr algn="ctr"/>
            <a:endParaRPr lang="en-US" dirty="0"/>
          </a:p>
          <a:p>
            <a:pPr algn="ctr"/>
            <a:endParaRPr lang="en-US" dirty="0"/>
          </a:p>
        </p:txBody>
      </p:sp>
      <p:sp>
        <p:nvSpPr>
          <p:cNvPr id="6" name="TextBox 5"/>
          <p:cNvSpPr txBox="1"/>
          <p:nvPr/>
        </p:nvSpPr>
        <p:spPr>
          <a:xfrm>
            <a:off x="4876800" y="2133600"/>
            <a:ext cx="914400" cy="1219200"/>
          </a:xfrm>
          <a:prstGeom prst="rect">
            <a:avLst/>
          </a:prstGeom>
          <a:noFill/>
          <a:ln>
            <a:solidFill>
              <a:srgbClr val="C00000"/>
            </a:solidFill>
          </a:ln>
        </p:spPr>
        <p:txBody>
          <a:bodyPr wrap="square" rtlCol="0">
            <a:spAutoFit/>
          </a:bodyPr>
          <a:lstStyle/>
          <a:p>
            <a:pPr algn="ctr"/>
            <a:r>
              <a:rPr lang="en-US" dirty="0" smtClean="0"/>
              <a:t>SEKTOR C</a:t>
            </a:r>
          </a:p>
          <a:p>
            <a:pPr algn="ctr"/>
            <a:endParaRPr lang="en-US" dirty="0"/>
          </a:p>
          <a:p>
            <a:pPr algn="ctr"/>
            <a:endParaRPr lang="en-US" dirty="0"/>
          </a:p>
        </p:txBody>
      </p:sp>
      <p:sp>
        <p:nvSpPr>
          <p:cNvPr id="7" name="TextBox 6"/>
          <p:cNvSpPr txBox="1"/>
          <p:nvPr/>
        </p:nvSpPr>
        <p:spPr>
          <a:xfrm>
            <a:off x="1905000" y="2133600"/>
            <a:ext cx="1066800" cy="646331"/>
          </a:xfrm>
          <a:prstGeom prst="rect">
            <a:avLst/>
          </a:prstGeom>
          <a:solidFill>
            <a:srgbClr val="FFFF00"/>
          </a:solidFill>
          <a:ln>
            <a:solidFill>
              <a:srgbClr val="002060"/>
            </a:solidFill>
          </a:ln>
        </p:spPr>
        <p:txBody>
          <a:bodyPr wrap="square" rtlCol="0">
            <a:spAutoFit/>
          </a:bodyPr>
          <a:lstStyle/>
          <a:p>
            <a:pPr algn="ctr"/>
            <a:r>
              <a:rPr lang="en-US" b="1" dirty="0" smtClean="0"/>
              <a:t>RENSTRA PD</a:t>
            </a:r>
            <a:endParaRPr lang="en-US" b="1" dirty="0"/>
          </a:p>
        </p:txBody>
      </p:sp>
      <p:sp>
        <p:nvSpPr>
          <p:cNvPr id="8" name="TextBox 7"/>
          <p:cNvSpPr txBox="1"/>
          <p:nvPr/>
        </p:nvSpPr>
        <p:spPr>
          <a:xfrm>
            <a:off x="1905000" y="2743201"/>
            <a:ext cx="1066800" cy="646331"/>
          </a:xfrm>
          <a:prstGeom prst="rect">
            <a:avLst/>
          </a:prstGeom>
          <a:solidFill>
            <a:srgbClr val="FFFF00"/>
          </a:solidFill>
          <a:ln>
            <a:solidFill>
              <a:srgbClr val="C00000"/>
            </a:solidFill>
          </a:ln>
        </p:spPr>
        <p:txBody>
          <a:bodyPr wrap="square" rtlCol="0">
            <a:spAutoFit/>
          </a:bodyPr>
          <a:lstStyle/>
          <a:p>
            <a:pPr algn="ctr"/>
            <a:r>
              <a:rPr lang="en-US" b="1" dirty="0" smtClean="0"/>
              <a:t>RENJA PD</a:t>
            </a:r>
            <a:endParaRPr lang="en-US" b="1" dirty="0"/>
          </a:p>
        </p:txBody>
      </p:sp>
      <p:sp>
        <p:nvSpPr>
          <p:cNvPr id="9" name="Left-Right Arrow 8"/>
          <p:cNvSpPr/>
          <p:nvPr/>
        </p:nvSpPr>
        <p:spPr>
          <a:xfrm>
            <a:off x="2819400" y="2667000"/>
            <a:ext cx="457200" cy="2286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rot="5400000" flipH="1" flipV="1">
            <a:off x="3238500" y="3390900"/>
            <a:ext cx="3810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flipH="1" flipV="1">
            <a:off x="4153694" y="3390106"/>
            <a:ext cx="3810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flipH="1" flipV="1">
            <a:off x="5144294" y="3390106"/>
            <a:ext cx="3810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971800" y="990600"/>
            <a:ext cx="2819400" cy="923330"/>
          </a:xfrm>
          <a:prstGeom prst="rect">
            <a:avLst/>
          </a:prstGeom>
          <a:solidFill>
            <a:schemeClr val="accent2">
              <a:lumMod val="20000"/>
              <a:lumOff val="80000"/>
            </a:schemeClr>
          </a:solidFill>
          <a:ln>
            <a:solidFill>
              <a:srgbClr val="C00000"/>
            </a:solidFill>
          </a:ln>
        </p:spPr>
        <p:txBody>
          <a:bodyPr wrap="square" rtlCol="0">
            <a:spAutoFit/>
          </a:bodyPr>
          <a:lstStyle/>
          <a:p>
            <a:pPr algn="ctr"/>
            <a:r>
              <a:rPr lang="en-US" dirty="0" smtClean="0"/>
              <a:t>RENCANA KEGIATAN &amp; ANGGARAN PEMBANGUNAN</a:t>
            </a:r>
            <a:endParaRPr lang="en-US" dirty="0"/>
          </a:p>
        </p:txBody>
      </p:sp>
      <p:cxnSp>
        <p:nvCxnSpPr>
          <p:cNvPr id="15" name="Straight Arrow Connector 14"/>
          <p:cNvCxnSpPr/>
          <p:nvPr/>
        </p:nvCxnSpPr>
        <p:spPr>
          <a:xfrm rot="5400000" flipH="1" flipV="1">
            <a:off x="3163094" y="2018506"/>
            <a:ext cx="3810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5400000" flipH="1" flipV="1">
            <a:off x="4078288" y="2017712"/>
            <a:ext cx="3810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flipH="1" flipV="1">
            <a:off x="5068888" y="2017712"/>
            <a:ext cx="3810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76200" y="3581400"/>
            <a:ext cx="1295400" cy="923330"/>
          </a:xfrm>
          <a:prstGeom prst="rect">
            <a:avLst/>
          </a:prstGeom>
          <a:solidFill>
            <a:schemeClr val="accent1">
              <a:lumMod val="20000"/>
              <a:lumOff val="80000"/>
            </a:schemeClr>
          </a:solidFill>
          <a:ln>
            <a:solidFill>
              <a:srgbClr val="C00000"/>
            </a:solidFill>
          </a:ln>
        </p:spPr>
        <p:txBody>
          <a:bodyPr wrap="square" rtlCol="0">
            <a:spAutoFit/>
          </a:bodyPr>
          <a:lstStyle/>
          <a:p>
            <a:pPr algn="ctr"/>
            <a:r>
              <a:rPr lang="en-US" dirty="0" smtClean="0"/>
              <a:t>RTRW PROV/</a:t>
            </a:r>
          </a:p>
          <a:p>
            <a:pPr algn="ctr"/>
            <a:r>
              <a:rPr lang="en-US" dirty="0" smtClean="0"/>
              <a:t>KAB/KOTA</a:t>
            </a:r>
            <a:endParaRPr lang="en-US" dirty="0"/>
          </a:p>
        </p:txBody>
      </p:sp>
      <p:cxnSp>
        <p:nvCxnSpPr>
          <p:cNvPr id="20" name="Straight Arrow Connector 19"/>
          <p:cNvCxnSpPr>
            <a:stCxn id="18" idx="3"/>
          </p:cNvCxnSpPr>
          <p:nvPr/>
        </p:nvCxnSpPr>
        <p:spPr>
          <a:xfrm flipV="1">
            <a:off x="1371600" y="4038600"/>
            <a:ext cx="1676400" cy="4465"/>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52400" y="1066800"/>
            <a:ext cx="1143000" cy="923330"/>
          </a:xfrm>
          <a:prstGeom prst="rect">
            <a:avLst/>
          </a:prstGeom>
          <a:solidFill>
            <a:schemeClr val="accent2">
              <a:lumMod val="20000"/>
              <a:lumOff val="80000"/>
            </a:schemeClr>
          </a:solidFill>
          <a:ln>
            <a:solidFill>
              <a:srgbClr val="C00000"/>
            </a:solidFill>
          </a:ln>
        </p:spPr>
        <p:txBody>
          <a:bodyPr wrap="square" rtlCol="0">
            <a:spAutoFit/>
          </a:bodyPr>
          <a:lstStyle/>
          <a:p>
            <a:pPr algn="ctr"/>
            <a:r>
              <a:rPr lang="en-US" dirty="0" smtClean="0"/>
              <a:t>RPJPD RPJMD/</a:t>
            </a:r>
          </a:p>
          <a:p>
            <a:pPr algn="ctr"/>
            <a:r>
              <a:rPr lang="en-US" dirty="0" smtClean="0"/>
              <a:t>RKPD</a:t>
            </a:r>
            <a:endParaRPr lang="en-US" dirty="0"/>
          </a:p>
        </p:txBody>
      </p:sp>
      <p:cxnSp>
        <p:nvCxnSpPr>
          <p:cNvPr id="24" name="Straight Connector 23"/>
          <p:cNvCxnSpPr/>
          <p:nvPr/>
        </p:nvCxnSpPr>
        <p:spPr>
          <a:xfrm rot="10800000">
            <a:off x="1981200" y="3810000"/>
            <a:ext cx="990600"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1981200" y="1828800"/>
            <a:ext cx="9906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V="1">
            <a:off x="1295400" y="1371600"/>
            <a:ext cx="1676400" cy="4465"/>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rot="16200000">
            <a:off x="641868" y="2634733"/>
            <a:ext cx="2285999" cy="369332"/>
          </a:xfrm>
          <a:prstGeom prst="rect">
            <a:avLst/>
          </a:prstGeom>
          <a:noFill/>
        </p:spPr>
        <p:txBody>
          <a:bodyPr wrap="square" rtlCol="0">
            <a:spAutoFit/>
          </a:bodyPr>
          <a:lstStyle/>
          <a:p>
            <a:r>
              <a:rPr lang="en-US" dirty="0" smtClean="0"/>
              <a:t>PR SEBAGAI SEKTOR?</a:t>
            </a:r>
            <a:endParaRPr lang="en-US" dirty="0"/>
          </a:p>
        </p:txBody>
      </p:sp>
      <p:sp>
        <p:nvSpPr>
          <p:cNvPr id="38" name="TextBox 37"/>
          <p:cNvSpPr txBox="1"/>
          <p:nvPr/>
        </p:nvSpPr>
        <p:spPr>
          <a:xfrm>
            <a:off x="2971800" y="4419600"/>
            <a:ext cx="990600" cy="1200329"/>
          </a:xfrm>
          <a:prstGeom prst="rect">
            <a:avLst/>
          </a:prstGeom>
          <a:noFill/>
          <a:ln>
            <a:solidFill>
              <a:srgbClr val="C00000"/>
            </a:solidFill>
          </a:ln>
        </p:spPr>
        <p:txBody>
          <a:bodyPr wrap="square" rtlCol="0">
            <a:spAutoFit/>
          </a:bodyPr>
          <a:lstStyle/>
          <a:p>
            <a:pPr algn="ctr"/>
            <a:endParaRPr lang="en-US" dirty="0" smtClean="0"/>
          </a:p>
          <a:p>
            <a:pPr algn="ctr"/>
            <a:r>
              <a:rPr lang="en-US" dirty="0" smtClean="0"/>
              <a:t>SWASTA  A</a:t>
            </a:r>
          </a:p>
          <a:p>
            <a:pPr algn="ctr"/>
            <a:endParaRPr lang="en-US" dirty="0"/>
          </a:p>
        </p:txBody>
      </p:sp>
      <p:sp>
        <p:nvSpPr>
          <p:cNvPr id="39" name="TextBox 38"/>
          <p:cNvSpPr txBox="1"/>
          <p:nvPr/>
        </p:nvSpPr>
        <p:spPr>
          <a:xfrm>
            <a:off x="3962400" y="4419600"/>
            <a:ext cx="990600" cy="1200329"/>
          </a:xfrm>
          <a:prstGeom prst="rect">
            <a:avLst/>
          </a:prstGeom>
          <a:noFill/>
          <a:ln>
            <a:solidFill>
              <a:srgbClr val="C00000"/>
            </a:solidFill>
          </a:ln>
        </p:spPr>
        <p:txBody>
          <a:bodyPr wrap="square" rtlCol="0">
            <a:spAutoFit/>
          </a:bodyPr>
          <a:lstStyle/>
          <a:p>
            <a:pPr algn="ctr"/>
            <a:endParaRPr lang="en-US" dirty="0" smtClean="0"/>
          </a:p>
          <a:p>
            <a:pPr algn="ctr"/>
            <a:r>
              <a:rPr lang="en-US" dirty="0" smtClean="0"/>
              <a:t>SWASTA B</a:t>
            </a:r>
            <a:endParaRPr lang="en-US" dirty="0"/>
          </a:p>
          <a:p>
            <a:pPr algn="ctr"/>
            <a:endParaRPr lang="en-US" dirty="0"/>
          </a:p>
        </p:txBody>
      </p:sp>
      <p:sp>
        <p:nvSpPr>
          <p:cNvPr id="41" name="TextBox 40"/>
          <p:cNvSpPr txBox="1"/>
          <p:nvPr/>
        </p:nvSpPr>
        <p:spPr>
          <a:xfrm>
            <a:off x="4953000" y="4419600"/>
            <a:ext cx="990600" cy="1200329"/>
          </a:xfrm>
          <a:prstGeom prst="rect">
            <a:avLst/>
          </a:prstGeom>
          <a:noFill/>
          <a:ln>
            <a:solidFill>
              <a:srgbClr val="C00000"/>
            </a:solidFill>
          </a:ln>
        </p:spPr>
        <p:txBody>
          <a:bodyPr wrap="square" rtlCol="0">
            <a:spAutoFit/>
          </a:bodyPr>
          <a:lstStyle/>
          <a:p>
            <a:pPr algn="ctr"/>
            <a:endParaRPr lang="en-US" dirty="0" smtClean="0"/>
          </a:p>
          <a:p>
            <a:pPr algn="ctr"/>
            <a:r>
              <a:rPr lang="en-US" dirty="0" smtClean="0"/>
              <a:t>SWASTA C</a:t>
            </a:r>
            <a:endParaRPr lang="en-US" dirty="0"/>
          </a:p>
          <a:p>
            <a:pPr algn="ctr"/>
            <a:endParaRPr lang="en-US" dirty="0"/>
          </a:p>
        </p:txBody>
      </p:sp>
      <p:cxnSp>
        <p:nvCxnSpPr>
          <p:cNvPr id="46" name="Straight Arrow Connector 45"/>
          <p:cNvCxnSpPr/>
          <p:nvPr/>
        </p:nvCxnSpPr>
        <p:spPr>
          <a:xfrm rot="5400000">
            <a:off x="3238500" y="4381500"/>
            <a:ext cx="381000" cy="1588"/>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rot="5400000">
            <a:off x="4229894" y="4380706"/>
            <a:ext cx="381000" cy="1588"/>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5400000">
            <a:off x="5144294" y="4380706"/>
            <a:ext cx="381000" cy="1588"/>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1676400" y="4953000"/>
            <a:ext cx="1371600" cy="646331"/>
          </a:xfrm>
          <a:prstGeom prst="rect">
            <a:avLst/>
          </a:prstGeom>
          <a:solidFill>
            <a:srgbClr val="FFFF00"/>
          </a:solidFill>
          <a:ln>
            <a:solidFill>
              <a:srgbClr val="002060"/>
            </a:solidFill>
          </a:ln>
        </p:spPr>
        <p:txBody>
          <a:bodyPr wrap="square" rtlCol="0">
            <a:spAutoFit/>
          </a:bodyPr>
          <a:lstStyle/>
          <a:p>
            <a:pPr algn="ctr"/>
            <a:r>
              <a:rPr lang="en-US" b="1" i="1" dirty="0" smtClean="0"/>
              <a:t>CORPORATE PLAN</a:t>
            </a:r>
            <a:endParaRPr lang="en-US" b="1" i="1" dirty="0"/>
          </a:p>
        </p:txBody>
      </p:sp>
      <p:sp>
        <p:nvSpPr>
          <p:cNvPr id="50" name="TextBox 49"/>
          <p:cNvSpPr txBox="1"/>
          <p:nvPr/>
        </p:nvSpPr>
        <p:spPr>
          <a:xfrm>
            <a:off x="2971800" y="5715000"/>
            <a:ext cx="2819400" cy="923330"/>
          </a:xfrm>
          <a:prstGeom prst="rect">
            <a:avLst/>
          </a:prstGeom>
          <a:noFill/>
          <a:ln>
            <a:solidFill>
              <a:schemeClr val="accent1"/>
            </a:solidFill>
          </a:ln>
        </p:spPr>
        <p:txBody>
          <a:bodyPr wrap="square" rtlCol="0">
            <a:spAutoFit/>
          </a:bodyPr>
          <a:lstStyle/>
          <a:p>
            <a:pPr algn="ctr"/>
            <a:r>
              <a:rPr lang="en-US" dirty="0" smtClean="0"/>
              <a:t>PERAN MASYARAKAT</a:t>
            </a:r>
          </a:p>
          <a:p>
            <a:pPr algn="ctr"/>
            <a:r>
              <a:rPr lang="en-US" dirty="0" smtClean="0"/>
              <a:t>(LSM/NGO, CBO, ORANG, dll.)</a:t>
            </a:r>
            <a:endParaRPr lang="en-US" dirty="0"/>
          </a:p>
        </p:txBody>
      </p:sp>
      <p:cxnSp>
        <p:nvCxnSpPr>
          <p:cNvPr id="51" name="Straight Connector 50"/>
          <p:cNvCxnSpPr/>
          <p:nvPr/>
        </p:nvCxnSpPr>
        <p:spPr>
          <a:xfrm rot="10800000">
            <a:off x="1524000" y="4191000"/>
            <a:ext cx="1447800"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5400000">
            <a:off x="533400" y="5181600"/>
            <a:ext cx="1981200"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endCxn id="50" idx="1"/>
          </p:cNvCxnSpPr>
          <p:nvPr/>
        </p:nvCxnSpPr>
        <p:spPr>
          <a:xfrm>
            <a:off x="1524000" y="6172200"/>
            <a:ext cx="1447800" cy="4465"/>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6172200" y="914400"/>
            <a:ext cx="1295400" cy="1200329"/>
          </a:xfrm>
          <a:prstGeom prst="rect">
            <a:avLst/>
          </a:prstGeom>
          <a:noFill/>
          <a:ln>
            <a:solidFill>
              <a:srgbClr val="C00000"/>
            </a:solidFill>
          </a:ln>
        </p:spPr>
        <p:txBody>
          <a:bodyPr wrap="square" rtlCol="0">
            <a:spAutoFit/>
          </a:bodyPr>
          <a:lstStyle/>
          <a:p>
            <a:pPr algn="ctr"/>
            <a:r>
              <a:rPr lang="en-US" dirty="0" smtClean="0"/>
              <a:t>MATA ANGGARAN DALAM APBD</a:t>
            </a:r>
            <a:endParaRPr lang="en-US" dirty="0"/>
          </a:p>
        </p:txBody>
      </p:sp>
      <p:sp>
        <p:nvSpPr>
          <p:cNvPr id="59" name="TextBox 58"/>
          <p:cNvSpPr txBox="1"/>
          <p:nvPr/>
        </p:nvSpPr>
        <p:spPr>
          <a:xfrm>
            <a:off x="6248400" y="2286000"/>
            <a:ext cx="1371600" cy="923330"/>
          </a:xfrm>
          <a:prstGeom prst="rect">
            <a:avLst/>
          </a:prstGeom>
          <a:noFill/>
          <a:ln>
            <a:solidFill>
              <a:srgbClr val="C00000"/>
            </a:solidFill>
          </a:ln>
        </p:spPr>
        <p:txBody>
          <a:bodyPr wrap="square" rtlCol="0">
            <a:spAutoFit/>
          </a:bodyPr>
          <a:lstStyle/>
          <a:p>
            <a:pPr algn="ctr"/>
            <a:r>
              <a:rPr lang="en-US" dirty="0" smtClean="0"/>
              <a:t>KEMITRAAN PEM-SWASTA</a:t>
            </a:r>
            <a:endParaRPr lang="en-US" dirty="0"/>
          </a:p>
        </p:txBody>
      </p:sp>
      <p:sp>
        <p:nvSpPr>
          <p:cNvPr id="60" name="TextBox 59"/>
          <p:cNvSpPr txBox="1"/>
          <p:nvPr/>
        </p:nvSpPr>
        <p:spPr>
          <a:xfrm>
            <a:off x="6248400" y="3581400"/>
            <a:ext cx="1371600" cy="646331"/>
          </a:xfrm>
          <a:prstGeom prst="rect">
            <a:avLst/>
          </a:prstGeom>
          <a:noFill/>
          <a:ln>
            <a:solidFill>
              <a:srgbClr val="C00000"/>
            </a:solidFill>
          </a:ln>
        </p:spPr>
        <p:txBody>
          <a:bodyPr wrap="square" rtlCol="0">
            <a:spAutoFit/>
          </a:bodyPr>
          <a:lstStyle/>
          <a:p>
            <a:pPr algn="ctr"/>
            <a:r>
              <a:rPr lang="en-US" dirty="0" smtClean="0"/>
              <a:t>KEMITRAAN PEM-MASY</a:t>
            </a:r>
            <a:endParaRPr lang="en-US" dirty="0"/>
          </a:p>
        </p:txBody>
      </p:sp>
      <p:sp>
        <p:nvSpPr>
          <p:cNvPr id="61" name="TextBox 60"/>
          <p:cNvSpPr txBox="1"/>
          <p:nvPr/>
        </p:nvSpPr>
        <p:spPr>
          <a:xfrm>
            <a:off x="6248400" y="4724400"/>
            <a:ext cx="1371600" cy="646331"/>
          </a:xfrm>
          <a:prstGeom prst="rect">
            <a:avLst/>
          </a:prstGeom>
          <a:noFill/>
          <a:ln>
            <a:solidFill>
              <a:srgbClr val="C00000"/>
            </a:solidFill>
          </a:ln>
        </p:spPr>
        <p:txBody>
          <a:bodyPr wrap="square" rtlCol="0">
            <a:spAutoFit/>
          </a:bodyPr>
          <a:lstStyle/>
          <a:p>
            <a:pPr algn="ctr"/>
            <a:r>
              <a:rPr lang="en-US" dirty="0" smtClean="0"/>
              <a:t>INVESTASI SWASTA</a:t>
            </a:r>
            <a:endParaRPr lang="en-US" dirty="0"/>
          </a:p>
        </p:txBody>
      </p:sp>
      <p:sp>
        <p:nvSpPr>
          <p:cNvPr id="62" name="TextBox 61"/>
          <p:cNvSpPr txBox="1"/>
          <p:nvPr/>
        </p:nvSpPr>
        <p:spPr>
          <a:xfrm>
            <a:off x="6248400" y="5791200"/>
            <a:ext cx="1447800" cy="646331"/>
          </a:xfrm>
          <a:prstGeom prst="rect">
            <a:avLst/>
          </a:prstGeom>
          <a:noFill/>
          <a:ln>
            <a:solidFill>
              <a:srgbClr val="C00000"/>
            </a:solidFill>
          </a:ln>
        </p:spPr>
        <p:txBody>
          <a:bodyPr wrap="square" rtlCol="0">
            <a:spAutoFit/>
          </a:bodyPr>
          <a:lstStyle/>
          <a:p>
            <a:pPr algn="ctr"/>
            <a:r>
              <a:rPr lang="en-US" dirty="0" smtClean="0"/>
              <a:t>INVESTASI MASYARAKAT</a:t>
            </a:r>
            <a:endParaRPr lang="en-US" dirty="0"/>
          </a:p>
        </p:txBody>
      </p:sp>
      <p:cxnSp>
        <p:nvCxnSpPr>
          <p:cNvPr id="64" name="Straight Arrow Connector 63"/>
          <p:cNvCxnSpPr>
            <a:stCxn id="14" idx="3"/>
          </p:cNvCxnSpPr>
          <p:nvPr/>
        </p:nvCxnSpPr>
        <p:spPr>
          <a:xfrm flipV="1">
            <a:off x="5791200" y="1447800"/>
            <a:ext cx="457200" cy="4465"/>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a:off x="5943600" y="5181600"/>
            <a:ext cx="381000" cy="1"/>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flipV="1">
            <a:off x="5791200" y="6172200"/>
            <a:ext cx="457200" cy="4465"/>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5400000">
            <a:off x="4495800" y="3200400"/>
            <a:ext cx="3048000" cy="1588"/>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0800000">
            <a:off x="5791200" y="1676400"/>
            <a:ext cx="228600" cy="1588"/>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0800000" flipV="1">
            <a:off x="5943600" y="4725988"/>
            <a:ext cx="76200" cy="74612"/>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a:off x="6019800" y="2819400"/>
            <a:ext cx="304800" cy="1588"/>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5400000">
            <a:off x="4305300" y="4229100"/>
            <a:ext cx="3581400" cy="15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10800000">
            <a:off x="5791200" y="2438400"/>
            <a:ext cx="304800" cy="15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0800000">
            <a:off x="5791200" y="6019800"/>
            <a:ext cx="304800" cy="15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a:off x="6096000" y="3886200"/>
            <a:ext cx="2286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8" name="TextBox 77"/>
          <p:cNvSpPr txBox="1"/>
          <p:nvPr/>
        </p:nvSpPr>
        <p:spPr>
          <a:xfrm rot="16200000">
            <a:off x="5518667" y="3426769"/>
            <a:ext cx="5486401" cy="461665"/>
          </a:xfrm>
          <a:prstGeom prst="rect">
            <a:avLst/>
          </a:prstGeom>
          <a:noFill/>
          <a:ln w="38100">
            <a:solidFill>
              <a:srgbClr val="C00000"/>
            </a:solidFill>
          </a:ln>
        </p:spPr>
        <p:txBody>
          <a:bodyPr wrap="square" rtlCol="0">
            <a:spAutoFit/>
          </a:bodyPr>
          <a:lstStyle/>
          <a:p>
            <a:pPr algn="ctr"/>
            <a:r>
              <a:rPr lang="en-US" sz="2400" dirty="0" smtClean="0"/>
              <a:t>PEMANFAATAN RUANG SESUAI RTRW</a:t>
            </a:r>
            <a:endParaRPr lang="en-US" sz="2400" dirty="0"/>
          </a:p>
        </p:txBody>
      </p:sp>
      <p:cxnSp>
        <p:nvCxnSpPr>
          <p:cNvPr id="85" name="Straight Arrow Connector 84"/>
          <p:cNvCxnSpPr/>
          <p:nvPr/>
        </p:nvCxnSpPr>
        <p:spPr>
          <a:xfrm>
            <a:off x="7467600" y="1295400"/>
            <a:ext cx="6096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86" name="Straight Arrow Connector 85"/>
          <p:cNvCxnSpPr>
            <a:stCxn id="59" idx="3"/>
          </p:cNvCxnSpPr>
          <p:nvPr/>
        </p:nvCxnSpPr>
        <p:spPr>
          <a:xfrm flipV="1">
            <a:off x="7620000" y="2744788"/>
            <a:ext cx="457200" cy="2877"/>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p:nvPr/>
        </p:nvCxnSpPr>
        <p:spPr>
          <a:xfrm>
            <a:off x="7620000" y="4038600"/>
            <a:ext cx="4572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a:stCxn id="61" idx="3"/>
          </p:cNvCxnSpPr>
          <p:nvPr/>
        </p:nvCxnSpPr>
        <p:spPr>
          <a:xfrm flipV="1">
            <a:off x="7620000" y="5030788"/>
            <a:ext cx="457200" cy="1677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a:stCxn id="62" idx="3"/>
          </p:cNvCxnSpPr>
          <p:nvPr/>
        </p:nvCxnSpPr>
        <p:spPr>
          <a:xfrm flipV="1">
            <a:off x="7696200" y="6097588"/>
            <a:ext cx="381000" cy="1677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a:stCxn id="21" idx="2"/>
            <a:endCxn id="18" idx="0"/>
          </p:cNvCxnSpPr>
          <p:nvPr/>
        </p:nvCxnSpPr>
        <p:spPr>
          <a:xfrm rot="5400000">
            <a:off x="-71735" y="2785765"/>
            <a:ext cx="1591270" cy="1588"/>
          </a:xfrm>
          <a:prstGeom prst="straightConnector1">
            <a:avLst/>
          </a:prstGeom>
          <a:ln w="57150">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007462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r>
              <a:rPr lang="en-US" dirty="0" smtClean="0"/>
              <a:t>Hal </a:t>
            </a:r>
            <a:r>
              <a:rPr lang="en-US" dirty="0" err="1" smtClean="0"/>
              <a:t>Baru</a:t>
            </a:r>
            <a:r>
              <a:rPr lang="en-US" dirty="0" smtClean="0"/>
              <a:t> </a:t>
            </a:r>
            <a:r>
              <a:rPr lang="en-US" dirty="0" err="1" smtClean="0"/>
              <a:t>dalam</a:t>
            </a:r>
            <a:r>
              <a:rPr lang="en-US" dirty="0" smtClean="0"/>
              <a:t> </a:t>
            </a:r>
            <a:r>
              <a:rPr lang="en-US" dirty="0" err="1" smtClean="0"/>
              <a:t>Permendagri</a:t>
            </a:r>
            <a:r>
              <a:rPr lang="en-US" dirty="0" smtClean="0"/>
              <a:t> 86/2017</a:t>
            </a:r>
            <a:endParaRPr lang="en-US" dirty="0"/>
          </a:p>
        </p:txBody>
      </p:sp>
      <p:sp>
        <p:nvSpPr>
          <p:cNvPr id="3" name="Content Placeholder 2"/>
          <p:cNvSpPr>
            <a:spLocks noGrp="1"/>
          </p:cNvSpPr>
          <p:nvPr>
            <p:ph idx="1"/>
          </p:nvPr>
        </p:nvSpPr>
        <p:spPr>
          <a:xfrm>
            <a:off x="457200" y="1295400"/>
            <a:ext cx="8229600" cy="5410200"/>
          </a:xfrm>
        </p:spPr>
        <p:txBody>
          <a:bodyPr>
            <a:normAutofit fontScale="77500" lnSpcReduction="20000"/>
          </a:bodyPr>
          <a:lstStyle/>
          <a:p>
            <a:r>
              <a:rPr lang="en-US" dirty="0" err="1" smtClean="0"/>
              <a:t>Penyusunan</a:t>
            </a:r>
            <a:r>
              <a:rPr lang="en-US" dirty="0" smtClean="0"/>
              <a:t> RPJPD, RPJMD, </a:t>
            </a:r>
            <a:r>
              <a:rPr lang="en-US" dirty="0" err="1" smtClean="0"/>
              <a:t>dan</a:t>
            </a:r>
            <a:r>
              <a:rPr lang="en-US" dirty="0" smtClean="0"/>
              <a:t> RKPD </a:t>
            </a:r>
            <a:r>
              <a:rPr lang="en-US" dirty="0" err="1" smtClean="0"/>
              <a:t>dilakukan</a:t>
            </a:r>
            <a:r>
              <a:rPr lang="en-US" dirty="0" smtClean="0"/>
              <a:t> </a:t>
            </a:r>
            <a:r>
              <a:rPr lang="en-US" dirty="0" err="1" smtClean="0"/>
              <a:t>berbasis</a:t>
            </a:r>
            <a:r>
              <a:rPr lang="en-US" dirty="0" smtClean="0"/>
              <a:t> </a:t>
            </a:r>
            <a:r>
              <a:rPr lang="en-US" dirty="0" err="1" smtClean="0"/>
              <a:t>pada</a:t>
            </a:r>
            <a:r>
              <a:rPr lang="en-US" dirty="0" smtClean="0"/>
              <a:t> </a:t>
            </a:r>
            <a:r>
              <a:rPr lang="en-US" i="1" dirty="0" smtClean="0"/>
              <a:t>e-planning</a:t>
            </a:r>
            <a:r>
              <a:rPr lang="en-US" dirty="0" smtClean="0"/>
              <a:t>.</a:t>
            </a:r>
          </a:p>
          <a:p>
            <a:r>
              <a:rPr lang="es-ES" dirty="0" err="1" smtClean="0"/>
              <a:t>Penyiapan</a:t>
            </a:r>
            <a:r>
              <a:rPr lang="es-ES" dirty="0" smtClean="0"/>
              <a:t> </a:t>
            </a:r>
            <a:r>
              <a:rPr lang="es-ES" dirty="0"/>
              <a:t>data dan </a:t>
            </a:r>
            <a:r>
              <a:rPr lang="es-ES" dirty="0" err="1"/>
              <a:t>informasi</a:t>
            </a:r>
            <a:r>
              <a:rPr lang="es-ES" dirty="0"/>
              <a:t> </a:t>
            </a:r>
            <a:r>
              <a:rPr lang="es-ES" dirty="0" err="1"/>
              <a:t>perencanaan</a:t>
            </a:r>
            <a:r>
              <a:rPr lang="es-ES" dirty="0"/>
              <a:t> </a:t>
            </a:r>
            <a:r>
              <a:rPr lang="es-ES" dirty="0" err="1" smtClean="0"/>
              <a:t>pembangunan</a:t>
            </a:r>
            <a:r>
              <a:rPr lang="es-ES" dirty="0" smtClean="0"/>
              <a:t> </a:t>
            </a:r>
            <a:r>
              <a:rPr lang="en-US" dirty="0" smtClean="0"/>
              <a:t>Daerah </a:t>
            </a:r>
            <a:r>
              <a:rPr lang="en-US" dirty="0" err="1"/>
              <a:t>berdasarkan</a:t>
            </a:r>
            <a:r>
              <a:rPr lang="en-US" dirty="0"/>
              <a:t> </a:t>
            </a:r>
            <a:r>
              <a:rPr lang="en-US" dirty="0" err="1" smtClean="0"/>
              <a:t>Sistem</a:t>
            </a:r>
            <a:r>
              <a:rPr lang="en-US" dirty="0" smtClean="0"/>
              <a:t> </a:t>
            </a:r>
            <a:r>
              <a:rPr lang="en-US" dirty="0" err="1" smtClean="0"/>
              <a:t>Informasi</a:t>
            </a:r>
            <a:r>
              <a:rPr lang="en-US" dirty="0" smtClean="0"/>
              <a:t> Pembangunan Daerah(SIPD).</a:t>
            </a:r>
          </a:p>
          <a:p>
            <a:r>
              <a:rPr lang="sv-SE" dirty="0" smtClean="0"/>
              <a:t>Pendekatan spasial dilaksanakan dengan mempertimbangkan dimensi keruangan dalam perencanaan.</a:t>
            </a:r>
          </a:p>
          <a:p>
            <a:r>
              <a:rPr lang="en-US" dirty="0" err="1" smtClean="0"/>
              <a:t>Adanya</a:t>
            </a:r>
            <a:r>
              <a:rPr lang="en-US" dirty="0" smtClean="0"/>
              <a:t> </a:t>
            </a:r>
            <a:r>
              <a:rPr lang="en-US" dirty="0" err="1" smtClean="0"/>
              <a:t>pengenaan</a:t>
            </a:r>
            <a:r>
              <a:rPr lang="en-US" dirty="0" smtClean="0"/>
              <a:t> </a:t>
            </a:r>
            <a:r>
              <a:rPr lang="en-US" dirty="0" err="1" smtClean="0"/>
              <a:t>sanksi</a:t>
            </a:r>
            <a:r>
              <a:rPr lang="en-US" dirty="0" smtClean="0"/>
              <a:t> </a:t>
            </a:r>
            <a:r>
              <a:rPr lang="en-US" dirty="0" err="1" smtClean="0"/>
              <a:t>administratif</a:t>
            </a:r>
            <a:r>
              <a:rPr lang="en-US" dirty="0" smtClean="0"/>
              <a:t> </a:t>
            </a:r>
            <a:r>
              <a:rPr lang="en-US" dirty="0" err="1" smtClean="0"/>
              <a:t>untuk</a:t>
            </a:r>
            <a:r>
              <a:rPr lang="en-US" dirty="0" smtClean="0"/>
              <a:t> </a:t>
            </a:r>
            <a:r>
              <a:rPr lang="en-US" dirty="0" err="1" smtClean="0"/>
              <a:t>anggota</a:t>
            </a:r>
            <a:r>
              <a:rPr lang="en-US" dirty="0" smtClean="0"/>
              <a:t> DPRD </a:t>
            </a:r>
            <a:r>
              <a:rPr lang="en-US" dirty="0" err="1" smtClean="0"/>
              <a:t>dan</a:t>
            </a:r>
            <a:r>
              <a:rPr lang="en-US" dirty="0"/>
              <a:t> </a:t>
            </a:r>
            <a:r>
              <a:rPr lang="en-US" dirty="0" err="1" smtClean="0"/>
              <a:t>gubernur</a:t>
            </a:r>
            <a:r>
              <a:rPr lang="en-US" dirty="0" smtClean="0"/>
              <a:t>/ </a:t>
            </a:r>
            <a:r>
              <a:rPr lang="en-US" dirty="0" err="1" smtClean="0"/>
              <a:t>bupati</a:t>
            </a:r>
            <a:r>
              <a:rPr lang="en-US" dirty="0" smtClean="0"/>
              <a:t>/</a:t>
            </a:r>
            <a:r>
              <a:rPr lang="en-US" dirty="0" err="1" smtClean="0"/>
              <a:t>wali</a:t>
            </a:r>
            <a:r>
              <a:rPr lang="en-US" dirty="0" smtClean="0"/>
              <a:t> </a:t>
            </a:r>
            <a:r>
              <a:rPr lang="en-US" dirty="0" err="1" smtClean="0"/>
              <a:t>kota</a:t>
            </a:r>
            <a:r>
              <a:rPr lang="en-US" dirty="0" smtClean="0"/>
              <a:t> </a:t>
            </a:r>
            <a:r>
              <a:rPr lang="en-US" dirty="0" err="1" smtClean="0"/>
              <a:t>berupa</a:t>
            </a:r>
            <a:r>
              <a:rPr lang="en-US" dirty="0" smtClean="0"/>
              <a:t> </a:t>
            </a:r>
            <a:r>
              <a:rPr lang="en-US" dirty="0" err="1" smtClean="0"/>
              <a:t>tidak</a:t>
            </a:r>
            <a:r>
              <a:rPr lang="en-US" dirty="0" smtClean="0"/>
              <a:t> </a:t>
            </a:r>
            <a:r>
              <a:rPr lang="en-US" dirty="0" err="1" smtClean="0"/>
              <a:t>dibayarkan</a:t>
            </a:r>
            <a:r>
              <a:rPr lang="en-US" dirty="0" smtClean="0"/>
              <a:t> </a:t>
            </a:r>
            <a:r>
              <a:rPr lang="en-US" dirty="0" err="1" smtClean="0"/>
              <a:t>hak</a:t>
            </a:r>
            <a:r>
              <a:rPr lang="en-US" dirty="0" smtClean="0"/>
              <a:t> </a:t>
            </a:r>
            <a:r>
              <a:rPr lang="en-US" dirty="0" err="1" smtClean="0"/>
              <a:t>keuangan</a:t>
            </a:r>
            <a:r>
              <a:rPr lang="en-US" dirty="0" smtClean="0"/>
              <a:t> yang </a:t>
            </a:r>
            <a:r>
              <a:rPr lang="en-US" dirty="0" err="1" smtClean="0"/>
              <a:t>diatur</a:t>
            </a:r>
            <a:r>
              <a:rPr lang="en-US" dirty="0" smtClean="0"/>
              <a:t> </a:t>
            </a:r>
            <a:r>
              <a:rPr lang="en-US" dirty="0" err="1" smtClean="0"/>
              <a:t>dalam</a:t>
            </a:r>
            <a:r>
              <a:rPr lang="en-US" dirty="0"/>
              <a:t> </a:t>
            </a:r>
            <a:r>
              <a:rPr lang="en-US" dirty="0" err="1" smtClean="0"/>
              <a:t>ketentuan</a:t>
            </a:r>
            <a:r>
              <a:rPr lang="en-US" dirty="0" smtClean="0"/>
              <a:t> </a:t>
            </a:r>
            <a:r>
              <a:rPr lang="en-US" dirty="0" err="1" smtClean="0"/>
              <a:t>peraturan</a:t>
            </a:r>
            <a:r>
              <a:rPr lang="en-US" dirty="0" smtClean="0"/>
              <a:t> </a:t>
            </a:r>
            <a:r>
              <a:rPr lang="en-US" dirty="0" err="1" smtClean="0"/>
              <a:t>perundang-undangan</a:t>
            </a:r>
            <a:r>
              <a:rPr lang="en-US" dirty="0" smtClean="0"/>
              <a:t> </a:t>
            </a:r>
            <a:r>
              <a:rPr lang="en-US" dirty="0" err="1" smtClean="0"/>
              <a:t>selama</a:t>
            </a:r>
            <a:r>
              <a:rPr lang="en-US" dirty="0" smtClean="0"/>
              <a:t> 3 (</a:t>
            </a:r>
            <a:r>
              <a:rPr lang="en-US" dirty="0" err="1" smtClean="0"/>
              <a:t>tiga</a:t>
            </a:r>
            <a:r>
              <a:rPr lang="en-US" dirty="0" smtClean="0"/>
              <a:t>)</a:t>
            </a:r>
            <a:r>
              <a:rPr lang="en-US" dirty="0" err="1" smtClean="0"/>
              <a:t>bulan</a:t>
            </a:r>
            <a:r>
              <a:rPr lang="en-US" dirty="0" smtClean="0"/>
              <a:t>, </a:t>
            </a:r>
            <a:r>
              <a:rPr lang="en-US" dirty="0" err="1" smtClean="0"/>
              <a:t>jika</a:t>
            </a:r>
            <a:r>
              <a:rPr lang="en-US" dirty="0" smtClean="0"/>
              <a:t> </a:t>
            </a:r>
            <a:r>
              <a:rPr lang="en-US" dirty="0" err="1" smtClean="0"/>
              <a:t>tidak</a:t>
            </a:r>
            <a:r>
              <a:rPr lang="en-US" dirty="0" smtClean="0"/>
              <a:t> </a:t>
            </a:r>
            <a:r>
              <a:rPr lang="en-US" dirty="0" err="1" smtClean="0"/>
              <a:t>menetapkan</a:t>
            </a:r>
            <a:r>
              <a:rPr lang="en-US" dirty="0" smtClean="0"/>
              <a:t> </a:t>
            </a:r>
            <a:r>
              <a:rPr lang="en-US" dirty="0" err="1" smtClean="0"/>
              <a:t>Rancangan</a:t>
            </a:r>
            <a:r>
              <a:rPr lang="en-US" dirty="0" smtClean="0"/>
              <a:t> </a:t>
            </a:r>
            <a:r>
              <a:rPr lang="en-US" dirty="0" err="1" smtClean="0"/>
              <a:t>Peraturan</a:t>
            </a:r>
            <a:r>
              <a:rPr lang="en-US" dirty="0"/>
              <a:t> </a:t>
            </a:r>
            <a:r>
              <a:rPr lang="en-US" dirty="0" smtClean="0"/>
              <a:t>Daerah </a:t>
            </a:r>
            <a:r>
              <a:rPr lang="en-US" dirty="0" err="1" smtClean="0"/>
              <a:t>tentang</a:t>
            </a:r>
            <a:r>
              <a:rPr lang="en-US" dirty="0" smtClean="0"/>
              <a:t> RPJPD </a:t>
            </a:r>
            <a:r>
              <a:rPr lang="en-US" dirty="0" err="1"/>
              <a:t>p</a:t>
            </a:r>
            <a:r>
              <a:rPr lang="en-US" dirty="0" err="1" smtClean="0"/>
              <a:t>rovinsi</a:t>
            </a:r>
            <a:r>
              <a:rPr lang="en-US" dirty="0" smtClean="0"/>
              <a:t>/</a:t>
            </a:r>
            <a:r>
              <a:rPr lang="en-US" dirty="0" err="1" smtClean="0"/>
              <a:t>kabupaten</a:t>
            </a:r>
            <a:r>
              <a:rPr lang="en-US" dirty="0" smtClean="0"/>
              <a:t>/</a:t>
            </a:r>
            <a:r>
              <a:rPr lang="en-US" dirty="0" err="1" smtClean="0"/>
              <a:t>kota</a:t>
            </a:r>
            <a:r>
              <a:rPr lang="en-US" dirty="0" smtClean="0"/>
              <a:t> yang </a:t>
            </a:r>
            <a:r>
              <a:rPr lang="en-US" dirty="0" err="1" smtClean="0"/>
              <a:t>telah</a:t>
            </a:r>
            <a:r>
              <a:rPr lang="en-US" dirty="0"/>
              <a:t> </a:t>
            </a:r>
            <a:r>
              <a:rPr lang="en-US" dirty="0" err="1" smtClean="0"/>
              <a:t>dievaluasi</a:t>
            </a:r>
            <a:r>
              <a:rPr lang="en-US" dirty="0" smtClean="0"/>
              <a:t> </a:t>
            </a:r>
            <a:r>
              <a:rPr lang="en-US" dirty="0" err="1" smtClean="0"/>
              <a:t>Mendagri</a:t>
            </a:r>
            <a:r>
              <a:rPr lang="en-US" dirty="0" smtClean="0"/>
              <a:t>/</a:t>
            </a:r>
            <a:r>
              <a:rPr lang="en-US" dirty="0" err="1" smtClean="0"/>
              <a:t>Gubernur</a:t>
            </a:r>
            <a:r>
              <a:rPr lang="en-US" dirty="0"/>
              <a:t> </a:t>
            </a:r>
            <a:r>
              <a:rPr lang="en-US" dirty="0" smtClean="0"/>
              <a:t>paling </a:t>
            </a:r>
            <a:r>
              <a:rPr lang="en-US" dirty="0" err="1" smtClean="0"/>
              <a:t>lambat</a:t>
            </a:r>
            <a:r>
              <a:rPr lang="en-US" dirty="0" smtClean="0"/>
              <a:t> 6 (</a:t>
            </a:r>
            <a:r>
              <a:rPr lang="en-US" dirty="0" err="1" smtClean="0"/>
              <a:t>enam</a:t>
            </a:r>
            <a:r>
              <a:rPr lang="en-US" dirty="0" smtClean="0"/>
              <a:t>) </a:t>
            </a:r>
            <a:r>
              <a:rPr lang="en-US" dirty="0" err="1" smtClean="0"/>
              <a:t>bulan</a:t>
            </a:r>
            <a:r>
              <a:rPr lang="en-US" dirty="0" smtClean="0"/>
              <a:t> </a:t>
            </a:r>
            <a:r>
              <a:rPr lang="en-US" dirty="0" err="1" smtClean="0"/>
              <a:t>setelah</a:t>
            </a:r>
            <a:r>
              <a:rPr lang="en-US" dirty="0"/>
              <a:t> </a:t>
            </a:r>
            <a:r>
              <a:rPr lang="en-US" dirty="0" smtClean="0"/>
              <a:t>RPJPD </a:t>
            </a:r>
            <a:r>
              <a:rPr lang="en-US" dirty="0" err="1" smtClean="0"/>
              <a:t>periode</a:t>
            </a:r>
            <a:r>
              <a:rPr lang="en-US" dirty="0" smtClean="0"/>
              <a:t> </a:t>
            </a:r>
            <a:r>
              <a:rPr lang="en-US" dirty="0" err="1" smtClean="0"/>
              <a:t>sebelumnya</a:t>
            </a:r>
            <a:r>
              <a:rPr lang="en-US" dirty="0" smtClean="0"/>
              <a:t> </a:t>
            </a:r>
            <a:r>
              <a:rPr lang="en-US" dirty="0" err="1" smtClean="0"/>
              <a:t>berakhir</a:t>
            </a:r>
            <a:r>
              <a:rPr lang="en-US" dirty="0" smtClean="0"/>
              <a:t>.</a:t>
            </a:r>
          </a:p>
        </p:txBody>
      </p:sp>
    </p:spTree>
    <p:extLst>
      <p:ext uri="{BB962C8B-B14F-4D97-AF65-F5344CB8AC3E}">
        <p14:creationId xmlns:p14="http://schemas.microsoft.com/office/powerpoint/2010/main" val="61943362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r>
              <a:rPr lang="en-US" dirty="0" smtClean="0"/>
              <a:t>Hal </a:t>
            </a:r>
            <a:r>
              <a:rPr lang="en-US" dirty="0" err="1" smtClean="0"/>
              <a:t>Baru</a:t>
            </a:r>
            <a:r>
              <a:rPr lang="en-US" dirty="0" smtClean="0"/>
              <a:t> </a:t>
            </a:r>
            <a:r>
              <a:rPr lang="en-US" dirty="0" err="1" smtClean="0"/>
              <a:t>dalam</a:t>
            </a:r>
            <a:r>
              <a:rPr lang="en-US" dirty="0" smtClean="0"/>
              <a:t> </a:t>
            </a:r>
            <a:r>
              <a:rPr lang="en-US" dirty="0" err="1" smtClean="0"/>
              <a:t>Permendagri</a:t>
            </a:r>
            <a:r>
              <a:rPr lang="en-US" dirty="0" smtClean="0"/>
              <a:t> 86/2017</a:t>
            </a:r>
            <a:endParaRPr lang="en-US" dirty="0"/>
          </a:p>
        </p:txBody>
      </p:sp>
      <p:sp>
        <p:nvSpPr>
          <p:cNvPr id="3" name="Content Placeholder 2"/>
          <p:cNvSpPr>
            <a:spLocks noGrp="1"/>
          </p:cNvSpPr>
          <p:nvPr>
            <p:ph idx="1"/>
          </p:nvPr>
        </p:nvSpPr>
        <p:spPr>
          <a:xfrm>
            <a:off x="457200" y="1295400"/>
            <a:ext cx="8229600" cy="5410200"/>
          </a:xfrm>
        </p:spPr>
        <p:txBody>
          <a:bodyPr>
            <a:normAutofit fontScale="92500" lnSpcReduction="20000"/>
          </a:bodyPr>
          <a:lstStyle/>
          <a:p>
            <a:r>
              <a:rPr lang="en-US" dirty="0" err="1" smtClean="0"/>
              <a:t>Penyusunan</a:t>
            </a:r>
            <a:r>
              <a:rPr lang="en-US" dirty="0" smtClean="0"/>
              <a:t> </a:t>
            </a:r>
            <a:r>
              <a:rPr lang="en-US" dirty="0" err="1" smtClean="0"/>
              <a:t>rancangan</a:t>
            </a:r>
            <a:r>
              <a:rPr lang="en-US" dirty="0" smtClean="0"/>
              <a:t> </a:t>
            </a:r>
            <a:r>
              <a:rPr lang="en-US" dirty="0" err="1" smtClean="0"/>
              <a:t>teknokratik</a:t>
            </a:r>
            <a:r>
              <a:rPr lang="en-US" dirty="0" smtClean="0"/>
              <a:t> RPJMD </a:t>
            </a:r>
            <a:r>
              <a:rPr lang="en-US" dirty="0" err="1" smtClean="0"/>
              <a:t>diselesaikan</a:t>
            </a:r>
            <a:r>
              <a:rPr lang="en-US" dirty="0" smtClean="0"/>
              <a:t> paling </a:t>
            </a:r>
            <a:r>
              <a:rPr lang="en-US" dirty="0" err="1" smtClean="0"/>
              <a:t>lambat</a:t>
            </a:r>
            <a:r>
              <a:rPr lang="en-US" dirty="0"/>
              <a:t> </a:t>
            </a:r>
            <a:r>
              <a:rPr lang="en-US" dirty="0" err="1" smtClean="0"/>
              <a:t>sebelum</a:t>
            </a:r>
            <a:r>
              <a:rPr lang="en-US" dirty="0" smtClean="0"/>
              <a:t> </a:t>
            </a:r>
            <a:r>
              <a:rPr lang="en-US" dirty="0" err="1" smtClean="0"/>
              <a:t>penetapan</a:t>
            </a:r>
            <a:r>
              <a:rPr lang="en-US" dirty="0" smtClean="0"/>
              <a:t> </a:t>
            </a:r>
            <a:r>
              <a:rPr lang="en-US" dirty="0" err="1" smtClean="0"/>
              <a:t>Kepala</a:t>
            </a:r>
            <a:r>
              <a:rPr lang="en-US" dirty="0" smtClean="0"/>
              <a:t> Daerah </a:t>
            </a:r>
            <a:r>
              <a:rPr lang="en-US" dirty="0" err="1" smtClean="0"/>
              <a:t>dan</a:t>
            </a:r>
            <a:r>
              <a:rPr lang="en-US" dirty="0" smtClean="0"/>
              <a:t> </a:t>
            </a:r>
            <a:r>
              <a:rPr lang="en-US" dirty="0" err="1" smtClean="0"/>
              <a:t>wakil</a:t>
            </a:r>
            <a:r>
              <a:rPr lang="en-US" dirty="0" smtClean="0"/>
              <a:t> </a:t>
            </a:r>
            <a:r>
              <a:rPr lang="en-US" dirty="0" err="1" smtClean="0"/>
              <a:t>Kepala</a:t>
            </a:r>
            <a:r>
              <a:rPr lang="en-US" dirty="0" smtClean="0"/>
              <a:t> Daerah </a:t>
            </a:r>
            <a:r>
              <a:rPr lang="en-US" dirty="0" err="1" smtClean="0"/>
              <a:t>terpilih</a:t>
            </a:r>
            <a:r>
              <a:rPr lang="en-US" dirty="0" smtClean="0"/>
              <a:t>.</a:t>
            </a:r>
          </a:p>
          <a:p>
            <a:r>
              <a:rPr lang="en-US" dirty="0" err="1" smtClean="0"/>
              <a:t>Rancangan</a:t>
            </a:r>
            <a:r>
              <a:rPr lang="en-US" dirty="0" smtClean="0"/>
              <a:t> </a:t>
            </a:r>
            <a:r>
              <a:rPr lang="en-US" dirty="0" err="1" smtClean="0"/>
              <a:t>teknokratik</a:t>
            </a:r>
            <a:r>
              <a:rPr lang="en-US" dirty="0" smtClean="0"/>
              <a:t> RPJMD </a:t>
            </a:r>
            <a:r>
              <a:rPr lang="en-US" dirty="0" err="1" smtClean="0"/>
              <a:t>disempurnakan</a:t>
            </a:r>
            <a:r>
              <a:rPr lang="en-US" dirty="0"/>
              <a:t> </a:t>
            </a:r>
            <a:r>
              <a:rPr lang="en-US" dirty="0" err="1" smtClean="0"/>
              <a:t>berdasarkan</a:t>
            </a:r>
            <a:r>
              <a:rPr lang="en-US" dirty="0" smtClean="0"/>
              <a:t> </a:t>
            </a:r>
            <a:r>
              <a:rPr lang="en-US" dirty="0" err="1" smtClean="0"/>
              <a:t>berita</a:t>
            </a:r>
            <a:r>
              <a:rPr lang="en-US" dirty="0" smtClean="0"/>
              <a:t> </a:t>
            </a:r>
            <a:r>
              <a:rPr lang="en-US" dirty="0" err="1" smtClean="0"/>
              <a:t>acara</a:t>
            </a:r>
            <a:r>
              <a:rPr lang="en-US" dirty="0" smtClean="0"/>
              <a:t> </a:t>
            </a:r>
            <a:r>
              <a:rPr lang="en-US" dirty="0" err="1" smtClean="0"/>
              <a:t>kesepakatan</a:t>
            </a:r>
            <a:r>
              <a:rPr lang="en-US" dirty="0" smtClean="0"/>
              <a:t> yang </a:t>
            </a:r>
            <a:r>
              <a:rPr lang="en-US" dirty="0" err="1" smtClean="0"/>
              <a:t>ditandatangani</a:t>
            </a:r>
            <a:r>
              <a:rPr lang="en-US" dirty="0" smtClean="0"/>
              <a:t> </a:t>
            </a:r>
            <a:r>
              <a:rPr lang="en-US" dirty="0" err="1" smtClean="0"/>
              <a:t>oleh</a:t>
            </a:r>
            <a:r>
              <a:rPr lang="en-US" dirty="0" smtClean="0"/>
              <a:t> </a:t>
            </a:r>
            <a:r>
              <a:rPr lang="en-US" dirty="0" err="1" smtClean="0"/>
              <a:t>Kepala</a:t>
            </a:r>
            <a:r>
              <a:rPr lang="en-US" dirty="0" smtClean="0"/>
              <a:t> BAPPEDA </a:t>
            </a:r>
            <a:r>
              <a:rPr lang="en-US" dirty="0" err="1" smtClean="0"/>
              <a:t>dan</a:t>
            </a:r>
            <a:r>
              <a:rPr lang="en-US" dirty="0" smtClean="0"/>
              <a:t> </a:t>
            </a:r>
            <a:r>
              <a:rPr lang="en-US" dirty="0" err="1" smtClean="0"/>
              <a:t>Kepala</a:t>
            </a:r>
            <a:r>
              <a:rPr lang="en-US" dirty="0"/>
              <a:t> </a:t>
            </a:r>
            <a:r>
              <a:rPr lang="en-US" dirty="0" err="1" smtClean="0"/>
              <a:t>Perangkat</a:t>
            </a:r>
            <a:r>
              <a:rPr lang="en-US" dirty="0" smtClean="0"/>
              <a:t> Daerah.</a:t>
            </a:r>
          </a:p>
          <a:p>
            <a:r>
              <a:rPr lang="en-US" dirty="0" err="1" smtClean="0"/>
              <a:t>Dalam</a:t>
            </a:r>
            <a:r>
              <a:rPr lang="en-US" dirty="0" smtClean="0"/>
              <a:t> </a:t>
            </a:r>
            <a:r>
              <a:rPr lang="en-US" dirty="0" err="1" smtClean="0"/>
              <a:t>hal</a:t>
            </a:r>
            <a:r>
              <a:rPr lang="en-US" dirty="0" smtClean="0"/>
              <a:t> </a:t>
            </a:r>
            <a:r>
              <a:rPr lang="en-US" dirty="0" err="1" smtClean="0"/>
              <a:t>terdapat</a:t>
            </a:r>
            <a:r>
              <a:rPr lang="en-US" dirty="0" smtClean="0"/>
              <a:t> </a:t>
            </a:r>
            <a:r>
              <a:rPr lang="en-US" dirty="0" err="1" smtClean="0"/>
              <a:t>jeda</a:t>
            </a:r>
            <a:r>
              <a:rPr lang="en-US" dirty="0" smtClean="0"/>
              <a:t> </a:t>
            </a:r>
            <a:r>
              <a:rPr lang="en-US" dirty="0" err="1" smtClean="0"/>
              <a:t>waktu</a:t>
            </a:r>
            <a:r>
              <a:rPr lang="en-US" dirty="0" smtClean="0"/>
              <a:t> </a:t>
            </a:r>
            <a:r>
              <a:rPr lang="en-US" dirty="0" err="1" smtClean="0"/>
              <a:t>antara</a:t>
            </a:r>
            <a:r>
              <a:rPr lang="en-US" dirty="0" smtClean="0"/>
              <a:t> </a:t>
            </a:r>
            <a:r>
              <a:rPr lang="en-US" dirty="0" err="1" smtClean="0"/>
              <a:t>pemilihan</a:t>
            </a:r>
            <a:r>
              <a:rPr lang="en-US" dirty="0" smtClean="0"/>
              <a:t> </a:t>
            </a:r>
            <a:r>
              <a:rPr lang="en-US" dirty="0" err="1" smtClean="0"/>
              <a:t>Kepala</a:t>
            </a:r>
            <a:r>
              <a:rPr lang="en-US" dirty="0"/>
              <a:t> </a:t>
            </a:r>
            <a:r>
              <a:rPr lang="en-US" dirty="0" smtClean="0"/>
              <a:t>Daerah </a:t>
            </a:r>
            <a:r>
              <a:rPr lang="en-US" dirty="0" err="1" smtClean="0"/>
              <a:t>sampai</a:t>
            </a:r>
            <a:r>
              <a:rPr lang="en-US" dirty="0" smtClean="0"/>
              <a:t> </a:t>
            </a:r>
            <a:r>
              <a:rPr lang="en-US" dirty="0" err="1" smtClean="0"/>
              <a:t>dengan</a:t>
            </a:r>
            <a:r>
              <a:rPr lang="en-US" dirty="0" smtClean="0"/>
              <a:t> </a:t>
            </a:r>
            <a:r>
              <a:rPr lang="en-US" dirty="0" err="1" smtClean="0"/>
              <a:t>dilantiknya</a:t>
            </a:r>
            <a:r>
              <a:rPr lang="en-US" dirty="0" smtClean="0"/>
              <a:t> </a:t>
            </a:r>
            <a:r>
              <a:rPr lang="en-US" dirty="0" err="1" smtClean="0"/>
              <a:t>Kepala</a:t>
            </a:r>
            <a:r>
              <a:rPr lang="en-US" dirty="0" smtClean="0"/>
              <a:t> Daerah </a:t>
            </a:r>
            <a:r>
              <a:rPr lang="en-US" dirty="0" err="1" smtClean="0"/>
              <a:t>terpilih</a:t>
            </a:r>
            <a:r>
              <a:rPr lang="en-US" dirty="0"/>
              <a:t> </a:t>
            </a:r>
            <a:r>
              <a:rPr lang="en-US" dirty="0" err="1" smtClean="0"/>
              <a:t>melebihi</a:t>
            </a:r>
            <a:r>
              <a:rPr lang="en-US" dirty="0" smtClean="0"/>
              <a:t> </a:t>
            </a:r>
            <a:r>
              <a:rPr lang="en-US" dirty="0" err="1" smtClean="0"/>
              <a:t>jangka</a:t>
            </a:r>
            <a:r>
              <a:rPr lang="en-US" dirty="0" smtClean="0"/>
              <a:t> </a:t>
            </a:r>
            <a:r>
              <a:rPr lang="en-US" dirty="0" err="1" smtClean="0"/>
              <a:t>waktu</a:t>
            </a:r>
            <a:r>
              <a:rPr lang="en-US" dirty="0" smtClean="0"/>
              <a:t> 6 (</a:t>
            </a:r>
            <a:r>
              <a:rPr lang="en-US" dirty="0" err="1" smtClean="0"/>
              <a:t>enam</a:t>
            </a:r>
            <a:r>
              <a:rPr lang="en-US" dirty="0" smtClean="0"/>
              <a:t>) </a:t>
            </a:r>
            <a:r>
              <a:rPr lang="en-US" dirty="0" err="1" smtClean="0"/>
              <a:t>bulan</a:t>
            </a:r>
            <a:r>
              <a:rPr lang="en-US" dirty="0" smtClean="0"/>
              <a:t>, </a:t>
            </a:r>
            <a:r>
              <a:rPr lang="en-US" dirty="0" err="1" smtClean="0"/>
              <a:t>rancangan</a:t>
            </a:r>
            <a:r>
              <a:rPr lang="en-US" dirty="0"/>
              <a:t> </a:t>
            </a:r>
            <a:r>
              <a:rPr lang="en-US" dirty="0" err="1" smtClean="0"/>
              <a:t>teknokratik</a:t>
            </a:r>
            <a:r>
              <a:rPr lang="en-US" dirty="0" smtClean="0"/>
              <a:t> RPJMD </a:t>
            </a:r>
            <a:r>
              <a:rPr lang="en-US" dirty="0" err="1" smtClean="0"/>
              <a:t>dapat</a:t>
            </a:r>
            <a:r>
              <a:rPr lang="en-US" dirty="0" smtClean="0"/>
              <a:t> </a:t>
            </a:r>
            <a:r>
              <a:rPr lang="en-US" dirty="0" err="1" smtClean="0"/>
              <a:t>disempurnakan</a:t>
            </a:r>
            <a:r>
              <a:rPr lang="en-US" dirty="0" smtClean="0"/>
              <a:t> </a:t>
            </a:r>
            <a:r>
              <a:rPr lang="en-US" dirty="0" err="1" smtClean="0"/>
              <a:t>dengan</a:t>
            </a:r>
            <a:r>
              <a:rPr lang="en-US" dirty="0"/>
              <a:t> </a:t>
            </a:r>
            <a:r>
              <a:rPr lang="en-US" dirty="0" err="1" smtClean="0"/>
              <a:t>berpedoman</a:t>
            </a:r>
            <a:r>
              <a:rPr lang="en-US" dirty="0" smtClean="0"/>
              <a:t> </a:t>
            </a:r>
            <a:r>
              <a:rPr lang="en-US" dirty="0" err="1" smtClean="0"/>
              <a:t>pada</a:t>
            </a:r>
            <a:r>
              <a:rPr lang="en-US" dirty="0" smtClean="0"/>
              <a:t> </a:t>
            </a:r>
            <a:r>
              <a:rPr lang="en-US" dirty="0" err="1" smtClean="0"/>
              <a:t>visi</a:t>
            </a:r>
            <a:r>
              <a:rPr lang="en-US" dirty="0" smtClean="0"/>
              <a:t>, </a:t>
            </a:r>
            <a:r>
              <a:rPr lang="en-US" dirty="0" err="1" smtClean="0"/>
              <a:t>misi</a:t>
            </a:r>
            <a:r>
              <a:rPr lang="en-US" dirty="0" smtClean="0"/>
              <a:t>, </a:t>
            </a:r>
            <a:r>
              <a:rPr lang="en-US" dirty="0" err="1" smtClean="0"/>
              <a:t>dan</a:t>
            </a:r>
            <a:r>
              <a:rPr lang="en-US" dirty="0" smtClean="0"/>
              <a:t> program </a:t>
            </a:r>
            <a:r>
              <a:rPr lang="en-US" dirty="0" err="1" smtClean="0"/>
              <a:t>Kepala</a:t>
            </a:r>
            <a:r>
              <a:rPr lang="en-US" dirty="0" smtClean="0"/>
              <a:t> Daerah </a:t>
            </a:r>
            <a:r>
              <a:rPr lang="en-US" dirty="0" err="1" smtClean="0"/>
              <a:t>terpilih</a:t>
            </a:r>
            <a:r>
              <a:rPr lang="en-US" dirty="0" smtClean="0"/>
              <a:t>.</a:t>
            </a:r>
            <a:endParaRPr lang="en-US" dirty="0"/>
          </a:p>
        </p:txBody>
      </p:sp>
    </p:spTree>
    <p:extLst>
      <p:ext uri="{BB962C8B-B14F-4D97-AF65-F5344CB8AC3E}">
        <p14:creationId xmlns:p14="http://schemas.microsoft.com/office/powerpoint/2010/main" val="296973861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err="1" smtClean="0">
                <a:effectLst>
                  <a:outerShdw blurRad="38100" dist="38100" dir="2700000" algn="tl">
                    <a:srgbClr val="000000">
                      <a:alpha val="43137"/>
                    </a:srgbClr>
                  </a:outerShdw>
                </a:effectLst>
              </a:rPr>
              <a:t>Rencana</a:t>
            </a:r>
            <a:r>
              <a:rPr lang="en-US" sz="3200" b="1" dirty="0" smtClean="0">
                <a:effectLst>
                  <a:outerShdw blurRad="38100" dist="38100" dir="2700000" algn="tl">
                    <a:srgbClr val="000000">
                      <a:alpha val="43137"/>
                    </a:srgbClr>
                  </a:outerShdw>
                </a:effectLst>
              </a:rPr>
              <a:t> </a:t>
            </a:r>
            <a:r>
              <a:rPr lang="en-US" sz="3200" b="1" dirty="0" err="1" smtClean="0">
                <a:effectLst>
                  <a:outerShdw blurRad="38100" dist="38100" dir="2700000" algn="tl">
                    <a:srgbClr val="000000">
                      <a:alpha val="43137"/>
                    </a:srgbClr>
                  </a:outerShdw>
                </a:effectLst>
              </a:rPr>
              <a:t>Teknokratik</a:t>
            </a:r>
            <a:r>
              <a:rPr lang="en-US" sz="3200" b="1" dirty="0" smtClean="0">
                <a:effectLst>
                  <a:outerShdw blurRad="38100" dist="38100" dir="2700000" algn="tl">
                    <a:srgbClr val="000000">
                      <a:alpha val="43137"/>
                    </a:srgbClr>
                  </a:outerShdw>
                </a:effectLst>
              </a:rPr>
              <a:t> RPJMD </a:t>
            </a:r>
            <a:r>
              <a:rPr lang="en-US" sz="3200" b="1" dirty="0" err="1" smtClean="0">
                <a:effectLst>
                  <a:outerShdw blurRad="38100" dist="38100" dir="2700000" algn="tl">
                    <a:srgbClr val="000000">
                      <a:alpha val="43137"/>
                    </a:srgbClr>
                  </a:outerShdw>
                </a:effectLst>
              </a:rPr>
              <a:t>Disusun</a:t>
            </a:r>
            <a:r>
              <a:rPr lang="en-US" sz="3200" b="1" dirty="0" smtClean="0">
                <a:effectLst>
                  <a:outerShdw blurRad="38100" dist="38100" dir="2700000" algn="tl">
                    <a:srgbClr val="000000">
                      <a:alpha val="43137"/>
                    </a:srgbClr>
                  </a:outerShdw>
                </a:effectLst>
              </a:rPr>
              <a:t> </a:t>
            </a:r>
            <a:r>
              <a:rPr lang="en-US" sz="3200" b="1" dirty="0" err="1" smtClean="0">
                <a:effectLst>
                  <a:outerShdw blurRad="38100" dist="38100" dir="2700000" algn="tl">
                    <a:srgbClr val="000000">
                      <a:alpha val="43137"/>
                    </a:srgbClr>
                  </a:outerShdw>
                </a:effectLst>
              </a:rPr>
              <a:t>Sebelum</a:t>
            </a:r>
            <a:r>
              <a:rPr lang="en-US" sz="3200" b="1" dirty="0" smtClean="0">
                <a:effectLst>
                  <a:outerShdw blurRad="38100" dist="38100" dir="2700000" algn="tl">
                    <a:srgbClr val="000000">
                      <a:alpha val="43137"/>
                    </a:srgbClr>
                  </a:outerShdw>
                </a:effectLst>
              </a:rPr>
              <a:t> </a:t>
            </a:r>
            <a:r>
              <a:rPr lang="en-US" sz="3200" b="1" dirty="0" err="1" smtClean="0">
                <a:effectLst>
                  <a:outerShdw blurRad="38100" dist="38100" dir="2700000" algn="tl">
                    <a:srgbClr val="000000">
                      <a:alpha val="43137"/>
                    </a:srgbClr>
                  </a:outerShdw>
                </a:effectLst>
              </a:rPr>
              <a:t>Kepala</a:t>
            </a:r>
            <a:r>
              <a:rPr lang="en-US" sz="3200" b="1" dirty="0" smtClean="0">
                <a:effectLst>
                  <a:outerShdw blurRad="38100" dist="38100" dir="2700000" algn="tl">
                    <a:srgbClr val="000000">
                      <a:alpha val="43137"/>
                    </a:srgbClr>
                  </a:outerShdw>
                </a:effectLst>
              </a:rPr>
              <a:t> Daerah </a:t>
            </a:r>
            <a:r>
              <a:rPr lang="en-US" sz="3200" b="1" dirty="0" err="1" smtClean="0">
                <a:effectLst>
                  <a:outerShdw blurRad="38100" dist="38100" dir="2700000" algn="tl">
                    <a:srgbClr val="000000">
                      <a:alpha val="43137"/>
                    </a:srgbClr>
                  </a:outerShdw>
                </a:effectLst>
              </a:rPr>
              <a:t>Terpilih</a:t>
            </a:r>
            <a:r>
              <a:rPr lang="en-US" sz="3200" b="1" dirty="0" smtClean="0">
                <a:effectLst>
                  <a:outerShdw blurRad="38100" dist="38100" dir="2700000" algn="tl">
                    <a:srgbClr val="000000">
                      <a:alpha val="43137"/>
                    </a:srgbClr>
                  </a:outerShdw>
                </a:effectLst>
              </a:rPr>
              <a:t> </a:t>
            </a:r>
            <a:r>
              <a:rPr lang="en-US" sz="3200" b="1" dirty="0" err="1" smtClean="0">
                <a:effectLst>
                  <a:outerShdw blurRad="38100" dist="38100" dir="2700000" algn="tl">
                    <a:srgbClr val="000000">
                      <a:alpha val="43137"/>
                    </a:srgbClr>
                  </a:outerShdw>
                </a:effectLst>
              </a:rPr>
              <a:t>Dilantik</a:t>
            </a:r>
            <a:r>
              <a:rPr lang="en-US" sz="3200" b="1" dirty="0" smtClean="0">
                <a:effectLst>
                  <a:outerShdw blurRad="38100" dist="38100" dir="2700000" algn="tl">
                    <a:srgbClr val="000000">
                      <a:alpha val="43137"/>
                    </a:srgbClr>
                  </a:outerShdw>
                </a:effectLst>
              </a:rPr>
              <a:t> (</a:t>
            </a:r>
            <a:r>
              <a:rPr lang="en-US" sz="3200" b="1" dirty="0" err="1" smtClean="0">
                <a:effectLst>
                  <a:outerShdw blurRad="38100" dist="38100" dir="2700000" algn="tl">
                    <a:srgbClr val="000000">
                      <a:alpha val="43137"/>
                    </a:srgbClr>
                  </a:outerShdw>
                </a:effectLst>
              </a:rPr>
              <a:t>Kondisi</a:t>
            </a:r>
            <a:r>
              <a:rPr lang="en-US" sz="3200" b="1" dirty="0" smtClean="0">
                <a:effectLst>
                  <a:outerShdw blurRad="38100" dist="38100" dir="2700000" algn="tl">
                    <a:srgbClr val="000000">
                      <a:alpha val="43137"/>
                    </a:srgbClr>
                  </a:outerShdw>
                </a:effectLst>
              </a:rPr>
              <a:t> Normal)</a:t>
            </a:r>
            <a:endParaRPr lang="en-US" sz="3200" b="1" dirty="0">
              <a:effectLst>
                <a:outerShdw blurRad="38100" dist="38100" dir="2700000" algn="tl">
                  <a:srgbClr val="000000">
                    <a:alpha val="43137"/>
                  </a:srgbClr>
                </a:outerShdw>
              </a:effectLst>
            </a:endParaRPr>
          </a:p>
        </p:txBody>
      </p:sp>
      <p:sp>
        <p:nvSpPr>
          <p:cNvPr id="3" name="TextBox 2"/>
          <p:cNvSpPr txBox="1"/>
          <p:nvPr/>
        </p:nvSpPr>
        <p:spPr>
          <a:xfrm>
            <a:off x="76200" y="1905000"/>
            <a:ext cx="3733800" cy="3970318"/>
          </a:xfrm>
          <a:prstGeom prst="rect">
            <a:avLst/>
          </a:prstGeom>
          <a:noFill/>
          <a:ln>
            <a:solidFill>
              <a:schemeClr val="tx1"/>
            </a:solidFill>
          </a:ln>
        </p:spPr>
        <p:txBody>
          <a:bodyPr wrap="square" rtlCol="0">
            <a:spAutoFit/>
          </a:bodyPr>
          <a:lstStyle/>
          <a:p>
            <a:r>
              <a:rPr lang="en-US" b="1" dirty="0" err="1" smtClean="0">
                <a:effectLst>
                  <a:outerShdw blurRad="38100" dist="38100" dir="2700000" algn="tl">
                    <a:srgbClr val="000000">
                      <a:alpha val="43137"/>
                    </a:srgbClr>
                  </a:outerShdw>
                </a:effectLst>
              </a:rPr>
              <a:t>Rencana</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Teknokratik</a:t>
            </a:r>
            <a:r>
              <a:rPr lang="en-US" b="1" dirty="0" smtClean="0">
                <a:effectLst>
                  <a:outerShdw blurRad="38100" dist="38100" dir="2700000" algn="tl">
                    <a:srgbClr val="000000">
                      <a:alpha val="43137"/>
                    </a:srgbClr>
                  </a:outerShdw>
                </a:effectLst>
              </a:rPr>
              <a:t> RPJMD</a:t>
            </a:r>
            <a:r>
              <a:rPr lang="en-US" dirty="0" smtClean="0"/>
              <a:t>:</a:t>
            </a:r>
          </a:p>
          <a:p>
            <a:pPr marL="231775" indent="-231775"/>
            <a:r>
              <a:rPr lang="en-US" dirty="0" smtClean="0"/>
              <a:t>a. </a:t>
            </a:r>
            <a:r>
              <a:rPr lang="en-US" dirty="0" err="1" smtClean="0"/>
              <a:t>pendahuluan</a:t>
            </a:r>
            <a:r>
              <a:rPr lang="en-US" dirty="0" smtClean="0"/>
              <a:t>;</a:t>
            </a:r>
          </a:p>
          <a:p>
            <a:pPr marL="231775" indent="-231775"/>
            <a:r>
              <a:rPr lang="en-US" dirty="0" smtClean="0"/>
              <a:t>b. </a:t>
            </a:r>
            <a:r>
              <a:rPr lang="en-US" dirty="0" err="1" smtClean="0"/>
              <a:t>gambaran</a:t>
            </a:r>
            <a:r>
              <a:rPr lang="en-US" dirty="0" smtClean="0"/>
              <a:t> </a:t>
            </a:r>
            <a:r>
              <a:rPr lang="en-US" dirty="0" err="1" smtClean="0"/>
              <a:t>umum</a:t>
            </a:r>
            <a:r>
              <a:rPr lang="en-US" dirty="0" smtClean="0"/>
              <a:t> </a:t>
            </a:r>
            <a:r>
              <a:rPr lang="en-US" dirty="0" err="1" smtClean="0"/>
              <a:t>kondisi</a:t>
            </a:r>
            <a:r>
              <a:rPr lang="en-US" dirty="0" smtClean="0"/>
              <a:t> Daerah;</a:t>
            </a:r>
          </a:p>
          <a:p>
            <a:pPr marL="231775" indent="-231775"/>
            <a:r>
              <a:rPr lang="en-US" dirty="0" smtClean="0"/>
              <a:t>c. </a:t>
            </a:r>
            <a:r>
              <a:rPr lang="en-US" b="1" dirty="0" err="1" smtClean="0">
                <a:solidFill>
                  <a:srgbClr val="C00000"/>
                </a:solidFill>
                <a:effectLst>
                  <a:outerShdw blurRad="38100" dist="38100" dir="2700000" algn="tl">
                    <a:srgbClr val="000000">
                      <a:alpha val="43137"/>
                    </a:srgbClr>
                  </a:outerShdw>
                </a:effectLst>
              </a:rPr>
              <a:t>gambaran</a:t>
            </a:r>
            <a:r>
              <a:rPr lang="en-US" b="1" dirty="0" smtClean="0">
                <a:solidFill>
                  <a:srgbClr val="C00000"/>
                </a:solidFill>
                <a:effectLst>
                  <a:outerShdw blurRad="38100" dist="38100" dir="2700000" algn="tl">
                    <a:srgbClr val="000000">
                      <a:alpha val="43137"/>
                    </a:srgbClr>
                  </a:outerShdw>
                </a:effectLst>
              </a:rPr>
              <a:t> </a:t>
            </a:r>
            <a:r>
              <a:rPr lang="en-US" b="1" dirty="0" err="1" smtClean="0">
                <a:solidFill>
                  <a:srgbClr val="C00000"/>
                </a:solidFill>
                <a:effectLst>
                  <a:outerShdw blurRad="38100" dist="38100" dir="2700000" algn="tl">
                    <a:srgbClr val="000000">
                      <a:alpha val="43137"/>
                    </a:srgbClr>
                  </a:outerShdw>
                </a:effectLst>
              </a:rPr>
              <a:t>keuangan</a:t>
            </a:r>
            <a:r>
              <a:rPr lang="en-US" b="1" dirty="0" smtClean="0">
                <a:solidFill>
                  <a:srgbClr val="C00000"/>
                </a:solidFill>
                <a:effectLst>
                  <a:outerShdw blurRad="38100" dist="38100" dir="2700000" algn="tl">
                    <a:srgbClr val="000000">
                      <a:alpha val="43137"/>
                    </a:srgbClr>
                  </a:outerShdw>
                </a:effectLst>
              </a:rPr>
              <a:t> Daerah</a:t>
            </a:r>
            <a:r>
              <a:rPr lang="en-US" dirty="0" smtClean="0"/>
              <a:t>;</a:t>
            </a:r>
          </a:p>
          <a:p>
            <a:pPr marL="231775" indent="-231775"/>
            <a:r>
              <a:rPr lang="en-US" dirty="0" smtClean="0"/>
              <a:t>d. </a:t>
            </a:r>
            <a:r>
              <a:rPr lang="en-US" b="1" dirty="0" err="1" smtClean="0">
                <a:solidFill>
                  <a:srgbClr val="C00000"/>
                </a:solidFill>
                <a:effectLst>
                  <a:outerShdw blurRad="38100" dist="38100" dir="2700000" algn="tl">
                    <a:srgbClr val="000000">
                      <a:alpha val="43137"/>
                    </a:srgbClr>
                  </a:outerShdw>
                </a:effectLst>
              </a:rPr>
              <a:t>permasalahan</a:t>
            </a:r>
            <a:r>
              <a:rPr lang="en-US" b="1" dirty="0" smtClean="0">
                <a:solidFill>
                  <a:srgbClr val="C00000"/>
                </a:solidFill>
                <a:effectLst>
                  <a:outerShdw blurRad="38100" dist="38100" dir="2700000" algn="tl">
                    <a:srgbClr val="000000">
                      <a:alpha val="43137"/>
                    </a:srgbClr>
                  </a:outerShdw>
                </a:effectLst>
              </a:rPr>
              <a:t> </a:t>
            </a:r>
            <a:r>
              <a:rPr lang="en-US" b="1" dirty="0" err="1" smtClean="0">
                <a:solidFill>
                  <a:srgbClr val="C00000"/>
                </a:solidFill>
                <a:effectLst>
                  <a:outerShdw blurRad="38100" dist="38100" dir="2700000" algn="tl">
                    <a:srgbClr val="000000">
                      <a:alpha val="43137"/>
                    </a:srgbClr>
                  </a:outerShdw>
                </a:effectLst>
              </a:rPr>
              <a:t>dan</a:t>
            </a:r>
            <a:r>
              <a:rPr lang="en-US" b="1" dirty="0" smtClean="0">
                <a:solidFill>
                  <a:srgbClr val="C00000"/>
                </a:solidFill>
                <a:effectLst>
                  <a:outerShdw blurRad="38100" dist="38100" dir="2700000" algn="tl">
                    <a:srgbClr val="000000">
                      <a:alpha val="43137"/>
                    </a:srgbClr>
                  </a:outerShdw>
                </a:effectLst>
              </a:rPr>
              <a:t> </a:t>
            </a:r>
            <a:r>
              <a:rPr lang="en-US" b="1" dirty="0" err="1" smtClean="0">
                <a:solidFill>
                  <a:srgbClr val="C00000"/>
                </a:solidFill>
                <a:effectLst>
                  <a:outerShdw blurRad="38100" dist="38100" dir="2700000" algn="tl">
                    <a:srgbClr val="000000">
                      <a:alpha val="43137"/>
                    </a:srgbClr>
                  </a:outerShdw>
                </a:effectLst>
              </a:rPr>
              <a:t>isu</a:t>
            </a:r>
            <a:r>
              <a:rPr lang="en-US" b="1" dirty="0" smtClean="0">
                <a:solidFill>
                  <a:srgbClr val="C00000"/>
                </a:solidFill>
                <a:effectLst>
                  <a:outerShdw blurRad="38100" dist="38100" dir="2700000" algn="tl">
                    <a:srgbClr val="000000">
                      <a:alpha val="43137"/>
                    </a:srgbClr>
                  </a:outerShdw>
                </a:effectLst>
              </a:rPr>
              <a:t> </a:t>
            </a:r>
            <a:r>
              <a:rPr lang="en-US" b="1" dirty="0" err="1" smtClean="0">
                <a:solidFill>
                  <a:srgbClr val="C00000"/>
                </a:solidFill>
                <a:effectLst>
                  <a:outerShdw blurRad="38100" dist="38100" dir="2700000" algn="tl">
                    <a:srgbClr val="000000">
                      <a:alpha val="43137"/>
                    </a:srgbClr>
                  </a:outerShdw>
                </a:effectLst>
              </a:rPr>
              <a:t>strategis</a:t>
            </a:r>
            <a:r>
              <a:rPr lang="en-US" b="1" dirty="0" smtClean="0">
                <a:solidFill>
                  <a:srgbClr val="C00000"/>
                </a:solidFill>
                <a:effectLst>
                  <a:outerShdw blurRad="38100" dist="38100" dir="2700000" algn="tl">
                    <a:srgbClr val="000000">
                      <a:alpha val="43137"/>
                    </a:srgbClr>
                  </a:outerShdw>
                </a:effectLst>
              </a:rPr>
              <a:t> Daerah</a:t>
            </a:r>
            <a:r>
              <a:rPr lang="en-US" dirty="0" smtClean="0"/>
              <a:t>;</a:t>
            </a:r>
          </a:p>
          <a:p>
            <a:pPr marL="231775" indent="-231775"/>
            <a:r>
              <a:rPr lang="en-US" dirty="0" smtClean="0"/>
              <a:t>e. </a:t>
            </a:r>
            <a:r>
              <a:rPr lang="en-US" dirty="0" err="1" smtClean="0"/>
              <a:t>visi</a:t>
            </a:r>
            <a:r>
              <a:rPr lang="en-US" dirty="0" smtClean="0"/>
              <a:t>, </a:t>
            </a:r>
            <a:r>
              <a:rPr lang="en-US" dirty="0" err="1" smtClean="0"/>
              <a:t>misi</a:t>
            </a:r>
            <a:r>
              <a:rPr lang="en-US" dirty="0" smtClean="0"/>
              <a:t>, </a:t>
            </a:r>
            <a:r>
              <a:rPr lang="en-US" dirty="0" err="1" smtClean="0"/>
              <a:t>tujuan</a:t>
            </a:r>
            <a:r>
              <a:rPr lang="en-US" dirty="0" smtClean="0"/>
              <a:t> </a:t>
            </a:r>
            <a:r>
              <a:rPr lang="en-US" dirty="0" err="1" smtClean="0"/>
              <a:t>dan</a:t>
            </a:r>
            <a:r>
              <a:rPr lang="en-US" dirty="0" smtClean="0"/>
              <a:t> </a:t>
            </a:r>
            <a:r>
              <a:rPr lang="en-US" dirty="0" err="1" smtClean="0"/>
              <a:t>sasaran</a:t>
            </a:r>
            <a:r>
              <a:rPr lang="en-US" dirty="0" smtClean="0"/>
              <a:t>;</a:t>
            </a:r>
          </a:p>
          <a:p>
            <a:pPr marL="231775" indent="-231775"/>
            <a:r>
              <a:rPr lang="en-US" dirty="0" smtClean="0"/>
              <a:t>f.  </a:t>
            </a:r>
            <a:r>
              <a:rPr lang="en-US" dirty="0" err="1" smtClean="0"/>
              <a:t>strategi</a:t>
            </a:r>
            <a:r>
              <a:rPr lang="en-US" dirty="0" smtClean="0"/>
              <a:t>, </a:t>
            </a:r>
            <a:r>
              <a:rPr lang="en-US" dirty="0" err="1" smtClean="0"/>
              <a:t>arah</a:t>
            </a:r>
            <a:r>
              <a:rPr lang="en-US" dirty="0" smtClean="0"/>
              <a:t> </a:t>
            </a:r>
            <a:r>
              <a:rPr lang="en-US" dirty="0" err="1" smtClean="0"/>
              <a:t>kebijakan</a:t>
            </a:r>
            <a:r>
              <a:rPr lang="en-US" dirty="0" smtClean="0"/>
              <a:t> </a:t>
            </a:r>
            <a:r>
              <a:rPr lang="en-US" dirty="0" err="1" smtClean="0"/>
              <a:t>dan</a:t>
            </a:r>
            <a:r>
              <a:rPr lang="en-US" dirty="0"/>
              <a:t> </a:t>
            </a:r>
            <a:r>
              <a:rPr lang="en-US" dirty="0" smtClean="0"/>
              <a:t>program </a:t>
            </a:r>
            <a:r>
              <a:rPr lang="en-US" dirty="0" err="1" smtClean="0"/>
              <a:t>pembangunan</a:t>
            </a:r>
            <a:r>
              <a:rPr lang="en-US" dirty="0"/>
              <a:t> </a:t>
            </a:r>
            <a:r>
              <a:rPr lang="en-US" dirty="0" smtClean="0"/>
              <a:t>Daerah;</a:t>
            </a:r>
          </a:p>
          <a:p>
            <a:pPr marL="231775" indent="-231775"/>
            <a:r>
              <a:rPr lang="en-US" dirty="0" smtClean="0"/>
              <a:t>g. </a:t>
            </a:r>
            <a:r>
              <a:rPr lang="en-US" dirty="0" err="1" smtClean="0"/>
              <a:t>kerangka</a:t>
            </a:r>
            <a:r>
              <a:rPr lang="en-US" dirty="0" smtClean="0"/>
              <a:t> </a:t>
            </a:r>
            <a:r>
              <a:rPr lang="en-US" dirty="0" err="1" smtClean="0"/>
              <a:t>pendanaan</a:t>
            </a:r>
            <a:r>
              <a:rPr lang="en-US" dirty="0" smtClean="0"/>
              <a:t> </a:t>
            </a:r>
            <a:r>
              <a:rPr lang="en-US" dirty="0" err="1" smtClean="0"/>
              <a:t>pembangunan</a:t>
            </a:r>
            <a:r>
              <a:rPr lang="en-US" dirty="0" smtClean="0"/>
              <a:t> </a:t>
            </a:r>
            <a:r>
              <a:rPr lang="en-US" dirty="0" err="1" smtClean="0"/>
              <a:t>dan</a:t>
            </a:r>
            <a:r>
              <a:rPr lang="en-US" dirty="0" smtClean="0"/>
              <a:t> program </a:t>
            </a:r>
            <a:r>
              <a:rPr lang="en-US" dirty="0" err="1" smtClean="0"/>
              <a:t>Perangkat</a:t>
            </a:r>
            <a:r>
              <a:rPr lang="en-US" dirty="0" smtClean="0"/>
              <a:t> Daerah;</a:t>
            </a:r>
          </a:p>
          <a:p>
            <a:pPr marL="231775" indent="-231775"/>
            <a:r>
              <a:rPr lang="en-US" dirty="0" smtClean="0"/>
              <a:t>h. </a:t>
            </a:r>
            <a:r>
              <a:rPr lang="en-US" dirty="0" err="1" smtClean="0"/>
              <a:t>kinerja</a:t>
            </a:r>
            <a:r>
              <a:rPr lang="en-US" dirty="0" smtClean="0"/>
              <a:t> </a:t>
            </a:r>
            <a:r>
              <a:rPr lang="en-US" dirty="0" err="1" smtClean="0"/>
              <a:t>penyelenggaraan</a:t>
            </a:r>
            <a:r>
              <a:rPr lang="en-US" dirty="0" smtClean="0"/>
              <a:t> </a:t>
            </a:r>
            <a:r>
              <a:rPr lang="en-US" dirty="0" err="1" smtClean="0"/>
              <a:t>pemerintahan</a:t>
            </a:r>
            <a:r>
              <a:rPr lang="en-US" dirty="0" smtClean="0"/>
              <a:t> Daerah; </a:t>
            </a:r>
            <a:r>
              <a:rPr lang="en-US" dirty="0" err="1" smtClean="0"/>
              <a:t>dan</a:t>
            </a:r>
            <a:endParaRPr lang="en-US" dirty="0" smtClean="0"/>
          </a:p>
          <a:p>
            <a:pPr marL="231775" indent="-231775"/>
            <a:r>
              <a:rPr lang="en-US" dirty="0" smtClean="0"/>
              <a:t>i.  </a:t>
            </a:r>
            <a:r>
              <a:rPr lang="en-US" dirty="0" err="1" smtClean="0"/>
              <a:t>penutup</a:t>
            </a:r>
            <a:r>
              <a:rPr lang="en-US" dirty="0" smtClean="0"/>
              <a:t>.</a:t>
            </a:r>
            <a:endParaRPr lang="en-US" dirty="0"/>
          </a:p>
        </p:txBody>
      </p:sp>
      <p:sp>
        <p:nvSpPr>
          <p:cNvPr id="4" name="TextBox 3"/>
          <p:cNvSpPr txBox="1"/>
          <p:nvPr/>
        </p:nvSpPr>
        <p:spPr>
          <a:xfrm>
            <a:off x="5029200" y="2021681"/>
            <a:ext cx="3733800" cy="3693319"/>
          </a:xfrm>
          <a:prstGeom prst="rect">
            <a:avLst/>
          </a:prstGeom>
          <a:noFill/>
          <a:ln>
            <a:solidFill>
              <a:schemeClr val="tx1"/>
            </a:solidFill>
          </a:ln>
        </p:spPr>
        <p:txBody>
          <a:bodyPr wrap="square" rtlCol="0">
            <a:spAutoFit/>
          </a:bodyPr>
          <a:lstStyle/>
          <a:p>
            <a:r>
              <a:rPr lang="en-US" b="1" dirty="0" err="1" smtClean="0">
                <a:effectLst>
                  <a:outerShdw blurRad="38100" dist="38100" dir="2700000" algn="tl">
                    <a:srgbClr val="000000">
                      <a:alpha val="43137"/>
                    </a:srgbClr>
                  </a:outerShdw>
                </a:effectLst>
              </a:rPr>
              <a:t>Penyusunan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Rancangan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Awal</a:t>
            </a:r>
            <a:r>
              <a:rPr lang="en-US" b="1" dirty="0" smtClean="0">
                <a:effectLst>
                  <a:outerShdw blurRad="38100" dist="38100" dir="2700000" algn="tl">
                    <a:srgbClr val="000000">
                      <a:alpha val="43137"/>
                    </a:srgbClr>
                  </a:outerShdw>
                </a:effectLst>
              </a:rPr>
              <a:t> RPJMD</a:t>
            </a:r>
            <a:r>
              <a:rPr lang="en-US" dirty="0" smtClean="0"/>
              <a:t>:</a:t>
            </a:r>
          </a:p>
          <a:p>
            <a:pPr marL="231775" indent="-231775"/>
            <a:r>
              <a:rPr lang="en-US" dirty="0"/>
              <a:t>a. </a:t>
            </a:r>
            <a:r>
              <a:rPr lang="en-US" dirty="0" err="1"/>
              <a:t>penyempurnaan</a:t>
            </a:r>
            <a:r>
              <a:rPr lang="en-US" dirty="0"/>
              <a:t> </a:t>
            </a:r>
            <a:r>
              <a:rPr lang="en-US" dirty="0" err="1"/>
              <a:t>rancangan</a:t>
            </a:r>
            <a:r>
              <a:rPr lang="en-US" dirty="0"/>
              <a:t> </a:t>
            </a:r>
            <a:r>
              <a:rPr lang="en-US" dirty="0" err="1"/>
              <a:t>teknokratik</a:t>
            </a:r>
            <a:r>
              <a:rPr lang="en-US" dirty="0"/>
              <a:t> RPJMD;</a:t>
            </a:r>
          </a:p>
          <a:p>
            <a:pPr marL="231775" indent="-231775"/>
            <a:r>
              <a:rPr lang="fi-FI" dirty="0"/>
              <a:t>b. </a:t>
            </a:r>
            <a:r>
              <a:rPr lang="fi-FI" b="1" dirty="0">
                <a:effectLst>
                  <a:outerShdw blurRad="38100" dist="38100" dir="2700000" algn="tl">
                    <a:srgbClr val="000000">
                      <a:alpha val="43137"/>
                    </a:srgbClr>
                  </a:outerShdw>
                </a:effectLst>
              </a:rPr>
              <a:t>penjabaran visi dan misi Kepala Daerah;</a:t>
            </a:r>
          </a:p>
          <a:p>
            <a:pPr marL="231775" indent="-231775"/>
            <a:r>
              <a:rPr lang="fi-FI" dirty="0"/>
              <a:t>c. perumusan tujuan dan sasaran;</a:t>
            </a:r>
          </a:p>
          <a:p>
            <a:pPr marL="231775" indent="-231775"/>
            <a:r>
              <a:rPr lang="en-US" dirty="0"/>
              <a:t>d. </a:t>
            </a:r>
            <a:r>
              <a:rPr lang="en-US" dirty="0" err="1"/>
              <a:t>perumusan</a:t>
            </a:r>
            <a:r>
              <a:rPr lang="en-US" dirty="0"/>
              <a:t> </a:t>
            </a:r>
            <a:r>
              <a:rPr lang="en-US" dirty="0" err="1"/>
              <a:t>strategi</a:t>
            </a:r>
            <a:r>
              <a:rPr lang="en-US" dirty="0"/>
              <a:t> </a:t>
            </a:r>
            <a:r>
              <a:rPr lang="en-US" dirty="0" err="1"/>
              <a:t>dan</a:t>
            </a:r>
            <a:r>
              <a:rPr lang="en-US" dirty="0"/>
              <a:t> </a:t>
            </a:r>
            <a:r>
              <a:rPr lang="en-US" dirty="0" err="1"/>
              <a:t>arah</a:t>
            </a:r>
            <a:r>
              <a:rPr lang="en-US" dirty="0"/>
              <a:t> </a:t>
            </a:r>
            <a:r>
              <a:rPr lang="en-US" dirty="0" err="1"/>
              <a:t>kebijakan</a:t>
            </a:r>
            <a:r>
              <a:rPr lang="en-US" dirty="0"/>
              <a:t>;</a:t>
            </a:r>
          </a:p>
          <a:p>
            <a:pPr marL="231775" indent="-231775"/>
            <a:r>
              <a:rPr lang="en-US" dirty="0"/>
              <a:t>e. </a:t>
            </a:r>
            <a:r>
              <a:rPr lang="en-US" dirty="0" err="1"/>
              <a:t>perumusan</a:t>
            </a:r>
            <a:r>
              <a:rPr lang="en-US" dirty="0"/>
              <a:t> program </a:t>
            </a:r>
            <a:r>
              <a:rPr lang="en-US" dirty="0" err="1"/>
              <a:t>pembangunan</a:t>
            </a:r>
            <a:r>
              <a:rPr lang="en-US" dirty="0"/>
              <a:t> Daerah;</a:t>
            </a:r>
          </a:p>
          <a:p>
            <a:pPr marL="231775" indent="-231775"/>
            <a:r>
              <a:rPr lang="en-US" dirty="0"/>
              <a:t>f. </a:t>
            </a:r>
            <a:r>
              <a:rPr lang="en-US" dirty="0" smtClean="0"/>
              <a:t> </a:t>
            </a:r>
            <a:r>
              <a:rPr lang="en-US" dirty="0" err="1" smtClean="0"/>
              <a:t>perumusan</a:t>
            </a:r>
            <a:r>
              <a:rPr lang="en-US" dirty="0" smtClean="0"/>
              <a:t> </a:t>
            </a:r>
            <a:r>
              <a:rPr lang="en-US" dirty="0"/>
              <a:t>program </a:t>
            </a:r>
            <a:r>
              <a:rPr lang="en-US" dirty="0" err="1"/>
              <a:t>Perangkat</a:t>
            </a:r>
            <a:r>
              <a:rPr lang="en-US" dirty="0"/>
              <a:t> Daerah; </a:t>
            </a:r>
            <a:r>
              <a:rPr lang="en-US" dirty="0" err="1"/>
              <a:t>dan</a:t>
            </a:r>
            <a:endParaRPr lang="en-US" dirty="0"/>
          </a:p>
          <a:p>
            <a:pPr marL="231775" indent="-231775"/>
            <a:r>
              <a:rPr lang="en-US" dirty="0"/>
              <a:t>g. KLHS.</a:t>
            </a:r>
          </a:p>
        </p:txBody>
      </p:sp>
      <p:grpSp>
        <p:nvGrpSpPr>
          <p:cNvPr id="7" name="Group 6"/>
          <p:cNvGrpSpPr/>
          <p:nvPr/>
        </p:nvGrpSpPr>
        <p:grpSpPr>
          <a:xfrm>
            <a:off x="3886200" y="2133600"/>
            <a:ext cx="1219200" cy="2057400"/>
            <a:chOff x="3810000" y="2971800"/>
            <a:chExt cx="1219200" cy="2057400"/>
          </a:xfrm>
        </p:grpSpPr>
        <p:sp>
          <p:nvSpPr>
            <p:cNvPr id="5" name="Right Arrow 4"/>
            <p:cNvSpPr/>
            <p:nvPr/>
          </p:nvSpPr>
          <p:spPr>
            <a:xfrm>
              <a:off x="3810000" y="2971800"/>
              <a:ext cx="1219200" cy="2057400"/>
            </a:xfrm>
            <a:prstGeom prst="rightArrow">
              <a:avLst>
                <a:gd name="adj1" fmla="val 71227"/>
                <a:gd name="adj2" fmla="val 4776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3810000" y="3371671"/>
              <a:ext cx="1066800" cy="1200329"/>
            </a:xfrm>
            <a:prstGeom prst="rect">
              <a:avLst/>
            </a:prstGeom>
            <a:noFill/>
          </p:spPr>
          <p:txBody>
            <a:bodyPr wrap="square" rtlCol="0">
              <a:spAutoFit/>
            </a:bodyPr>
            <a:lstStyle/>
            <a:p>
              <a:r>
                <a:rPr lang="en-US" dirty="0" err="1" smtClean="0">
                  <a:solidFill>
                    <a:schemeClr val="bg1"/>
                  </a:solidFill>
                  <a:effectLst>
                    <a:outerShdw blurRad="38100" dist="38100" dir="2700000" algn="tl">
                      <a:srgbClr val="000000">
                        <a:alpha val="43137"/>
                      </a:srgbClr>
                    </a:outerShdw>
                  </a:effectLst>
                </a:rPr>
                <a:t>Kepala</a:t>
              </a:r>
              <a:r>
                <a:rPr lang="en-US" dirty="0" smtClean="0">
                  <a:solidFill>
                    <a:schemeClr val="bg1"/>
                  </a:solidFill>
                  <a:effectLst>
                    <a:outerShdw blurRad="38100" dist="38100" dir="2700000" algn="tl">
                      <a:srgbClr val="000000">
                        <a:alpha val="43137"/>
                      </a:srgbClr>
                    </a:outerShdw>
                  </a:effectLst>
                </a:rPr>
                <a:t> Daerah </a:t>
              </a:r>
              <a:r>
                <a:rPr lang="en-US" dirty="0" err="1" smtClean="0">
                  <a:solidFill>
                    <a:schemeClr val="bg1"/>
                  </a:solidFill>
                  <a:effectLst>
                    <a:outerShdw blurRad="38100" dist="38100" dir="2700000" algn="tl">
                      <a:srgbClr val="000000">
                        <a:alpha val="43137"/>
                      </a:srgbClr>
                    </a:outerShdw>
                  </a:effectLst>
                </a:rPr>
                <a:t>Terpilih</a:t>
              </a:r>
              <a:r>
                <a:rPr lang="en-US" dirty="0" smtClean="0">
                  <a:solidFill>
                    <a:schemeClr val="bg1"/>
                  </a:solidFill>
                  <a:effectLst>
                    <a:outerShdw blurRad="38100" dist="38100" dir="2700000" algn="tl">
                      <a:srgbClr val="000000">
                        <a:alpha val="43137"/>
                      </a:srgbClr>
                    </a:outerShdw>
                  </a:effectLst>
                </a:rPr>
                <a:t> </a:t>
              </a:r>
              <a:r>
                <a:rPr lang="en-US" dirty="0" err="1" smtClean="0">
                  <a:solidFill>
                    <a:schemeClr val="bg1"/>
                  </a:solidFill>
                  <a:effectLst>
                    <a:outerShdw blurRad="38100" dist="38100" dir="2700000" algn="tl">
                      <a:srgbClr val="000000">
                        <a:alpha val="43137"/>
                      </a:srgbClr>
                    </a:outerShdw>
                  </a:effectLst>
                </a:rPr>
                <a:t>Dilantik</a:t>
              </a:r>
              <a:endParaRPr lang="en-US" dirty="0">
                <a:solidFill>
                  <a:schemeClr val="bg1"/>
                </a:solidFill>
                <a:effectLst>
                  <a:outerShdw blurRad="38100" dist="38100" dir="2700000" algn="tl">
                    <a:srgbClr val="000000">
                      <a:alpha val="43137"/>
                    </a:srgbClr>
                  </a:outerShdw>
                </a:effectLst>
              </a:endParaRPr>
            </a:p>
          </p:txBody>
        </p:sp>
      </p:grpSp>
      <p:sp>
        <p:nvSpPr>
          <p:cNvPr id="8" name="Left-Right Arrow 7"/>
          <p:cNvSpPr/>
          <p:nvPr/>
        </p:nvSpPr>
        <p:spPr>
          <a:xfrm>
            <a:off x="3710609" y="4238387"/>
            <a:ext cx="1447800" cy="990600"/>
          </a:xfrm>
          <a:prstGeom prst="leftRightArrow">
            <a:avLst/>
          </a:prstGeom>
          <a:solidFill>
            <a:srgbClr val="C00000"/>
          </a:solidFill>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solidFill>
                  <a:schemeClr val="bg1"/>
                </a:solidFill>
              </a:rPr>
              <a:t>Unforeseen  causes</a:t>
            </a:r>
            <a:endParaRPr lang="en-US" sz="1200" dirty="0">
              <a:solidFill>
                <a:schemeClr val="bg1"/>
              </a:solidFill>
            </a:endParaRPr>
          </a:p>
        </p:txBody>
      </p:sp>
      <p:sp>
        <p:nvSpPr>
          <p:cNvPr id="9" name="TextBox 8"/>
          <p:cNvSpPr txBox="1"/>
          <p:nvPr/>
        </p:nvSpPr>
        <p:spPr>
          <a:xfrm>
            <a:off x="76200" y="5867400"/>
            <a:ext cx="3733800" cy="646331"/>
          </a:xfrm>
          <a:prstGeom prst="rect">
            <a:avLst/>
          </a:prstGeom>
          <a:solidFill>
            <a:srgbClr val="C00000"/>
          </a:solidFill>
        </p:spPr>
        <p:txBody>
          <a:bodyPr wrap="square" rtlCol="0">
            <a:spAutoFit/>
          </a:bodyPr>
          <a:lstStyle/>
          <a:p>
            <a:r>
              <a:rPr lang="en-US" dirty="0" smtClean="0">
                <a:solidFill>
                  <a:schemeClr val="bg1"/>
                </a:solidFill>
              </a:rPr>
              <a:t>KEBUTUHAN “PLACE &amp; PEOPLE PROSPERITY”</a:t>
            </a:r>
            <a:endParaRPr lang="en-US" dirty="0">
              <a:solidFill>
                <a:schemeClr val="bg1"/>
              </a:solidFill>
            </a:endParaRPr>
          </a:p>
        </p:txBody>
      </p:sp>
    </p:spTree>
    <p:extLst>
      <p:ext uri="{BB962C8B-B14F-4D97-AF65-F5344CB8AC3E}">
        <p14:creationId xmlns:p14="http://schemas.microsoft.com/office/powerpoint/2010/main" val="1218817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anim calcmode="lin" valueType="num">
                                      <p:cBhvr>
                                        <p:cTn id="14" dur="1000" fill="hold"/>
                                        <p:tgtEl>
                                          <p:spTgt spid="7"/>
                                        </p:tgtEl>
                                        <p:attrNameLst>
                                          <p:attrName>ppt_x</p:attrName>
                                        </p:attrNameLst>
                                      </p:cBhvr>
                                      <p:tavLst>
                                        <p:tav tm="0">
                                          <p:val>
                                            <p:strVal val="#ppt_x"/>
                                          </p:val>
                                        </p:tav>
                                        <p:tav tm="100000">
                                          <p:val>
                                            <p:strVal val="#ppt_x"/>
                                          </p:val>
                                        </p:tav>
                                      </p:tavLst>
                                    </p:anim>
                                    <p:anim calcmode="lin" valueType="num">
                                      <p:cBhvr>
                                        <p:cTn id="1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circle(in)">
                                      <p:cBhvr>
                                        <p:cTn id="20" dur="20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8" grpId="0" animBg="1"/>
      <p:bldP spid="9"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281354" y="228601"/>
            <a:ext cx="8440615" cy="1190625"/>
          </a:xfrm>
          <a:solidFill>
            <a:schemeClr val="tx1"/>
          </a:solidFill>
        </p:spPr>
        <p:txBody>
          <a:bodyPr>
            <a:normAutofit fontScale="90000"/>
          </a:bodyPr>
          <a:lstStyle/>
          <a:p>
            <a:pPr>
              <a:lnSpc>
                <a:spcPct val="80000"/>
              </a:lnSpc>
            </a:pPr>
            <a:r>
              <a:rPr lang="en-US" sz="3600" dirty="0" err="1">
                <a:solidFill>
                  <a:schemeClr val="bg1"/>
                </a:solidFill>
              </a:rPr>
              <a:t>Padanan</a:t>
            </a:r>
            <a:r>
              <a:rPr lang="en-US" sz="3600" dirty="0">
                <a:solidFill>
                  <a:schemeClr val="bg1"/>
                </a:solidFill>
              </a:rPr>
              <a:t> </a:t>
            </a:r>
            <a:r>
              <a:rPr lang="en-US" sz="3600" dirty="0" err="1">
                <a:solidFill>
                  <a:schemeClr val="bg1"/>
                </a:solidFill>
              </a:rPr>
              <a:t>Substansi</a:t>
            </a:r>
            <a:r>
              <a:rPr lang="en-US" sz="3600" dirty="0">
                <a:solidFill>
                  <a:schemeClr val="bg1"/>
                </a:solidFill>
              </a:rPr>
              <a:t> </a:t>
            </a:r>
            <a:r>
              <a:rPr lang="en-US" sz="3600" dirty="0" err="1">
                <a:solidFill>
                  <a:schemeClr val="bg1"/>
                </a:solidFill>
              </a:rPr>
              <a:t>Perencanaan</a:t>
            </a:r>
            <a:r>
              <a:rPr lang="en-US" sz="3600" dirty="0">
                <a:solidFill>
                  <a:schemeClr val="bg1"/>
                </a:solidFill>
              </a:rPr>
              <a:t> &amp; </a:t>
            </a:r>
            <a:r>
              <a:rPr lang="en-US" sz="3600" dirty="0" err="1">
                <a:solidFill>
                  <a:schemeClr val="bg1"/>
                </a:solidFill>
              </a:rPr>
              <a:t>Dokumen</a:t>
            </a:r>
            <a:r>
              <a:rPr lang="en-US" sz="3600" dirty="0">
                <a:solidFill>
                  <a:schemeClr val="bg1"/>
                </a:solidFill>
              </a:rPr>
              <a:t> </a:t>
            </a:r>
            <a:r>
              <a:rPr lang="en-US" sz="3600" dirty="0" err="1">
                <a:solidFill>
                  <a:schemeClr val="bg1"/>
                </a:solidFill>
              </a:rPr>
              <a:t>Rencana</a:t>
            </a:r>
            <a:r>
              <a:rPr lang="en-US" sz="3600" dirty="0">
                <a:solidFill>
                  <a:schemeClr val="bg1"/>
                </a:solidFill>
              </a:rPr>
              <a:t> </a:t>
            </a:r>
            <a:br>
              <a:rPr lang="en-US" sz="3600" dirty="0">
                <a:solidFill>
                  <a:schemeClr val="bg1"/>
                </a:solidFill>
              </a:rPr>
            </a:br>
            <a:r>
              <a:rPr lang="en-US" sz="2800" dirty="0">
                <a:solidFill>
                  <a:schemeClr val="bg1"/>
                </a:solidFill>
              </a:rPr>
              <a:t>(</a:t>
            </a:r>
            <a:r>
              <a:rPr lang="en-US" sz="2800" dirty="0" err="1">
                <a:solidFill>
                  <a:schemeClr val="bg1"/>
                </a:solidFill>
              </a:rPr>
              <a:t>disesuaikan</a:t>
            </a:r>
            <a:r>
              <a:rPr lang="en-US" sz="2800" dirty="0">
                <a:solidFill>
                  <a:schemeClr val="bg1"/>
                </a:solidFill>
              </a:rPr>
              <a:t> </a:t>
            </a:r>
            <a:r>
              <a:rPr lang="en-US" sz="2800" dirty="0" err="1">
                <a:solidFill>
                  <a:schemeClr val="bg1"/>
                </a:solidFill>
              </a:rPr>
              <a:t>dengan</a:t>
            </a:r>
            <a:r>
              <a:rPr lang="en-US" sz="2800" dirty="0">
                <a:solidFill>
                  <a:schemeClr val="bg1"/>
                </a:solidFill>
              </a:rPr>
              <a:t> UU No. 25 </a:t>
            </a:r>
            <a:r>
              <a:rPr lang="en-US" sz="2800" dirty="0" err="1">
                <a:solidFill>
                  <a:schemeClr val="bg1"/>
                </a:solidFill>
              </a:rPr>
              <a:t>tahun</a:t>
            </a:r>
            <a:r>
              <a:rPr lang="en-US" sz="2800" dirty="0">
                <a:solidFill>
                  <a:schemeClr val="bg1"/>
                </a:solidFill>
              </a:rPr>
              <a:t> 2004 </a:t>
            </a:r>
            <a:r>
              <a:rPr lang="en-US" sz="2800" dirty="0" smtClean="0">
                <a:solidFill>
                  <a:schemeClr val="bg1"/>
                </a:solidFill>
              </a:rPr>
              <a:t>&amp; PP No. 8/2008)</a:t>
            </a:r>
            <a:endParaRPr lang="en-US" sz="2800" dirty="0">
              <a:solidFill>
                <a:schemeClr val="bg1"/>
              </a:solidFill>
            </a:endParaRPr>
          </a:p>
        </p:txBody>
      </p:sp>
      <p:sp>
        <p:nvSpPr>
          <p:cNvPr id="64515" name="Rectangle 3"/>
          <p:cNvSpPr>
            <a:spLocks noChangeArrowheads="1"/>
          </p:cNvSpPr>
          <p:nvPr/>
        </p:nvSpPr>
        <p:spPr bwMode="auto">
          <a:xfrm>
            <a:off x="990600" y="3581400"/>
            <a:ext cx="2133600" cy="2133600"/>
          </a:xfrm>
          <a:prstGeom prst="rect">
            <a:avLst/>
          </a:prstGeom>
          <a:solidFill>
            <a:schemeClr val="bg2"/>
          </a:solidFill>
          <a:ln w="28575" cap="sq">
            <a:solidFill>
              <a:schemeClr val="hlink"/>
            </a:solidFill>
            <a:miter lim="800000"/>
            <a:headEnd type="none" w="sm" len="sm"/>
            <a:tailEnd type="none" w="sm" len="sm"/>
          </a:ln>
          <a:effectLst/>
        </p:spPr>
        <p:txBody>
          <a:bodyPr wrap="none" anchor="ctr"/>
          <a:lstStyle/>
          <a:p>
            <a:endParaRPr lang="en-US"/>
          </a:p>
        </p:txBody>
      </p:sp>
      <p:sp>
        <p:nvSpPr>
          <p:cNvPr id="64516" name="Text Box 4"/>
          <p:cNvSpPr txBox="1">
            <a:spLocks noChangeArrowheads="1"/>
          </p:cNvSpPr>
          <p:nvPr/>
        </p:nvSpPr>
        <p:spPr bwMode="auto">
          <a:xfrm>
            <a:off x="1447800" y="1676401"/>
            <a:ext cx="1066800" cy="415925"/>
          </a:xfrm>
          <a:prstGeom prst="rect">
            <a:avLst/>
          </a:prstGeom>
          <a:noFill/>
          <a:ln w="19050" cap="sq">
            <a:solidFill>
              <a:schemeClr val="tx1"/>
            </a:solidFill>
            <a:miter lim="800000"/>
            <a:headEnd type="none" w="sm" len="sm"/>
            <a:tailEnd type="none" w="sm" len="sm"/>
          </a:ln>
          <a:effectLst/>
        </p:spPr>
        <p:txBody>
          <a:bodyPr>
            <a:spAutoFit/>
          </a:bodyPr>
          <a:lstStyle/>
          <a:p>
            <a:pPr algn="ctr" eaLnBrk="1" hangingPunct="1">
              <a:spcBef>
                <a:spcPct val="50000"/>
              </a:spcBef>
            </a:pPr>
            <a:r>
              <a:rPr lang="en-US" sz="2000" b="1">
                <a:latin typeface="Times New Roman" pitchFamily="18" charset="0"/>
              </a:rPr>
              <a:t>Visi</a:t>
            </a:r>
          </a:p>
        </p:txBody>
      </p:sp>
      <p:sp>
        <p:nvSpPr>
          <p:cNvPr id="64517" name="Text Box 5"/>
          <p:cNvSpPr txBox="1">
            <a:spLocks noChangeArrowheads="1"/>
          </p:cNvSpPr>
          <p:nvPr/>
        </p:nvSpPr>
        <p:spPr bwMode="auto">
          <a:xfrm>
            <a:off x="1447800" y="2362201"/>
            <a:ext cx="1066800" cy="415925"/>
          </a:xfrm>
          <a:prstGeom prst="rect">
            <a:avLst/>
          </a:prstGeom>
          <a:noFill/>
          <a:ln w="19050" cap="sq">
            <a:solidFill>
              <a:schemeClr val="tx1"/>
            </a:solidFill>
            <a:miter lim="800000"/>
            <a:headEnd type="none" w="sm" len="sm"/>
            <a:tailEnd type="none" w="sm" len="sm"/>
          </a:ln>
          <a:effectLst/>
        </p:spPr>
        <p:txBody>
          <a:bodyPr>
            <a:spAutoFit/>
          </a:bodyPr>
          <a:lstStyle/>
          <a:p>
            <a:pPr algn="ctr" eaLnBrk="1" hangingPunct="1">
              <a:spcBef>
                <a:spcPct val="50000"/>
              </a:spcBef>
            </a:pPr>
            <a:r>
              <a:rPr lang="en-US" sz="2000" b="1">
                <a:latin typeface="Times New Roman" pitchFamily="18" charset="0"/>
              </a:rPr>
              <a:t>Misi</a:t>
            </a:r>
          </a:p>
        </p:txBody>
      </p:sp>
      <p:sp>
        <p:nvSpPr>
          <p:cNvPr id="64518" name="Text Box 6"/>
          <p:cNvSpPr txBox="1">
            <a:spLocks noChangeArrowheads="1"/>
          </p:cNvSpPr>
          <p:nvPr/>
        </p:nvSpPr>
        <p:spPr bwMode="auto">
          <a:xfrm>
            <a:off x="990600" y="3048001"/>
            <a:ext cx="2133600" cy="400110"/>
          </a:xfrm>
          <a:prstGeom prst="rect">
            <a:avLst/>
          </a:prstGeom>
          <a:noFill/>
          <a:ln w="19050" cap="sq">
            <a:solidFill>
              <a:schemeClr val="tx1"/>
            </a:solidFill>
            <a:miter lim="800000"/>
            <a:headEnd type="none" w="sm" len="sm"/>
            <a:tailEnd type="none" w="sm" len="sm"/>
          </a:ln>
          <a:effectLst/>
        </p:spPr>
        <p:txBody>
          <a:bodyPr wrap="square">
            <a:spAutoFit/>
          </a:bodyPr>
          <a:lstStyle/>
          <a:p>
            <a:pPr algn="ctr" eaLnBrk="1" hangingPunct="1">
              <a:spcBef>
                <a:spcPct val="50000"/>
              </a:spcBef>
            </a:pPr>
            <a:r>
              <a:rPr lang="en-US" sz="2000" b="1" dirty="0" err="1" smtClean="0">
                <a:latin typeface="Times New Roman" pitchFamily="18" charset="0"/>
              </a:rPr>
              <a:t>Tujuan</a:t>
            </a:r>
            <a:r>
              <a:rPr lang="en-US" sz="2000" b="1" dirty="0" smtClean="0">
                <a:latin typeface="Times New Roman" pitchFamily="18" charset="0"/>
              </a:rPr>
              <a:t>/</a:t>
            </a:r>
            <a:r>
              <a:rPr lang="en-US" sz="2000" b="1" dirty="0" err="1" smtClean="0">
                <a:latin typeface="Times New Roman" pitchFamily="18" charset="0"/>
              </a:rPr>
              <a:t>Sasaran</a:t>
            </a:r>
            <a:endParaRPr lang="en-US" sz="2000" b="1" dirty="0">
              <a:latin typeface="Times New Roman" pitchFamily="18" charset="0"/>
            </a:endParaRPr>
          </a:p>
        </p:txBody>
      </p:sp>
      <p:sp>
        <p:nvSpPr>
          <p:cNvPr id="64519" name="Text Box 7"/>
          <p:cNvSpPr txBox="1">
            <a:spLocks noChangeArrowheads="1"/>
          </p:cNvSpPr>
          <p:nvPr/>
        </p:nvSpPr>
        <p:spPr bwMode="auto">
          <a:xfrm>
            <a:off x="1447800" y="3733801"/>
            <a:ext cx="1143000" cy="415925"/>
          </a:xfrm>
          <a:prstGeom prst="rect">
            <a:avLst/>
          </a:prstGeom>
          <a:noFill/>
          <a:ln w="19050" cap="sq">
            <a:solidFill>
              <a:schemeClr val="tx1"/>
            </a:solidFill>
            <a:miter lim="800000"/>
            <a:headEnd type="none" w="sm" len="sm"/>
            <a:tailEnd type="none" w="sm" len="sm"/>
          </a:ln>
          <a:effectLst/>
        </p:spPr>
        <p:txBody>
          <a:bodyPr>
            <a:spAutoFit/>
          </a:bodyPr>
          <a:lstStyle/>
          <a:p>
            <a:pPr algn="ctr" eaLnBrk="1" hangingPunct="1">
              <a:spcBef>
                <a:spcPct val="50000"/>
              </a:spcBef>
            </a:pPr>
            <a:r>
              <a:rPr lang="en-US" sz="2000" b="1">
                <a:latin typeface="Times New Roman" pitchFamily="18" charset="0"/>
              </a:rPr>
              <a:t>Strategi</a:t>
            </a:r>
          </a:p>
        </p:txBody>
      </p:sp>
      <p:sp>
        <p:nvSpPr>
          <p:cNvPr id="64520" name="Text Box 8"/>
          <p:cNvSpPr txBox="1">
            <a:spLocks noChangeArrowheads="1"/>
          </p:cNvSpPr>
          <p:nvPr/>
        </p:nvSpPr>
        <p:spPr bwMode="auto">
          <a:xfrm>
            <a:off x="1371600" y="4495801"/>
            <a:ext cx="1447800" cy="415925"/>
          </a:xfrm>
          <a:prstGeom prst="rect">
            <a:avLst/>
          </a:prstGeom>
          <a:noFill/>
          <a:ln w="19050" cap="sq">
            <a:solidFill>
              <a:schemeClr val="tx1"/>
            </a:solidFill>
            <a:miter lim="800000"/>
            <a:headEnd type="none" w="sm" len="sm"/>
            <a:tailEnd type="none" w="sm" len="sm"/>
          </a:ln>
          <a:effectLst/>
        </p:spPr>
        <p:txBody>
          <a:bodyPr>
            <a:spAutoFit/>
          </a:bodyPr>
          <a:lstStyle/>
          <a:p>
            <a:pPr algn="ctr" eaLnBrk="1" hangingPunct="1">
              <a:spcBef>
                <a:spcPct val="50000"/>
              </a:spcBef>
            </a:pPr>
            <a:r>
              <a:rPr lang="en-US" sz="2000" b="1">
                <a:latin typeface="Times New Roman" pitchFamily="18" charset="0"/>
              </a:rPr>
              <a:t>Kebijakan</a:t>
            </a:r>
          </a:p>
        </p:txBody>
      </p:sp>
      <p:sp>
        <p:nvSpPr>
          <p:cNvPr id="64521" name="Text Box 9"/>
          <p:cNvSpPr txBox="1">
            <a:spLocks noChangeArrowheads="1"/>
          </p:cNvSpPr>
          <p:nvPr/>
        </p:nvSpPr>
        <p:spPr bwMode="auto">
          <a:xfrm>
            <a:off x="1371600" y="5105401"/>
            <a:ext cx="1447800" cy="415925"/>
          </a:xfrm>
          <a:prstGeom prst="rect">
            <a:avLst/>
          </a:prstGeom>
          <a:noFill/>
          <a:ln w="19050" cap="sq">
            <a:solidFill>
              <a:schemeClr val="tx1"/>
            </a:solidFill>
            <a:miter lim="800000"/>
            <a:headEnd type="none" w="sm" len="sm"/>
            <a:tailEnd type="none" w="sm" len="sm"/>
          </a:ln>
          <a:effectLst/>
        </p:spPr>
        <p:txBody>
          <a:bodyPr>
            <a:spAutoFit/>
          </a:bodyPr>
          <a:lstStyle/>
          <a:p>
            <a:pPr algn="ctr" eaLnBrk="1" hangingPunct="1">
              <a:spcBef>
                <a:spcPct val="50000"/>
              </a:spcBef>
            </a:pPr>
            <a:r>
              <a:rPr lang="en-US" sz="2000" b="1">
                <a:latin typeface="Times New Roman" pitchFamily="18" charset="0"/>
              </a:rPr>
              <a:t>Program</a:t>
            </a:r>
          </a:p>
        </p:txBody>
      </p:sp>
      <p:sp>
        <p:nvSpPr>
          <p:cNvPr id="64522" name="Text Box 10"/>
          <p:cNvSpPr txBox="1">
            <a:spLocks noChangeArrowheads="1"/>
          </p:cNvSpPr>
          <p:nvPr/>
        </p:nvSpPr>
        <p:spPr bwMode="auto">
          <a:xfrm>
            <a:off x="1371600" y="5867401"/>
            <a:ext cx="1524000" cy="720725"/>
          </a:xfrm>
          <a:prstGeom prst="rect">
            <a:avLst/>
          </a:prstGeom>
          <a:noFill/>
          <a:ln w="19050" cap="sq">
            <a:solidFill>
              <a:schemeClr val="tx1"/>
            </a:solidFill>
            <a:miter lim="800000"/>
            <a:headEnd type="none" w="sm" len="sm"/>
            <a:tailEnd type="none" w="sm" len="sm"/>
          </a:ln>
          <a:effectLst/>
        </p:spPr>
        <p:txBody>
          <a:bodyPr>
            <a:spAutoFit/>
          </a:bodyPr>
          <a:lstStyle/>
          <a:p>
            <a:pPr algn="ctr" eaLnBrk="1" hangingPunct="1">
              <a:spcBef>
                <a:spcPct val="50000"/>
              </a:spcBef>
            </a:pPr>
            <a:r>
              <a:rPr lang="en-US" sz="2000" b="1">
                <a:latin typeface="Times New Roman" pitchFamily="18" charset="0"/>
              </a:rPr>
              <a:t>Anggaran &amp; Kegiatan</a:t>
            </a:r>
          </a:p>
        </p:txBody>
      </p:sp>
      <p:sp>
        <p:nvSpPr>
          <p:cNvPr id="64523" name="Line 11"/>
          <p:cNvSpPr>
            <a:spLocks noChangeShapeType="1"/>
          </p:cNvSpPr>
          <p:nvPr/>
        </p:nvSpPr>
        <p:spPr bwMode="auto">
          <a:xfrm>
            <a:off x="1981200" y="2133600"/>
            <a:ext cx="0" cy="228600"/>
          </a:xfrm>
          <a:prstGeom prst="line">
            <a:avLst/>
          </a:prstGeom>
          <a:noFill/>
          <a:ln w="28575" cap="sq">
            <a:solidFill>
              <a:schemeClr val="tx1"/>
            </a:solidFill>
            <a:round/>
            <a:headEnd type="none" w="sm" len="sm"/>
            <a:tailEnd type="triangle" w="sm" len="sm"/>
          </a:ln>
          <a:effectLst/>
        </p:spPr>
        <p:txBody>
          <a:bodyPr wrap="none"/>
          <a:lstStyle/>
          <a:p>
            <a:endParaRPr lang="en-US"/>
          </a:p>
        </p:txBody>
      </p:sp>
      <p:sp>
        <p:nvSpPr>
          <p:cNvPr id="64524" name="Line 12"/>
          <p:cNvSpPr>
            <a:spLocks noChangeShapeType="1"/>
          </p:cNvSpPr>
          <p:nvPr/>
        </p:nvSpPr>
        <p:spPr bwMode="auto">
          <a:xfrm>
            <a:off x="1981200" y="2819400"/>
            <a:ext cx="0" cy="228600"/>
          </a:xfrm>
          <a:prstGeom prst="line">
            <a:avLst/>
          </a:prstGeom>
          <a:noFill/>
          <a:ln w="28575" cap="sq">
            <a:solidFill>
              <a:schemeClr val="tx1"/>
            </a:solidFill>
            <a:round/>
            <a:headEnd type="none" w="sm" len="sm"/>
            <a:tailEnd type="triangle" w="sm" len="sm"/>
          </a:ln>
          <a:effectLst/>
        </p:spPr>
        <p:txBody>
          <a:bodyPr wrap="none"/>
          <a:lstStyle/>
          <a:p>
            <a:endParaRPr lang="en-US"/>
          </a:p>
        </p:txBody>
      </p:sp>
      <p:sp>
        <p:nvSpPr>
          <p:cNvPr id="64525" name="Line 13"/>
          <p:cNvSpPr>
            <a:spLocks noChangeShapeType="1"/>
          </p:cNvSpPr>
          <p:nvPr/>
        </p:nvSpPr>
        <p:spPr bwMode="auto">
          <a:xfrm>
            <a:off x="1981200" y="3505200"/>
            <a:ext cx="0" cy="228600"/>
          </a:xfrm>
          <a:prstGeom prst="line">
            <a:avLst/>
          </a:prstGeom>
          <a:noFill/>
          <a:ln w="28575" cap="sq">
            <a:solidFill>
              <a:schemeClr val="tx1"/>
            </a:solidFill>
            <a:round/>
            <a:headEnd type="none" w="sm" len="sm"/>
            <a:tailEnd type="triangle" w="sm" len="sm"/>
          </a:ln>
          <a:effectLst/>
        </p:spPr>
        <p:txBody>
          <a:bodyPr wrap="none"/>
          <a:lstStyle/>
          <a:p>
            <a:endParaRPr lang="en-US"/>
          </a:p>
        </p:txBody>
      </p:sp>
      <p:sp>
        <p:nvSpPr>
          <p:cNvPr id="64526" name="Line 14"/>
          <p:cNvSpPr>
            <a:spLocks noChangeShapeType="1"/>
          </p:cNvSpPr>
          <p:nvPr/>
        </p:nvSpPr>
        <p:spPr bwMode="auto">
          <a:xfrm>
            <a:off x="1981200" y="4114800"/>
            <a:ext cx="0" cy="381000"/>
          </a:xfrm>
          <a:prstGeom prst="line">
            <a:avLst/>
          </a:prstGeom>
          <a:noFill/>
          <a:ln w="28575" cap="sq">
            <a:solidFill>
              <a:schemeClr val="tx1"/>
            </a:solidFill>
            <a:round/>
            <a:headEnd type="none" w="sm" len="sm"/>
            <a:tailEnd type="triangle" w="sm" len="sm"/>
          </a:ln>
          <a:effectLst/>
        </p:spPr>
        <p:txBody>
          <a:bodyPr wrap="none"/>
          <a:lstStyle/>
          <a:p>
            <a:endParaRPr lang="en-US"/>
          </a:p>
        </p:txBody>
      </p:sp>
      <p:sp>
        <p:nvSpPr>
          <p:cNvPr id="64527" name="Line 15"/>
          <p:cNvSpPr>
            <a:spLocks noChangeShapeType="1"/>
          </p:cNvSpPr>
          <p:nvPr/>
        </p:nvSpPr>
        <p:spPr bwMode="auto">
          <a:xfrm>
            <a:off x="1981200" y="4953000"/>
            <a:ext cx="0" cy="228600"/>
          </a:xfrm>
          <a:prstGeom prst="line">
            <a:avLst/>
          </a:prstGeom>
          <a:noFill/>
          <a:ln w="28575" cap="sq">
            <a:solidFill>
              <a:schemeClr val="tx1"/>
            </a:solidFill>
            <a:round/>
            <a:headEnd type="none" w="sm" len="sm"/>
            <a:tailEnd type="triangle" w="sm" len="sm"/>
          </a:ln>
          <a:effectLst/>
        </p:spPr>
        <p:txBody>
          <a:bodyPr wrap="none"/>
          <a:lstStyle/>
          <a:p>
            <a:endParaRPr lang="en-US"/>
          </a:p>
        </p:txBody>
      </p:sp>
      <p:sp>
        <p:nvSpPr>
          <p:cNvPr id="64528" name="Line 16"/>
          <p:cNvSpPr>
            <a:spLocks noChangeShapeType="1"/>
          </p:cNvSpPr>
          <p:nvPr/>
        </p:nvSpPr>
        <p:spPr bwMode="auto">
          <a:xfrm>
            <a:off x="1981200" y="5486400"/>
            <a:ext cx="0" cy="381000"/>
          </a:xfrm>
          <a:prstGeom prst="line">
            <a:avLst/>
          </a:prstGeom>
          <a:noFill/>
          <a:ln w="28575" cap="sq">
            <a:solidFill>
              <a:schemeClr val="tx1"/>
            </a:solidFill>
            <a:round/>
            <a:headEnd type="none" w="sm" len="sm"/>
            <a:tailEnd type="triangle" w="sm" len="sm"/>
          </a:ln>
          <a:effectLst/>
        </p:spPr>
        <p:txBody>
          <a:bodyPr wrap="none"/>
          <a:lstStyle/>
          <a:p>
            <a:endParaRPr lang="en-US"/>
          </a:p>
        </p:txBody>
      </p:sp>
      <p:sp>
        <p:nvSpPr>
          <p:cNvPr id="64529" name="Text Box 17"/>
          <p:cNvSpPr txBox="1">
            <a:spLocks noChangeArrowheads="1"/>
          </p:cNvSpPr>
          <p:nvPr/>
        </p:nvSpPr>
        <p:spPr bwMode="auto">
          <a:xfrm>
            <a:off x="3657600" y="2120205"/>
            <a:ext cx="2590800" cy="1015663"/>
          </a:xfrm>
          <a:prstGeom prst="rect">
            <a:avLst/>
          </a:prstGeom>
          <a:noFill/>
          <a:ln w="12700" cap="sq">
            <a:noFill/>
            <a:miter lim="800000"/>
            <a:headEnd type="none" w="sm" len="sm"/>
            <a:tailEnd type="none" w="sm" len="sm"/>
          </a:ln>
          <a:effectLst/>
        </p:spPr>
        <p:txBody>
          <a:bodyPr>
            <a:spAutoFit/>
          </a:bodyPr>
          <a:lstStyle/>
          <a:p>
            <a:pPr eaLnBrk="1" hangingPunct="1">
              <a:spcBef>
                <a:spcPct val="50000"/>
              </a:spcBef>
            </a:pPr>
            <a:r>
              <a:rPr lang="en-US" sz="2400" dirty="0" smtClean="0">
                <a:latin typeface="Times New Roman" pitchFamily="18" charset="0"/>
              </a:rPr>
              <a:t>RPJP Daerah</a:t>
            </a:r>
            <a:endParaRPr lang="en-US" sz="2400" dirty="0">
              <a:latin typeface="Times New Roman" pitchFamily="18" charset="0"/>
            </a:endParaRPr>
          </a:p>
          <a:p>
            <a:pPr eaLnBrk="1" hangingPunct="1">
              <a:spcBef>
                <a:spcPct val="50000"/>
              </a:spcBef>
            </a:pPr>
            <a:r>
              <a:rPr lang="en-US" sz="2400" dirty="0">
                <a:latin typeface="Times New Roman" pitchFamily="18" charset="0"/>
              </a:rPr>
              <a:t>RTRW </a:t>
            </a:r>
            <a:r>
              <a:rPr lang="en-US" sz="2400" dirty="0" smtClean="0">
                <a:latin typeface="Times New Roman" pitchFamily="18" charset="0"/>
              </a:rPr>
              <a:t>P</a:t>
            </a:r>
            <a:endParaRPr lang="en-US" sz="2400" dirty="0">
              <a:latin typeface="Times New Roman" pitchFamily="18" charset="0"/>
            </a:endParaRPr>
          </a:p>
        </p:txBody>
      </p:sp>
      <p:sp>
        <p:nvSpPr>
          <p:cNvPr id="64530" name="Text Box 18"/>
          <p:cNvSpPr txBox="1">
            <a:spLocks noChangeArrowheads="1"/>
          </p:cNvSpPr>
          <p:nvPr/>
        </p:nvSpPr>
        <p:spPr bwMode="auto">
          <a:xfrm>
            <a:off x="3657600" y="4045803"/>
            <a:ext cx="2514600" cy="830997"/>
          </a:xfrm>
          <a:prstGeom prst="rect">
            <a:avLst/>
          </a:prstGeom>
          <a:noFill/>
          <a:ln w="12700" cap="sq">
            <a:noFill/>
            <a:miter lim="800000"/>
            <a:headEnd type="none" w="sm" len="sm"/>
            <a:tailEnd type="none" w="sm" len="sm"/>
          </a:ln>
          <a:effectLst/>
        </p:spPr>
        <p:txBody>
          <a:bodyPr>
            <a:spAutoFit/>
          </a:bodyPr>
          <a:lstStyle/>
          <a:p>
            <a:pPr eaLnBrk="1" hangingPunct="1">
              <a:spcBef>
                <a:spcPct val="50000"/>
              </a:spcBef>
            </a:pPr>
            <a:r>
              <a:rPr lang="en-US" sz="2400" dirty="0" smtClean="0">
                <a:latin typeface="Times New Roman" pitchFamily="18" charset="0"/>
              </a:rPr>
              <a:t>RPJM Daerah</a:t>
            </a:r>
            <a:r>
              <a:rPr lang="en-US" sz="2400" dirty="0">
                <a:latin typeface="Times New Roman" pitchFamily="18" charset="0"/>
              </a:rPr>
              <a:t> </a:t>
            </a:r>
            <a:r>
              <a:rPr lang="en-US" sz="2400" dirty="0" smtClean="0">
                <a:latin typeface="Times New Roman" pitchFamily="18" charset="0"/>
              </a:rPr>
              <a:t>+ </a:t>
            </a:r>
            <a:r>
              <a:rPr lang="en-US" sz="2400" dirty="0" err="1">
                <a:latin typeface="Times New Roman" pitchFamily="18" charset="0"/>
              </a:rPr>
              <a:t>Renstra</a:t>
            </a:r>
            <a:r>
              <a:rPr lang="en-US" sz="2400" dirty="0">
                <a:latin typeface="Times New Roman" pitchFamily="18" charset="0"/>
              </a:rPr>
              <a:t> </a:t>
            </a:r>
            <a:r>
              <a:rPr lang="en-US" sz="2400" dirty="0" smtClean="0">
                <a:latin typeface="Times New Roman" pitchFamily="18" charset="0"/>
              </a:rPr>
              <a:t>PD</a:t>
            </a:r>
            <a:endParaRPr lang="en-US" sz="2400" dirty="0">
              <a:latin typeface="Times New Roman" pitchFamily="18" charset="0"/>
            </a:endParaRPr>
          </a:p>
        </p:txBody>
      </p:sp>
      <p:sp>
        <p:nvSpPr>
          <p:cNvPr id="64531" name="Text Box 19"/>
          <p:cNvSpPr txBox="1">
            <a:spLocks noChangeArrowheads="1"/>
          </p:cNvSpPr>
          <p:nvPr/>
        </p:nvSpPr>
        <p:spPr bwMode="auto">
          <a:xfrm>
            <a:off x="3657600" y="5405735"/>
            <a:ext cx="2667000" cy="461665"/>
          </a:xfrm>
          <a:prstGeom prst="rect">
            <a:avLst/>
          </a:prstGeom>
          <a:noFill/>
          <a:ln w="12700" cap="sq">
            <a:noFill/>
            <a:miter lim="800000"/>
            <a:headEnd type="none" w="sm" len="sm"/>
            <a:tailEnd type="none" w="sm" len="sm"/>
          </a:ln>
          <a:effectLst/>
        </p:spPr>
        <p:txBody>
          <a:bodyPr>
            <a:spAutoFit/>
          </a:bodyPr>
          <a:lstStyle/>
          <a:p>
            <a:pPr eaLnBrk="1" hangingPunct="1">
              <a:spcBef>
                <a:spcPct val="50000"/>
              </a:spcBef>
            </a:pPr>
            <a:r>
              <a:rPr lang="en-US" sz="2400" dirty="0" smtClean="0">
                <a:latin typeface="Times New Roman" pitchFamily="18" charset="0"/>
              </a:rPr>
              <a:t>RKPD </a:t>
            </a:r>
            <a:r>
              <a:rPr lang="en-US" sz="2400" dirty="0">
                <a:latin typeface="Times New Roman" pitchFamily="18" charset="0"/>
              </a:rPr>
              <a:t>+ </a:t>
            </a:r>
            <a:r>
              <a:rPr lang="en-US" sz="2400" dirty="0" err="1">
                <a:latin typeface="Times New Roman" pitchFamily="18" charset="0"/>
              </a:rPr>
              <a:t>Renja</a:t>
            </a:r>
            <a:r>
              <a:rPr lang="en-US" sz="2400" dirty="0">
                <a:latin typeface="Times New Roman" pitchFamily="18" charset="0"/>
              </a:rPr>
              <a:t> </a:t>
            </a:r>
            <a:r>
              <a:rPr lang="en-US" sz="2400" dirty="0" smtClean="0">
                <a:latin typeface="Times New Roman" pitchFamily="18" charset="0"/>
              </a:rPr>
              <a:t>PD</a:t>
            </a:r>
            <a:endParaRPr lang="en-US" sz="2400" dirty="0">
              <a:latin typeface="Times New Roman" pitchFamily="18" charset="0"/>
            </a:endParaRPr>
          </a:p>
        </p:txBody>
      </p:sp>
      <p:sp>
        <p:nvSpPr>
          <p:cNvPr id="64532" name="AutoShape 20"/>
          <p:cNvSpPr>
            <a:spLocks/>
          </p:cNvSpPr>
          <p:nvPr/>
        </p:nvSpPr>
        <p:spPr bwMode="auto">
          <a:xfrm>
            <a:off x="2971800" y="1676400"/>
            <a:ext cx="685800" cy="2819400"/>
          </a:xfrm>
          <a:prstGeom prst="rightBrace">
            <a:avLst>
              <a:gd name="adj1" fmla="val 31624"/>
              <a:gd name="adj2" fmla="val 50000"/>
            </a:avLst>
          </a:prstGeom>
          <a:noFill/>
          <a:ln w="28575" cap="sq">
            <a:solidFill>
              <a:schemeClr val="tx1"/>
            </a:solidFill>
            <a:round/>
            <a:headEnd type="none" w="sm" len="sm"/>
            <a:tailEnd type="none" w="sm" len="sm"/>
          </a:ln>
          <a:effectLst/>
        </p:spPr>
        <p:txBody>
          <a:bodyPr wrap="none" anchor="ctr"/>
          <a:lstStyle/>
          <a:p>
            <a:endParaRPr lang="en-US"/>
          </a:p>
        </p:txBody>
      </p:sp>
      <p:sp>
        <p:nvSpPr>
          <p:cNvPr id="64533" name="AutoShape 21"/>
          <p:cNvSpPr>
            <a:spLocks/>
          </p:cNvSpPr>
          <p:nvPr/>
        </p:nvSpPr>
        <p:spPr bwMode="auto">
          <a:xfrm>
            <a:off x="3048000" y="3405743"/>
            <a:ext cx="609600" cy="1852057"/>
          </a:xfrm>
          <a:prstGeom prst="rightBrace">
            <a:avLst>
              <a:gd name="adj1" fmla="val 16346"/>
              <a:gd name="adj2" fmla="val 50000"/>
            </a:avLst>
          </a:prstGeom>
          <a:noFill/>
          <a:ln w="28575" cap="sq">
            <a:solidFill>
              <a:schemeClr val="accent2"/>
            </a:solidFill>
            <a:round/>
            <a:headEnd type="none" w="sm" len="sm"/>
            <a:tailEnd type="none" w="sm" len="sm"/>
          </a:ln>
          <a:effectLst/>
        </p:spPr>
        <p:txBody>
          <a:bodyPr wrap="none" anchor="ctr"/>
          <a:lstStyle/>
          <a:p>
            <a:endParaRPr lang="en-US"/>
          </a:p>
        </p:txBody>
      </p:sp>
      <p:sp>
        <p:nvSpPr>
          <p:cNvPr id="64534" name="AutoShape 22"/>
          <p:cNvSpPr>
            <a:spLocks/>
          </p:cNvSpPr>
          <p:nvPr/>
        </p:nvSpPr>
        <p:spPr bwMode="auto">
          <a:xfrm>
            <a:off x="3048000" y="5334000"/>
            <a:ext cx="533400" cy="685800"/>
          </a:xfrm>
          <a:prstGeom prst="rightBrace">
            <a:avLst>
              <a:gd name="adj1" fmla="val 9890"/>
              <a:gd name="adj2" fmla="val 50000"/>
            </a:avLst>
          </a:prstGeom>
          <a:noFill/>
          <a:ln w="28575" cap="sq">
            <a:solidFill>
              <a:schemeClr val="tx2"/>
            </a:solidFill>
            <a:round/>
            <a:headEnd type="none" w="sm" len="sm"/>
            <a:tailEnd type="none" w="sm" len="sm"/>
          </a:ln>
          <a:effectLst/>
        </p:spPr>
        <p:txBody>
          <a:bodyPr wrap="none" anchor="ctr"/>
          <a:lstStyle/>
          <a:p>
            <a:endParaRPr lang="en-US"/>
          </a:p>
        </p:txBody>
      </p:sp>
      <p:sp>
        <p:nvSpPr>
          <p:cNvPr id="64535" name="Text Box 23"/>
          <p:cNvSpPr txBox="1">
            <a:spLocks noChangeArrowheads="1"/>
          </p:cNvSpPr>
          <p:nvPr/>
        </p:nvSpPr>
        <p:spPr bwMode="auto">
          <a:xfrm>
            <a:off x="3810000" y="6019800"/>
            <a:ext cx="2667000" cy="457200"/>
          </a:xfrm>
          <a:prstGeom prst="rect">
            <a:avLst/>
          </a:prstGeom>
          <a:noFill/>
          <a:ln w="12700" cap="sq">
            <a:noFill/>
            <a:miter lim="800000"/>
            <a:headEnd type="none" w="sm" len="sm"/>
            <a:tailEnd type="none" w="sm" len="sm"/>
          </a:ln>
          <a:effectLst/>
        </p:spPr>
        <p:txBody>
          <a:bodyPr>
            <a:spAutoFit/>
          </a:bodyPr>
          <a:lstStyle/>
          <a:p>
            <a:pPr eaLnBrk="1" hangingPunct="1">
              <a:spcBef>
                <a:spcPct val="50000"/>
              </a:spcBef>
            </a:pPr>
            <a:r>
              <a:rPr lang="en-US" sz="2400">
                <a:latin typeface="Times New Roman" pitchFamily="18" charset="0"/>
              </a:rPr>
              <a:t>APBD</a:t>
            </a:r>
          </a:p>
        </p:txBody>
      </p:sp>
      <p:sp>
        <p:nvSpPr>
          <p:cNvPr id="64536" name="Line 24"/>
          <p:cNvSpPr>
            <a:spLocks noChangeShapeType="1"/>
          </p:cNvSpPr>
          <p:nvPr/>
        </p:nvSpPr>
        <p:spPr bwMode="auto">
          <a:xfrm>
            <a:off x="2895600" y="6248400"/>
            <a:ext cx="762000" cy="0"/>
          </a:xfrm>
          <a:prstGeom prst="line">
            <a:avLst/>
          </a:prstGeom>
          <a:noFill/>
          <a:ln w="28575" cap="sq">
            <a:solidFill>
              <a:schemeClr val="tx1"/>
            </a:solidFill>
            <a:round/>
            <a:headEnd type="none" w="sm" len="sm"/>
            <a:tailEnd type="arrow" w="med" len="med"/>
          </a:ln>
          <a:effectLst/>
        </p:spPr>
        <p:txBody>
          <a:bodyPr wrap="none"/>
          <a:lstStyle/>
          <a:p>
            <a:endParaRPr lang="en-US"/>
          </a:p>
        </p:txBody>
      </p:sp>
      <p:sp>
        <p:nvSpPr>
          <p:cNvPr id="64537" name="Text Box 25"/>
          <p:cNvSpPr txBox="1">
            <a:spLocks noChangeArrowheads="1"/>
          </p:cNvSpPr>
          <p:nvPr/>
        </p:nvSpPr>
        <p:spPr bwMode="auto">
          <a:xfrm>
            <a:off x="6858000" y="2209801"/>
            <a:ext cx="1752600" cy="830997"/>
          </a:xfrm>
          <a:prstGeom prst="rect">
            <a:avLst/>
          </a:prstGeom>
          <a:noFill/>
          <a:ln w="12700" cap="sq">
            <a:noFill/>
            <a:miter lim="800000"/>
            <a:headEnd type="none" w="sm" len="sm"/>
            <a:tailEnd type="none" w="sm" len="sm"/>
          </a:ln>
          <a:effectLst/>
        </p:spPr>
        <p:txBody>
          <a:bodyPr>
            <a:spAutoFit/>
          </a:bodyPr>
          <a:lstStyle/>
          <a:p>
            <a:pPr eaLnBrk="1" hangingPunct="1">
              <a:spcBef>
                <a:spcPct val="50000"/>
              </a:spcBef>
            </a:pPr>
            <a:r>
              <a:rPr lang="en-US" sz="2400">
                <a:latin typeface="Times New Roman" pitchFamily="18" charset="0"/>
              </a:rPr>
              <a:t>JANGKA PANJANG</a:t>
            </a:r>
          </a:p>
        </p:txBody>
      </p:sp>
      <p:sp>
        <p:nvSpPr>
          <p:cNvPr id="64538" name="Text Box 26"/>
          <p:cNvSpPr txBox="1">
            <a:spLocks noChangeArrowheads="1"/>
          </p:cNvSpPr>
          <p:nvPr/>
        </p:nvSpPr>
        <p:spPr bwMode="auto">
          <a:xfrm>
            <a:off x="6781800" y="4191001"/>
            <a:ext cx="1981200" cy="830997"/>
          </a:xfrm>
          <a:prstGeom prst="rect">
            <a:avLst/>
          </a:prstGeom>
          <a:noFill/>
          <a:ln w="12700" cap="sq">
            <a:noFill/>
            <a:miter lim="800000"/>
            <a:headEnd type="none" w="sm" len="sm"/>
            <a:tailEnd type="none" w="sm" len="sm"/>
          </a:ln>
          <a:effectLst/>
        </p:spPr>
        <p:txBody>
          <a:bodyPr>
            <a:spAutoFit/>
          </a:bodyPr>
          <a:lstStyle/>
          <a:p>
            <a:pPr eaLnBrk="1" hangingPunct="1">
              <a:spcBef>
                <a:spcPct val="50000"/>
              </a:spcBef>
            </a:pPr>
            <a:r>
              <a:rPr lang="en-US" sz="2400">
                <a:latin typeface="Times New Roman" pitchFamily="18" charset="0"/>
              </a:rPr>
              <a:t>JANGKA MENENGAH</a:t>
            </a:r>
          </a:p>
        </p:txBody>
      </p:sp>
      <p:sp>
        <p:nvSpPr>
          <p:cNvPr id="64539" name="Text Box 27"/>
          <p:cNvSpPr txBox="1">
            <a:spLocks noChangeArrowheads="1"/>
          </p:cNvSpPr>
          <p:nvPr/>
        </p:nvSpPr>
        <p:spPr bwMode="auto">
          <a:xfrm>
            <a:off x="6858000" y="5486401"/>
            <a:ext cx="1752600" cy="830997"/>
          </a:xfrm>
          <a:prstGeom prst="rect">
            <a:avLst/>
          </a:prstGeom>
          <a:noFill/>
          <a:ln w="12700" cap="sq">
            <a:noFill/>
            <a:miter lim="800000"/>
            <a:headEnd type="none" w="sm" len="sm"/>
            <a:tailEnd type="none" w="sm" len="sm"/>
          </a:ln>
          <a:effectLst/>
        </p:spPr>
        <p:txBody>
          <a:bodyPr>
            <a:spAutoFit/>
          </a:bodyPr>
          <a:lstStyle/>
          <a:p>
            <a:pPr eaLnBrk="1" hangingPunct="1">
              <a:spcBef>
                <a:spcPct val="50000"/>
              </a:spcBef>
            </a:pPr>
            <a:r>
              <a:rPr lang="en-US" sz="2400">
                <a:latin typeface="Times New Roman" pitchFamily="18" charset="0"/>
              </a:rPr>
              <a:t>JANGKA PENDEK</a:t>
            </a:r>
          </a:p>
        </p:txBody>
      </p:sp>
      <p:sp>
        <p:nvSpPr>
          <p:cNvPr id="64540" name="AutoShape 28"/>
          <p:cNvSpPr>
            <a:spLocks/>
          </p:cNvSpPr>
          <p:nvPr/>
        </p:nvSpPr>
        <p:spPr bwMode="auto">
          <a:xfrm>
            <a:off x="6248400" y="1828800"/>
            <a:ext cx="533400" cy="1676400"/>
          </a:xfrm>
          <a:prstGeom prst="rightBrace">
            <a:avLst>
              <a:gd name="adj1" fmla="val 24176"/>
              <a:gd name="adj2" fmla="val 50000"/>
            </a:avLst>
          </a:prstGeom>
          <a:noFill/>
          <a:ln w="28575" cap="sq">
            <a:solidFill>
              <a:schemeClr val="tx1"/>
            </a:solidFill>
            <a:round/>
            <a:headEnd type="none" w="sm" len="sm"/>
            <a:tailEnd type="none" w="sm" len="sm"/>
          </a:ln>
          <a:effectLst/>
        </p:spPr>
        <p:txBody>
          <a:bodyPr wrap="none" anchor="ctr"/>
          <a:lstStyle/>
          <a:p>
            <a:endParaRPr lang="en-US"/>
          </a:p>
        </p:txBody>
      </p:sp>
      <p:sp>
        <p:nvSpPr>
          <p:cNvPr id="64541" name="AutoShape 29"/>
          <p:cNvSpPr>
            <a:spLocks/>
          </p:cNvSpPr>
          <p:nvPr/>
        </p:nvSpPr>
        <p:spPr bwMode="auto">
          <a:xfrm>
            <a:off x="6248400" y="4114800"/>
            <a:ext cx="457200" cy="990600"/>
          </a:xfrm>
          <a:prstGeom prst="rightBrace">
            <a:avLst>
              <a:gd name="adj1" fmla="val 16667"/>
              <a:gd name="adj2" fmla="val 50000"/>
            </a:avLst>
          </a:prstGeom>
          <a:noFill/>
          <a:ln w="28575" cap="sq">
            <a:solidFill>
              <a:schemeClr val="hlink"/>
            </a:solidFill>
            <a:round/>
            <a:headEnd type="none" w="sm" len="sm"/>
            <a:tailEnd type="none" w="sm" len="sm"/>
          </a:ln>
          <a:effectLst/>
        </p:spPr>
        <p:txBody>
          <a:bodyPr wrap="none" anchor="ctr"/>
          <a:lstStyle/>
          <a:p>
            <a:endParaRPr lang="en-US"/>
          </a:p>
        </p:txBody>
      </p:sp>
      <p:sp>
        <p:nvSpPr>
          <p:cNvPr id="64542" name="AutoShape 30"/>
          <p:cNvSpPr>
            <a:spLocks/>
          </p:cNvSpPr>
          <p:nvPr/>
        </p:nvSpPr>
        <p:spPr bwMode="auto">
          <a:xfrm>
            <a:off x="6248400" y="5410200"/>
            <a:ext cx="457200" cy="990600"/>
          </a:xfrm>
          <a:prstGeom prst="rightBrace">
            <a:avLst>
              <a:gd name="adj1" fmla="val 16667"/>
              <a:gd name="adj2" fmla="val 50000"/>
            </a:avLst>
          </a:prstGeom>
          <a:noFill/>
          <a:ln w="28575" cap="sq">
            <a:solidFill>
              <a:schemeClr val="tx2"/>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245095834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ChangeArrowheads="1"/>
          </p:cNvSpPr>
          <p:nvPr/>
        </p:nvSpPr>
        <p:spPr bwMode="auto">
          <a:xfrm>
            <a:off x="140677" y="2743200"/>
            <a:ext cx="2094035" cy="571500"/>
          </a:xfrm>
          <a:prstGeom prst="rect">
            <a:avLst/>
          </a:prstGeom>
          <a:solidFill>
            <a:schemeClr val="tx1"/>
          </a:solidFill>
          <a:ln w="28575">
            <a:solidFill>
              <a:srgbClr val="92D050"/>
            </a:solidFill>
            <a:miter lim="800000"/>
            <a:headEnd/>
            <a:tailEnd/>
          </a:ln>
          <a:effectLst/>
        </p:spPr>
        <p:txBody>
          <a:bodyPr wrap="none" anchor="ctr"/>
          <a:lstStyle/>
          <a:p>
            <a:pPr algn="ctr" eaLnBrk="1" hangingPunct="1"/>
            <a:r>
              <a:rPr lang="en-US" b="1">
                <a:solidFill>
                  <a:schemeClr val="bg2"/>
                </a:solidFill>
              </a:rPr>
              <a:t>KEKUATAN</a:t>
            </a:r>
          </a:p>
          <a:p>
            <a:pPr algn="ctr" eaLnBrk="1" hangingPunct="1"/>
            <a:r>
              <a:rPr lang="en-US" b="1">
                <a:solidFill>
                  <a:schemeClr val="bg2"/>
                </a:solidFill>
              </a:rPr>
              <a:t>KELEMAHAN</a:t>
            </a:r>
          </a:p>
        </p:txBody>
      </p:sp>
      <p:sp>
        <p:nvSpPr>
          <p:cNvPr id="78851" name="Rectangle 3"/>
          <p:cNvSpPr>
            <a:spLocks noChangeArrowheads="1"/>
          </p:cNvSpPr>
          <p:nvPr/>
        </p:nvSpPr>
        <p:spPr bwMode="auto">
          <a:xfrm>
            <a:off x="76200" y="3962400"/>
            <a:ext cx="2221523" cy="1219200"/>
          </a:xfrm>
          <a:prstGeom prst="rect">
            <a:avLst/>
          </a:prstGeom>
          <a:solidFill>
            <a:schemeClr val="tx2"/>
          </a:solidFill>
          <a:ln w="76200">
            <a:solidFill>
              <a:srgbClr val="92D050"/>
            </a:solidFill>
            <a:miter lim="800000"/>
            <a:headEnd/>
            <a:tailEnd/>
          </a:ln>
          <a:effectLst>
            <a:outerShdw dist="35921" dir="2700000" algn="ctr" rotWithShape="0">
              <a:schemeClr val="bg2"/>
            </a:outerShdw>
          </a:effectLst>
        </p:spPr>
        <p:txBody>
          <a:bodyPr wrap="none" anchor="ctr"/>
          <a:lstStyle/>
          <a:p>
            <a:pPr algn="ctr" eaLnBrk="1" hangingPunct="1"/>
            <a:endParaRPr lang="en-US" b="1" dirty="0">
              <a:solidFill>
                <a:schemeClr val="bg2"/>
              </a:solidFill>
            </a:endParaRPr>
          </a:p>
          <a:p>
            <a:pPr algn="ctr" eaLnBrk="1" hangingPunct="1"/>
            <a:r>
              <a:rPr lang="en-US" b="1" dirty="0" smtClean="0">
                <a:solidFill>
                  <a:schemeClr val="bg2"/>
                </a:solidFill>
              </a:rPr>
              <a:t>EVALUASI/MASUKAN </a:t>
            </a:r>
            <a:endParaRPr lang="en-US" b="1" dirty="0">
              <a:solidFill>
                <a:schemeClr val="bg2"/>
              </a:solidFill>
            </a:endParaRPr>
          </a:p>
          <a:p>
            <a:pPr algn="ctr" eaLnBrk="1" hangingPunct="1"/>
            <a:r>
              <a:rPr lang="en-US" b="1" dirty="0" smtClean="0">
                <a:solidFill>
                  <a:schemeClr val="bg2"/>
                </a:solidFill>
              </a:rPr>
              <a:t>KEBIJAKAN RESPON</a:t>
            </a:r>
            <a:endParaRPr lang="en-US" b="1" dirty="0">
              <a:solidFill>
                <a:schemeClr val="bg2"/>
              </a:solidFill>
            </a:endParaRPr>
          </a:p>
          <a:p>
            <a:pPr algn="ctr" eaLnBrk="1" hangingPunct="1"/>
            <a:r>
              <a:rPr lang="en-US" b="1" dirty="0">
                <a:solidFill>
                  <a:schemeClr val="bg2"/>
                </a:solidFill>
              </a:rPr>
              <a:t>PROGRAM</a:t>
            </a:r>
          </a:p>
          <a:p>
            <a:pPr algn="ctr" eaLnBrk="1" hangingPunct="1"/>
            <a:r>
              <a:rPr lang="en-US" b="1" i="1" dirty="0">
                <a:solidFill>
                  <a:schemeClr val="bg2"/>
                </a:solidFill>
              </a:rPr>
              <a:t>TOP DOWN</a:t>
            </a:r>
          </a:p>
          <a:p>
            <a:pPr algn="ctr" eaLnBrk="1" hangingPunct="1"/>
            <a:endParaRPr lang="en-US" b="1" dirty="0">
              <a:solidFill>
                <a:schemeClr val="bg2"/>
              </a:solidFill>
            </a:endParaRPr>
          </a:p>
        </p:txBody>
      </p:sp>
      <p:sp>
        <p:nvSpPr>
          <p:cNvPr id="78852" name="Rectangle 4"/>
          <p:cNvSpPr>
            <a:spLocks noChangeArrowheads="1"/>
          </p:cNvSpPr>
          <p:nvPr/>
        </p:nvSpPr>
        <p:spPr bwMode="auto">
          <a:xfrm>
            <a:off x="140677" y="1828800"/>
            <a:ext cx="1688123" cy="571500"/>
          </a:xfrm>
          <a:prstGeom prst="rect">
            <a:avLst/>
          </a:prstGeom>
          <a:solidFill>
            <a:schemeClr val="tx1"/>
          </a:solidFill>
          <a:ln w="28575">
            <a:solidFill>
              <a:srgbClr val="92D050"/>
            </a:solidFill>
            <a:miter lim="800000"/>
            <a:headEnd/>
            <a:tailEnd/>
          </a:ln>
          <a:effectLst/>
        </p:spPr>
        <p:txBody>
          <a:bodyPr wrap="none" anchor="ctr"/>
          <a:lstStyle/>
          <a:p>
            <a:pPr algn="ctr" eaLnBrk="1" hangingPunct="1"/>
            <a:r>
              <a:rPr lang="en-US" b="1">
                <a:solidFill>
                  <a:schemeClr val="bg2"/>
                </a:solidFill>
              </a:rPr>
              <a:t>FAKTOR </a:t>
            </a:r>
          </a:p>
          <a:p>
            <a:pPr algn="ctr" eaLnBrk="1" hangingPunct="1"/>
            <a:r>
              <a:rPr lang="en-US" b="1">
                <a:solidFill>
                  <a:schemeClr val="bg2"/>
                </a:solidFill>
              </a:rPr>
              <a:t>INTERNAL</a:t>
            </a:r>
          </a:p>
        </p:txBody>
      </p:sp>
      <p:sp>
        <p:nvSpPr>
          <p:cNvPr id="78853" name="Rectangle 5"/>
          <p:cNvSpPr>
            <a:spLocks noChangeArrowheads="1"/>
          </p:cNvSpPr>
          <p:nvPr/>
        </p:nvSpPr>
        <p:spPr bwMode="auto">
          <a:xfrm>
            <a:off x="7174524" y="1828800"/>
            <a:ext cx="1727689" cy="685800"/>
          </a:xfrm>
          <a:prstGeom prst="rect">
            <a:avLst/>
          </a:prstGeom>
          <a:solidFill>
            <a:schemeClr val="tx1"/>
          </a:solidFill>
          <a:ln w="28575">
            <a:solidFill>
              <a:srgbClr val="92D050"/>
            </a:solidFill>
            <a:miter lim="800000"/>
            <a:headEnd/>
            <a:tailEnd/>
          </a:ln>
          <a:effectLst>
            <a:outerShdw dist="35921" dir="2700000" algn="ctr" rotWithShape="0">
              <a:schemeClr val="bg2"/>
            </a:outerShdw>
          </a:effectLst>
        </p:spPr>
        <p:txBody>
          <a:bodyPr wrap="none" anchor="ctr"/>
          <a:lstStyle/>
          <a:p>
            <a:pPr algn="ctr" eaLnBrk="1" hangingPunct="1"/>
            <a:r>
              <a:rPr lang="en-US" b="1">
                <a:solidFill>
                  <a:schemeClr val="bg2"/>
                </a:solidFill>
              </a:rPr>
              <a:t>FAKTOR </a:t>
            </a:r>
          </a:p>
          <a:p>
            <a:pPr algn="ctr" eaLnBrk="1" hangingPunct="1"/>
            <a:r>
              <a:rPr lang="en-US" b="1">
                <a:solidFill>
                  <a:schemeClr val="bg2"/>
                </a:solidFill>
              </a:rPr>
              <a:t>EKSTERNAL</a:t>
            </a:r>
          </a:p>
        </p:txBody>
      </p:sp>
      <p:sp>
        <p:nvSpPr>
          <p:cNvPr id="78854" name="Rectangle 6"/>
          <p:cNvSpPr>
            <a:spLocks noChangeArrowheads="1"/>
          </p:cNvSpPr>
          <p:nvPr/>
        </p:nvSpPr>
        <p:spPr bwMode="auto">
          <a:xfrm>
            <a:off x="7104185" y="2743200"/>
            <a:ext cx="1828800" cy="571500"/>
          </a:xfrm>
          <a:prstGeom prst="rect">
            <a:avLst/>
          </a:prstGeom>
          <a:solidFill>
            <a:schemeClr val="tx1"/>
          </a:solidFill>
          <a:ln w="28575">
            <a:solidFill>
              <a:srgbClr val="92D050"/>
            </a:solidFill>
            <a:miter lim="800000"/>
            <a:headEnd/>
            <a:tailEnd/>
          </a:ln>
          <a:effectLst>
            <a:outerShdw dist="35921" dir="2700000" algn="ctr" rotWithShape="0">
              <a:schemeClr val="bg2"/>
            </a:outerShdw>
          </a:effectLst>
        </p:spPr>
        <p:txBody>
          <a:bodyPr wrap="none" anchor="ctr"/>
          <a:lstStyle/>
          <a:p>
            <a:pPr algn="ctr" eaLnBrk="1" hangingPunct="1"/>
            <a:r>
              <a:rPr lang="en-US" b="1">
                <a:solidFill>
                  <a:schemeClr val="bg2"/>
                </a:solidFill>
              </a:rPr>
              <a:t>PELUANG</a:t>
            </a:r>
          </a:p>
          <a:p>
            <a:pPr algn="ctr" eaLnBrk="1" hangingPunct="1"/>
            <a:r>
              <a:rPr lang="en-US" b="1">
                <a:solidFill>
                  <a:schemeClr val="bg2"/>
                </a:solidFill>
              </a:rPr>
              <a:t>ANCAMAN</a:t>
            </a:r>
          </a:p>
        </p:txBody>
      </p:sp>
      <p:sp>
        <p:nvSpPr>
          <p:cNvPr id="78855" name="Rectangle 7"/>
          <p:cNvSpPr>
            <a:spLocks noChangeArrowheads="1"/>
          </p:cNvSpPr>
          <p:nvPr/>
        </p:nvSpPr>
        <p:spPr bwMode="auto">
          <a:xfrm>
            <a:off x="6973766" y="3962400"/>
            <a:ext cx="2170234" cy="1219200"/>
          </a:xfrm>
          <a:prstGeom prst="rect">
            <a:avLst/>
          </a:prstGeom>
          <a:solidFill>
            <a:schemeClr val="tx2"/>
          </a:solidFill>
          <a:ln w="76200">
            <a:solidFill>
              <a:srgbClr val="92D050"/>
            </a:solidFill>
            <a:miter lim="800000"/>
            <a:headEnd/>
            <a:tailEnd/>
          </a:ln>
          <a:effectLst>
            <a:outerShdw dist="107763" dir="2700000" algn="ctr" rotWithShape="0">
              <a:schemeClr val="bg2"/>
            </a:outerShdw>
          </a:effectLst>
        </p:spPr>
        <p:txBody>
          <a:bodyPr wrap="none" anchor="ctr"/>
          <a:lstStyle/>
          <a:p>
            <a:pPr algn="ctr" eaLnBrk="1" hangingPunct="1"/>
            <a:r>
              <a:rPr lang="en-US" b="1" dirty="0" smtClean="0">
                <a:solidFill>
                  <a:schemeClr val="bg2"/>
                </a:solidFill>
              </a:rPr>
              <a:t>EVALUASI/MASUKAN</a:t>
            </a:r>
            <a:endParaRPr lang="en-US" b="1" dirty="0">
              <a:solidFill>
                <a:schemeClr val="bg2"/>
              </a:solidFill>
            </a:endParaRPr>
          </a:p>
          <a:p>
            <a:pPr algn="ctr" eaLnBrk="1" hangingPunct="1"/>
            <a:r>
              <a:rPr lang="en-US" b="1" dirty="0">
                <a:solidFill>
                  <a:schemeClr val="bg2"/>
                </a:solidFill>
              </a:rPr>
              <a:t>USULAN </a:t>
            </a:r>
          </a:p>
          <a:p>
            <a:pPr algn="ctr" eaLnBrk="1" hangingPunct="1"/>
            <a:r>
              <a:rPr lang="en-US" b="1" dirty="0">
                <a:solidFill>
                  <a:schemeClr val="bg2"/>
                </a:solidFill>
              </a:rPr>
              <a:t>PROGRAM</a:t>
            </a:r>
          </a:p>
          <a:p>
            <a:pPr algn="ctr" eaLnBrk="1" hangingPunct="1"/>
            <a:r>
              <a:rPr lang="en-US" b="1" i="1" dirty="0">
                <a:solidFill>
                  <a:schemeClr val="bg2"/>
                </a:solidFill>
              </a:rPr>
              <a:t>BOTTOM-UP</a:t>
            </a:r>
          </a:p>
        </p:txBody>
      </p:sp>
      <p:sp>
        <p:nvSpPr>
          <p:cNvPr id="78856" name="Rectangle 8"/>
          <p:cNvSpPr>
            <a:spLocks noChangeArrowheads="1"/>
          </p:cNvSpPr>
          <p:nvPr/>
        </p:nvSpPr>
        <p:spPr bwMode="auto">
          <a:xfrm>
            <a:off x="2057400" y="914400"/>
            <a:ext cx="5080489" cy="514350"/>
          </a:xfrm>
          <a:prstGeom prst="rect">
            <a:avLst/>
          </a:prstGeom>
          <a:solidFill>
            <a:schemeClr val="tx1"/>
          </a:solidFill>
          <a:ln w="57150" cmpd="thinThick">
            <a:solidFill>
              <a:srgbClr val="92D050"/>
            </a:solidFill>
            <a:miter lim="800000"/>
            <a:headEnd/>
            <a:tailEnd/>
          </a:ln>
          <a:effectLst>
            <a:outerShdw dist="35921" dir="2700000" algn="ctr" rotWithShape="0">
              <a:schemeClr val="bg2"/>
            </a:outerShdw>
          </a:effectLst>
        </p:spPr>
        <p:txBody>
          <a:bodyPr wrap="none" anchor="ctr"/>
          <a:lstStyle/>
          <a:p>
            <a:pPr algn="ctr" eaLnBrk="1" hangingPunct="1"/>
            <a:r>
              <a:rPr lang="en-US" b="1">
                <a:solidFill>
                  <a:schemeClr val="bg2"/>
                </a:solidFill>
              </a:rPr>
              <a:t>VISI DAN MISI PEMBANGUNAN</a:t>
            </a:r>
          </a:p>
        </p:txBody>
      </p:sp>
      <p:sp>
        <p:nvSpPr>
          <p:cNvPr id="78857" name="Rectangle 9"/>
          <p:cNvSpPr>
            <a:spLocks noChangeArrowheads="1"/>
          </p:cNvSpPr>
          <p:nvPr/>
        </p:nvSpPr>
        <p:spPr bwMode="auto">
          <a:xfrm>
            <a:off x="2310912" y="1828800"/>
            <a:ext cx="4369777" cy="514350"/>
          </a:xfrm>
          <a:prstGeom prst="rect">
            <a:avLst/>
          </a:prstGeom>
          <a:solidFill>
            <a:schemeClr val="tx1"/>
          </a:solidFill>
          <a:ln w="57150" cmpd="thinThick">
            <a:solidFill>
              <a:srgbClr val="92D050"/>
            </a:solidFill>
            <a:miter lim="800000"/>
            <a:headEnd/>
            <a:tailEnd/>
          </a:ln>
          <a:effectLst>
            <a:outerShdw dist="35921" dir="2700000" algn="ctr" rotWithShape="0">
              <a:schemeClr val="bg2"/>
            </a:outerShdw>
          </a:effectLst>
        </p:spPr>
        <p:txBody>
          <a:bodyPr wrap="none" anchor="ctr"/>
          <a:lstStyle/>
          <a:p>
            <a:pPr algn="ctr" eaLnBrk="1" hangingPunct="1"/>
            <a:r>
              <a:rPr lang="en-US" b="1">
                <a:solidFill>
                  <a:schemeClr val="bg2"/>
                </a:solidFill>
              </a:rPr>
              <a:t>TUJUAN PEMBANGUNAN</a:t>
            </a:r>
          </a:p>
        </p:txBody>
      </p:sp>
      <p:sp>
        <p:nvSpPr>
          <p:cNvPr id="78858" name="Rectangle 10"/>
          <p:cNvSpPr>
            <a:spLocks noChangeArrowheads="1"/>
          </p:cNvSpPr>
          <p:nvPr/>
        </p:nvSpPr>
        <p:spPr bwMode="auto">
          <a:xfrm>
            <a:off x="2602523" y="2667000"/>
            <a:ext cx="4009292" cy="571500"/>
          </a:xfrm>
          <a:prstGeom prst="rect">
            <a:avLst/>
          </a:prstGeom>
          <a:solidFill>
            <a:schemeClr val="tx1"/>
          </a:solidFill>
          <a:ln w="57150">
            <a:solidFill>
              <a:srgbClr val="92D050"/>
            </a:solidFill>
            <a:miter lim="800000"/>
            <a:headEnd/>
            <a:tailEnd/>
          </a:ln>
          <a:effectLst>
            <a:outerShdw dist="35921" dir="2700000" algn="ctr" rotWithShape="0">
              <a:schemeClr val="bg2"/>
            </a:outerShdw>
          </a:effectLst>
        </p:spPr>
        <p:txBody>
          <a:bodyPr wrap="none" anchor="ctr"/>
          <a:lstStyle/>
          <a:p>
            <a:pPr algn="ctr" eaLnBrk="1" hangingPunct="1"/>
            <a:r>
              <a:rPr lang="en-US" b="1" dirty="0">
                <a:solidFill>
                  <a:schemeClr val="bg2"/>
                </a:solidFill>
              </a:rPr>
              <a:t>STRATEGI PEMBANGUNAN</a:t>
            </a:r>
          </a:p>
        </p:txBody>
      </p:sp>
      <p:sp>
        <p:nvSpPr>
          <p:cNvPr id="78859" name="Rectangle 11"/>
          <p:cNvSpPr>
            <a:spLocks noChangeArrowheads="1"/>
          </p:cNvSpPr>
          <p:nvPr/>
        </p:nvSpPr>
        <p:spPr bwMode="auto">
          <a:xfrm>
            <a:off x="2590800" y="3505200"/>
            <a:ext cx="4167554" cy="2133600"/>
          </a:xfrm>
          <a:prstGeom prst="rect">
            <a:avLst/>
          </a:prstGeom>
          <a:noFill/>
          <a:ln w="28575">
            <a:solidFill>
              <a:srgbClr val="92D050"/>
            </a:solidFill>
            <a:miter lim="800000"/>
            <a:headEnd/>
            <a:tailEnd/>
          </a:ln>
          <a:effectLst/>
          <a:scene3d>
            <a:camera prst="legacyObliqueTopLeft"/>
            <a:lightRig rig="legacyFlat3" dir="t"/>
          </a:scene3d>
          <a:sp3d extrusionH="430200" prstMaterial="legacyMatte">
            <a:bevelT w="13500" h="13500" prst="angle"/>
            <a:bevelB w="13500" h="13500" prst="angle"/>
            <a:extrusionClr>
              <a:schemeClr val="bg2"/>
            </a:extrusionClr>
          </a:sp3d>
        </p:spPr>
        <p:txBody>
          <a:bodyPr wrap="none" anchor="ctr">
            <a:flatTx/>
          </a:bodyPr>
          <a:lstStyle/>
          <a:p>
            <a:endParaRPr lang="en-US"/>
          </a:p>
        </p:txBody>
      </p:sp>
      <p:sp>
        <p:nvSpPr>
          <p:cNvPr id="78860" name="Rectangle 12"/>
          <p:cNvSpPr>
            <a:spLocks noChangeArrowheads="1"/>
          </p:cNvSpPr>
          <p:nvPr/>
        </p:nvSpPr>
        <p:spPr bwMode="auto">
          <a:xfrm>
            <a:off x="3429000" y="3600450"/>
            <a:ext cx="2539512" cy="400050"/>
          </a:xfrm>
          <a:prstGeom prst="rect">
            <a:avLst/>
          </a:prstGeom>
          <a:solidFill>
            <a:schemeClr val="tx1"/>
          </a:solidFill>
          <a:ln w="28575">
            <a:solidFill>
              <a:srgbClr val="92D050"/>
            </a:solidFill>
            <a:miter lim="800000"/>
            <a:headEnd/>
            <a:tailEnd/>
          </a:ln>
          <a:effectLst>
            <a:outerShdw dist="107763" dir="18900000" algn="ctr" rotWithShape="0">
              <a:schemeClr val="bg2"/>
            </a:outerShdw>
          </a:effectLst>
        </p:spPr>
        <p:txBody>
          <a:bodyPr wrap="none" anchor="ctr"/>
          <a:lstStyle/>
          <a:p>
            <a:pPr algn="ctr" eaLnBrk="1" hangingPunct="1"/>
            <a:r>
              <a:rPr lang="en-US" b="1">
                <a:solidFill>
                  <a:schemeClr val="bg2"/>
                </a:solidFill>
              </a:rPr>
              <a:t>KEBIJAKAN</a:t>
            </a:r>
          </a:p>
        </p:txBody>
      </p:sp>
      <p:sp>
        <p:nvSpPr>
          <p:cNvPr id="78861" name="Rectangle 13"/>
          <p:cNvSpPr>
            <a:spLocks noChangeArrowheads="1"/>
          </p:cNvSpPr>
          <p:nvPr/>
        </p:nvSpPr>
        <p:spPr bwMode="auto">
          <a:xfrm>
            <a:off x="3023089" y="4419600"/>
            <a:ext cx="3518388" cy="895350"/>
          </a:xfrm>
          <a:prstGeom prst="rect">
            <a:avLst/>
          </a:prstGeom>
          <a:solidFill>
            <a:schemeClr val="tx1"/>
          </a:solidFill>
          <a:ln w="57150" cmpd="thinThick">
            <a:solidFill>
              <a:srgbClr val="92D050"/>
            </a:solidFill>
            <a:miter lim="800000"/>
            <a:headEnd/>
            <a:tailEnd/>
          </a:ln>
          <a:effectLst>
            <a:outerShdw dist="107763" dir="2700000" algn="ctr" rotWithShape="0">
              <a:schemeClr val="bg2"/>
            </a:outerShdw>
          </a:effectLst>
        </p:spPr>
        <p:txBody>
          <a:bodyPr wrap="none" anchor="ctr"/>
          <a:lstStyle/>
          <a:p>
            <a:pPr algn="ctr" eaLnBrk="1" hangingPunct="1"/>
            <a:r>
              <a:rPr lang="en-US" b="1" dirty="0" smtClean="0">
                <a:solidFill>
                  <a:schemeClr val="bg2"/>
                </a:solidFill>
              </a:rPr>
              <a:t>PERUMUSAN KEMBALI </a:t>
            </a:r>
            <a:endParaRPr lang="en-US" b="1" dirty="0">
              <a:solidFill>
                <a:schemeClr val="bg2"/>
              </a:solidFill>
            </a:endParaRPr>
          </a:p>
          <a:p>
            <a:pPr algn="ctr" eaLnBrk="1" hangingPunct="1"/>
            <a:r>
              <a:rPr lang="en-US" b="1" dirty="0">
                <a:solidFill>
                  <a:schemeClr val="bg2"/>
                </a:solidFill>
              </a:rPr>
              <a:t>PROGRAM PEMBANGUNAN</a:t>
            </a:r>
          </a:p>
        </p:txBody>
      </p:sp>
      <p:sp>
        <p:nvSpPr>
          <p:cNvPr id="78862" name="Rectangle 14"/>
          <p:cNvSpPr>
            <a:spLocks noChangeArrowheads="1"/>
          </p:cNvSpPr>
          <p:nvPr/>
        </p:nvSpPr>
        <p:spPr bwMode="auto">
          <a:xfrm>
            <a:off x="1803889" y="5715000"/>
            <a:ext cx="5587511" cy="1066800"/>
          </a:xfrm>
          <a:prstGeom prst="rect">
            <a:avLst/>
          </a:prstGeom>
          <a:solidFill>
            <a:schemeClr val="tx1"/>
          </a:solidFill>
          <a:ln w="57150">
            <a:solidFill>
              <a:srgbClr val="92D050"/>
            </a:solidFill>
            <a:miter lim="800000"/>
            <a:headEnd/>
            <a:tailEnd/>
          </a:ln>
          <a:effectLst>
            <a:outerShdw dist="35921" dir="2700000" algn="ctr" rotWithShape="0">
              <a:schemeClr val="bg2"/>
            </a:outerShdw>
          </a:effectLst>
        </p:spPr>
        <p:txBody>
          <a:bodyPr wrap="none" anchor="ctr"/>
          <a:lstStyle/>
          <a:p>
            <a:pPr algn="ctr" eaLnBrk="1" hangingPunct="1"/>
            <a:endParaRPr lang="en-US" b="1" dirty="0">
              <a:solidFill>
                <a:schemeClr val="bg2"/>
              </a:solidFill>
            </a:endParaRPr>
          </a:p>
          <a:p>
            <a:pPr algn="ctr" eaLnBrk="1" hangingPunct="1"/>
            <a:r>
              <a:rPr lang="en-US" b="1" dirty="0" smtClean="0">
                <a:solidFill>
                  <a:schemeClr val="bg2"/>
                </a:solidFill>
              </a:rPr>
              <a:t>PENYESUAIAN KEMBALI </a:t>
            </a:r>
            <a:r>
              <a:rPr lang="en-US" b="1" dirty="0">
                <a:solidFill>
                  <a:schemeClr val="bg2"/>
                </a:solidFill>
              </a:rPr>
              <a:t>INDIKATOR</a:t>
            </a:r>
          </a:p>
          <a:p>
            <a:pPr algn="ctr" eaLnBrk="1" hangingPunct="1"/>
            <a:r>
              <a:rPr lang="en-US" b="1" dirty="0">
                <a:solidFill>
                  <a:schemeClr val="bg2"/>
                </a:solidFill>
              </a:rPr>
              <a:t>DAN TOLOK UKUR KEBERHASILAN</a:t>
            </a:r>
          </a:p>
          <a:p>
            <a:pPr algn="ctr" eaLnBrk="1" hangingPunct="1"/>
            <a:r>
              <a:rPr lang="en-US" b="1" dirty="0">
                <a:solidFill>
                  <a:schemeClr val="bg2"/>
                </a:solidFill>
              </a:rPr>
              <a:t>PROGRAM PEMBANGUNAN</a:t>
            </a:r>
          </a:p>
          <a:p>
            <a:pPr algn="ctr" eaLnBrk="1" hangingPunct="1"/>
            <a:endParaRPr lang="en-US" b="1" dirty="0">
              <a:solidFill>
                <a:schemeClr val="bg2"/>
              </a:solidFill>
            </a:endParaRPr>
          </a:p>
        </p:txBody>
      </p:sp>
      <p:sp>
        <p:nvSpPr>
          <p:cNvPr id="78863" name="Line 15"/>
          <p:cNvSpPr>
            <a:spLocks noChangeShapeType="1"/>
          </p:cNvSpPr>
          <p:nvPr/>
        </p:nvSpPr>
        <p:spPr bwMode="auto">
          <a:xfrm>
            <a:off x="4547089" y="1428750"/>
            <a:ext cx="0" cy="400050"/>
          </a:xfrm>
          <a:prstGeom prst="line">
            <a:avLst/>
          </a:prstGeom>
          <a:noFill/>
          <a:ln w="57150">
            <a:solidFill>
              <a:srgbClr val="92D050"/>
            </a:solidFill>
            <a:round/>
            <a:headEnd/>
            <a:tailEnd type="triangle" w="med" len="med"/>
          </a:ln>
          <a:effectLst/>
        </p:spPr>
        <p:txBody>
          <a:bodyPr wrap="none"/>
          <a:lstStyle/>
          <a:p>
            <a:endParaRPr lang="en-US"/>
          </a:p>
        </p:txBody>
      </p:sp>
      <p:sp>
        <p:nvSpPr>
          <p:cNvPr id="78864" name="Line 16"/>
          <p:cNvSpPr>
            <a:spLocks noChangeShapeType="1"/>
          </p:cNvSpPr>
          <p:nvPr/>
        </p:nvSpPr>
        <p:spPr bwMode="auto">
          <a:xfrm>
            <a:off x="4572000" y="2286000"/>
            <a:ext cx="0" cy="400050"/>
          </a:xfrm>
          <a:prstGeom prst="line">
            <a:avLst/>
          </a:prstGeom>
          <a:noFill/>
          <a:ln w="57150">
            <a:solidFill>
              <a:srgbClr val="92D050"/>
            </a:solidFill>
            <a:round/>
            <a:headEnd/>
            <a:tailEnd type="triangle" w="med" len="med"/>
          </a:ln>
          <a:effectLst/>
        </p:spPr>
        <p:txBody>
          <a:bodyPr wrap="none"/>
          <a:lstStyle/>
          <a:p>
            <a:endParaRPr lang="en-US"/>
          </a:p>
        </p:txBody>
      </p:sp>
      <p:sp>
        <p:nvSpPr>
          <p:cNvPr id="78865" name="Line 17"/>
          <p:cNvSpPr>
            <a:spLocks noChangeShapeType="1"/>
          </p:cNvSpPr>
          <p:nvPr/>
        </p:nvSpPr>
        <p:spPr bwMode="auto">
          <a:xfrm>
            <a:off x="4572000" y="3276600"/>
            <a:ext cx="0" cy="342900"/>
          </a:xfrm>
          <a:prstGeom prst="line">
            <a:avLst/>
          </a:prstGeom>
          <a:noFill/>
          <a:ln w="57150">
            <a:solidFill>
              <a:srgbClr val="92D050"/>
            </a:solidFill>
            <a:round/>
            <a:headEnd/>
            <a:tailEnd type="triangle" w="med" len="med"/>
          </a:ln>
          <a:effectLst/>
        </p:spPr>
        <p:txBody>
          <a:bodyPr wrap="none"/>
          <a:lstStyle/>
          <a:p>
            <a:endParaRPr lang="en-US"/>
          </a:p>
        </p:txBody>
      </p:sp>
      <p:sp>
        <p:nvSpPr>
          <p:cNvPr id="78866" name="Line 18"/>
          <p:cNvSpPr>
            <a:spLocks noChangeShapeType="1"/>
          </p:cNvSpPr>
          <p:nvPr/>
        </p:nvSpPr>
        <p:spPr bwMode="auto">
          <a:xfrm>
            <a:off x="4572000" y="3962400"/>
            <a:ext cx="0" cy="514350"/>
          </a:xfrm>
          <a:prstGeom prst="line">
            <a:avLst/>
          </a:prstGeom>
          <a:noFill/>
          <a:ln w="57150">
            <a:solidFill>
              <a:srgbClr val="92D050"/>
            </a:solidFill>
            <a:round/>
            <a:headEnd/>
            <a:tailEnd type="triangle" w="med" len="med"/>
          </a:ln>
          <a:effectLst/>
        </p:spPr>
        <p:txBody>
          <a:bodyPr wrap="none"/>
          <a:lstStyle/>
          <a:p>
            <a:endParaRPr lang="en-US"/>
          </a:p>
        </p:txBody>
      </p:sp>
      <p:sp>
        <p:nvSpPr>
          <p:cNvPr id="78867" name="Line 19"/>
          <p:cNvSpPr>
            <a:spLocks noChangeShapeType="1"/>
          </p:cNvSpPr>
          <p:nvPr/>
        </p:nvSpPr>
        <p:spPr bwMode="auto">
          <a:xfrm>
            <a:off x="4572000" y="5334000"/>
            <a:ext cx="0" cy="457200"/>
          </a:xfrm>
          <a:prstGeom prst="line">
            <a:avLst/>
          </a:prstGeom>
          <a:noFill/>
          <a:ln w="57150">
            <a:solidFill>
              <a:srgbClr val="92D050"/>
            </a:solidFill>
            <a:round/>
            <a:headEnd/>
            <a:tailEnd type="triangle" w="med" len="med"/>
          </a:ln>
          <a:effectLst/>
        </p:spPr>
        <p:txBody>
          <a:bodyPr wrap="none"/>
          <a:lstStyle/>
          <a:p>
            <a:endParaRPr lang="en-US"/>
          </a:p>
        </p:txBody>
      </p:sp>
      <p:sp>
        <p:nvSpPr>
          <p:cNvPr id="78868" name="Line 20"/>
          <p:cNvSpPr>
            <a:spLocks noChangeShapeType="1"/>
          </p:cNvSpPr>
          <p:nvPr/>
        </p:nvSpPr>
        <p:spPr bwMode="auto">
          <a:xfrm>
            <a:off x="914400" y="2438400"/>
            <a:ext cx="0" cy="342900"/>
          </a:xfrm>
          <a:prstGeom prst="line">
            <a:avLst/>
          </a:prstGeom>
          <a:noFill/>
          <a:ln w="57150">
            <a:solidFill>
              <a:srgbClr val="92D050"/>
            </a:solidFill>
            <a:round/>
            <a:headEnd/>
            <a:tailEnd type="triangle" w="med" len="med"/>
          </a:ln>
          <a:effectLst/>
        </p:spPr>
        <p:txBody>
          <a:bodyPr wrap="none"/>
          <a:lstStyle/>
          <a:p>
            <a:endParaRPr lang="en-US"/>
          </a:p>
        </p:txBody>
      </p:sp>
      <p:sp>
        <p:nvSpPr>
          <p:cNvPr id="78869" name="Line 21"/>
          <p:cNvSpPr>
            <a:spLocks noChangeShapeType="1"/>
          </p:cNvSpPr>
          <p:nvPr/>
        </p:nvSpPr>
        <p:spPr bwMode="auto">
          <a:xfrm>
            <a:off x="2252297" y="2971800"/>
            <a:ext cx="389792" cy="0"/>
          </a:xfrm>
          <a:prstGeom prst="line">
            <a:avLst/>
          </a:prstGeom>
          <a:noFill/>
          <a:ln w="57150">
            <a:solidFill>
              <a:srgbClr val="92D050"/>
            </a:solidFill>
            <a:round/>
            <a:headEnd/>
            <a:tailEnd type="triangle" w="med" len="med"/>
          </a:ln>
          <a:effectLst/>
        </p:spPr>
        <p:txBody>
          <a:bodyPr wrap="none"/>
          <a:lstStyle/>
          <a:p>
            <a:endParaRPr lang="en-US"/>
          </a:p>
        </p:txBody>
      </p:sp>
      <p:sp>
        <p:nvSpPr>
          <p:cNvPr id="78870" name="Line 22"/>
          <p:cNvSpPr>
            <a:spLocks noChangeShapeType="1"/>
          </p:cNvSpPr>
          <p:nvPr/>
        </p:nvSpPr>
        <p:spPr bwMode="auto">
          <a:xfrm flipH="1" flipV="1">
            <a:off x="6611814" y="2990850"/>
            <a:ext cx="492369" cy="0"/>
          </a:xfrm>
          <a:prstGeom prst="line">
            <a:avLst/>
          </a:prstGeom>
          <a:noFill/>
          <a:ln w="57150">
            <a:solidFill>
              <a:srgbClr val="92D050"/>
            </a:solidFill>
            <a:round/>
            <a:headEnd/>
            <a:tailEnd type="triangle" w="med" len="med"/>
          </a:ln>
          <a:effectLst/>
        </p:spPr>
        <p:txBody>
          <a:bodyPr wrap="none"/>
          <a:lstStyle/>
          <a:p>
            <a:endParaRPr lang="en-US"/>
          </a:p>
        </p:txBody>
      </p:sp>
      <p:sp>
        <p:nvSpPr>
          <p:cNvPr id="78871" name="Line 23"/>
          <p:cNvSpPr>
            <a:spLocks noChangeShapeType="1"/>
          </p:cNvSpPr>
          <p:nvPr/>
        </p:nvSpPr>
        <p:spPr bwMode="auto">
          <a:xfrm>
            <a:off x="8088923" y="2514600"/>
            <a:ext cx="0" cy="342900"/>
          </a:xfrm>
          <a:prstGeom prst="line">
            <a:avLst/>
          </a:prstGeom>
          <a:noFill/>
          <a:ln w="57150">
            <a:solidFill>
              <a:srgbClr val="92D050"/>
            </a:solidFill>
            <a:round/>
            <a:headEnd/>
            <a:tailEnd type="triangle" w="med" len="med"/>
          </a:ln>
          <a:effectLst/>
        </p:spPr>
        <p:txBody>
          <a:bodyPr wrap="none"/>
          <a:lstStyle/>
          <a:p>
            <a:endParaRPr lang="en-US"/>
          </a:p>
        </p:txBody>
      </p:sp>
      <p:sp>
        <p:nvSpPr>
          <p:cNvPr id="78872" name="Line 24"/>
          <p:cNvSpPr>
            <a:spLocks noChangeShapeType="1"/>
          </p:cNvSpPr>
          <p:nvPr/>
        </p:nvSpPr>
        <p:spPr bwMode="auto">
          <a:xfrm>
            <a:off x="2310912" y="4267200"/>
            <a:ext cx="2225919" cy="0"/>
          </a:xfrm>
          <a:prstGeom prst="line">
            <a:avLst/>
          </a:prstGeom>
          <a:noFill/>
          <a:ln w="57150">
            <a:solidFill>
              <a:srgbClr val="92D050"/>
            </a:solidFill>
            <a:round/>
            <a:headEnd/>
            <a:tailEnd type="triangle" w="med" len="med"/>
          </a:ln>
          <a:effectLst/>
        </p:spPr>
        <p:txBody>
          <a:bodyPr wrap="none"/>
          <a:lstStyle/>
          <a:p>
            <a:endParaRPr lang="en-US"/>
          </a:p>
        </p:txBody>
      </p:sp>
      <p:sp>
        <p:nvSpPr>
          <p:cNvPr id="78873" name="Line 25"/>
          <p:cNvSpPr>
            <a:spLocks noChangeShapeType="1"/>
          </p:cNvSpPr>
          <p:nvPr/>
        </p:nvSpPr>
        <p:spPr bwMode="auto">
          <a:xfrm flipH="1">
            <a:off x="4571999" y="4267200"/>
            <a:ext cx="2401767" cy="0"/>
          </a:xfrm>
          <a:prstGeom prst="line">
            <a:avLst/>
          </a:prstGeom>
          <a:noFill/>
          <a:ln w="57150">
            <a:solidFill>
              <a:srgbClr val="92D050"/>
            </a:solidFill>
            <a:round/>
            <a:headEnd/>
            <a:tailEnd type="triangle" w="med" len="med"/>
          </a:ln>
          <a:effectLst/>
        </p:spPr>
        <p:txBody>
          <a:bodyPr wrap="none"/>
          <a:lstStyle/>
          <a:p>
            <a:endParaRPr lang="en-US"/>
          </a:p>
        </p:txBody>
      </p:sp>
      <p:sp>
        <p:nvSpPr>
          <p:cNvPr id="78874" name="Text Box 26"/>
          <p:cNvSpPr txBox="1">
            <a:spLocks noChangeArrowheads="1"/>
          </p:cNvSpPr>
          <p:nvPr/>
        </p:nvSpPr>
        <p:spPr bwMode="auto">
          <a:xfrm>
            <a:off x="0" y="0"/>
            <a:ext cx="9144000" cy="830997"/>
          </a:xfrm>
          <a:prstGeom prst="rect">
            <a:avLst/>
          </a:prstGeom>
          <a:solidFill>
            <a:srgbClr val="C00000"/>
          </a:solidFill>
          <a:ln w="12700" cap="sq">
            <a:noFill/>
            <a:miter lim="800000"/>
            <a:headEnd type="none" w="sm" len="sm"/>
            <a:tailEnd type="none" w="sm" len="sm"/>
          </a:ln>
          <a:effectLst/>
        </p:spPr>
        <p:txBody>
          <a:bodyPr>
            <a:spAutoFit/>
          </a:bodyPr>
          <a:lstStyle/>
          <a:p>
            <a:pPr algn="ctr" eaLnBrk="1" hangingPunct="1">
              <a:spcBef>
                <a:spcPct val="50000"/>
              </a:spcBef>
            </a:pPr>
            <a:r>
              <a:rPr lang="id-ID" sz="2400" dirty="0">
                <a:solidFill>
                  <a:schemeClr val="bg1"/>
                </a:solidFill>
                <a:latin typeface="+mn-lt"/>
              </a:rPr>
              <a:t>Integrasi </a:t>
            </a:r>
            <a:r>
              <a:rPr lang="en-US" sz="2400" dirty="0" err="1" smtClean="0">
                <a:solidFill>
                  <a:schemeClr val="bg1"/>
                </a:solidFill>
                <a:latin typeface="+mn-lt"/>
              </a:rPr>
              <a:t>Jangka</a:t>
            </a:r>
            <a:r>
              <a:rPr lang="en-US" sz="2400" dirty="0" smtClean="0">
                <a:solidFill>
                  <a:schemeClr val="bg1"/>
                </a:solidFill>
                <a:latin typeface="+mn-lt"/>
              </a:rPr>
              <a:t> </a:t>
            </a:r>
            <a:r>
              <a:rPr lang="en-US" sz="2400" dirty="0" err="1" smtClean="0">
                <a:solidFill>
                  <a:schemeClr val="bg1"/>
                </a:solidFill>
                <a:latin typeface="+mn-lt"/>
              </a:rPr>
              <a:t>Pendek</a:t>
            </a:r>
            <a:r>
              <a:rPr lang="en-US" sz="2400" dirty="0" smtClean="0">
                <a:solidFill>
                  <a:schemeClr val="bg1"/>
                </a:solidFill>
                <a:latin typeface="+mn-lt"/>
              </a:rPr>
              <a:t> </a:t>
            </a:r>
            <a:r>
              <a:rPr lang="id-ID" sz="2400" dirty="0" smtClean="0">
                <a:solidFill>
                  <a:schemeClr val="bg1"/>
                </a:solidFill>
                <a:latin typeface="+mn-lt"/>
              </a:rPr>
              <a:t>Program</a:t>
            </a:r>
            <a:r>
              <a:rPr lang="en-US" sz="2400" dirty="0" smtClean="0">
                <a:solidFill>
                  <a:schemeClr val="bg1"/>
                </a:solidFill>
                <a:latin typeface="+mn-lt"/>
              </a:rPr>
              <a:t> </a:t>
            </a:r>
            <a:r>
              <a:rPr lang="en-US" sz="2400" dirty="0" err="1" smtClean="0">
                <a:solidFill>
                  <a:schemeClr val="bg1"/>
                </a:solidFill>
                <a:latin typeface="+mn-lt"/>
              </a:rPr>
              <a:t>Respon</a:t>
            </a:r>
            <a:r>
              <a:rPr lang="en-US" sz="2400" dirty="0" smtClean="0">
                <a:solidFill>
                  <a:schemeClr val="bg1"/>
                </a:solidFill>
                <a:latin typeface="+mn-lt"/>
              </a:rPr>
              <a:t> </a:t>
            </a:r>
            <a:r>
              <a:rPr lang="en-US" sz="2400" dirty="0" err="1" smtClean="0">
                <a:solidFill>
                  <a:schemeClr val="bg1"/>
                </a:solidFill>
                <a:latin typeface="+mn-lt"/>
              </a:rPr>
              <a:t>Baru</a:t>
            </a:r>
            <a:r>
              <a:rPr lang="id-ID" sz="2400" dirty="0" smtClean="0">
                <a:solidFill>
                  <a:schemeClr val="bg1"/>
                </a:solidFill>
                <a:latin typeface="+mn-lt"/>
              </a:rPr>
              <a:t> </a:t>
            </a:r>
            <a:r>
              <a:rPr lang="id-ID" sz="2400" dirty="0">
                <a:solidFill>
                  <a:schemeClr val="bg1"/>
                </a:solidFill>
                <a:latin typeface="+mn-lt"/>
              </a:rPr>
              <a:t>yang sudah dan sedang berjalan dalam proses </a:t>
            </a:r>
            <a:r>
              <a:rPr lang="id-ID" sz="2400" dirty="0" smtClean="0">
                <a:solidFill>
                  <a:schemeClr val="bg1"/>
                </a:solidFill>
                <a:latin typeface="+mn-lt"/>
              </a:rPr>
              <a:t>perenc</a:t>
            </a:r>
            <a:r>
              <a:rPr lang="en-US" sz="2400" dirty="0" err="1" smtClean="0">
                <a:solidFill>
                  <a:schemeClr val="bg1"/>
                </a:solidFill>
                <a:latin typeface="+mn-lt"/>
              </a:rPr>
              <a:t>anaan</a:t>
            </a:r>
            <a:r>
              <a:rPr lang="id-ID" sz="2400" dirty="0" smtClean="0">
                <a:solidFill>
                  <a:schemeClr val="bg1"/>
                </a:solidFill>
                <a:latin typeface="+mn-lt"/>
              </a:rPr>
              <a:t>:</a:t>
            </a:r>
            <a:endParaRPr lang="en-GB" sz="2400" dirty="0">
              <a:solidFill>
                <a:schemeClr val="bg1"/>
              </a:solidFill>
              <a:latin typeface="+mn-lt"/>
            </a:endParaRPr>
          </a:p>
        </p:txBody>
      </p:sp>
    </p:spTree>
    <p:extLst>
      <p:ext uri="{BB962C8B-B14F-4D97-AF65-F5344CB8AC3E}">
        <p14:creationId xmlns:p14="http://schemas.microsoft.com/office/powerpoint/2010/main" val="3714918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mph" presetSubtype="0" repeatCount="indefinite" fill="hold" grpId="0" nodeType="withEffect">
                                  <p:stCondLst>
                                    <p:cond delay="0"/>
                                  </p:stCondLst>
                                  <p:childTnLst>
                                    <p:anim calcmode="discrete" valueType="str">
                                      <p:cBhvr>
                                        <p:cTn id="6" dur="1000" fill="hold"/>
                                        <p:tgtEl>
                                          <p:spTgt spid="78851"/>
                                        </p:tgtEl>
                                        <p:attrNameLst>
                                          <p:attrName>style.visibility</p:attrName>
                                        </p:attrNameLst>
                                      </p:cBhvr>
                                      <p:tavLst>
                                        <p:tav tm="0">
                                          <p:val>
                                            <p:strVal val="hidden"/>
                                          </p:val>
                                        </p:tav>
                                        <p:tav tm="50000">
                                          <p:val>
                                            <p:strVal val="visible"/>
                                          </p:val>
                                        </p:tav>
                                      </p:tavLst>
                                    </p:anim>
                                  </p:childTnLst>
                                </p:cTn>
                              </p:par>
                            </p:childTnLst>
                          </p:cTn>
                        </p:par>
                      </p:childTnLst>
                    </p:cTn>
                  </p:par>
                  <p:par>
                    <p:cTn id="7" fill="hold">
                      <p:stCondLst>
                        <p:cond delay="indefinite"/>
                      </p:stCondLst>
                      <p:childTnLst>
                        <p:par>
                          <p:cTn id="8" fill="hold">
                            <p:stCondLst>
                              <p:cond delay="0"/>
                            </p:stCondLst>
                            <p:childTnLst>
                              <p:par>
                                <p:cTn id="9" presetID="35" presetClass="emph" presetSubtype="0" repeatCount="indefinite" fill="hold" grpId="0" nodeType="clickEffect">
                                  <p:stCondLst>
                                    <p:cond delay="0"/>
                                  </p:stCondLst>
                                  <p:endCondLst>
                                    <p:cond evt="onNext" delay="0">
                                      <p:tgtEl>
                                        <p:sldTgt/>
                                      </p:tgtEl>
                                    </p:cond>
                                  </p:endCondLst>
                                  <p:childTnLst>
                                    <p:anim calcmode="discrete" valueType="str">
                                      <p:cBhvr>
                                        <p:cTn id="10" dur="1000" fill="hold"/>
                                        <p:tgtEl>
                                          <p:spTgt spid="78855"/>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animBg="1"/>
      <p:bldP spid="78855"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solidFill>
                  <a:srgbClr val="C00000"/>
                </a:solidFill>
                <a:effectLst>
                  <a:outerShdw blurRad="38100" dist="38100" dir="2700000" algn="tl">
                    <a:srgbClr val="000000">
                      <a:alpha val="43137"/>
                    </a:srgbClr>
                  </a:outerShdw>
                </a:effectLst>
              </a:rPr>
              <a:t>Contoh</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Masukan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Untuk</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Respon</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Dampak</a:t>
            </a:r>
            <a:r>
              <a:rPr lang="en-US" b="1" dirty="0" smtClean="0">
                <a:effectLst>
                  <a:outerShdw blurRad="38100" dist="38100" dir="2700000" algn="tl">
                    <a:srgbClr val="000000">
                      <a:alpha val="43137"/>
                    </a:srgbClr>
                  </a:outerShdw>
                </a:effectLst>
              </a:rPr>
              <a:t> Covid-19 </a:t>
            </a:r>
            <a:r>
              <a:rPr lang="en-US" b="1" dirty="0" err="1" smtClean="0">
                <a:effectLst>
                  <a:outerShdw blurRad="38100" dist="38100" dir="2700000" algn="tl">
                    <a:srgbClr val="000000">
                      <a:alpha val="43137"/>
                    </a:srgbClr>
                  </a:outerShdw>
                </a:effectLst>
              </a:rPr>
              <a:t>Ke</a:t>
            </a:r>
            <a:r>
              <a:rPr lang="en-US" b="1" dirty="0" smtClean="0">
                <a:effectLst>
                  <a:outerShdw blurRad="38100" dist="38100" dir="2700000" algn="tl">
                    <a:srgbClr val="000000">
                      <a:alpha val="43137"/>
                    </a:srgbClr>
                  </a:outerShdw>
                </a:effectLst>
              </a:rPr>
              <a:t> RPJMD</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70000" lnSpcReduction="20000"/>
          </a:bodyPr>
          <a:lstStyle/>
          <a:p>
            <a:r>
              <a:rPr lang="en-US" b="1" dirty="0" err="1" smtClean="0"/>
              <a:t>Respon</a:t>
            </a:r>
            <a:r>
              <a:rPr lang="en-US" b="1" dirty="0" smtClean="0"/>
              <a:t> </a:t>
            </a:r>
            <a:r>
              <a:rPr lang="en-US" b="1" dirty="0" err="1" smtClean="0"/>
              <a:t>Terhadap</a:t>
            </a:r>
            <a:r>
              <a:rPr lang="en-US" b="1" dirty="0" smtClean="0"/>
              <a:t> </a:t>
            </a:r>
            <a:r>
              <a:rPr lang="en-US" b="1" dirty="0" err="1" smtClean="0"/>
              <a:t>Keterpurukan</a:t>
            </a:r>
            <a:r>
              <a:rPr lang="en-US" b="1" dirty="0" smtClean="0"/>
              <a:t> </a:t>
            </a:r>
            <a:r>
              <a:rPr lang="en-US" b="1" dirty="0" err="1" smtClean="0"/>
              <a:t>Perekonomian</a:t>
            </a:r>
            <a:r>
              <a:rPr lang="en-US" b="1" dirty="0" smtClean="0"/>
              <a:t> Daerah:</a:t>
            </a:r>
          </a:p>
          <a:p>
            <a:pPr lvl="1"/>
            <a:r>
              <a:rPr lang="en-US" dirty="0" err="1" smtClean="0"/>
              <a:t>Strategi</a:t>
            </a:r>
            <a:r>
              <a:rPr lang="en-US" dirty="0" smtClean="0"/>
              <a:t> </a:t>
            </a:r>
            <a:r>
              <a:rPr lang="en-US" dirty="0" err="1" smtClean="0"/>
              <a:t>Penyeimbangan</a:t>
            </a:r>
            <a:r>
              <a:rPr lang="en-US" dirty="0" smtClean="0"/>
              <a:t> </a:t>
            </a:r>
            <a:r>
              <a:rPr lang="en-US" dirty="0" err="1"/>
              <a:t>D</a:t>
            </a:r>
            <a:r>
              <a:rPr lang="en-US" dirty="0" err="1" smtClean="0"/>
              <a:t>ukungan</a:t>
            </a:r>
            <a:r>
              <a:rPr lang="en-US" dirty="0" smtClean="0"/>
              <a:t> </a:t>
            </a:r>
            <a:r>
              <a:rPr lang="en-US" dirty="0" err="1" smtClean="0"/>
              <a:t>pada</a:t>
            </a:r>
            <a:r>
              <a:rPr lang="en-US" dirty="0" smtClean="0"/>
              <a:t> </a:t>
            </a:r>
            <a:r>
              <a:rPr lang="en-US" b="1" dirty="0" err="1" smtClean="0">
                <a:effectLst>
                  <a:outerShdw blurRad="38100" dist="38100" dir="2700000" algn="tl">
                    <a:srgbClr val="000000">
                      <a:alpha val="43137"/>
                    </a:srgbClr>
                  </a:outerShdw>
                </a:effectLst>
              </a:rPr>
              <a:t>Industri</a:t>
            </a:r>
            <a:r>
              <a:rPr lang="en-US" b="1" dirty="0" smtClean="0">
                <a:effectLst>
                  <a:outerShdw blurRad="38100" dist="38100" dir="2700000" algn="tl">
                    <a:srgbClr val="000000">
                      <a:alpha val="43137"/>
                    </a:srgbClr>
                  </a:outerShdw>
                </a:effectLst>
              </a:rPr>
              <a:t> 4.0 </a:t>
            </a:r>
            <a:r>
              <a:rPr lang="en-US" dirty="0" err="1" smtClean="0"/>
              <a:t>dan</a:t>
            </a:r>
            <a:r>
              <a:rPr lang="en-US" dirty="0" smtClean="0"/>
              <a:t> </a:t>
            </a:r>
            <a:r>
              <a:rPr lang="en-US" b="1" dirty="0" smtClean="0">
                <a:effectLst>
                  <a:outerShdw blurRad="38100" dist="38100" dir="2700000" algn="tl">
                    <a:srgbClr val="000000">
                      <a:alpha val="43137"/>
                    </a:srgbClr>
                  </a:outerShdw>
                </a:effectLst>
              </a:rPr>
              <a:t>UMKM </a:t>
            </a:r>
            <a:r>
              <a:rPr lang="en-US" b="1" dirty="0" err="1" smtClean="0">
                <a:effectLst>
                  <a:outerShdw blurRad="38100" dist="38100" dir="2700000" algn="tl">
                    <a:srgbClr val="000000">
                      <a:alpha val="43137"/>
                    </a:srgbClr>
                  </a:outerShdw>
                </a:effectLst>
              </a:rPr>
              <a:t>padat</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karya</a:t>
            </a:r>
            <a:r>
              <a:rPr lang="en-US" b="1" dirty="0" smtClean="0">
                <a:effectLst>
                  <a:outerShdw blurRad="38100" dist="38100" dir="2700000" algn="tl">
                    <a:srgbClr val="000000">
                      <a:alpha val="43137"/>
                    </a:srgbClr>
                  </a:outerShdw>
                </a:effectLst>
              </a:rPr>
              <a:t> </a:t>
            </a:r>
            <a:r>
              <a:rPr lang="en-US" dirty="0" err="1" smtClean="0"/>
              <a:t>untuk</a:t>
            </a:r>
            <a:r>
              <a:rPr lang="en-US" dirty="0" smtClean="0"/>
              <a:t> </a:t>
            </a:r>
            <a:r>
              <a:rPr lang="en-US" dirty="0" err="1" smtClean="0"/>
              <a:t>pertumbuhan</a:t>
            </a:r>
            <a:r>
              <a:rPr lang="en-US" dirty="0" smtClean="0"/>
              <a:t> </a:t>
            </a:r>
            <a:r>
              <a:rPr lang="en-US" dirty="0" err="1" smtClean="0"/>
              <a:t>ekonomi</a:t>
            </a:r>
            <a:r>
              <a:rPr lang="en-US" dirty="0" smtClean="0"/>
              <a:t> </a:t>
            </a:r>
            <a:r>
              <a:rPr lang="en-US" dirty="0" err="1" smtClean="0"/>
              <a:t>daerah</a:t>
            </a:r>
            <a:r>
              <a:rPr lang="en-US" dirty="0" smtClean="0"/>
              <a:t> </a:t>
            </a:r>
            <a:r>
              <a:rPr lang="en-US" dirty="0" err="1" smtClean="0"/>
              <a:t>melalui</a:t>
            </a:r>
            <a:r>
              <a:rPr lang="en-US" dirty="0" smtClean="0"/>
              <a:t> </a:t>
            </a:r>
            <a:r>
              <a:rPr lang="en-US" dirty="0" err="1" smtClean="0"/>
              <a:t>pemanfaatan</a:t>
            </a:r>
            <a:r>
              <a:rPr lang="en-US" dirty="0" smtClean="0"/>
              <a:t> </a:t>
            </a:r>
            <a:r>
              <a:rPr lang="en-US" dirty="0" err="1" smtClean="0"/>
              <a:t>sumber</a:t>
            </a:r>
            <a:r>
              <a:rPr lang="en-US" dirty="0" smtClean="0"/>
              <a:t> </a:t>
            </a:r>
            <a:r>
              <a:rPr lang="en-US" dirty="0" err="1" smtClean="0"/>
              <a:t>daya</a:t>
            </a:r>
            <a:r>
              <a:rPr lang="en-US" dirty="0" smtClean="0"/>
              <a:t> </a:t>
            </a:r>
            <a:r>
              <a:rPr lang="en-US" dirty="0" err="1" smtClean="0"/>
              <a:t>alam</a:t>
            </a:r>
            <a:r>
              <a:rPr lang="en-US" dirty="0" smtClean="0"/>
              <a:t> </a:t>
            </a:r>
            <a:r>
              <a:rPr lang="en-US" dirty="0" err="1" smtClean="0"/>
              <a:t>secara</a:t>
            </a:r>
            <a:r>
              <a:rPr lang="en-US" dirty="0" smtClean="0"/>
              <a:t> </a:t>
            </a:r>
            <a:r>
              <a:rPr lang="en-US" dirty="0" err="1" smtClean="0"/>
              <a:t>sinergis</a:t>
            </a:r>
            <a:r>
              <a:rPr lang="en-US" dirty="0" smtClean="0"/>
              <a:t> (</a:t>
            </a:r>
            <a:r>
              <a:rPr lang="en-US" dirty="0" err="1" smtClean="0"/>
              <a:t>pertanian</a:t>
            </a:r>
            <a:r>
              <a:rPr lang="en-US" dirty="0" smtClean="0"/>
              <a:t>, </a:t>
            </a:r>
            <a:r>
              <a:rPr lang="en-US" dirty="0" err="1" smtClean="0"/>
              <a:t>pariwisata</a:t>
            </a:r>
            <a:r>
              <a:rPr lang="en-US" dirty="0" smtClean="0"/>
              <a:t> </a:t>
            </a:r>
            <a:r>
              <a:rPr lang="en-US" dirty="0" err="1" smtClean="0"/>
              <a:t>dan</a:t>
            </a:r>
            <a:r>
              <a:rPr lang="en-US" dirty="0" smtClean="0"/>
              <a:t> </a:t>
            </a:r>
            <a:r>
              <a:rPr lang="en-US" dirty="0" err="1" smtClean="0"/>
              <a:t>kelautan</a:t>
            </a:r>
            <a:r>
              <a:rPr lang="en-US" dirty="0" smtClean="0"/>
              <a:t> </a:t>
            </a:r>
            <a:r>
              <a:rPr lang="en-US" dirty="0" err="1" smtClean="0"/>
              <a:t>perikanan</a:t>
            </a:r>
            <a:r>
              <a:rPr lang="en-US" dirty="0" smtClean="0"/>
              <a:t>)</a:t>
            </a:r>
          </a:p>
          <a:p>
            <a:pPr lvl="1"/>
            <a:r>
              <a:rPr lang="en-US" dirty="0" smtClean="0"/>
              <a:t>Program </a:t>
            </a:r>
            <a:r>
              <a:rPr lang="en-US" dirty="0" err="1" smtClean="0"/>
              <a:t>Penekanan</a:t>
            </a:r>
            <a:r>
              <a:rPr lang="en-US" dirty="0" smtClean="0"/>
              <a:t> </a:t>
            </a:r>
            <a:r>
              <a:rPr lang="en-US" dirty="0" err="1" smtClean="0"/>
              <a:t>Perekonomian</a:t>
            </a:r>
            <a:r>
              <a:rPr lang="en-US" dirty="0" smtClean="0"/>
              <a:t> </a:t>
            </a:r>
            <a:r>
              <a:rPr lang="en-US" dirty="0" err="1" smtClean="0"/>
              <a:t>pada</a:t>
            </a:r>
            <a:r>
              <a:rPr lang="en-US" dirty="0" smtClean="0"/>
              <a:t> basis </a:t>
            </a:r>
            <a:r>
              <a:rPr lang="en-US" dirty="0" err="1" smtClean="0"/>
              <a:t>ekonomi</a:t>
            </a:r>
            <a:r>
              <a:rPr lang="en-US" dirty="0" smtClean="0"/>
              <a:t> digital </a:t>
            </a:r>
            <a:r>
              <a:rPr lang="en-US" dirty="0" err="1" smtClean="0"/>
              <a:t>dan</a:t>
            </a:r>
            <a:r>
              <a:rPr lang="en-US" dirty="0" smtClean="0"/>
              <a:t> </a:t>
            </a:r>
            <a:r>
              <a:rPr lang="en-US" dirty="0" err="1" smtClean="0"/>
              <a:t>kreatif</a:t>
            </a:r>
            <a:r>
              <a:rPr lang="en-US" dirty="0" smtClean="0"/>
              <a:t> </a:t>
            </a:r>
          </a:p>
          <a:p>
            <a:r>
              <a:rPr lang="en-US" b="1" dirty="0" err="1" smtClean="0"/>
              <a:t>Aspek</a:t>
            </a:r>
            <a:r>
              <a:rPr lang="en-US" b="1" dirty="0" smtClean="0"/>
              <a:t> yang </a:t>
            </a:r>
            <a:r>
              <a:rPr lang="en-US" b="1" dirty="0" err="1" smtClean="0"/>
              <a:t>perlu</a:t>
            </a:r>
            <a:r>
              <a:rPr lang="en-US" b="1" dirty="0" smtClean="0"/>
              <a:t> </a:t>
            </a:r>
            <a:r>
              <a:rPr lang="en-US" b="1" dirty="0" err="1" smtClean="0"/>
              <a:t>dipikirkan</a:t>
            </a:r>
            <a:r>
              <a:rPr lang="en-US" b="1" dirty="0" smtClean="0"/>
              <a:t> </a:t>
            </a:r>
            <a:r>
              <a:rPr lang="en-US" b="1" dirty="0" err="1" smtClean="0"/>
              <a:t>lebih</a:t>
            </a:r>
            <a:r>
              <a:rPr lang="en-US" b="1" dirty="0" smtClean="0"/>
              <a:t> </a:t>
            </a:r>
            <a:r>
              <a:rPr lang="en-US" b="1" dirty="0" err="1" smtClean="0"/>
              <a:t>lanjut</a:t>
            </a:r>
            <a:r>
              <a:rPr lang="en-US" b="1" dirty="0" smtClean="0"/>
              <a:t> </a:t>
            </a:r>
            <a:r>
              <a:rPr lang="en-US" b="1" dirty="0" err="1" smtClean="0"/>
              <a:t>secara</a:t>
            </a:r>
            <a:r>
              <a:rPr lang="en-US" b="1" dirty="0" smtClean="0"/>
              <a:t> </a:t>
            </a:r>
            <a:r>
              <a:rPr lang="en-US" b="1" dirty="0" err="1" smtClean="0"/>
              <a:t>teknokratis</a:t>
            </a:r>
            <a:r>
              <a:rPr lang="en-US" b="1" dirty="0" smtClean="0"/>
              <a:t>:</a:t>
            </a:r>
          </a:p>
          <a:p>
            <a:pPr lvl="1"/>
            <a:r>
              <a:rPr lang="en-US" dirty="0" err="1" smtClean="0"/>
              <a:t>Pemda</a:t>
            </a:r>
            <a:r>
              <a:rPr lang="en-US" dirty="0" smtClean="0"/>
              <a:t> </a:t>
            </a:r>
            <a:r>
              <a:rPr lang="en-US" dirty="0" err="1" smtClean="0"/>
              <a:t>perlu</a:t>
            </a:r>
            <a:r>
              <a:rPr lang="en-US" dirty="0" smtClean="0"/>
              <a:t> </a:t>
            </a:r>
            <a:r>
              <a:rPr lang="en-US" dirty="0" err="1" smtClean="0"/>
              <a:t>proaktif</a:t>
            </a:r>
            <a:r>
              <a:rPr lang="en-US" dirty="0" smtClean="0"/>
              <a:t> </a:t>
            </a:r>
            <a:r>
              <a:rPr lang="en-US" dirty="0" err="1" smtClean="0"/>
              <a:t>menyiapkan</a:t>
            </a:r>
            <a:r>
              <a:rPr lang="en-US" dirty="0" smtClean="0"/>
              <a:t> </a:t>
            </a:r>
            <a:r>
              <a:rPr lang="en-US" dirty="0" err="1" smtClean="0"/>
              <a:t>regulasi-regulasi</a:t>
            </a:r>
            <a:r>
              <a:rPr lang="en-US" dirty="0" smtClean="0"/>
              <a:t> yang </a:t>
            </a:r>
            <a:r>
              <a:rPr lang="en-US" dirty="0" err="1" smtClean="0"/>
              <a:t>mendorong</a:t>
            </a:r>
            <a:r>
              <a:rPr lang="en-US" dirty="0" smtClean="0"/>
              <a:t> </a:t>
            </a:r>
            <a:r>
              <a:rPr lang="en-US" dirty="0" err="1" smtClean="0"/>
              <a:t>pengembangan</a:t>
            </a:r>
            <a:r>
              <a:rPr lang="en-US" dirty="0" smtClean="0"/>
              <a:t> </a:t>
            </a:r>
            <a:r>
              <a:rPr lang="en-US" dirty="0" err="1" smtClean="0"/>
              <a:t>Bisnis</a:t>
            </a:r>
            <a:r>
              <a:rPr lang="en-US" dirty="0" smtClean="0"/>
              <a:t> Digital &amp; </a:t>
            </a:r>
            <a:r>
              <a:rPr lang="en-US" dirty="0" err="1" smtClean="0"/>
              <a:t>Kreatif</a:t>
            </a:r>
            <a:r>
              <a:rPr lang="en-US" dirty="0" smtClean="0"/>
              <a:t> </a:t>
            </a:r>
            <a:r>
              <a:rPr lang="en-US" dirty="0" err="1" smtClean="0"/>
              <a:t>sesuai</a:t>
            </a:r>
            <a:r>
              <a:rPr lang="en-US" dirty="0" smtClean="0"/>
              <a:t> </a:t>
            </a:r>
            <a:r>
              <a:rPr lang="en-US" dirty="0" err="1" smtClean="0"/>
              <a:t>dengan</a:t>
            </a:r>
            <a:r>
              <a:rPr lang="en-US" dirty="0" smtClean="0"/>
              <a:t> </a:t>
            </a:r>
            <a:r>
              <a:rPr lang="en-US" dirty="0" err="1" smtClean="0"/>
              <a:t>kesesuaian</a:t>
            </a:r>
            <a:r>
              <a:rPr lang="en-US" dirty="0" smtClean="0"/>
              <a:t> </a:t>
            </a:r>
            <a:r>
              <a:rPr lang="en-US" dirty="0" err="1" smtClean="0"/>
              <a:t>dan</a:t>
            </a:r>
            <a:r>
              <a:rPr lang="en-US" dirty="0" smtClean="0"/>
              <a:t> </a:t>
            </a:r>
            <a:r>
              <a:rPr lang="en-US" dirty="0" err="1" smtClean="0"/>
              <a:t>kesiapan</a:t>
            </a:r>
            <a:r>
              <a:rPr lang="en-US" dirty="0" smtClean="0"/>
              <a:t> </a:t>
            </a:r>
            <a:r>
              <a:rPr lang="en-US" dirty="0" err="1" smtClean="0"/>
              <a:t>tata</a:t>
            </a:r>
            <a:r>
              <a:rPr lang="en-US" dirty="0" smtClean="0"/>
              <a:t> </a:t>
            </a:r>
            <a:r>
              <a:rPr lang="en-US" dirty="0" err="1" smtClean="0"/>
              <a:t>ruang</a:t>
            </a:r>
            <a:r>
              <a:rPr lang="en-US" dirty="0" smtClean="0"/>
              <a:t> </a:t>
            </a:r>
            <a:r>
              <a:rPr lang="en-US" dirty="0" err="1" smtClean="0"/>
              <a:t>Jawa</a:t>
            </a:r>
            <a:r>
              <a:rPr lang="en-US" dirty="0" smtClean="0"/>
              <a:t> Barat yang optimal</a:t>
            </a:r>
          </a:p>
          <a:p>
            <a:pPr lvl="1"/>
            <a:r>
              <a:rPr lang="en-US" dirty="0" err="1" smtClean="0"/>
              <a:t>Penyiapan</a:t>
            </a:r>
            <a:r>
              <a:rPr lang="en-US" dirty="0" smtClean="0"/>
              <a:t> BLK </a:t>
            </a:r>
            <a:r>
              <a:rPr lang="en-US" dirty="0" err="1" smtClean="0"/>
              <a:t>Ekonomi</a:t>
            </a:r>
            <a:r>
              <a:rPr lang="en-US" dirty="0" smtClean="0"/>
              <a:t> Digital &amp; </a:t>
            </a:r>
            <a:r>
              <a:rPr lang="en-US" dirty="0" err="1" smtClean="0"/>
              <a:t>Kreatif</a:t>
            </a:r>
            <a:r>
              <a:rPr lang="en-US" dirty="0" smtClean="0"/>
              <a:t> </a:t>
            </a:r>
            <a:r>
              <a:rPr lang="en-US" dirty="0" err="1" smtClean="0"/>
              <a:t>untuk</a:t>
            </a:r>
            <a:r>
              <a:rPr lang="en-US" dirty="0" smtClean="0"/>
              <a:t> </a:t>
            </a:r>
            <a:r>
              <a:rPr lang="en-US" dirty="0" err="1" smtClean="0"/>
              <a:t>kelompok-kelompok</a:t>
            </a:r>
            <a:r>
              <a:rPr lang="en-US" dirty="0" smtClean="0"/>
              <a:t> </a:t>
            </a:r>
            <a:r>
              <a:rPr lang="en-US" i="1" dirty="0" smtClean="0"/>
              <a:t>start-up</a:t>
            </a:r>
            <a:r>
              <a:rPr lang="en-US" dirty="0" smtClean="0"/>
              <a:t> </a:t>
            </a:r>
            <a:r>
              <a:rPr lang="en-US" dirty="0" err="1" smtClean="0"/>
              <a:t>bisnis</a:t>
            </a:r>
            <a:r>
              <a:rPr lang="en-US" dirty="0" smtClean="0"/>
              <a:t> </a:t>
            </a:r>
            <a:r>
              <a:rPr lang="en-US" dirty="0" err="1" smtClean="0"/>
              <a:t>baru</a:t>
            </a:r>
            <a:r>
              <a:rPr lang="en-US" dirty="0" smtClean="0"/>
              <a:t> di </a:t>
            </a:r>
            <a:r>
              <a:rPr lang="en-US" dirty="0" err="1" smtClean="0"/>
              <a:t>pusat-pusat</a:t>
            </a:r>
            <a:r>
              <a:rPr lang="en-US" dirty="0" smtClean="0"/>
              <a:t> </a:t>
            </a:r>
            <a:r>
              <a:rPr lang="en-US" dirty="0" err="1" smtClean="0"/>
              <a:t>sistem</a:t>
            </a:r>
            <a:r>
              <a:rPr lang="en-US" dirty="0" smtClean="0"/>
              <a:t> </a:t>
            </a:r>
            <a:r>
              <a:rPr lang="en-US" dirty="0" err="1" smtClean="0"/>
              <a:t>perkotaan</a:t>
            </a:r>
            <a:r>
              <a:rPr lang="en-US" dirty="0" smtClean="0"/>
              <a:t> (PKN, PKW, PKL, PKSN, </a:t>
            </a:r>
            <a:r>
              <a:rPr lang="en-US" dirty="0" err="1" smtClean="0"/>
              <a:t>dsb</a:t>
            </a:r>
            <a:r>
              <a:rPr lang="en-US" dirty="0" smtClean="0"/>
              <a:t>)</a:t>
            </a:r>
          </a:p>
          <a:p>
            <a:pPr lvl="1"/>
            <a:r>
              <a:rPr lang="en-US" dirty="0" err="1" smtClean="0"/>
              <a:t>Peningkatan</a:t>
            </a:r>
            <a:r>
              <a:rPr lang="en-US" dirty="0" smtClean="0"/>
              <a:t> </a:t>
            </a:r>
            <a:r>
              <a:rPr lang="en-US" dirty="0" err="1" smtClean="0"/>
              <a:t>Kapasitas</a:t>
            </a:r>
            <a:r>
              <a:rPr lang="en-US" dirty="0" smtClean="0"/>
              <a:t> SDM </a:t>
            </a:r>
            <a:r>
              <a:rPr lang="en-US" dirty="0" err="1" smtClean="0"/>
              <a:t>untuk</a:t>
            </a:r>
            <a:r>
              <a:rPr lang="en-US" dirty="0" smtClean="0"/>
              <a:t> </a:t>
            </a:r>
            <a:r>
              <a:rPr lang="en-US" dirty="0" err="1" smtClean="0"/>
              <a:t>Ekonomi</a:t>
            </a:r>
            <a:r>
              <a:rPr lang="en-US" dirty="0" smtClean="0"/>
              <a:t> Digital &amp; </a:t>
            </a:r>
            <a:r>
              <a:rPr lang="en-US" dirty="0" err="1" smtClean="0"/>
              <a:t>Kreatif</a:t>
            </a:r>
            <a:endParaRPr lang="en-US" dirty="0"/>
          </a:p>
          <a:p>
            <a:pPr lvl="1"/>
            <a:r>
              <a:rPr lang="en-US" dirty="0" err="1" smtClean="0"/>
              <a:t>Pengembangan</a:t>
            </a:r>
            <a:r>
              <a:rPr lang="en-US" dirty="0" smtClean="0"/>
              <a:t> </a:t>
            </a:r>
            <a:r>
              <a:rPr lang="en-US" dirty="0" err="1" smtClean="0"/>
              <a:t>jaringan</a:t>
            </a:r>
            <a:r>
              <a:rPr lang="en-US" dirty="0" smtClean="0"/>
              <a:t> </a:t>
            </a:r>
            <a:r>
              <a:rPr lang="en-US" dirty="0" err="1" smtClean="0"/>
              <a:t>kerjasama</a:t>
            </a:r>
            <a:r>
              <a:rPr lang="en-US" dirty="0" smtClean="0"/>
              <a:t> </a:t>
            </a:r>
            <a:r>
              <a:rPr lang="en-US" dirty="0" err="1" smtClean="0"/>
              <a:t>pelaku</a:t>
            </a:r>
            <a:r>
              <a:rPr lang="en-US" dirty="0" smtClean="0"/>
              <a:t> </a:t>
            </a:r>
            <a:r>
              <a:rPr lang="en-US" dirty="0" err="1" smtClean="0"/>
              <a:t>bisnis</a:t>
            </a:r>
            <a:r>
              <a:rPr lang="en-US" dirty="0" smtClean="0"/>
              <a:t> digital di Daerah</a:t>
            </a:r>
          </a:p>
        </p:txBody>
      </p:sp>
    </p:spTree>
    <p:extLst>
      <p:ext uri="{BB962C8B-B14F-4D97-AF65-F5344CB8AC3E}">
        <p14:creationId xmlns:p14="http://schemas.microsoft.com/office/powerpoint/2010/main" val="362779910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773723" y="1219200"/>
            <a:ext cx="7760677" cy="4495800"/>
          </a:xfrm>
        </p:spPr>
        <p:txBody>
          <a:bodyPr>
            <a:normAutofit fontScale="92500" lnSpcReduction="10000"/>
          </a:bodyPr>
          <a:lstStyle/>
          <a:p>
            <a:pPr>
              <a:buFont typeface="Wingdings" pitchFamily="2" charset="2"/>
              <a:buNone/>
            </a:pPr>
            <a:endParaRPr lang="en-US" dirty="0">
              <a:effectLst>
                <a:outerShdw blurRad="38100" dist="38100" dir="2700000" algn="tl">
                  <a:srgbClr val="000000">
                    <a:alpha val="43137"/>
                  </a:srgbClr>
                </a:outerShdw>
              </a:effectLst>
              <a:latin typeface="Lucida Console" pitchFamily="49" charset="0"/>
            </a:endParaRPr>
          </a:p>
          <a:p>
            <a:pPr algn="ctr">
              <a:buFont typeface="Wingdings" pitchFamily="2" charset="2"/>
              <a:buNone/>
            </a:pPr>
            <a:r>
              <a:rPr lang="en-US" sz="4800" b="1" dirty="0">
                <a:effectLst>
                  <a:outerShdw blurRad="38100" dist="38100" dir="2700000" algn="tl">
                    <a:srgbClr val="000000">
                      <a:alpha val="43137"/>
                    </a:srgbClr>
                  </a:outerShdw>
                </a:effectLst>
                <a:latin typeface="Arial Black" pitchFamily="34" charset="0"/>
              </a:rPr>
              <a:t>SEKIAN </a:t>
            </a:r>
          </a:p>
          <a:p>
            <a:pPr algn="ctr">
              <a:buFont typeface="Wingdings" pitchFamily="2" charset="2"/>
              <a:buNone/>
            </a:pPr>
            <a:r>
              <a:rPr lang="en-US" sz="4800" b="1" dirty="0">
                <a:effectLst>
                  <a:outerShdw blurRad="38100" dist="38100" dir="2700000" algn="tl">
                    <a:srgbClr val="000000">
                      <a:alpha val="43137"/>
                    </a:srgbClr>
                  </a:outerShdw>
                </a:effectLst>
                <a:latin typeface="Arial Black" pitchFamily="34" charset="0"/>
              </a:rPr>
              <a:t>DAN </a:t>
            </a:r>
          </a:p>
          <a:p>
            <a:pPr algn="ctr">
              <a:buFont typeface="Wingdings" pitchFamily="2" charset="2"/>
              <a:buNone/>
            </a:pPr>
            <a:r>
              <a:rPr lang="en-US" sz="4800" b="1" dirty="0">
                <a:effectLst>
                  <a:outerShdw blurRad="38100" dist="38100" dir="2700000" algn="tl">
                    <a:srgbClr val="000000">
                      <a:alpha val="43137"/>
                    </a:srgbClr>
                  </a:outerShdw>
                </a:effectLst>
                <a:latin typeface="Arial Black" pitchFamily="34" charset="0"/>
              </a:rPr>
              <a:t>TERIMA </a:t>
            </a:r>
            <a:r>
              <a:rPr lang="en-US" sz="4800" b="1" dirty="0" smtClean="0">
                <a:effectLst>
                  <a:outerShdw blurRad="38100" dist="38100" dir="2700000" algn="tl">
                    <a:srgbClr val="000000">
                      <a:alpha val="43137"/>
                    </a:srgbClr>
                  </a:outerShdw>
                </a:effectLst>
                <a:latin typeface="Arial Black" pitchFamily="34" charset="0"/>
              </a:rPr>
              <a:t>KASIH</a:t>
            </a:r>
          </a:p>
          <a:p>
            <a:pPr algn="ctr">
              <a:buFont typeface="Wingdings" pitchFamily="2" charset="2"/>
              <a:buNone/>
            </a:pPr>
            <a:endParaRPr lang="en-US" sz="4800" b="1" dirty="0" smtClean="0">
              <a:latin typeface="Arial Black" pitchFamily="34" charset="0"/>
            </a:endParaRPr>
          </a:p>
          <a:p>
            <a:pPr algn="ctr">
              <a:buFont typeface="Wingdings" pitchFamily="2" charset="2"/>
              <a:buNone/>
            </a:pPr>
            <a:r>
              <a:rPr lang="en-US" sz="4800" b="1" i="1" dirty="0" smtClean="0">
                <a:solidFill>
                  <a:srgbClr val="C00000"/>
                </a:solidFill>
                <a:latin typeface="Arial Black" pitchFamily="34" charset="0"/>
              </a:rPr>
              <a:t>aoetomo@pl.itb.ac.id</a:t>
            </a:r>
            <a:endParaRPr lang="en-US" sz="4800" b="1" i="1" dirty="0">
              <a:solidFill>
                <a:srgbClr val="C00000"/>
              </a:solidFill>
              <a:latin typeface="Arial Black" pitchFamily="34" charset="0"/>
            </a:endParaRPr>
          </a:p>
        </p:txBody>
      </p:sp>
    </p:spTree>
    <p:extLst>
      <p:ext uri="{BB962C8B-B14F-4D97-AF65-F5344CB8AC3E}">
        <p14:creationId xmlns:p14="http://schemas.microsoft.com/office/powerpoint/2010/main" val="366723020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703385" y="384176"/>
            <a:ext cx="7772400" cy="530225"/>
          </a:xfrm>
          <a:solidFill>
            <a:srgbClr val="FFFF00"/>
          </a:solidFill>
        </p:spPr>
        <p:txBody>
          <a:bodyPr>
            <a:normAutofit fontScale="90000"/>
          </a:bodyPr>
          <a:lstStyle/>
          <a:p>
            <a:pPr>
              <a:lnSpc>
                <a:spcPct val="80000"/>
              </a:lnSpc>
            </a:pPr>
            <a:r>
              <a:rPr lang="en-US" sz="3600" b="1" dirty="0" err="1">
                <a:cs typeface="Times New Roman" pitchFamily="18" charset="0"/>
              </a:rPr>
              <a:t>Konsep</a:t>
            </a:r>
            <a:r>
              <a:rPr lang="en-US" sz="3600" b="1" dirty="0">
                <a:cs typeface="Times New Roman" pitchFamily="18" charset="0"/>
              </a:rPr>
              <a:t> </a:t>
            </a:r>
            <a:r>
              <a:rPr lang="en-US" sz="3600" b="1" dirty="0" err="1">
                <a:cs typeface="Times New Roman" pitchFamily="18" charset="0"/>
              </a:rPr>
              <a:t>Strategi</a:t>
            </a:r>
            <a:r>
              <a:rPr lang="id-ID" sz="3600" b="1" dirty="0">
                <a:cs typeface="Times New Roman" pitchFamily="18" charset="0"/>
              </a:rPr>
              <a:t> (1)</a:t>
            </a:r>
            <a:endParaRPr lang="en-GB" sz="3600" b="1" dirty="0">
              <a:cs typeface="Times New Roman" pitchFamily="18" charset="0"/>
            </a:endParaRPr>
          </a:p>
        </p:txBody>
      </p:sp>
      <p:sp>
        <p:nvSpPr>
          <p:cNvPr id="38915" name="Rectangle 3"/>
          <p:cNvSpPr>
            <a:spLocks noGrp="1" noChangeArrowheads="1"/>
          </p:cNvSpPr>
          <p:nvPr>
            <p:ph type="body" idx="1"/>
          </p:nvPr>
        </p:nvSpPr>
        <p:spPr>
          <a:xfrm>
            <a:off x="703385" y="1143000"/>
            <a:ext cx="7772400" cy="4800600"/>
          </a:xfrm>
        </p:spPr>
        <p:txBody>
          <a:bodyPr>
            <a:normAutofit lnSpcReduction="10000"/>
          </a:bodyPr>
          <a:lstStyle/>
          <a:p>
            <a:pPr>
              <a:lnSpc>
                <a:spcPct val="80000"/>
              </a:lnSpc>
            </a:pPr>
            <a:r>
              <a:rPr lang="en-US" sz="2800" b="1" u="sng" dirty="0">
                <a:cs typeface="Times New Roman" pitchFamily="18" charset="0"/>
              </a:rPr>
              <a:t>Chandler (1962)</a:t>
            </a:r>
            <a:r>
              <a:rPr lang="en-US" sz="2800" b="1" dirty="0">
                <a:cs typeface="Times New Roman" pitchFamily="18" charset="0"/>
              </a:rPr>
              <a:t>: </a:t>
            </a:r>
            <a:r>
              <a:rPr lang="en-US" sz="2800" b="1" dirty="0" err="1">
                <a:cs typeface="Times New Roman" pitchFamily="18" charset="0"/>
              </a:rPr>
              <a:t>Strategi</a:t>
            </a:r>
            <a:r>
              <a:rPr lang="en-US" sz="2800" b="1" dirty="0">
                <a:cs typeface="Times New Roman" pitchFamily="18" charset="0"/>
              </a:rPr>
              <a:t> </a:t>
            </a:r>
            <a:r>
              <a:rPr lang="en-US" sz="2800" b="1" dirty="0" err="1">
                <a:cs typeface="Times New Roman" pitchFamily="18" charset="0"/>
              </a:rPr>
              <a:t>merupakan</a:t>
            </a:r>
            <a:r>
              <a:rPr lang="en-US" sz="2800" b="1" dirty="0">
                <a:cs typeface="Times New Roman" pitchFamily="18" charset="0"/>
              </a:rPr>
              <a:t> </a:t>
            </a:r>
            <a:r>
              <a:rPr lang="en-US" sz="2800" b="1" dirty="0" err="1">
                <a:cs typeface="Times New Roman" pitchFamily="18" charset="0"/>
              </a:rPr>
              <a:t>alat</a:t>
            </a:r>
            <a:r>
              <a:rPr lang="en-US" sz="2800" b="1" dirty="0">
                <a:cs typeface="Times New Roman" pitchFamily="18" charset="0"/>
              </a:rPr>
              <a:t> </a:t>
            </a:r>
            <a:r>
              <a:rPr lang="en-US" sz="2800" b="1" dirty="0" err="1">
                <a:cs typeface="Times New Roman" pitchFamily="18" charset="0"/>
              </a:rPr>
              <a:t>untuk</a:t>
            </a:r>
            <a:r>
              <a:rPr lang="en-US" sz="2800" b="1" dirty="0">
                <a:cs typeface="Times New Roman" pitchFamily="18" charset="0"/>
              </a:rPr>
              <a:t> </a:t>
            </a:r>
            <a:r>
              <a:rPr lang="en-US" sz="2800" b="1" dirty="0" err="1">
                <a:cs typeface="Times New Roman" pitchFamily="18" charset="0"/>
              </a:rPr>
              <a:t>mencapai</a:t>
            </a:r>
            <a:r>
              <a:rPr lang="en-US" sz="2800" b="1" dirty="0">
                <a:cs typeface="Times New Roman" pitchFamily="18" charset="0"/>
              </a:rPr>
              <a:t> </a:t>
            </a:r>
            <a:r>
              <a:rPr lang="en-US" sz="2800" b="1" dirty="0" err="1">
                <a:cs typeface="Times New Roman" pitchFamily="18" charset="0"/>
              </a:rPr>
              <a:t>tujuan</a:t>
            </a:r>
            <a:r>
              <a:rPr lang="en-US" sz="2800" b="1" dirty="0">
                <a:cs typeface="Times New Roman" pitchFamily="18" charset="0"/>
              </a:rPr>
              <a:t> </a:t>
            </a:r>
            <a:r>
              <a:rPr lang="en-US" sz="2800" b="1" dirty="0" err="1">
                <a:cs typeface="Times New Roman" pitchFamily="18" charset="0"/>
              </a:rPr>
              <a:t>perusahaan</a:t>
            </a:r>
            <a:r>
              <a:rPr lang="en-US" sz="2800" b="1" dirty="0">
                <a:cs typeface="Times New Roman" pitchFamily="18" charset="0"/>
              </a:rPr>
              <a:t> </a:t>
            </a:r>
            <a:r>
              <a:rPr lang="en-US" sz="2800" b="1" dirty="0" err="1">
                <a:cs typeface="Times New Roman" pitchFamily="18" charset="0"/>
              </a:rPr>
              <a:t>dalam</a:t>
            </a:r>
            <a:r>
              <a:rPr lang="en-US" sz="2800" b="1" dirty="0">
                <a:cs typeface="Times New Roman" pitchFamily="18" charset="0"/>
              </a:rPr>
              <a:t> </a:t>
            </a:r>
            <a:r>
              <a:rPr lang="en-US" sz="2800" b="1" dirty="0" err="1">
                <a:cs typeface="Times New Roman" pitchFamily="18" charset="0"/>
              </a:rPr>
              <a:t>kaitannya</a:t>
            </a:r>
            <a:r>
              <a:rPr lang="en-US" sz="2800" b="1" dirty="0">
                <a:cs typeface="Times New Roman" pitchFamily="18" charset="0"/>
              </a:rPr>
              <a:t> </a:t>
            </a:r>
            <a:r>
              <a:rPr lang="en-US" sz="2800" b="1" dirty="0" err="1">
                <a:cs typeface="Times New Roman" pitchFamily="18" charset="0"/>
              </a:rPr>
              <a:t>dengan</a:t>
            </a:r>
            <a:r>
              <a:rPr lang="en-US" sz="2800" b="1" dirty="0">
                <a:cs typeface="Times New Roman" pitchFamily="18" charset="0"/>
              </a:rPr>
              <a:t> </a:t>
            </a:r>
            <a:r>
              <a:rPr lang="en-US" sz="2800" b="1" dirty="0" err="1">
                <a:cs typeface="Times New Roman" pitchFamily="18" charset="0"/>
              </a:rPr>
              <a:t>tujuan</a:t>
            </a:r>
            <a:r>
              <a:rPr lang="en-US" sz="2800" b="1" dirty="0">
                <a:cs typeface="Times New Roman" pitchFamily="18" charset="0"/>
              </a:rPr>
              <a:t> </a:t>
            </a:r>
            <a:r>
              <a:rPr lang="en-US" sz="2800" b="1" dirty="0" err="1">
                <a:cs typeface="Times New Roman" pitchFamily="18" charset="0"/>
              </a:rPr>
              <a:t>jangka</a:t>
            </a:r>
            <a:r>
              <a:rPr lang="en-US" sz="2800" b="1" dirty="0">
                <a:cs typeface="Times New Roman" pitchFamily="18" charset="0"/>
              </a:rPr>
              <a:t> </a:t>
            </a:r>
            <a:r>
              <a:rPr lang="en-US" sz="2800" b="1" dirty="0" err="1">
                <a:cs typeface="Times New Roman" pitchFamily="18" charset="0"/>
              </a:rPr>
              <a:t>panjang</a:t>
            </a:r>
            <a:r>
              <a:rPr lang="en-US" sz="2800" b="1" dirty="0">
                <a:cs typeface="Times New Roman" pitchFamily="18" charset="0"/>
              </a:rPr>
              <a:t>, program </a:t>
            </a:r>
            <a:r>
              <a:rPr lang="en-US" sz="2800" b="1" dirty="0" err="1">
                <a:cs typeface="Times New Roman" pitchFamily="18" charset="0"/>
              </a:rPr>
              <a:t>tindak</a:t>
            </a:r>
            <a:r>
              <a:rPr lang="en-US" sz="2800" b="1" dirty="0">
                <a:cs typeface="Times New Roman" pitchFamily="18" charset="0"/>
              </a:rPr>
              <a:t> </a:t>
            </a:r>
            <a:r>
              <a:rPr lang="en-US" sz="2800" b="1" dirty="0" err="1">
                <a:cs typeface="Times New Roman" pitchFamily="18" charset="0"/>
              </a:rPr>
              <a:t>lanjut</a:t>
            </a:r>
            <a:r>
              <a:rPr lang="en-US" sz="2800" b="1" dirty="0">
                <a:cs typeface="Times New Roman" pitchFamily="18" charset="0"/>
              </a:rPr>
              <a:t>, </a:t>
            </a:r>
            <a:r>
              <a:rPr lang="en-US" sz="2800" b="1" dirty="0" err="1">
                <a:cs typeface="Times New Roman" pitchFamily="18" charset="0"/>
              </a:rPr>
              <a:t>serta</a:t>
            </a:r>
            <a:r>
              <a:rPr lang="en-US" sz="2800" b="1" dirty="0">
                <a:cs typeface="Times New Roman" pitchFamily="18" charset="0"/>
              </a:rPr>
              <a:t> </a:t>
            </a:r>
            <a:r>
              <a:rPr lang="en-US" sz="2800" b="1" dirty="0" err="1">
                <a:cs typeface="Times New Roman" pitchFamily="18" charset="0"/>
              </a:rPr>
              <a:t>prioritas</a:t>
            </a:r>
            <a:r>
              <a:rPr lang="en-US" sz="2800" b="1" dirty="0">
                <a:cs typeface="Times New Roman" pitchFamily="18" charset="0"/>
              </a:rPr>
              <a:t> </a:t>
            </a:r>
            <a:r>
              <a:rPr lang="en-US" sz="2800" b="1" dirty="0" err="1">
                <a:cs typeface="Times New Roman" pitchFamily="18" charset="0"/>
              </a:rPr>
              <a:t>alokasi</a:t>
            </a:r>
            <a:r>
              <a:rPr lang="en-US" sz="2800" b="1" dirty="0">
                <a:cs typeface="Times New Roman" pitchFamily="18" charset="0"/>
              </a:rPr>
              <a:t> </a:t>
            </a:r>
            <a:r>
              <a:rPr lang="en-US" sz="2800" b="1" dirty="0" err="1">
                <a:cs typeface="Times New Roman" pitchFamily="18" charset="0"/>
              </a:rPr>
              <a:t>sumber</a:t>
            </a:r>
            <a:r>
              <a:rPr lang="en-US" sz="2800" b="1" dirty="0">
                <a:cs typeface="Times New Roman" pitchFamily="18" charset="0"/>
              </a:rPr>
              <a:t> </a:t>
            </a:r>
            <a:r>
              <a:rPr lang="en-US" sz="2800" b="1" dirty="0" err="1">
                <a:cs typeface="Times New Roman" pitchFamily="18" charset="0"/>
              </a:rPr>
              <a:t>daya</a:t>
            </a:r>
            <a:r>
              <a:rPr lang="en-US" sz="2800" b="1" dirty="0">
                <a:cs typeface="Times New Roman" pitchFamily="18" charset="0"/>
              </a:rPr>
              <a:t>.</a:t>
            </a:r>
            <a:r>
              <a:rPr lang="en-GB" sz="2800" b="1" dirty="0">
                <a:cs typeface="Times New Roman" pitchFamily="18" charset="0"/>
              </a:rPr>
              <a:t> </a:t>
            </a:r>
            <a:endParaRPr lang="id-ID" sz="2800" b="1" dirty="0">
              <a:cs typeface="Times New Roman" pitchFamily="18" charset="0"/>
            </a:endParaRPr>
          </a:p>
          <a:p>
            <a:pPr>
              <a:lnSpc>
                <a:spcPct val="80000"/>
              </a:lnSpc>
            </a:pPr>
            <a:r>
              <a:rPr lang="en-US" sz="2800" b="1" u="sng" dirty="0">
                <a:cs typeface="Times New Roman" pitchFamily="18" charset="0"/>
              </a:rPr>
              <a:t>Learned, Christensen, Andrews, </a:t>
            </a:r>
            <a:r>
              <a:rPr lang="en-US" sz="2800" b="1" u="sng" dirty="0" err="1">
                <a:cs typeface="Times New Roman" pitchFamily="18" charset="0"/>
              </a:rPr>
              <a:t>dan</a:t>
            </a:r>
            <a:r>
              <a:rPr lang="en-US" sz="2800" b="1" u="sng" dirty="0">
                <a:cs typeface="Times New Roman" pitchFamily="18" charset="0"/>
              </a:rPr>
              <a:t> </a:t>
            </a:r>
            <a:r>
              <a:rPr lang="en-US" sz="2800" b="1" u="sng" dirty="0" err="1">
                <a:cs typeface="Times New Roman" pitchFamily="18" charset="0"/>
              </a:rPr>
              <a:t>Guth</a:t>
            </a:r>
            <a:r>
              <a:rPr lang="en-US" sz="2800" b="1" u="sng" dirty="0">
                <a:cs typeface="Times New Roman" pitchFamily="18" charset="0"/>
              </a:rPr>
              <a:t> (1965</a:t>
            </a:r>
            <a:r>
              <a:rPr lang="en-US" sz="2800" b="1" dirty="0">
                <a:cs typeface="Times New Roman" pitchFamily="18" charset="0"/>
              </a:rPr>
              <a:t>): </a:t>
            </a:r>
            <a:r>
              <a:rPr lang="en-US" sz="2800" b="1" dirty="0" err="1">
                <a:cs typeface="Times New Roman" pitchFamily="18" charset="0"/>
              </a:rPr>
              <a:t>Strategi</a:t>
            </a:r>
            <a:r>
              <a:rPr lang="en-US" sz="2800" b="1" dirty="0">
                <a:cs typeface="Times New Roman" pitchFamily="18" charset="0"/>
              </a:rPr>
              <a:t> </a:t>
            </a:r>
            <a:r>
              <a:rPr lang="en-US" sz="2800" b="1" dirty="0" err="1">
                <a:cs typeface="Times New Roman" pitchFamily="18" charset="0"/>
              </a:rPr>
              <a:t>merupakan</a:t>
            </a:r>
            <a:r>
              <a:rPr lang="en-US" sz="2800" b="1" dirty="0">
                <a:cs typeface="Times New Roman" pitchFamily="18" charset="0"/>
              </a:rPr>
              <a:t> </a:t>
            </a:r>
            <a:r>
              <a:rPr lang="en-US" sz="2800" b="1" dirty="0" err="1">
                <a:cs typeface="Times New Roman" pitchFamily="18" charset="0"/>
              </a:rPr>
              <a:t>alat</a:t>
            </a:r>
            <a:r>
              <a:rPr lang="en-US" sz="2800" b="1" dirty="0">
                <a:cs typeface="Times New Roman" pitchFamily="18" charset="0"/>
              </a:rPr>
              <a:t> </a:t>
            </a:r>
            <a:r>
              <a:rPr lang="en-US" sz="2800" b="1" dirty="0" err="1">
                <a:cs typeface="Times New Roman" pitchFamily="18" charset="0"/>
              </a:rPr>
              <a:t>untuk</a:t>
            </a:r>
            <a:r>
              <a:rPr lang="en-US" sz="2800" b="1" dirty="0">
                <a:cs typeface="Times New Roman" pitchFamily="18" charset="0"/>
              </a:rPr>
              <a:t> </a:t>
            </a:r>
            <a:r>
              <a:rPr lang="en-US" sz="2800" b="1" dirty="0" err="1">
                <a:cs typeface="Times New Roman" pitchFamily="18" charset="0"/>
              </a:rPr>
              <a:t>menciptakan</a:t>
            </a:r>
            <a:r>
              <a:rPr lang="en-US" sz="2800" b="1" dirty="0">
                <a:cs typeface="Times New Roman" pitchFamily="18" charset="0"/>
              </a:rPr>
              <a:t> </a:t>
            </a:r>
            <a:r>
              <a:rPr lang="en-US" sz="2800" b="1" dirty="0" err="1">
                <a:cs typeface="Times New Roman" pitchFamily="18" charset="0"/>
              </a:rPr>
              <a:t>keunggulan</a:t>
            </a:r>
            <a:r>
              <a:rPr lang="en-US" sz="2800" b="1" dirty="0">
                <a:cs typeface="Times New Roman" pitchFamily="18" charset="0"/>
              </a:rPr>
              <a:t> </a:t>
            </a:r>
            <a:r>
              <a:rPr lang="en-US" sz="2800" b="1" dirty="0" err="1">
                <a:cs typeface="Times New Roman" pitchFamily="18" charset="0"/>
              </a:rPr>
              <a:t>bersaing</a:t>
            </a:r>
            <a:r>
              <a:rPr lang="en-US" sz="2800" b="1" dirty="0">
                <a:cs typeface="Times New Roman" pitchFamily="18" charset="0"/>
              </a:rPr>
              <a:t>. </a:t>
            </a:r>
          </a:p>
          <a:p>
            <a:pPr>
              <a:lnSpc>
                <a:spcPct val="90000"/>
              </a:lnSpc>
            </a:pPr>
            <a:r>
              <a:rPr lang="en-US" sz="2800" b="1" u="sng" dirty="0" err="1">
                <a:cs typeface="Times New Roman" pitchFamily="18" charset="0"/>
              </a:rPr>
              <a:t>Argyris</a:t>
            </a:r>
            <a:r>
              <a:rPr lang="en-US" sz="2800" b="1" u="sng" dirty="0">
                <a:cs typeface="Times New Roman" pitchFamily="18" charset="0"/>
              </a:rPr>
              <a:t> (1985), </a:t>
            </a:r>
            <a:r>
              <a:rPr lang="en-US" sz="2800" b="1" u="sng" dirty="0" err="1">
                <a:cs typeface="Times New Roman" pitchFamily="18" charset="0"/>
              </a:rPr>
              <a:t>Mintzberg</a:t>
            </a:r>
            <a:r>
              <a:rPr lang="en-US" sz="2800" b="1" u="sng" dirty="0">
                <a:cs typeface="Times New Roman" pitchFamily="18" charset="0"/>
              </a:rPr>
              <a:t> (1979), Steiner </a:t>
            </a:r>
            <a:r>
              <a:rPr lang="en-US" sz="2800" b="1" u="sng" dirty="0" err="1">
                <a:cs typeface="Times New Roman" pitchFamily="18" charset="0"/>
              </a:rPr>
              <a:t>dan</a:t>
            </a:r>
            <a:r>
              <a:rPr lang="en-US" sz="2800" b="1" u="sng" dirty="0">
                <a:cs typeface="Times New Roman" pitchFamily="18" charset="0"/>
              </a:rPr>
              <a:t> Miner (1977</a:t>
            </a:r>
            <a:r>
              <a:rPr lang="en-US" sz="2800" b="1" dirty="0">
                <a:cs typeface="Times New Roman" pitchFamily="18" charset="0"/>
              </a:rPr>
              <a:t>): </a:t>
            </a:r>
            <a:r>
              <a:rPr lang="en-US" sz="2800" b="1" dirty="0" err="1">
                <a:cs typeface="Times New Roman" pitchFamily="18" charset="0"/>
              </a:rPr>
              <a:t>Strategi</a:t>
            </a:r>
            <a:r>
              <a:rPr lang="en-US" sz="2800" b="1" dirty="0">
                <a:cs typeface="Times New Roman" pitchFamily="18" charset="0"/>
              </a:rPr>
              <a:t> </a:t>
            </a:r>
            <a:r>
              <a:rPr lang="en-US" sz="2800" b="1" dirty="0" err="1">
                <a:cs typeface="Times New Roman" pitchFamily="18" charset="0"/>
              </a:rPr>
              <a:t>merupakan</a:t>
            </a:r>
            <a:r>
              <a:rPr lang="en-US" sz="2800" b="1" dirty="0">
                <a:cs typeface="Times New Roman" pitchFamily="18" charset="0"/>
              </a:rPr>
              <a:t> </a:t>
            </a:r>
            <a:r>
              <a:rPr lang="en-US" sz="2800" b="1" dirty="0" err="1">
                <a:cs typeface="Times New Roman" pitchFamily="18" charset="0"/>
              </a:rPr>
              <a:t>respon</a:t>
            </a:r>
            <a:r>
              <a:rPr lang="en-US" sz="2800" b="1" dirty="0">
                <a:cs typeface="Times New Roman" pitchFamily="18" charset="0"/>
              </a:rPr>
              <a:t> -</a:t>
            </a:r>
            <a:r>
              <a:rPr lang="en-US" sz="2800" b="1" dirty="0" err="1">
                <a:cs typeface="Times New Roman" pitchFamily="18" charset="0"/>
              </a:rPr>
              <a:t>secara</a:t>
            </a:r>
            <a:r>
              <a:rPr lang="en-US" sz="2800" b="1" dirty="0">
                <a:cs typeface="Times New Roman" pitchFamily="18" charset="0"/>
              </a:rPr>
              <a:t> </a:t>
            </a:r>
            <a:r>
              <a:rPr lang="en-US" sz="2800" b="1" dirty="0" err="1">
                <a:cs typeface="Times New Roman" pitchFamily="18" charset="0"/>
              </a:rPr>
              <a:t>terus</a:t>
            </a:r>
            <a:r>
              <a:rPr lang="en-US" sz="2800" b="1" dirty="0">
                <a:cs typeface="Times New Roman" pitchFamily="18" charset="0"/>
              </a:rPr>
              <a:t> </a:t>
            </a:r>
            <a:r>
              <a:rPr lang="en-US" sz="2800" b="1" dirty="0" err="1">
                <a:cs typeface="Times New Roman" pitchFamily="18" charset="0"/>
              </a:rPr>
              <a:t>menerus</a:t>
            </a:r>
            <a:r>
              <a:rPr lang="en-US" sz="2800" b="1" dirty="0">
                <a:cs typeface="Times New Roman" pitchFamily="18" charset="0"/>
              </a:rPr>
              <a:t> </a:t>
            </a:r>
            <a:r>
              <a:rPr lang="en-US" sz="2800" b="1" dirty="0" err="1">
                <a:cs typeface="Times New Roman" pitchFamily="18" charset="0"/>
              </a:rPr>
              <a:t>maupun</a:t>
            </a:r>
            <a:r>
              <a:rPr lang="en-US" sz="2800" b="1" dirty="0">
                <a:cs typeface="Times New Roman" pitchFamily="18" charset="0"/>
              </a:rPr>
              <a:t> </a:t>
            </a:r>
            <a:r>
              <a:rPr lang="en-US" sz="2800" b="1" dirty="0" err="1">
                <a:cs typeface="Times New Roman" pitchFamily="18" charset="0"/>
              </a:rPr>
              <a:t>adaptif</a:t>
            </a:r>
            <a:r>
              <a:rPr lang="en-US" sz="2800" b="1" dirty="0">
                <a:cs typeface="Times New Roman" pitchFamily="18" charset="0"/>
              </a:rPr>
              <a:t>- </a:t>
            </a:r>
            <a:r>
              <a:rPr lang="en-US" sz="2800" b="1" dirty="0" err="1">
                <a:cs typeface="Times New Roman" pitchFamily="18" charset="0"/>
              </a:rPr>
              <a:t>terhadap</a:t>
            </a:r>
            <a:r>
              <a:rPr lang="en-US" sz="2800" b="1" dirty="0">
                <a:cs typeface="Times New Roman" pitchFamily="18" charset="0"/>
              </a:rPr>
              <a:t> </a:t>
            </a:r>
            <a:r>
              <a:rPr lang="en-US" sz="2800" b="1" dirty="0" err="1">
                <a:cs typeface="Times New Roman" pitchFamily="18" charset="0"/>
              </a:rPr>
              <a:t>peluang</a:t>
            </a:r>
            <a:r>
              <a:rPr lang="en-US" sz="2800" b="1" dirty="0">
                <a:cs typeface="Times New Roman" pitchFamily="18" charset="0"/>
              </a:rPr>
              <a:t> </a:t>
            </a:r>
            <a:r>
              <a:rPr lang="en-US" sz="2800" b="1" dirty="0" err="1">
                <a:cs typeface="Times New Roman" pitchFamily="18" charset="0"/>
              </a:rPr>
              <a:t>dan</a:t>
            </a:r>
            <a:r>
              <a:rPr lang="en-US" sz="2800" b="1" dirty="0">
                <a:cs typeface="Times New Roman" pitchFamily="18" charset="0"/>
              </a:rPr>
              <a:t> </a:t>
            </a:r>
            <a:r>
              <a:rPr lang="en-US" sz="2800" b="1" dirty="0" err="1">
                <a:cs typeface="Times New Roman" pitchFamily="18" charset="0"/>
              </a:rPr>
              <a:t>ancaman</a:t>
            </a:r>
            <a:r>
              <a:rPr lang="en-US" sz="2800" b="1" dirty="0">
                <a:cs typeface="Times New Roman" pitchFamily="18" charset="0"/>
              </a:rPr>
              <a:t> </a:t>
            </a:r>
            <a:r>
              <a:rPr lang="en-US" sz="2800" b="1" dirty="0" err="1">
                <a:cs typeface="Times New Roman" pitchFamily="18" charset="0"/>
              </a:rPr>
              <a:t>eksteral</a:t>
            </a:r>
            <a:r>
              <a:rPr lang="en-US" sz="2800" b="1" dirty="0">
                <a:cs typeface="Times New Roman" pitchFamily="18" charset="0"/>
              </a:rPr>
              <a:t> </a:t>
            </a:r>
            <a:r>
              <a:rPr lang="en-US" sz="2800" b="1" dirty="0" err="1">
                <a:cs typeface="Times New Roman" pitchFamily="18" charset="0"/>
              </a:rPr>
              <a:t>serta</a:t>
            </a:r>
            <a:r>
              <a:rPr lang="en-US" sz="2800" b="1" dirty="0">
                <a:cs typeface="Times New Roman" pitchFamily="18" charset="0"/>
              </a:rPr>
              <a:t> </a:t>
            </a:r>
            <a:r>
              <a:rPr lang="en-US" sz="2800" b="1" dirty="0" err="1">
                <a:cs typeface="Times New Roman" pitchFamily="18" charset="0"/>
              </a:rPr>
              <a:t>kekuatan</a:t>
            </a:r>
            <a:r>
              <a:rPr lang="en-US" sz="2800" b="1" dirty="0">
                <a:cs typeface="Times New Roman" pitchFamily="18" charset="0"/>
              </a:rPr>
              <a:t> </a:t>
            </a:r>
            <a:r>
              <a:rPr lang="en-US" sz="2800" b="1" dirty="0" err="1">
                <a:cs typeface="Times New Roman" pitchFamily="18" charset="0"/>
              </a:rPr>
              <a:t>dan</a:t>
            </a:r>
            <a:r>
              <a:rPr lang="en-US" sz="2800" b="1" dirty="0">
                <a:cs typeface="Times New Roman" pitchFamily="18" charset="0"/>
              </a:rPr>
              <a:t> </a:t>
            </a:r>
            <a:r>
              <a:rPr lang="en-US" sz="2800" b="1" dirty="0" err="1">
                <a:cs typeface="Times New Roman" pitchFamily="18" charset="0"/>
              </a:rPr>
              <a:t>kelemahan</a:t>
            </a:r>
            <a:r>
              <a:rPr lang="en-US" sz="2800" b="1" dirty="0">
                <a:cs typeface="Times New Roman" pitchFamily="18" charset="0"/>
              </a:rPr>
              <a:t> internal yang </a:t>
            </a:r>
            <a:r>
              <a:rPr lang="en-US" sz="2800" b="1" dirty="0" err="1">
                <a:cs typeface="Times New Roman" pitchFamily="18" charset="0"/>
              </a:rPr>
              <a:t>dapat</a:t>
            </a:r>
            <a:r>
              <a:rPr lang="en-US" sz="2800" b="1" dirty="0">
                <a:cs typeface="Times New Roman" pitchFamily="18" charset="0"/>
              </a:rPr>
              <a:t> </a:t>
            </a:r>
            <a:r>
              <a:rPr lang="en-US" sz="2800" b="1" dirty="0" err="1">
                <a:cs typeface="Times New Roman" pitchFamily="18" charset="0"/>
              </a:rPr>
              <a:t>mempengaruhi</a:t>
            </a:r>
            <a:r>
              <a:rPr lang="en-US" sz="2800" b="1" dirty="0">
                <a:cs typeface="Times New Roman" pitchFamily="18" charset="0"/>
              </a:rPr>
              <a:t> </a:t>
            </a:r>
            <a:r>
              <a:rPr lang="en-US" sz="2800" b="1" dirty="0" err="1">
                <a:cs typeface="Times New Roman" pitchFamily="18" charset="0"/>
              </a:rPr>
              <a:t>organisasi</a:t>
            </a:r>
            <a:r>
              <a:rPr lang="en-GB" sz="2800" b="1" dirty="0">
                <a:cs typeface="Times New Roman" pitchFamily="18" charset="0"/>
              </a:rPr>
              <a:t> </a:t>
            </a:r>
            <a:endParaRPr lang="id-ID" sz="2800" b="1" dirty="0">
              <a:cs typeface="Times New Roman" pitchFamily="18" charset="0"/>
            </a:endParaRPr>
          </a:p>
          <a:p>
            <a:pPr>
              <a:lnSpc>
                <a:spcPct val="90000"/>
              </a:lnSpc>
            </a:pPr>
            <a:endParaRPr lang="en-GB" sz="2800" b="1" dirty="0">
              <a:cs typeface="Times New Roman" pitchFamily="18" charset="0"/>
            </a:endParaRPr>
          </a:p>
        </p:txBody>
      </p:sp>
    </p:spTree>
    <p:extLst>
      <p:ext uri="{BB962C8B-B14F-4D97-AF65-F5344CB8AC3E}">
        <p14:creationId xmlns:p14="http://schemas.microsoft.com/office/powerpoint/2010/main" val="22157337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703385" y="384176"/>
            <a:ext cx="7772400" cy="530225"/>
          </a:xfrm>
          <a:solidFill>
            <a:srgbClr val="FFFF00"/>
          </a:solidFill>
        </p:spPr>
        <p:txBody>
          <a:bodyPr>
            <a:normAutofit fontScale="90000"/>
          </a:bodyPr>
          <a:lstStyle/>
          <a:p>
            <a:pPr>
              <a:lnSpc>
                <a:spcPct val="80000"/>
              </a:lnSpc>
            </a:pPr>
            <a:r>
              <a:rPr lang="en-US" sz="3600" b="1">
                <a:cs typeface="Times New Roman" pitchFamily="18" charset="0"/>
              </a:rPr>
              <a:t>Konsep Strategi</a:t>
            </a:r>
            <a:r>
              <a:rPr lang="id-ID" sz="3600" b="1">
                <a:cs typeface="Times New Roman" pitchFamily="18" charset="0"/>
              </a:rPr>
              <a:t> (2)</a:t>
            </a:r>
            <a:endParaRPr lang="en-GB" sz="3600" b="1">
              <a:cs typeface="Times New Roman" pitchFamily="18" charset="0"/>
            </a:endParaRPr>
          </a:p>
        </p:txBody>
      </p:sp>
      <p:sp>
        <p:nvSpPr>
          <p:cNvPr id="39939" name="Rectangle 3"/>
          <p:cNvSpPr>
            <a:spLocks noGrp="1" noChangeArrowheads="1"/>
          </p:cNvSpPr>
          <p:nvPr>
            <p:ph type="body" idx="1"/>
          </p:nvPr>
        </p:nvSpPr>
        <p:spPr>
          <a:xfrm>
            <a:off x="685800" y="1295400"/>
            <a:ext cx="7772400" cy="5562600"/>
          </a:xfrm>
        </p:spPr>
        <p:txBody>
          <a:bodyPr/>
          <a:lstStyle/>
          <a:p>
            <a:pPr>
              <a:lnSpc>
                <a:spcPct val="70000"/>
              </a:lnSpc>
            </a:pPr>
            <a:r>
              <a:rPr lang="en-US" sz="2800" b="1" u="sng">
                <a:cs typeface="Times New Roman" pitchFamily="18" charset="0"/>
              </a:rPr>
              <a:t>Porter (1985</a:t>
            </a:r>
            <a:r>
              <a:rPr lang="en-US" sz="2800" b="1">
                <a:cs typeface="Times New Roman" pitchFamily="18" charset="0"/>
              </a:rPr>
              <a:t>): Strategi adalah alat yang sangat penting untuk mencapai keunggulan bersaing.</a:t>
            </a:r>
            <a:r>
              <a:rPr lang="en-GB" sz="2800" b="1">
                <a:cs typeface="Times New Roman" pitchFamily="18" charset="0"/>
              </a:rPr>
              <a:t> </a:t>
            </a:r>
            <a:endParaRPr lang="id-ID" sz="2800" b="1">
              <a:cs typeface="Times New Roman" pitchFamily="18" charset="0"/>
            </a:endParaRPr>
          </a:p>
          <a:p>
            <a:pPr>
              <a:lnSpc>
                <a:spcPct val="80000"/>
              </a:lnSpc>
            </a:pPr>
            <a:r>
              <a:rPr lang="en-US" sz="2800" b="1" u="sng">
                <a:cs typeface="Times New Roman" pitchFamily="18" charset="0"/>
              </a:rPr>
              <a:t>Andrews (1980), Chaffe (1985</a:t>
            </a:r>
            <a:r>
              <a:rPr lang="en-US" sz="2800" b="1">
                <a:cs typeface="Times New Roman" pitchFamily="18" charset="0"/>
              </a:rPr>
              <a:t>): Strategi adalah kekuatan motivasi untuk stakeholders, yang baik secara langsung maupun tidak langsung menerima keuntungan atau biaya yang ditimbulkan oleh semua tindakan yang dilakukan perusahaan</a:t>
            </a:r>
            <a:r>
              <a:rPr lang="en-GB" sz="2800" b="1">
                <a:cs typeface="Times New Roman" pitchFamily="18" charset="0"/>
              </a:rPr>
              <a:t> </a:t>
            </a:r>
            <a:endParaRPr lang="en-US" sz="2800" b="1">
              <a:cs typeface="Times New Roman" pitchFamily="18" charset="0"/>
            </a:endParaRPr>
          </a:p>
          <a:p>
            <a:pPr>
              <a:lnSpc>
                <a:spcPct val="70000"/>
              </a:lnSpc>
            </a:pPr>
            <a:r>
              <a:rPr lang="en-US" sz="2800" b="1" u="sng">
                <a:cs typeface="Times New Roman" pitchFamily="18" charset="0"/>
              </a:rPr>
              <a:t>Hamel dan Prahalad (1995):</a:t>
            </a:r>
            <a:r>
              <a:rPr lang="en-US" sz="2800" b="1">
                <a:cs typeface="Times New Roman" pitchFamily="18" charset="0"/>
              </a:rPr>
              <a:t> Strategi merupakan  tindakan yang bersifat inkremental dan terus menerus dan dilakukan berdasarkan sudut pandang tentang apa yang diharapkan oleh para pelanggan di masa depan. </a:t>
            </a:r>
            <a:endParaRPr lang="id-ID" sz="2800" b="1">
              <a:cs typeface="Times New Roman" pitchFamily="18" charset="0"/>
            </a:endParaRPr>
          </a:p>
          <a:p>
            <a:pPr>
              <a:lnSpc>
                <a:spcPct val="70000"/>
              </a:lnSpc>
            </a:pPr>
            <a:endParaRPr lang="en-GB" sz="2800" b="1">
              <a:cs typeface="Times New Roman" pitchFamily="18" charset="0"/>
            </a:endParaRPr>
          </a:p>
        </p:txBody>
      </p:sp>
    </p:spTree>
    <p:extLst>
      <p:ext uri="{BB962C8B-B14F-4D97-AF65-F5344CB8AC3E}">
        <p14:creationId xmlns:p14="http://schemas.microsoft.com/office/powerpoint/2010/main" val="29890501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544514"/>
            <a:ext cx="8229600" cy="606425"/>
          </a:xfrm>
          <a:solidFill>
            <a:srgbClr val="C00000"/>
          </a:solidFill>
        </p:spPr>
        <p:txBody>
          <a:bodyPr>
            <a:normAutofit fontScale="90000"/>
          </a:bodyPr>
          <a:lstStyle/>
          <a:p>
            <a:r>
              <a:rPr lang="en-US" dirty="0" err="1">
                <a:solidFill>
                  <a:schemeClr val="bg1"/>
                </a:solidFill>
                <a:cs typeface="Times New Roman" pitchFamily="18" charset="0"/>
              </a:rPr>
              <a:t>Perencanaan</a:t>
            </a:r>
            <a:r>
              <a:rPr lang="en-US" dirty="0">
                <a:solidFill>
                  <a:schemeClr val="bg1"/>
                </a:solidFill>
                <a:cs typeface="Times New Roman" pitchFamily="18" charset="0"/>
              </a:rPr>
              <a:t> </a:t>
            </a:r>
            <a:r>
              <a:rPr lang="en-US" dirty="0" err="1">
                <a:solidFill>
                  <a:schemeClr val="bg1"/>
                </a:solidFill>
                <a:cs typeface="Times New Roman" pitchFamily="18" charset="0"/>
              </a:rPr>
              <a:t>Strategis</a:t>
            </a:r>
            <a:r>
              <a:rPr lang="en-US" dirty="0">
                <a:solidFill>
                  <a:schemeClr val="bg1"/>
                </a:solidFill>
                <a:cs typeface="Times New Roman" pitchFamily="18" charset="0"/>
              </a:rPr>
              <a:t> </a:t>
            </a:r>
            <a:endParaRPr lang="en-GB" dirty="0">
              <a:solidFill>
                <a:schemeClr val="bg1"/>
              </a:solidFill>
              <a:cs typeface="Times New Roman" pitchFamily="18" charset="0"/>
            </a:endParaRPr>
          </a:p>
        </p:txBody>
      </p:sp>
      <p:sp>
        <p:nvSpPr>
          <p:cNvPr id="40963" name="Rectangle 3"/>
          <p:cNvSpPr>
            <a:spLocks noGrp="1" noChangeArrowheads="1"/>
          </p:cNvSpPr>
          <p:nvPr>
            <p:ph type="body" idx="1"/>
          </p:nvPr>
        </p:nvSpPr>
        <p:spPr>
          <a:xfrm>
            <a:off x="703385" y="1524000"/>
            <a:ext cx="7772400" cy="2841625"/>
          </a:xfrm>
        </p:spPr>
        <p:txBody>
          <a:bodyPr>
            <a:normAutofit fontScale="92500" lnSpcReduction="10000"/>
          </a:bodyPr>
          <a:lstStyle/>
          <a:p>
            <a:pPr>
              <a:lnSpc>
                <a:spcPct val="80000"/>
              </a:lnSpc>
            </a:pPr>
            <a:r>
              <a:rPr lang="en-US" dirty="0" err="1">
                <a:cs typeface="Times New Roman" pitchFamily="18" charset="0"/>
              </a:rPr>
              <a:t>selalu</a:t>
            </a:r>
            <a:r>
              <a:rPr lang="en-US" dirty="0">
                <a:cs typeface="Times New Roman" pitchFamily="18" charset="0"/>
              </a:rPr>
              <a:t> </a:t>
            </a:r>
            <a:r>
              <a:rPr lang="en-US" dirty="0" err="1">
                <a:cs typeface="Times New Roman" pitchFamily="18" charset="0"/>
              </a:rPr>
              <a:t>dimulai</a:t>
            </a:r>
            <a:r>
              <a:rPr lang="en-US" dirty="0">
                <a:cs typeface="Times New Roman" pitchFamily="18" charset="0"/>
              </a:rPr>
              <a:t> </a:t>
            </a:r>
            <a:r>
              <a:rPr lang="en-US" dirty="0" err="1">
                <a:cs typeface="Times New Roman" pitchFamily="18" charset="0"/>
              </a:rPr>
              <a:t>dari</a:t>
            </a:r>
            <a:r>
              <a:rPr lang="en-US" dirty="0">
                <a:cs typeface="Times New Roman" pitchFamily="18" charset="0"/>
              </a:rPr>
              <a:t> “</a:t>
            </a:r>
            <a:r>
              <a:rPr lang="en-US" dirty="0" err="1">
                <a:cs typeface="Times New Roman" pitchFamily="18" charset="0"/>
              </a:rPr>
              <a:t>apa</a:t>
            </a:r>
            <a:r>
              <a:rPr lang="en-US" dirty="0">
                <a:cs typeface="Times New Roman" pitchFamily="18" charset="0"/>
              </a:rPr>
              <a:t> yang </a:t>
            </a:r>
            <a:r>
              <a:rPr lang="en-US" dirty="0" err="1">
                <a:cs typeface="Times New Roman" pitchFamily="18" charset="0"/>
              </a:rPr>
              <a:t>dapat</a:t>
            </a:r>
            <a:r>
              <a:rPr lang="en-US" dirty="0">
                <a:cs typeface="Times New Roman" pitchFamily="18" charset="0"/>
              </a:rPr>
              <a:t> </a:t>
            </a:r>
            <a:r>
              <a:rPr lang="en-US" dirty="0" err="1">
                <a:cs typeface="Times New Roman" pitchFamily="18" charset="0"/>
              </a:rPr>
              <a:t>terjadi</a:t>
            </a:r>
            <a:r>
              <a:rPr lang="en-US" dirty="0">
                <a:cs typeface="Times New Roman" pitchFamily="18" charset="0"/>
              </a:rPr>
              <a:t>” </a:t>
            </a:r>
            <a:r>
              <a:rPr lang="en-US" dirty="0" err="1">
                <a:cs typeface="Times New Roman" pitchFamily="18" charset="0"/>
              </a:rPr>
              <a:t>bukan</a:t>
            </a:r>
            <a:r>
              <a:rPr lang="en-US" dirty="0">
                <a:cs typeface="Times New Roman" pitchFamily="18" charset="0"/>
              </a:rPr>
              <a:t> </a:t>
            </a:r>
            <a:r>
              <a:rPr lang="en-US" dirty="0" err="1">
                <a:cs typeface="Times New Roman" pitchFamily="18" charset="0"/>
              </a:rPr>
              <a:t>dimulai</a:t>
            </a:r>
            <a:r>
              <a:rPr lang="en-US" dirty="0">
                <a:cs typeface="Times New Roman" pitchFamily="18" charset="0"/>
              </a:rPr>
              <a:t> </a:t>
            </a:r>
            <a:r>
              <a:rPr lang="en-US" dirty="0" err="1">
                <a:cs typeface="Times New Roman" pitchFamily="18" charset="0"/>
              </a:rPr>
              <a:t>dari</a:t>
            </a:r>
            <a:r>
              <a:rPr lang="en-US" dirty="0">
                <a:cs typeface="Times New Roman" pitchFamily="18" charset="0"/>
              </a:rPr>
              <a:t> “</a:t>
            </a:r>
            <a:r>
              <a:rPr lang="en-US" dirty="0" err="1">
                <a:cs typeface="Times New Roman" pitchFamily="18" charset="0"/>
              </a:rPr>
              <a:t>apa</a:t>
            </a:r>
            <a:r>
              <a:rPr lang="en-US" dirty="0">
                <a:cs typeface="Times New Roman" pitchFamily="18" charset="0"/>
              </a:rPr>
              <a:t> yang </a:t>
            </a:r>
            <a:r>
              <a:rPr lang="en-US" dirty="0" err="1" smtClean="0">
                <a:cs typeface="Times New Roman" pitchFamily="18" charset="0"/>
              </a:rPr>
              <a:t>terjadi</a:t>
            </a:r>
            <a:r>
              <a:rPr lang="en-GB" dirty="0" smtClean="0"/>
              <a:t>” </a:t>
            </a:r>
            <a:r>
              <a:rPr lang="en-GB" dirty="0" err="1" smtClean="0"/>
              <a:t>sehingga</a:t>
            </a:r>
            <a:r>
              <a:rPr lang="en-GB" dirty="0" smtClean="0"/>
              <a:t> </a:t>
            </a:r>
            <a:r>
              <a:rPr lang="en-GB" dirty="0" err="1" smtClean="0"/>
              <a:t>sering</a:t>
            </a:r>
            <a:r>
              <a:rPr lang="en-GB" dirty="0" smtClean="0"/>
              <a:t> </a:t>
            </a:r>
            <a:r>
              <a:rPr lang="en-GB" dirty="0" err="1" smtClean="0"/>
              <a:t>dikaitkan</a:t>
            </a:r>
            <a:r>
              <a:rPr lang="en-GB" dirty="0" smtClean="0"/>
              <a:t> </a:t>
            </a:r>
            <a:r>
              <a:rPr lang="en-GB" dirty="0" err="1" smtClean="0"/>
              <a:t>dengan</a:t>
            </a:r>
            <a:r>
              <a:rPr lang="en-GB" dirty="0" smtClean="0"/>
              <a:t> </a:t>
            </a:r>
            <a:r>
              <a:rPr lang="en-GB" i="1" dirty="0" smtClean="0"/>
              <a:t>Scenario Planning</a:t>
            </a:r>
            <a:r>
              <a:rPr lang="en-GB" dirty="0" smtClean="0"/>
              <a:t>.</a:t>
            </a:r>
            <a:endParaRPr lang="id-ID" dirty="0"/>
          </a:p>
          <a:p>
            <a:pPr>
              <a:lnSpc>
                <a:spcPct val="80000"/>
              </a:lnSpc>
            </a:pPr>
            <a:r>
              <a:rPr lang="en-US" dirty="0" err="1">
                <a:cs typeface="Times New Roman" pitchFamily="18" charset="0"/>
              </a:rPr>
              <a:t>mencari</a:t>
            </a:r>
            <a:r>
              <a:rPr lang="en-US" dirty="0">
                <a:cs typeface="Times New Roman" pitchFamily="18" charset="0"/>
              </a:rPr>
              <a:t> ‘</a:t>
            </a:r>
            <a:r>
              <a:rPr lang="en-US" dirty="0" err="1">
                <a:cs typeface="Times New Roman" pitchFamily="18" charset="0"/>
              </a:rPr>
              <a:t>kompetensi</a:t>
            </a:r>
            <a:r>
              <a:rPr lang="en-US" dirty="0">
                <a:cs typeface="Times New Roman" pitchFamily="18" charset="0"/>
              </a:rPr>
              <a:t> </a:t>
            </a:r>
            <a:r>
              <a:rPr lang="en-US" dirty="0" err="1">
                <a:cs typeface="Times New Roman" pitchFamily="18" charset="0"/>
              </a:rPr>
              <a:t>inti</a:t>
            </a:r>
            <a:r>
              <a:rPr lang="en-US" dirty="0">
                <a:cs typeface="Times New Roman" pitchFamily="18" charset="0"/>
              </a:rPr>
              <a:t>’ di </a:t>
            </a:r>
            <a:r>
              <a:rPr lang="en-US" dirty="0" err="1">
                <a:cs typeface="Times New Roman" pitchFamily="18" charset="0"/>
              </a:rPr>
              <a:t>dalam</a:t>
            </a:r>
            <a:r>
              <a:rPr lang="en-US" dirty="0">
                <a:cs typeface="Times New Roman" pitchFamily="18" charset="0"/>
              </a:rPr>
              <a:t> </a:t>
            </a:r>
            <a:r>
              <a:rPr lang="en-US" dirty="0" err="1">
                <a:cs typeface="Times New Roman" pitchFamily="18" charset="0"/>
              </a:rPr>
              <a:t>bisnis</a:t>
            </a:r>
            <a:r>
              <a:rPr lang="en-US" dirty="0">
                <a:cs typeface="Times New Roman" pitchFamily="18" charset="0"/>
              </a:rPr>
              <a:t> yang </a:t>
            </a:r>
            <a:r>
              <a:rPr lang="en-US" dirty="0" err="1">
                <a:cs typeface="Times New Roman" pitchFamily="18" charset="0"/>
              </a:rPr>
              <a:t>dilakukan</a:t>
            </a:r>
            <a:r>
              <a:rPr lang="en-GB" dirty="0"/>
              <a:t> </a:t>
            </a:r>
            <a:endParaRPr lang="id-ID" dirty="0"/>
          </a:p>
          <a:p>
            <a:pPr>
              <a:lnSpc>
                <a:spcPct val="80000"/>
              </a:lnSpc>
            </a:pPr>
            <a:r>
              <a:rPr lang="id-ID" dirty="0"/>
              <a:t>Perlu memahami cara mengubah </a:t>
            </a:r>
            <a:r>
              <a:rPr lang="en-US" b="1" i="1" dirty="0">
                <a:solidFill>
                  <a:schemeClr val="tx2"/>
                </a:solidFill>
                <a:cs typeface="Times New Roman" pitchFamily="18" charset="0"/>
              </a:rPr>
              <a:t>Distinctive Competence</a:t>
            </a:r>
            <a:r>
              <a:rPr lang="en-GB" b="1" dirty="0"/>
              <a:t> </a:t>
            </a:r>
            <a:r>
              <a:rPr lang="id-ID" dirty="0"/>
              <a:t>(</a:t>
            </a:r>
            <a:r>
              <a:rPr lang="id-ID" i="1" dirty="0"/>
              <a:t>asal beda</a:t>
            </a:r>
            <a:r>
              <a:rPr lang="id-ID" dirty="0"/>
              <a:t>) menjadi </a:t>
            </a:r>
            <a:r>
              <a:rPr lang="en-US" b="1" i="1" dirty="0">
                <a:solidFill>
                  <a:schemeClr val="tx2"/>
                </a:solidFill>
                <a:cs typeface="Times New Roman" pitchFamily="18" charset="0"/>
              </a:rPr>
              <a:t>Competitive Advantage</a:t>
            </a:r>
            <a:r>
              <a:rPr lang="en-GB" sz="2800" b="1" dirty="0"/>
              <a:t> </a:t>
            </a:r>
            <a:endParaRPr lang="id-ID" sz="2800" b="1" dirty="0"/>
          </a:p>
          <a:p>
            <a:pPr>
              <a:lnSpc>
                <a:spcPct val="90000"/>
              </a:lnSpc>
            </a:pPr>
            <a:endParaRPr lang="en-GB" sz="2800" dirty="0">
              <a:cs typeface="Times New Roman" pitchFamily="18" charset="0"/>
            </a:endParaRPr>
          </a:p>
        </p:txBody>
      </p:sp>
      <p:sp>
        <p:nvSpPr>
          <p:cNvPr id="40964" name="Text Box 4"/>
          <p:cNvSpPr txBox="1">
            <a:spLocks noChangeArrowheads="1"/>
          </p:cNvSpPr>
          <p:nvPr/>
        </p:nvSpPr>
        <p:spPr bwMode="auto">
          <a:xfrm>
            <a:off x="633046" y="4724400"/>
            <a:ext cx="8159262" cy="1569660"/>
          </a:xfrm>
          <a:prstGeom prst="rect">
            <a:avLst/>
          </a:prstGeom>
          <a:noFill/>
          <a:ln w="9525">
            <a:noFill/>
            <a:miter lim="800000"/>
            <a:headEnd/>
            <a:tailEnd/>
          </a:ln>
          <a:effectLst/>
        </p:spPr>
        <p:txBody>
          <a:bodyPr>
            <a:spAutoFit/>
          </a:bodyPr>
          <a:lstStyle/>
          <a:p>
            <a:pPr eaLnBrk="1" hangingPunct="1">
              <a:spcBef>
                <a:spcPct val="50000"/>
              </a:spcBef>
            </a:pPr>
            <a:r>
              <a:rPr lang="en-US" sz="3200" b="1" dirty="0" err="1">
                <a:effectLst>
                  <a:outerShdw blurRad="38100" dist="38100" dir="2700000" algn="tl">
                    <a:srgbClr val="000000">
                      <a:alpha val="43137"/>
                    </a:srgbClr>
                  </a:outerShdw>
                </a:effectLst>
                <a:cs typeface="Times New Roman" pitchFamily="18" charset="0"/>
              </a:rPr>
              <a:t>Perlu</a:t>
            </a:r>
            <a:r>
              <a:rPr lang="en-US" sz="3200" b="1" dirty="0">
                <a:effectLst>
                  <a:outerShdw blurRad="38100" dist="38100" dir="2700000" algn="tl">
                    <a:srgbClr val="000000">
                      <a:alpha val="43137"/>
                    </a:srgbClr>
                  </a:outerShdw>
                </a:effectLst>
                <a:cs typeface="Times New Roman" pitchFamily="18" charset="0"/>
              </a:rPr>
              <a:t> </a:t>
            </a:r>
            <a:r>
              <a:rPr lang="en-US" sz="3200" b="1" dirty="0" err="1">
                <a:effectLst>
                  <a:outerShdw blurRad="38100" dist="38100" dir="2700000" algn="tl">
                    <a:srgbClr val="000000">
                      <a:alpha val="43137"/>
                    </a:srgbClr>
                  </a:outerShdw>
                </a:effectLst>
                <a:cs typeface="Times New Roman" pitchFamily="18" charset="0"/>
              </a:rPr>
              <a:t>adaptasi</a:t>
            </a:r>
            <a:r>
              <a:rPr lang="en-US" sz="3200" b="1" dirty="0">
                <a:effectLst>
                  <a:outerShdw blurRad="38100" dist="38100" dir="2700000" algn="tl">
                    <a:srgbClr val="000000">
                      <a:alpha val="43137"/>
                    </a:srgbClr>
                  </a:outerShdw>
                </a:effectLst>
                <a:cs typeface="Times New Roman" pitchFamily="18" charset="0"/>
              </a:rPr>
              <a:t> </a:t>
            </a:r>
            <a:r>
              <a:rPr lang="en-US" sz="3200" dirty="0" err="1">
                <a:cs typeface="Times New Roman" pitchFamily="18" charset="0"/>
              </a:rPr>
              <a:t>lebih</a:t>
            </a:r>
            <a:r>
              <a:rPr lang="en-US" sz="3200" dirty="0">
                <a:cs typeface="Times New Roman" pitchFamily="18" charset="0"/>
              </a:rPr>
              <a:t> </a:t>
            </a:r>
            <a:r>
              <a:rPr lang="en-US" sz="3200" dirty="0" err="1">
                <a:cs typeface="Times New Roman" pitchFamily="18" charset="0"/>
              </a:rPr>
              <a:t>dahulu</a:t>
            </a:r>
            <a:r>
              <a:rPr lang="en-US" sz="3200" dirty="0">
                <a:cs typeface="Times New Roman" pitchFamily="18" charset="0"/>
              </a:rPr>
              <a:t> </a:t>
            </a:r>
            <a:r>
              <a:rPr lang="en-US" sz="3200" dirty="0" err="1">
                <a:cs typeface="Times New Roman" pitchFamily="18" charset="0"/>
              </a:rPr>
              <a:t>jika</a:t>
            </a:r>
            <a:r>
              <a:rPr lang="en-US" sz="3200" dirty="0">
                <a:cs typeface="Times New Roman" pitchFamily="18" charset="0"/>
              </a:rPr>
              <a:t> </a:t>
            </a:r>
            <a:r>
              <a:rPr lang="en-US" sz="3200" dirty="0" err="1">
                <a:cs typeface="Times New Roman" pitchFamily="18" charset="0"/>
              </a:rPr>
              <a:t>ingin</a:t>
            </a:r>
            <a:r>
              <a:rPr lang="en-US" sz="3200" dirty="0">
                <a:cs typeface="Times New Roman" pitchFamily="18" charset="0"/>
              </a:rPr>
              <a:t> </a:t>
            </a:r>
            <a:r>
              <a:rPr lang="en-US" sz="3200" dirty="0" err="1">
                <a:cs typeface="Times New Roman" pitchFamily="18" charset="0"/>
              </a:rPr>
              <a:t>diterapkan</a:t>
            </a:r>
            <a:r>
              <a:rPr lang="en-US" sz="3200" dirty="0">
                <a:cs typeface="Times New Roman" pitchFamily="18" charset="0"/>
              </a:rPr>
              <a:t> </a:t>
            </a:r>
            <a:r>
              <a:rPr lang="en-US" sz="3200" dirty="0" err="1">
                <a:cs typeface="Times New Roman" pitchFamily="18" charset="0"/>
              </a:rPr>
              <a:t>dalam</a:t>
            </a:r>
            <a:r>
              <a:rPr lang="en-US" sz="3200" dirty="0">
                <a:cs typeface="Times New Roman" pitchFamily="18" charset="0"/>
              </a:rPr>
              <a:t> </a:t>
            </a:r>
            <a:r>
              <a:rPr lang="en-US" sz="3200" dirty="0" err="1">
                <a:cs typeface="Times New Roman" pitchFamily="18" charset="0"/>
              </a:rPr>
              <a:t>pengembangan</a:t>
            </a:r>
            <a:r>
              <a:rPr lang="en-US" sz="3200" dirty="0">
                <a:cs typeface="Times New Roman" pitchFamily="18" charset="0"/>
              </a:rPr>
              <a:t> </a:t>
            </a:r>
            <a:r>
              <a:rPr lang="en-US" sz="3200" dirty="0" err="1">
                <a:cs typeface="Times New Roman" pitchFamily="18" charset="0"/>
              </a:rPr>
              <a:t>strategi</a:t>
            </a:r>
            <a:r>
              <a:rPr lang="en-US" sz="3200" dirty="0">
                <a:cs typeface="Times New Roman" pitchFamily="18" charset="0"/>
              </a:rPr>
              <a:t> </a:t>
            </a:r>
            <a:r>
              <a:rPr lang="en-US" sz="3200" dirty="0" err="1">
                <a:cs typeface="Times New Roman" pitchFamily="18" charset="0"/>
              </a:rPr>
              <a:t>pembangunan</a:t>
            </a:r>
            <a:r>
              <a:rPr lang="en-US" sz="3200" dirty="0">
                <a:cs typeface="Times New Roman" pitchFamily="18" charset="0"/>
              </a:rPr>
              <a:t> </a:t>
            </a:r>
            <a:r>
              <a:rPr lang="en-US" sz="3200" dirty="0" err="1">
                <a:cs typeface="Times New Roman" pitchFamily="18" charset="0"/>
              </a:rPr>
              <a:t>wilayah</a:t>
            </a:r>
            <a:r>
              <a:rPr lang="en-US" sz="3200" dirty="0">
                <a:cs typeface="Times New Roman" pitchFamily="18" charset="0"/>
              </a:rPr>
              <a:t> (</a:t>
            </a:r>
            <a:r>
              <a:rPr lang="en-US" sz="3200" b="1" dirty="0" err="1">
                <a:effectLst>
                  <a:outerShdw blurRad="38100" dist="38100" dir="2700000" algn="tl">
                    <a:srgbClr val="000000">
                      <a:alpha val="43137"/>
                    </a:srgbClr>
                  </a:outerShdw>
                </a:effectLst>
                <a:cs typeface="Times New Roman" pitchFamily="18" charset="0"/>
              </a:rPr>
              <a:t>dalam</a:t>
            </a:r>
            <a:r>
              <a:rPr lang="en-US" sz="3200" b="1" dirty="0">
                <a:effectLst>
                  <a:outerShdw blurRad="38100" dist="38100" dir="2700000" algn="tl">
                    <a:srgbClr val="000000">
                      <a:alpha val="43137"/>
                    </a:srgbClr>
                  </a:outerShdw>
                </a:effectLst>
                <a:cs typeface="Times New Roman" pitchFamily="18" charset="0"/>
              </a:rPr>
              <a:t> domain </a:t>
            </a:r>
            <a:r>
              <a:rPr lang="en-US" sz="3200" b="1" dirty="0" err="1">
                <a:effectLst>
                  <a:outerShdw blurRad="38100" dist="38100" dir="2700000" algn="tl">
                    <a:srgbClr val="000000">
                      <a:alpha val="43137"/>
                    </a:srgbClr>
                  </a:outerShdw>
                </a:effectLst>
                <a:cs typeface="Times New Roman" pitchFamily="18" charset="0"/>
              </a:rPr>
              <a:t>publik</a:t>
            </a:r>
            <a:r>
              <a:rPr lang="en-US" sz="3200" dirty="0">
                <a:cs typeface="Times New Roman" pitchFamily="18" charset="0"/>
              </a:rPr>
              <a:t>),</a:t>
            </a:r>
            <a:endParaRPr lang="en-GB" sz="3200" dirty="0">
              <a:cs typeface="Times New Roman" pitchFamily="18" charset="0"/>
            </a:endParaRPr>
          </a:p>
        </p:txBody>
      </p:sp>
    </p:spTree>
    <p:extLst>
      <p:ext uri="{BB962C8B-B14F-4D97-AF65-F5344CB8AC3E}">
        <p14:creationId xmlns:p14="http://schemas.microsoft.com/office/powerpoint/2010/main" val="25524710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773723" y="92075"/>
            <a:ext cx="7772400" cy="1431925"/>
          </a:xfrm>
          <a:solidFill>
            <a:srgbClr val="7030A0"/>
          </a:solidFill>
        </p:spPr>
        <p:txBody>
          <a:bodyPr>
            <a:normAutofit fontScale="90000"/>
          </a:bodyPr>
          <a:lstStyle/>
          <a:p>
            <a:r>
              <a:rPr lang="en-US" b="1" dirty="0" err="1">
                <a:solidFill>
                  <a:schemeClr val="bg1"/>
                </a:solidFill>
                <a:cs typeface="Times New Roman" pitchFamily="18" charset="0"/>
              </a:rPr>
              <a:t>Perencanaan</a:t>
            </a:r>
            <a:r>
              <a:rPr lang="en-US" b="1" dirty="0">
                <a:solidFill>
                  <a:schemeClr val="bg1"/>
                </a:solidFill>
                <a:cs typeface="Times New Roman" pitchFamily="18" charset="0"/>
              </a:rPr>
              <a:t> </a:t>
            </a:r>
            <a:r>
              <a:rPr lang="en-US" b="1" dirty="0" err="1">
                <a:solidFill>
                  <a:schemeClr val="bg1"/>
                </a:solidFill>
                <a:cs typeface="Times New Roman" pitchFamily="18" charset="0"/>
              </a:rPr>
              <a:t>Strategis</a:t>
            </a:r>
            <a:r>
              <a:rPr lang="en-US" b="1" dirty="0">
                <a:solidFill>
                  <a:schemeClr val="bg1"/>
                </a:solidFill>
                <a:cs typeface="Times New Roman" pitchFamily="18" charset="0"/>
              </a:rPr>
              <a:t> </a:t>
            </a:r>
            <a:r>
              <a:rPr lang="en-US" b="1" dirty="0" err="1">
                <a:solidFill>
                  <a:schemeClr val="bg1"/>
                </a:solidFill>
                <a:cs typeface="Times New Roman" pitchFamily="18" charset="0"/>
              </a:rPr>
              <a:t>dan</a:t>
            </a:r>
            <a:r>
              <a:rPr lang="en-US" b="1" dirty="0">
                <a:solidFill>
                  <a:schemeClr val="bg1"/>
                </a:solidFill>
                <a:cs typeface="Times New Roman" pitchFamily="18" charset="0"/>
              </a:rPr>
              <a:t> </a:t>
            </a:r>
            <a:r>
              <a:rPr lang="en-US" b="1" dirty="0" err="1">
                <a:solidFill>
                  <a:schemeClr val="bg1"/>
                </a:solidFill>
                <a:cs typeface="Times New Roman" pitchFamily="18" charset="0"/>
              </a:rPr>
              <a:t>Manajemen</a:t>
            </a:r>
            <a:r>
              <a:rPr lang="en-US" b="1" dirty="0">
                <a:solidFill>
                  <a:schemeClr val="bg1"/>
                </a:solidFill>
                <a:cs typeface="Times New Roman" pitchFamily="18" charset="0"/>
              </a:rPr>
              <a:t> </a:t>
            </a:r>
            <a:r>
              <a:rPr lang="en-US" b="1" dirty="0" err="1">
                <a:solidFill>
                  <a:schemeClr val="bg1"/>
                </a:solidFill>
                <a:cs typeface="Times New Roman" pitchFamily="18" charset="0"/>
              </a:rPr>
              <a:t>Strategis</a:t>
            </a:r>
            <a:r>
              <a:rPr lang="en-GB" dirty="0">
                <a:solidFill>
                  <a:schemeClr val="bg1"/>
                </a:solidFill>
                <a:cs typeface="Times New Roman" pitchFamily="18" charset="0"/>
              </a:rPr>
              <a:t> </a:t>
            </a:r>
          </a:p>
        </p:txBody>
      </p:sp>
      <p:sp>
        <p:nvSpPr>
          <p:cNvPr id="41987" name="Rectangle 3"/>
          <p:cNvSpPr>
            <a:spLocks noGrp="1" noChangeArrowheads="1"/>
          </p:cNvSpPr>
          <p:nvPr>
            <p:ph type="body" idx="1"/>
          </p:nvPr>
        </p:nvSpPr>
        <p:spPr>
          <a:xfrm>
            <a:off x="773723" y="1600200"/>
            <a:ext cx="7772400" cy="2590800"/>
          </a:xfrm>
        </p:spPr>
        <p:txBody>
          <a:bodyPr/>
          <a:lstStyle/>
          <a:p>
            <a:pPr>
              <a:lnSpc>
                <a:spcPct val="80000"/>
              </a:lnSpc>
            </a:pPr>
            <a:r>
              <a:rPr lang="en-US" sz="3600" dirty="0" err="1">
                <a:cs typeface="Times New Roman" pitchFamily="18" charset="0"/>
              </a:rPr>
              <a:t>P</a:t>
            </a:r>
            <a:r>
              <a:rPr lang="en-US" sz="3600" dirty="0" err="1" smtClean="0">
                <a:cs typeface="Times New Roman" pitchFamily="18" charset="0"/>
              </a:rPr>
              <a:t>erencanaan</a:t>
            </a:r>
            <a:r>
              <a:rPr lang="en-US" sz="3600" dirty="0" smtClean="0">
                <a:cs typeface="Times New Roman" pitchFamily="18" charset="0"/>
              </a:rPr>
              <a:t> </a:t>
            </a:r>
            <a:r>
              <a:rPr lang="en-US" sz="3600" dirty="0" err="1">
                <a:cs typeface="Times New Roman" pitchFamily="18" charset="0"/>
              </a:rPr>
              <a:t>strategis</a:t>
            </a:r>
            <a:r>
              <a:rPr lang="en-US" sz="3600" dirty="0">
                <a:cs typeface="Times New Roman" pitchFamily="18" charset="0"/>
              </a:rPr>
              <a:t> </a:t>
            </a:r>
            <a:r>
              <a:rPr lang="en-US" sz="3600" dirty="0" err="1">
                <a:cs typeface="Times New Roman" pitchFamily="18" charset="0"/>
              </a:rPr>
              <a:t>adalah</a:t>
            </a:r>
            <a:r>
              <a:rPr lang="en-US" sz="3600" dirty="0">
                <a:cs typeface="Times New Roman" pitchFamily="18" charset="0"/>
              </a:rPr>
              <a:t> </a:t>
            </a:r>
            <a:r>
              <a:rPr lang="en-US" sz="3600" dirty="0" err="1">
                <a:cs typeface="Times New Roman" pitchFamily="18" charset="0"/>
              </a:rPr>
              <a:t>salah</a:t>
            </a:r>
            <a:r>
              <a:rPr lang="en-US" sz="3600" dirty="0">
                <a:cs typeface="Times New Roman" pitchFamily="18" charset="0"/>
              </a:rPr>
              <a:t> </a:t>
            </a:r>
            <a:r>
              <a:rPr lang="en-US" sz="3600" dirty="0" err="1">
                <a:cs typeface="Times New Roman" pitchFamily="18" charset="0"/>
              </a:rPr>
              <a:t>satu</a:t>
            </a:r>
            <a:r>
              <a:rPr lang="en-US" sz="3600" dirty="0">
                <a:cs typeface="Times New Roman" pitchFamily="18" charset="0"/>
              </a:rPr>
              <a:t> </a:t>
            </a:r>
            <a:r>
              <a:rPr lang="en-US" sz="3600" dirty="0" err="1">
                <a:cs typeface="Times New Roman" pitchFamily="18" charset="0"/>
              </a:rPr>
              <a:t>tahapan</a:t>
            </a:r>
            <a:r>
              <a:rPr lang="en-US" sz="3600" dirty="0">
                <a:cs typeface="Times New Roman" pitchFamily="18" charset="0"/>
              </a:rPr>
              <a:t> </a:t>
            </a:r>
            <a:r>
              <a:rPr lang="en-US" sz="3600" dirty="0" err="1">
                <a:cs typeface="Times New Roman" pitchFamily="18" charset="0"/>
              </a:rPr>
              <a:t>menuju</a:t>
            </a:r>
            <a:r>
              <a:rPr lang="en-US" sz="3600" dirty="0">
                <a:cs typeface="Times New Roman" pitchFamily="18" charset="0"/>
              </a:rPr>
              <a:t> </a:t>
            </a:r>
            <a:r>
              <a:rPr lang="en-US" sz="3600" dirty="0" err="1">
                <a:cs typeface="Times New Roman" pitchFamily="18" charset="0"/>
              </a:rPr>
              <a:t>kepada</a:t>
            </a:r>
            <a:r>
              <a:rPr lang="en-US" sz="3600" dirty="0">
                <a:cs typeface="Times New Roman" pitchFamily="18" charset="0"/>
              </a:rPr>
              <a:t> </a:t>
            </a:r>
            <a:r>
              <a:rPr lang="en-US" sz="3600" dirty="0" err="1">
                <a:cs typeface="Times New Roman" pitchFamily="18" charset="0"/>
              </a:rPr>
              <a:t>manajemen</a:t>
            </a:r>
            <a:r>
              <a:rPr lang="en-US" sz="3600" dirty="0">
                <a:cs typeface="Times New Roman" pitchFamily="18" charset="0"/>
              </a:rPr>
              <a:t> </a:t>
            </a:r>
            <a:r>
              <a:rPr lang="en-US" sz="3600" dirty="0" err="1">
                <a:cs typeface="Times New Roman" pitchFamily="18" charset="0"/>
              </a:rPr>
              <a:t>strategis</a:t>
            </a:r>
            <a:r>
              <a:rPr lang="en-GB" sz="3600" dirty="0"/>
              <a:t> </a:t>
            </a:r>
            <a:endParaRPr lang="id-ID" sz="3600" dirty="0"/>
          </a:p>
          <a:p>
            <a:pPr>
              <a:lnSpc>
                <a:spcPct val="80000"/>
              </a:lnSpc>
            </a:pPr>
            <a:r>
              <a:rPr lang="en-US" sz="3600" b="1" dirty="0" smtClean="0">
                <a:cs typeface="Times New Roman" pitchFamily="18" charset="0"/>
              </a:rPr>
              <a:t>(</a:t>
            </a:r>
            <a:r>
              <a:rPr lang="en-US" sz="3600" b="1" dirty="0" err="1">
                <a:cs typeface="Times New Roman" pitchFamily="18" charset="0"/>
              </a:rPr>
              <a:t>E</a:t>
            </a:r>
            <a:r>
              <a:rPr lang="en-US" sz="3600" b="1" dirty="0" err="1" smtClean="0">
                <a:cs typeface="Times New Roman" pitchFamily="18" charset="0"/>
              </a:rPr>
              <a:t>volusi</a:t>
            </a:r>
            <a:r>
              <a:rPr lang="en-US" sz="3600" b="1" dirty="0">
                <a:cs typeface="Times New Roman" pitchFamily="18" charset="0"/>
              </a:rPr>
              <a:t>) </a:t>
            </a:r>
            <a:r>
              <a:rPr lang="en-US" sz="3600" b="1" dirty="0" err="1">
                <a:cs typeface="Times New Roman" pitchFamily="18" charset="0"/>
              </a:rPr>
              <a:t>perencanaan</a:t>
            </a:r>
            <a:r>
              <a:rPr lang="en-US" sz="3600" b="1" dirty="0">
                <a:cs typeface="Times New Roman" pitchFamily="18" charset="0"/>
              </a:rPr>
              <a:t> </a:t>
            </a:r>
            <a:r>
              <a:rPr lang="en-US" sz="3600" b="1" dirty="0" err="1">
                <a:cs typeface="Times New Roman" pitchFamily="18" charset="0"/>
              </a:rPr>
              <a:t>sampai</a:t>
            </a:r>
            <a:r>
              <a:rPr lang="en-US" sz="3600" b="1" dirty="0">
                <a:cs typeface="Times New Roman" pitchFamily="18" charset="0"/>
              </a:rPr>
              <a:t> </a:t>
            </a:r>
            <a:r>
              <a:rPr lang="en-US" sz="3600" b="1" dirty="0" err="1">
                <a:cs typeface="Times New Roman" pitchFamily="18" charset="0"/>
              </a:rPr>
              <a:t>ke</a:t>
            </a:r>
            <a:r>
              <a:rPr lang="en-US" sz="3600" b="1" dirty="0">
                <a:cs typeface="Times New Roman" pitchFamily="18" charset="0"/>
              </a:rPr>
              <a:t> </a:t>
            </a:r>
            <a:r>
              <a:rPr lang="en-US" sz="3600" b="1" dirty="0" err="1">
                <a:cs typeface="Times New Roman" pitchFamily="18" charset="0"/>
              </a:rPr>
              <a:t>manajemen</a:t>
            </a:r>
            <a:r>
              <a:rPr lang="en-US" sz="3600" b="1" dirty="0">
                <a:cs typeface="Times New Roman" pitchFamily="18" charset="0"/>
              </a:rPr>
              <a:t> </a:t>
            </a:r>
            <a:r>
              <a:rPr lang="en-US" sz="3600" b="1" dirty="0" err="1">
                <a:cs typeface="Times New Roman" pitchFamily="18" charset="0"/>
              </a:rPr>
              <a:t>strategis</a:t>
            </a:r>
            <a:r>
              <a:rPr lang="en-US" sz="3600" dirty="0">
                <a:cs typeface="Times New Roman" pitchFamily="18" charset="0"/>
              </a:rPr>
              <a:t>, </a:t>
            </a:r>
            <a:r>
              <a:rPr lang="en-US" sz="3600" dirty="0" err="1">
                <a:cs typeface="Times New Roman" pitchFamily="18" charset="0"/>
              </a:rPr>
              <a:t>yaitu</a:t>
            </a:r>
            <a:r>
              <a:rPr lang="en-US" sz="3600" dirty="0">
                <a:cs typeface="Times New Roman" pitchFamily="18" charset="0"/>
              </a:rPr>
              <a:t>:</a:t>
            </a:r>
            <a:r>
              <a:rPr lang="en-GB" sz="3600" dirty="0">
                <a:cs typeface="Times New Roman" pitchFamily="18" charset="0"/>
              </a:rPr>
              <a:t> </a:t>
            </a:r>
            <a:endParaRPr lang="id-ID" sz="3600" dirty="0"/>
          </a:p>
        </p:txBody>
      </p:sp>
      <p:sp>
        <p:nvSpPr>
          <p:cNvPr id="41989" name="Text Box 5"/>
          <p:cNvSpPr txBox="1">
            <a:spLocks noChangeArrowheads="1"/>
          </p:cNvSpPr>
          <p:nvPr/>
        </p:nvSpPr>
        <p:spPr bwMode="auto">
          <a:xfrm>
            <a:off x="1143000" y="4014787"/>
            <a:ext cx="7848600" cy="2462213"/>
          </a:xfrm>
          <a:prstGeom prst="rect">
            <a:avLst/>
          </a:prstGeom>
          <a:noFill/>
          <a:ln w="9525">
            <a:noFill/>
            <a:miter lim="800000"/>
            <a:headEnd/>
            <a:tailEnd/>
          </a:ln>
          <a:effectLst/>
        </p:spPr>
        <p:txBody>
          <a:bodyPr wrap="square">
            <a:spAutoFit/>
          </a:bodyPr>
          <a:lstStyle/>
          <a:p>
            <a:pPr marL="571500" indent="-571500" eaLnBrk="1" hangingPunct="1">
              <a:lnSpc>
                <a:spcPct val="80000"/>
              </a:lnSpc>
              <a:spcBef>
                <a:spcPct val="50000"/>
              </a:spcBef>
              <a:buFont typeface="+mj-lt"/>
              <a:buAutoNum type="romanUcPeriod"/>
            </a:pPr>
            <a:r>
              <a:rPr lang="en-US" sz="2800" b="1" dirty="0" err="1">
                <a:latin typeface="Arial Narrow" pitchFamily="34" charset="0"/>
                <a:cs typeface="Times New Roman" pitchFamily="18" charset="0"/>
              </a:rPr>
              <a:t>P</a:t>
            </a:r>
            <a:r>
              <a:rPr lang="en-US" sz="2800" b="1" dirty="0" err="1" smtClean="0">
                <a:latin typeface="Arial Narrow" pitchFamily="34" charset="0"/>
                <a:cs typeface="Times New Roman" pitchFamily="18" charset="0"/>
              </a:rPr>
              <a:t>erencanaan</a:t>
            </a:r>
            <a:r>
              <a:rPr lang="en-US" sz="2800" b="1" dirty="0" smtClean="0">
                <a:latin typeface="Arial Narrow" pitchFamily="34" charset="0"/>
                <a:cs typeface="Times New Roman" pitchFamily="18" charset="0"/>
              </a:rPr>
              <a:t> </a:t>
            </a:r>
            <a:r>
              <a:rPr lang="en-US" sz="2800" b="1" dirty="0" err="1">
                <a:latin typeface="Arial Narrow" pitchFamily="34" charset="0"/>
                <a:cs typeface="Times New Roman" pitchFamily="18" charset="0"/>
              </a:rPr>
              <a:t>keuangan</a:t>
            </a:r>
            <a:r>
              <a:rPr lang="en-US" sz="2800" b="1" dirty="0">
                <a:latin typeface="Arial Narrow" pitchFamily="34" charset="0"/>
                <a:cs typeface="Times New Roman" pitchFamily="18" charset="0"/>
              </a:rPr>
              <a:t> </a:t>
            </a:r>
            <a:r>
              <a:rPr lang="en-US" sz="2800" b="1" dirty="0" err="1">
                <a:latin typeface="Arial Narrow" pitchFamily="34" charset="0"/>
                <a:cs typeface="Times New Roman" pitchFamily="18" charset="0"/>
              </a:rPr>
              <a:t>dasar</a:t>
            </a:r>
            <a:endParaRPr lang="en-US" sz="2800" b="1" dirty="0">
              <a:latin typeface="Arial Narrow" pitchFamily="34" charset="0"/>
              <a:cs typeface="Times New Roman" pitchFamily="18" charset="0"/>
            </a:endParaRPr>
          </a:p>
          <a:p>
            <a:pPr marL="571500" indent="-571500" eaLnBrk="1" hangingPunct="1">
              <a:lnSpc>
                <a:spcPct val="80000"/>
              </a:lnSpc>
              <a:spcBef>
                <a:spcPct val="50000"/>
              </a:spcBef>
              <a:buFont typeface="+mj-lt"/>
              <a:buAutoNum type="romanUcPeriod"/>
            </a:pPr>
            <a:r>
              <a:rPr lang="en-US" sz="2800" b="1" dirty="0" err="1">
                <a:latin typeface="Arial Narrow" pitchFamily="34" charset="0"/>
                <a:cs typeface="Times New Roman" pitchFamily="18" charset="0"/>
              </a:rPr>
              <a:t>P</a:t>
            </a:r>
            <a:r>
              <a:rPr lang="en-US" sz="2800" b="1" dirty="0" err="1" smtClean="0">
                <a:latin typeface="Arial Narrow" pitchFamily="34" charset="0"/>
                <a:cs typeface="Times New Roman" pitchFamily="18" charset="0"/>
              </a:rPr>
              <a:t>erencanaan</a:t>
            </a:r>
            <a:r>
              <a:rPr lang="en-US" sz="2800" b="1" dirty="0" smtClean="0">
                <a:latin typeface="Arial Narrow" pitchFamily="34" charset="0"/>
                <a:cs typeface="Times New Roman" pitchFamily="18" charset="0"/>
              </a:rPr>
              <a:t> </a:t>
            </a:r>
            <a:r>
              <a:rPr lang="en-US" sz="2800" b="1" dirty="0" err="1">
                <a:latin typeface="Arial Narrow" pitchFamily="34" charset="0"/>
                <a:cs typeface="Times New Roman" pitchFamily="18" charset="0"/>
              </a:rPr>
              <a:t>berdasarkan</a:t>
            </a:r>
            <a:r>
              <a:rPr lang="en-US" sz="2800" b="1" dirty="0">
                <a:latin typeface="Arial Narrow" pitchFamily="34" charset="0"/>
                <a:cs typeface="Times New Roman" pitchFamily="18" charset="0"/>
              </a:rPr>
              <a:t> </a:t>
            </a:r>
            <a:r>
              <a:rPr lang="en-US" sz="2800" b="1" dirty="0" err="1">
                <a:latin typeface="Arial Narrow" pitchFamily="34" charset="0"/>
                <a:cs typeface="Times New Roman" pitchFamily="18" charset="0"/>
              </a:rPr>
              <a:t>perkiraan</a:t>
            </a:r>
            <a:r>
              <a:rPr lang="en-US" sz="2800" b="1" dirty="0">
                <a:latin typeface="Arial Narrow" pitchFamily="34" charset="0"/>
                <a:cs typeface="Times New Roman" pitchFamily="18" charset="0"/>
              </a:rPr>
              <a:t>/</a:t>
            </a:r>
            <a:r>
              <a:rPr lang="en-US" sz="2800" b="1" i="1" dirty="0">
                <a:latin typeface="Arial Narrow" pitchFamily="34" charset="0"/>
                <a:cs typeface="Times New Roman" pitchFamily="18" charset="0"/>
              </a:rPr>
              <a:t>forecast</a:t>
            </a:r>
            <a:endParaRPr lang="en-US" sz="2800" b="1" dirty="0">
              <a:latin typeface="Arial Narrow" pitchFamily="34" charset="0"/>
              <a:cs typeface="Times New Roman" pitchFamily="18" charset="0"/>
            </a:endParaRPr>
          </a:p>
          <a:p>
            <a:pPr marL="571500" indent="-571500" eaLnBrk="1" hangingPunct="1">
              <a:lnSpc>
                <a:spcPct val="80000"/>
              </a:lnSpc>
              <a:spcBef>
                <a:spcPct val="50000"/>
              </a:spcBef>
              <a:buFont typeface="+mj-lt"/>
              <a:buAutoNum type="romanUcPeriod"/>
            </a:pPr>
            <a:r>
              <a:rPr lang="en-US" sz="2800" b="1" dirty="0" err="1">
                <a:latin typeface="Arial Narrow" pitchFamily="34" charset="0"/>
                <a:cs typeface="Times New Roman" pitchFamily="18" charset="0"/>
              </a:rPr>
              <a:t>P</a:t>
            </a:r>
            <a:r>
              <a:rPr lang="en-US" sz="2800" b="1" dirty="0" err="1" smtClean="0">
                <a:latin typeface="Arial Narrow" pitchFamily="34" charset="0"/>
                <a:cs typeface="Times New Roman" pitchFamily="18" charset="0"/>
              </a:rPr>
              <a:t>erencanaan</a:t>
            </a:r>
            <a:r>
              <a:rPr lang="en-US" sz="2800" b="1" dirty="0" smtClean="0">
                <a:latin typeface="Arial Narrow" pitchFamily="34" charset="0"/>
                <a:cs typeface="Times New Roman" pitchFamily="18" charset="0"/>
              </a:rPr>
              <a:t> </a:t>
            </a:r>
            <a:r>
              <a:rPr lang="en-US" sz="2800" b="1" dirty="0" err="1">
                <a:latin typeface="Arial Narrow" pitchFamily="34" charset="0"/>
                <a:cs typeface="Times New Roman" pitchFamily="18" charset="0"/>
              </a:rPr>
              <a:t>berorientasi</a:t>
            </a:r>
            <a:r>
              <a:rPr lang="en-US" sz="2800" b="1" dirty="0">
                <a:latin typeface="Arial Narrow" pitchFamily="34" charset="0"/>
                <a:cs typeface="Times New Roman" pitchFamily="18" charset="0"/>
              </a:rPr>
              <a:t> </a:t>
            </a:r>
            <a:r>
              <a:rPr lang="en-US" sz="2800" b="1" dirty="0" err="1">
                <a:latin typeface="Arial Narrow" pitchFamily="34" charset="0"/>
                <a:cs typeface="Times New Roman" pitchFamily="18" charset="0"/>
              </a:rPr>
              <a:t>eksternal</a:t>
            </a:r>
            <a:r>
              <a:rPr lang="en-US" sz="2800" b="1" dirty="0">
                <a:latin typeface="Arial Narrow" pitchFamily="34" charset="0"/>
                <a:cs typeface="Times New Roman" pitchFamily="18" charset="0"/>
              </a:rPr>
              <a:t>/</a:t>
            </a:r>
            <a:r>
              <a:rPr lang="en-US" sz="2800" b="1" dirty="0" err="1">
                <a:latin typeface="Arial Narrow" pitchFamily="34" charset="0"/>
                <a:cs typeface="Times New Roman" pitchFamily="18" charset="0"/>
              </a:rPr>
              <a:t>perencanaan</a:t>
            </a:r>
            <a:r>
              <a:rPr lang="en-US" sz="2800" b="1" dirty="0">
                <a:latin typeface="Arial Narrow" pitchFamily="34" charset="0"/>
                <a:cs typeface="Times New Roman" pitchFamily="18" charset="0"/>
              </a:rPr>
              <a:t> </a:t>
            </a:r>
            <a:r>
              <a:rPr lang="en-US" sz="2800" b="1" dirty="0" err="1">
                <a:latin typeface="Arial Narrow" pitchFamily="34" charset="0"/>
                <a:cs typeface="Times New Roman" pitchFamily="18" charset="0"/>
              </a:rPr>
              <a:t>strategis</a:t>
            </a:r>
            <a:endParaRPr lang="en-US" sz="2800" b="1" dirty="0">
              <a:latin typeface="Arial Narrow" pitchFamily="34" charset="0"/>
              <a:cs typeface="Times New Roman" pitchFamily="18" charset="0"/>
            </a:endParaRPr>
          </a:p>
          <a:p>
            <a:pPr marL="571500" indent="-571500" eaLnBrk="1" hangingPunct="1">
              <a:lnSpc>
                <a:spcPct val="80000"/>
              </a:lnSpc>
              <a:spcBef>
                <a:spcPct val="50000"/>
              </a:spcBef>
              <a:buFont typeface="+mj-lt"/>
              <a:buAutoNum type="romanUcPeriod"/>
            </a:pPr>
            <a:r>
              <a:rPr lang="en-US" sz="2800" b="1" dirty="0" err="1">
                <a:latin typeface="Arial Narrow" pitchFamily="34" charset="0"/>
                <a:cs typeface="Times New Roman" pitchFamily="18" charset="0"/>
              </a:rPr>
              <a:t>M</a:t>
            </a:r>
            <a:r>
              <a:rPr lang="en-US" sz="2800" b="1" dirty="0" err="1" smtClean="0">
                <a:latin typeface="Arial Narrow" pitchFamily="34" charset="0"/>
                <a:cs typeface="Times New Roman" pitchFamily="18" charset="0"/>
              </a:rPr>
              <a:t>anajemen</a:t>
            </a:r>
            <a:r>
              <a:rPr lang="en-US" sz="2800" b="1" dirty="0" smtClean="0">
                <a:latin typeface="Arial Narrow" pitchFamily="34" charset="0"/>
                <a:cs typeface="Times New Roman" pitchFamily="18" charset="0"/>
              </a:rPr>
              <a:t> </a:t>
            </a:r>
            <a:r>
              <a:rPr lang="en-US" sz="2800" b="1" dirty="0" err="1">
                <a:latin typeface="Arial Narrow" pitchFamily="34" charset="0"/>
                <a:cs typeface="Times New Roman" pitchFamily="18" charset="0"/>
              </a:rPr>
              <a:t>strategis</a:t>
            </a:r>
            <a:r>
              <a:rPr lang="en-GB" sz="2800" b="1" dirty="0">
                <a:latin typeface="Arial Narrow" pitchFamily="34" charset="0"/>
              </a:rPr>
              <a:t> </a:t>
            </a:r>
            <a:endParaRPr lang="en-US" sz="2800" b="1" dirty="0">
              <a:latin typeface="Arial Narrow" pitchFamily="34" charset="0"/>
              <a:cs typeface="Times New Roman" pitchFamily="18" charset="0"/>
            </a:endParaRPr>
          </a:p>
        </p:txBody>
      </p:sp>
    </p:spTree>
    <p:extLst>
      <p:ext uri="{BB962C8B-B14F-4D97-AF65-F5344CB8AC3E}">
        <p14:creationId xmlns:p14="http://schemas.microsoft.com/office/powerpoint/2010/main" val="32337151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3980</TotalTime>
  <Words>3935</Words>
  <Application>Microsoft Office PowerPoint</Application>
  <PresentationFormat>On-screen Show (4:3)</PresentationFormat>
  <Paragraphs>648</Paragraphs>
  <Slides>57</Slides>
  <Notes>4</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57</vt:i4>
      </vt:variant>
    </vt:vector>
  </HeadingPairs>
  <TitlesOfParts>
    <vt:vector size="68" baseType="lpstr">
      <vt:lpstr>Aharoni</vt:lpstr>
      <vt:lpstr>Arial</vt:lpstr>
      <vt:lpstr>Arial Black</vt:lpstr>
      <vt:lpstr>Arial Narrow</vt:lpstr>
      <vt:lpstr>Calibri</vt:lpstr>
      <vt:lpstr>Lucida Console</vt:lpstr>
      <vt:lpstr>Tahoma</vt:lpstr>
      <vt:lpstr>Times New Roman</vt:lpstr>
      <vt:lpstr>Verdana</vt:lpstr>
      <vt:lpstr>Wingdings</vt:lpstr>
      <vt:lpstr>Office Theme</vt:lpstr>
      <vt:lpstr>Pengubahan RPJMD secara Teknokratis Untuk Merespon “Unmanipulable Causes”</vt:lpstr>
      <vt:lpstr>RPJMD sebagai produk  Strategic Planning</vt:lpstr>
      <vt:lpstr>Pendekatan Perencanaan ‘Strategic’ Dalam Penyusunan Program Pembangunan </vt:lpstr>
      <vt:lpstr>Perencanaan Strategis </vt:lpstr>
      <vt:lpstr>Tujuan Perencanaan Strategis </vt:lpstr>
      <vt:lpstr>Konsep Strategi (1)</vt:lpstr>
      <vt:lpstr>Konsep Strategi (2)</vt:lpstr>
      <vt:lpstr>Perencanaan Strategis </vt:lpstr>
      <vt:lpstr>Perencanaan Strategis dan Manajemen Strategis </vt:lpstr>
      <vt:lpstr>Manajemen Strategis</vt:lpstr>
      <vt:lpstr>Manfaat digunakannya  manajemen strategis  [Wilson (1994)]</vt:lpstr>
      <vt:lpstr>Proses Manajemen Strategis </vt:lpstr>
      <vt:lpstr>Sistem Perencanaan Pembangunan yang Ideal?</vt:lpstr>
      <vt:lpstr>Jadi justru tidak diperlukan bentuk dan jenis dokumen rencana yang banyak!</vt:lpstr>
      <vt:lpstr>Comprehensive Planning vs Strategic Planning?</vt:lpstr>
      <vt:lpstr>Penerapan Manajemen Strategik Untuk Perencanaan Pembangunan Daerah di Indonesia</vt:lpstr>
      <vt:lpstr>Evolusi Perencanaan Pembangunan Daerah 2004 s.d Sekarang</vt:lpstr>
      <vt:lpstr>Hubungan Perencanaan Pembangunan dan Penataan Ruang: Apakah Ada yang Berubah dg Permendagri 86 Tahun 2017?</vt:lpstr>
      <vt:lpstr>Pendekatan Perencanaan Pembangunan Daerah (Permendagri 86/2017)</vt:lpstr>
      <vt:lpstr>Pendekatan Perencanaan Pembangunan Daerah (Permendagri 86/2017)</vt:lpstr>
      <vt:lpstr>MANAJEMEN PEMBANGUNAN</vt:lpstr>
      <vt:lpstr>PowerPoint Presentation</vt:lpstr>
      <vt:lpstr>Kerangka Kerja Monitoring:  Konteks Unforeseen Events</vt:lpstr>
      <vt:lpstr>Model Ideal Evaluasi Kinerja Pembangunan Oleh Pemerintah Daerah</vt:lpstr>
      <vt:lpstr>Manajemen Strategis: Alur Perencanaan dan Penganggaran Pembangunan Nasional (sebelum PP 8/2008)  </vt:lpstr>
      <vt:lpstr>Strategy Evaluation</vt:lpstr>
      <vt:lpstr>Strategic Planning &amp; Strategic Management</vt:lpstr>
      <vt:lpstr>Dasar Hukum Keterkaitan Rencana Pembangunan dengan Rencana Tata Ruang Wilayah di Tingkat Provinsi</vt:lpstr>
      <vt:lpstr>Undang-Undang No. 26 Tahun 2007 Tentang Penataan Ruang</vt:lpstr>
      <vt:lpstr>Undang-Undang No. 26 Tahun 2007 Tentang Penataan Ruang</vt:lpstr>
      <vt:lpstr>Peraturan Pemerintah No 8 Tahun 2008 Tentang Tahapan, Tata Cara Penyusunan, Pengendalian Dan Evaluasi Pelaksanaan Rencana Pembangunan Daerah</vt:lpstr>
      <vt:lpstr>Peraturan Pemerintah No 8 Tahun 2008 Tentang Tahapan, Tata Cara Penyusunan, Pengendalian Dan Evaluasi Pelaksanaan Rencana Pembangunan Daerah</vt:lpstr>
      <vt:lpstr>Keterkaitan dengan Rencana Tata Ruang di Permendagri 86/2017</vt:lpstr>
      <vt:lpstr>Keterkaitan dengan Rencana Tata Ruang di Permendagri 86/2017</vt:lpstr>
      <vt:lpstr>Keterkaitan dengan Rencana Tata Ruang di Permendagri 86/2017</vt:lpstr>
      <vt:lpstr>Keterkaitan dengan Rencana Tata Ruang di Permendagri 86/2017</vt:lpstr>
      <vt:lpstr>Keterkaitan dengan Rencana Tata Ruang di Permendagri 86/2017</vt:lpstr>
      <vt:lpstr>Keterkaitan dengan Rencana Tata Ruang di Permendagri 86/2017</vt:lpstr>
      <vt:lpstr>Keterkaitan dengan Rencana Tata Ruang di Permendagri 86/2017</vt:lpstr>
      <vt:lpstr>Keterkaitan dengan Rencana Tata Ruang di Permendagri 86/2017</vt:lpstr>
      <vt:lpstr>Keterkaitan dengan Rencana Tata Ruang di Permendagri 86/2017</vt:lpstr>
      <vt:lpstr>Keterkaitan dengan Rencana Tata Ruang di Permendagri 86/2017</vt:lpstr>
      <vt:lpstr>Keterkaitan dengan Rencana Tata Ruang di Permendagri 86/2017</vt:lpstr>
      <vt:lpstr>SIMPULAN KETERHUBUNGAN RENCANA PEMBANGUNAN &amp; RENCANA TATA RUANG WILAYAH</vt:lpstr>
      <vt:lpstr>Alur Perencanaan dan Penganggaran  Pembangunan Nasional (SESUDAH PP 8/2008 &amp; Permendagri 86/2017)  Posisi RTRW/Penataan Ruang Tetap Sebagai Acuan/Pedoman</vt:lpstr>
      <vt:lpstr>Pendekatan Rencana Pembangunan Daerah dan  Rencana Perangkat Daerah</vt:lpstr>
      <vt:lpstr>Kedudukan “Pemanfaatan Ruang” Dalam Pemrograman Pembangunan</vt:lpstr>
      <vt:lpstr>Konsepsi Keterpaduan Rencana Pembangunan Daerah Dengan Program Pemanfaatan Ruang</vt:lpstr>
      <vt:lpstr>Konsepsi Keterpaduan Rencana Pembangunan Daerah Dengan Program Pemanfaatan Ruang</vt:lpstr>
      <vt:lpstr>Konsepsi Keterpaduan</vt:lpstr>
      <vt:lpstr>Hal Baru dalam Permendagri 86/2017</vt:lpstr>
      <vt:lpstr>Hal Baru dalam Permendagri 86/2017</vt:lpstr>
      <vt:lpstr>Rencana Teknokratik RPJMD Disusun Sebelum Kepala Daerah Terpilih Dilantik (Kondisi Normal)</vt:lpstr>
      <vt:lpstr>Padanan Substansi Perencanaan &amp; Dokumen Rencana  (disesuaikan dengan UU No. 25 tahun 2004 &amp; PP No. 8/2008)</vt:lpstr>
      <vt:lpstr>PowerPoint Presentation</vt:lpstr>
      <vt:lpstr>Contoh Masukan Untuk Respon Dampak Covid-19 Ke RPJMD</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Penyusunan RPJMD dengan Permendagri No 86 Tahun 2017 Tentang Tata Cara Perencanaan, Pengendalian Dan Evaluasi Pembangunan Daerah, Tata Cara Evaluasi Rancangan Peraturan Daerah Tentang Rencana Pembangunan Jangka Panjang Daerah Dan Rencana Pembangunan Jangka Menengah Daerah, Serta Tata Cara Perubahan Rencana Pembangunan Jangka Panjang Daerah, Rencana Pembangunan Jangka Menengah Daerah, Dan Rencana Kerja Pemerintah Daerah.</dc:title>
  <dc:creator>Andi Oetomo</dc:creator>
  <cp:lastModifiedBy>HP</cp:lastModifiedBy>
  <cp:revision>111</cp:revision>
  <dcterms:created xsi:type="dcterms:W3CDTF">2017-11-12T08:37:24Z</dcterms:created>
  <dcterms:modified xsi:type="dcterms:W3CDTF">2020-07-23T13:07:48Z</dcterms:modified>
</cp:coreProperties>
</file>