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73" r:id="rId2"/>
    <p:sldId id="276" r:id="rId3"/>
    <p:sldId id="277" r:id="rId4"/>
    <p:sldId id="278" r:id="rId5"/>
    <p:sldId id="279" r:id="rId6"/>
    <p:sldId id="280" r:id="rId7"/>
    <p:sldId id="281" r:id="rId8"/>
    <p:sldId id="282" r:id="rId9"/>
    <p:sldId id="283" r:id="rId10"/>
    <p:sldId id="274" r:id="rId11"/>
    <p:sldId id="275" r:id="rId12"/>
    <p:sldId id="271" r:id="rId13"/>
    <p:sldId id="272" r:id="rId14"/>
    <p:sldId id="268" r:id="rId15"/>
    <p:sldId id="269" r:id="rId16"/>
    <p:sldId id="259" r:id="rId17"/>
    <p:sldId id="260" r:id="rId18"/>
    <p:sldId id="261" r:id="rId19"/>
    <p:sldId id="264" r:id="rId20"/>
    <p:sldId id="262" r:id="rId21"/>
    <p:sldId id="265" r:id="rId22"/>
    <p:sldId id="266" r:id="rId23"/>
    <p:sldId id="294" r:id="rId24"/>
    <p:sldId id="292" r:id="rId25"/>
    <p:sldId id="291" r:id="rId26"/>
    <p:sldId id="293" r:id="rId27"/>
    <p:sldId id="285" r:id="rId28"/>
    <p:sldId id="289" r:id="rId29"/>
    <p:sldId id="290" r:id="rId30"/>
    <p:sldId id="284"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0909" autoAdjust="0"/>
  </p:normalViewPr>
  <p:slideViewPr>
    <p:cSldViewPr>
      <p:cViewPr varScale="1">
        <p:scale>
          <a:sx n="93" d="100"/>
          <a:sy n="93" d="100"/>
        </p:scale>
        <p:origin x="726"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KULIAH\Cable%20Car\INSTITUTIONAL%20CAPACITY\WORD\Tugas%20Akhir\Revisi\Excel\Analisis\WGHT%20PPT%20Pak%20Miming%20-%20Skoring%20Kapasitas%20Kelembagaan%20per%20Fakt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3"/>
          <c:order val="0"/>
          <c:tx>
            <c:strRef>
              <c:f>FU!$B$7</c:f>
              <c:strCache>
                <c:ptCount val="1"/>
                <c:pt idx="0">
                  <c:v>Tenaga Kerja</c:v>
                </c:pt>
              </c:strCache>
            </c:strRef>
          </c:tx>
          <c:invertIfNegative val="0"/>
          <c:cat>
            <c:strRef>
              <c:f>(FU!$C$3:$I$3,FU!$J$2)</c:f>
              <c:strCache>
                <c:ptCount val="8"/>
                <c:pt idx="0">
                  <c:v>Dishub</c:v>
                </c:pt>
                <c:pt idx="1">
                  <c:v>Bappelitbang</c:v>
                </c:pt>
                <c:pt idx="2">
                  <c:v>DPMPTSP</c:v>
                </c:pt>
                <c:pt idx="3">
                  <c:v>B. Kerja Sama</c:v>
                </c:pt>
                <c:pt idx="4">
                  <c:v>Distaru</c:v>
                </c:pt>
                <c:pt idx="5">
                  <c:v>DLHK</c:v>
                </c:pt>
                <c:pt idx="6">
                  <c:v>PT ADP</c:v>
                </c:pt>
                <c:pt idx="7">
                  <c:v>Rata-Rata</c:v>
                </c:pt>
              </c:strCache>
            </c:strRef>
          </c:cat>
          <c:val>
            <c:numRef>
              <c:f>FU!$C$7:$J$7</c:f>
              <c:numCache>
                <c:formatCode>_(* #.##0000_);_(* \(#.##0000\);_(* "-"??_);_(@_)</c:formatCode>
                <c:ptCount val="8"/>
                <c:pt idx="0">
                  <c:v>0.31025798153832701</c:v>
                </c:pt>
                <c:pt idx="1">
                  <c:v>0.44497064027100303</c:v>
                </c:pt>
                <c:pt idx="2">
                  <c:v>0.31025798153832701</c:v>
                </c:pt>
                <c:pt idx="3">
                  <c:v>0.44497064027100303</c:v>
                </c:pt>
                <c:pt idx="4">
                  <c:v>0.33335571965843802</c:v>
                </c:pt>
                <c:pt idx="5">
                  <c:v>0.35508723805714498</c:v>
                </c:pt>
                <c:pt idx="6">
                  <c:v>0.23384257683787499</c:v>
                </c:pt>
                <c:pt idx="7">
                  <c:v>0.347534682596017</c:v>
                </c:pt>
              </c:numCache>
            </c:numRef>
          </c:val>
          <c:extLst>
            <c:ext xmlns:c16="http://schemas.microsoft.com/office/drawing/2014/chart" uri="{C3380CC4-5D6E-409C-BE32-E72D297353CC}">
              <c16:uniqueId val="{00000000-D9E4-4A8B-94D9-802D12EC5C5F}"/>
            </c:ext>
          </c:extLst>
        </c:ser>
        <c:ser>
          <c:idx val="2"/>
          <c:order val="1"/>
          <c:tx>
            <c:strRef>
              <c:f>FU!$B$6</c:f>
              <c:strCache>
                <c:ptCount val="1"/>
                <c:pt idx="0">
                  <c:v>Internal Organisasi</c:v>
                </c:pt>
              </c:strCache>
            </c:strRef>
          </c:tx>
          <c:invertIfNegative val="0"/>
          <c:cat>
            <c:strRef>
              <c:f>(FU!$C$3:$I$3,FU!$J$2)</c:f>
              <c:strCache>
                <c:ptCount val="8"/>
                <c:pt idx="0">
                  <c:v>Dishub</c:v>
                </c:pt>
                <c:pt idx="1">
                  <c:v>Bappelitbang</c:v>
                </c:pt>
                <c:pt idx="2">
                  <c:v>DPMPTSP</c:v>
                </c:pt>
                <c:pt idx="3">
                  <c:v>B. Kerja Sama</c:v>
                </c:pt>
                <c:pt idx="4">
                  <c:v>Distaru</c:v>
                </c:pt>
                <c:pt idx="5">
                  <c:v>DLHK</c:v>
                </c:pt>
                <c:pt idx="6">
                  <c:v>PT ADP</c:v>
                </c:pt>
                <c:pt idx="7">
                  <c:v>Rata-Rata</c:v>
                </c:pt>
              </c:strCache>
            </c:strRef>
          </c:cat>
          <c:val>
            <c:numRef>
              <c:f>FU!$C$6:$J$6</c:f>
              <c:numCache>
                <c:formatCode>_(* #.##0000_);_(* \(#.##0000\);_(* "-"??_);_(@_)</c:formatCode>
                <c:ptCount val="8"/>
                <c:pt idx="0">
                  <c:v>1.356952869357632</c:v>
                </c:pt>
                <c:pt idx="1">
                  <c:v>1.2762235509283351</c:v>
                </c:pt>
                <c:pt idx="2">
                  <c:v>1.203966067170724</c:v>
                </c:pt>
                <c:pt idx="3">
                  <c:v>1.0721399058538801</c:v>
                </c:pt>
                <c:pt idx="4">
                  <c:v>1.2762235509283351</c:v>
                </c:pt>
                <c:pt idx="5">
                  <c:v>1.203966067170724</c:v>
                </c:pt>
                <c:pt idx="6">
                  <c:v>1.655383203129553</c:v>
                </c:pt>
                <c:pt idx="7">
                  <c:v>1.2921221735055981</c:v>
                </c:pt>
              </c:numCache>
            </c:numRef>
          </c:val>
          <c:extLst>
            <c:ext xmlns:c16="http://schemas.microsoft.com/office/drawing/2014/chart" uri="{C3380CC4-5D6E-409C-BE32-E72D297353CC}">
              <c16:uniqueId val="{00000001-D9E4-4A8B-94D9-802D12EC5C5F}"/>
            </c:ext>
          </c:extLst>
        </c:ser>
        <c:ser>
          <c:idx val="1"/>
          <c:order val="2"/>
          <c:tx>
            <c:strRef>
              <c:f>FU!$B$5</c:f>
              <c:strCache>
                <c:ptCount val="1"/>
                <c:pt idx="0">
                  <c:v>Kerja Sama</c:v>
                </c:pt>
              </c:strCache>
            </c:strRef>
          </c:tx>
          <c:invertIfNegative val="0"/>
          <c:cat>
            <c:strRef>
              <c:f>(FU!$C$3:$I$3,FU!$J$2)</c:f>
              <c:strCache>
                <c:ptCount val="8"/>
                <c:pt idx="0">
                  <c:v>Dishub</c:v>
                </c:pt>
                <c:pt idx="1">
                  <c:v>Bappelitbang</c:v>
                </c:pt>
                <c:pt idx="2">
                  <c:v>DPMPTSP</c:v>
                </c:pt>
                <c:pt idx="3">
                  <c:v>B. Kerja Sama</c:v>
                </c:pt>
                <c:pt idx="4">
                  <c:v>Distaru</c:v>
                </c:pt>
                <c:pt idx="5">
                  <c:v>DLHK</c:v>
                </c:pt>
                <c:pt idx="6">
                  <c:v>PT ADP</c:v>
                </c:pt>
                <c:pt idx="7">
                  <c:v>Rata-Rata</c:v>
                </c:pt>
              </c:strCache>
            </c:strRef>
          </c:cat>
          <c:val>
            <c:numRef>
              <c:f>FU!$C$5:$J$5</c:f>
              <c:numCache>
                <c:formatCode>_(* #.##0000_);_(* \(#.##0000\);_(* "-"??_);_(@_)</c:formatCode>
                <c:ptCount val="8"/>
                <c:pt idx="0">
                  <c:v>0.70394309488748996</c:v>
                </c:pt>
                <c:pt idx="1">
                  <c:v>0.59790619796765598</c:v>
                </c:pt>
                <c:pt idx="2">
                  <c:v>0.59790619796765598</c:v>
                </c:pt>
                <c:pt idx="3">
                  <c:v>0.70394309488748996</c:v>
                </c:pt>
                <c:pt idx="4">
                  <c:v>0.70394309488748996</c:v>
                </c:pt>
                <c:pt idx="5">
                  <c:v>0.70394309488748996</c:v>
                </c:pt>
                <c:pt idx="6">
                  <c:v>0.70394309488748996</c:v>
                </c:pt>
                <c:pt idx="7">
                  <c:v>0.67364683862468</c:v>
                </c:pt>
              </c:numCache>
            </c:numRef>
          </c:val>
          <c:extLst>
            <c:ext xmlns:c16="http://schemas.microsoft.com/office/drawing/2014/chart" uri="{C3380CC4-5D6E-409C-BE32-E72D297353CC}">
              <c16:uniqueId val="{00000002-D9E4-4A8B-94D9-802D12EC5C5F}"/>
            </c:ext>
          </c:extLst>
        </c:ser>
        <c:ser>
          <c:idx val="0"/>
          <c:order val="3"/>
          <c:tx>
            <c:strRef>
              <c:f>FU!$B$4</c:f>
              <c:strCache>
                <c:ptCount val="1"/>
                <c:pt idx="0">
                  <c:v>Lingkungan Pendukung</c:v>
                </c:pt>
              </c:strCache>
            </c:strRef>
          </c:tx>
          <c:invertIfNegative val="0"/>
          <c:cat>
            <c:strRef>
              <c:f>(FU!$C$3:$I$3,FU!$J$2)</c:f>
              <c:strCache>
                <c:ptCount val="8"/>
                <c:pt idx="0">
                  <c:v>Dishub</c:v>
                </c:pt>
                <c:pt idx="1">
                  <c:v>Bappelitbang</c:v>
                </c:pt>
                <c:pt idx="2">
                  <c:v>DPMPTSP</c:v>
                </c:pt>
                <c:pt idx="3">
                  <c:v>B. Kerja Sama</c:v>
                </c:pt>
                <c:pt idx="4">
                  <c:v>Distaru</c:v>
                </c:pt>
                <c:pt idx="5">
                  <c:v>DLHK</c:v>
                </c:pt>
                <c:pt idx="6">
                  <c:v>PT ADP</c:v>
                </c:pt>
                <c:pt idx="7">
                  <c:v>Rata-Rata</c:v>
                </c:pt>
              </c:strCache>
            </c:strRef>
          </c:cat>
          <c:val>
            <c:numRef>
              <c:f>FU!$C$4:$J$4</c:f>
              <c:numCache>
                <c:formatCode>_(* #.##0000_);_(* \(#.##0000\);_(* "-"??_);_(@_)</c:formatCode>
                <c:ptCount val="8"/>
                <c:pt idx="0">
                  <c:v>0.157542658952632</c:v>
                </c:pt>
                <c:pt idx="1">
                  <c:v>0.15798516324905301</c:v>
                </c:pt>
                <c:pt idx="2">
                  <c:v>0.15798516324905301</c:v>
                </c:pt>
                <c:pt idx="3">
                  <c:v>0.135966494257802</c:v>
                </c:pt>
                <c:pt idx="4">
                  <c:v>0.131963497088676</c:v>
                </c:pt>
                <c:pt idx="5">
                  <c:v>7.780183320339E-2</c:v>
                </c:pt>
                <c:pt idx="6">
                  <c:v>0.20394974138670299</c:v>
                </c:pt>
                <c:pt idx="7">
                  <c:v>0.14617065019818701</c:v>
                </c:pt>
              </c:numCache>
            </c:numRef>
          </c:val>
          <c:extLst>
            <c:ext xmlns:c16="http://schemas.microsoft.com/office/drawing/2014/chart" uri="{C3380CC4-5D6E-409C-BE32-E72D297353CC}">
              <c16:uniqueId val="{00000003-D9E4-4A8B-94D9-802D12EC5C5F}"/>
            </c:ext>
          </c:extLst>
        </c:ser>
        <c:dLbls>
          <c:showLegendKey val="0"/>
          <c:showVal val="0"/>
          <c:showCatName val="0"/>
          <c:showSerName val="0"/>
          <c:showPercent val="0"/>
          <c:showBubbleSize val="0"/>
        </c:dLbls>
        <c:gapWidth val="95"/>
        <c:overlap val="100"/>
        <c:axId val="2132812192"/>
        <c:axId val="2105458000"/>
      </c:barChart>
      <c:catAx>
        <c:axId val="2132812192"/>
        <c:scaling>
          <c:orientation val="minMax"/>
        </c:scaling>
        <c:delete val="0"/>
        <c:axPos val="b"/>
        <c:numFmt formatCode="General" sourceLinked="0"/>
        <c:majorTickMark val="none"/>
        <c:minorTickMark val="none"/>
        <c:tickLblPos val="nextTo"/>
        <c:txPr>
          <a:bodyPr/>
          <a:lstStyle/>
          <a:p>
            <a:pPr>
              <a:defRPr sz="900"/>
            </a:pPr>
            <a:endParaRPr lang="id-ID"/>
          </a:p>
        </c:txPr>
        <c:crossAx val="2105458000"/>
        <c:crosses val="autoZero"/>
        <c:auto val="1"/>
        <c:lblAlgn val="ctr"/>
        <c:lblOffset val="100"/>
        <c:noMultiLvlLbl val="0"/>
      </c:catAx>
      <c:valAx>
        <c:axId val="2105458000"/>
        <c:scaling>
          <c:orientation val="minMax"/>
        </c:scaling>
        <c:delete val="0"/>
        <c:axPos val="l"/>
        <c:majorGridlines/>
        <c:minorGridlines/>
        <c:numFmt formatCode="#,##0.00" sourceLinked="0"/>
        <c:majorTickMark val="none"/>
        <c:minorTickMark val="none"/>
        <c:tickLblPos val="nextTo"/>
        <c:crossAx val="2132812192"/>
        <c:crosses val="autoZero"/>
        <c:crossBetween val="between"/>
      </c:valAx>
    </c:plotArea>
    <c:legend>
      <c:legendPos val="r"/>
      <c:overlay val="0"/>
      <c:txPr>
        <a:bodyPr/>
        <a:lstStyle/>
        <a:p>
          <a:pPr>
            <a:defRPr sz="700"/>
          </a:pPr>
          <a:endParaRPr lang="id-ID"/>
        </a:p>
      </c:txPr>
    </c:legend>
    <c:plotVisOnly val="1"/>
    <c:dispBlanksAs val="gap"/>
    <c:showDLblsOverMax val="0"/>
  </c:chart>
  <c:txPr>
    <a:bodyPr/>
    <a:lstStyle/>
    <a:p>
      <a:pPr>
        <a:defRPr>
          <a:latin typeface="Arial" pitchFamily="34" charset="0"/>
          <a:cs typeface="Arial" pitchFamily="34" charset="0"/>
        </a:defRPr>
      </a:pPr>
      <a:endParaRPr lang="id-ID"/>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2B405-CDBA-4EB1-9264-951F7BA540F5}" type="doc">
      <dgm:prSet loTypeId="urn:microsoft.com/office/officeart/2005/8/layout/cycle8" loCatId="cycle" qsTypeId="urn:microsoft.com/office/officeart/2005/8/quickstyle/simple1" qsCatId="simple" csTypeId="urn:microsoft.com/office/officeart/2005/8/colors/accent1_2" csCatId="accent1" phldr="1"/>
      <dgm:spPr/>
    </dgm:pt>
    <dgm:pt modelId="{C42C8313-B19E-4F57-A361-41B1B7BCD3C2}">
      <dgm:prSet phldrT="[Text]" custT="1"/>
      <dgm:spPr/>
      <dgm:t>
        <a:bodyPr/>
        <a:lstStyle/>
        <a:p>
          <a:r>
            <a:rPr lang="en-US" sz="1400" b="1" dirty="0">
              <a:solidFill>
                <a:schemeClr val="accent1">
                  <a:lumMod val="50000"/>
                </a:schemeClr>
              </a:solidFill>
            </a:rPr>
            <a:t>Drivers/ Enablers</a:t>
          </a:r>
        </a:p>
        <a:p>
          <a:r>
            <a:rPr lang="en-US" sz="1400" dirty="0"/>
            <a:t>Policy, Plan, Act, Rule, Program</a:t>
          </a:r>
        </a:p>
      </dgm:t>
    </dgm:pt>
    <dgm:pt modelId="{933DE501-176D-4353-AFCC-A2A4394BBC84}" type="parTrans" cxnId="{342683F4-716A-464B-AF2F-E24F3243D2C0}">
      <dgm:prSet/>
      <dgm:spPr/>
      <dgm:t>
        <a:bodyPr/>
        <a:lstStyle/>
        <a:p>
          <a:endParaRPr lang="en-US"/>
        </a:p>
      </dgm:t>
    </dgm:pt>
    <dgm:pt modelId="{9CA6FD9D-990E-40D2-B71B-FFBCE00B4DEA}" type="sibTrans" cxnId="{342683F4-716A-464B-AF2F-E24F3243D2C0}">
      <dgm:prSet/>
      <dgm:spPr/>
      <dgm:t>
        <a:bodyPr/>
        <a:lstStyle/>
        <a:p>
          <a:endParaRPr lang="en-US"/>
        </a:p>
      </dgm:t>
    </dgm:pt>
    <dgm:pt modelId="{7E00B5A7-38C9-4AB9-BC1E-93342BC984F9}">
      <dgm:prSet phldrT="[Text]" custT="1"/>
      <dgm:spPr/>
      <dgm:t>
        <a:bodyPr/>
        <a:lstStyle/>
        <a:p>
          <a:r>
            <a:rPr lang="en-US" sz="1400" b="1" dirty="0">
              <a:solidFill>
                <a:schemeClr val="accent1">
                  <a:lumMod val="50000"/>
                </a:schemeClr>
              </a:solidFill>
            </a:rPr>
            <a:t>People/Actors</a:t>
          </a:r>
          <a:r>
            <a:rPr lang="en-US" sz="1400" dirty="0"/>
            <a:t>  agency, service providers, organizations, individuals, etc.</a:t>
          </a:r>
        </a:p>
      </dgm:t>
    </dgm:pt>
    <dgm:pt modelId="{32F68406-D2BB-4B0B-A42C-4E40E7F12CC8}" type="parTrans" cxnId="{3CEB2ADA-8216-4E01-88D4-14479D07FFEB}">
      <dgm:prSet/>
      <dgm:spPr/>
      <dgm:t>
        <a:bodyPr/>
        <a:lstStyle/>
        <a:p>
          <a:endParaRPr lang="en-US"/>
        </a:p>
      </dgm:t>
    </dgm:pt>
    <dgm:pt modelId="{C73B3E5C-77D8-44B6-A88C-4409B3FAA961}" type="sibTrans" cxnId="{3CEB2ADA-8216-4E01-88D4-14479D07FFEB}">
      <dgm:prSet/>
      <dgm:spPr/>
      <dgm:t>
        <a:bodyPr/>
        <a:lstStyle/>
        <a:p>
          <a:endParaRPr lang="en-US"/>
        </a:p>
      </dgm:t>
    </dgm:pt>
    <dgm:pt modelId="{628E207D-4FA0-48FD-BD29-3A14929B767F}">
      <dgm:prSet phldrT="[Text]" custT="1"/>
      <dgm:spPr/>
      <dgm:t>
        <a:bodyPr/>
        <a:lstStyle/>
        <a:p>
          <a:pPr algn="r"/>
          <a:r>
            <a:rPr lang="en-US" sz="1200" b="1" dirty="0">
              <a:solidFill>
                <a:schemeClr val="accent1">
                  <a:lumMod val="50000"/>
                </a:schemeClr>
              </a:solidFill>
            </a:rPr>
            <a:t>Roles/ Responsibilities/Functions</a:t>
          </a:r>
          <a:r>
            <a:rPr lang="en-US" sz="1200" dirty="0"/>
            <a:t> </a:t>
          </a:r>
          <a:r>
            <a:rPr lang="en-US" sz="1400" dirty="0"/>
            <a:t>Planning, Regulation, Service provision, Monitoring, Financing, etc.</a:t>
          </a:r>
        </a:p>
      </dgm:t>
    </dgm:pt>
    <dgm:pt modelId="{EB182B32-B10D-45A2-ADC2-A943E94C97A4}" type="parTrans" cxnId="{DAE2A2A0-6287-4857-9CA8-F635E105A368}">
      <dgm:prSet/>
      <dgm:spPr/>
      <dgm:t>
        <a:bodyPr/>
        <a:lstStyle/>
        <a:p>
          <a:endParaRPr lang="en-US"/>
        </a:p>
      </dgm:t>
    </dgm:pt>
    <dgm:pt modelId="{C9286575-82C5-49EF-B461-1535C4DFDE07}" type="sibTrans" cxnId="{DAE2A2A0-6287-4857-9CA8-F635E105A368}">
      <dgm:prSet/>
      <dgm:spPr/>
      <dgm:t>
        <a:bodyPr/>
        <a:lstStyle/>
        <a:p>
          <a:endParaRPr lang="en-US"/>
        </a:p>
      </dgm:t>
    </dgm:pt>
    <dgm:pt modelId="{7B3D80D5-B33E-4069-869D-09041D98AAC7}" type="pres">
      <dgm:prSet presAssocID="{BAB2B405-CDBA-4EB1-9264-951F7BA540F5}" presName="compositeShape" presStyleCnt="0">
        <dgm:presLayoutVars>
          <dgm:chMax val="7"/>
          <dgm:dir/>
          <dgm:resizeHandles val="exact"/>
        </dgm:presLayoutVars>
      </dgm:prSet>
      <dgm:spPr/>
    </dgm:pt>
    <dgm:pt modelId="{AD0C81DF-5A30-4F93-9898-B6D973DA29E2}" type="pres">
      <dgm:prSet presAssocID="{BAB2B405-CDBA-4EB1-9264-951F7BA540F5}" presName="wedge1" presStyleLbl="node1" presStyleIdx="0" presStyleCnt="3" custScaleX="112143" custScaleY="103474" custLinFactNeighborX="-3580" custLinFactNeighborY="-776"/>
      <dgm:spPr/>
    </dgm:pt>
    <dgm:pt modelId="{40BE0852-FBE9-4F27-98FA-74AA6BC09E4F}" type="pres">
      <dgm:prSet presAssocID="{BAB2B405-CDBA-4EB1-9264-951F7BA540F5}" presName="dummy1a" presStyleCnt="0"/>
      <dgm:spPr/>
    </dgm:pt>
    <dgm:pt modelId="{1B02282D-2855-4576-8854-CADE9240DE66}" type="pres">
      <dgm:prSet presAssocID="{BAB2B405-CDBA-4EB1-9264-951F7BA540F5}" presName="dummy1b" presStyleCnt="0"/>
      <dgm:spPr/>
    </dgm:pt>
    <dgm:pt modelId="{877DC9D9-13F1-4C96-B5CC-10453098DDB8}" type="pres">
      <dgm:prSet presAssocID="{BAB2B405-CDBA-4EB1-9264-951F7BA540F5}" presName="wedge1Tx" presStyleLbl="node1" presStyleIdx="0" presStyleCnt="3">
        <dgm:presLayoutVars>
          <dgm:chMax val="0"/>
          <dgm:chPref val="0"/>
          <dgm:bulletEnabled val="1"/>
        </dgm:presLayoutVars>
      </dgm:prSet>
      <dgm:spPr/>
    </dgm:pt>
    <dgm:pt modelId="{EF85ED0B-5CC0-4C0E-8892-2A7229FA427A}" type="pres">
      <dgm:prSet presAssocID="{BAB2B405-CDBA-4EB1-9264-951F7BA540F5}" presName="wedge2" presStyleLbl="node1" presStyleIdx="1" presStyleCnt="3" custScaleX="117292" custScaleY="119342" custLinFactNeighborX="-595" custLinFactNeighborY="-3274"/>
      <dgm:spPr/>
    </dgm:pt>
    <dgm:pt modelId="{EA4B53B1-5480-4A0A-802A-241452FBA67A}" type="pres">
      <dgm:prSet presAssocID="{BAB2B405-CDBA-4EB1-9264-951F7BA540F5}" presName="dummy2a" presStyleCnt="0"/>
      <dgm:spPr/>
    </dgm:pt>
    <dgm:pt modelId="{95879E86-262E-4394-8907-1135DF53FFC1}" type="pres">
      <dgm:prSet presAssocID="{BAB2B405-CDBA-4EB1-9264-951F7BA540F5}" presName="dummy2b" presStyleCnt="0"/>
      <dgm:spPr/>
    </dgm:pt>
    <dgm:pt modelId="{06A35442-BCF4-4B32-9E99-EDCABB3B404F}" type="pres">
      <dgm:prSet presAssocID="{BAB2B405-CDBA-4EB1-9264-951F7BA540F5}" presName="wedge2Tx" presStyleLbl="node1" presStyleIdx="1" presStyleCnt="3">
        <dgm:presLayoutVars>
          <dgm:chMax val="0"/>
          <dgm:chPref val="0"/>
          <dgm:bulletEnabled val="1"/>
        </dgm:presLayoutVars>
      </dgm:prSet>
      <dgm:spPr/>
    </dgm:pt>
    <dgm:pt modelId="{AAA2A385-2ACE-4338-B956-C96AA164D612}" type="pres">
      <dgm:prSet presAssocID="{BAB2B405-CDBA-4EB1-9264-951F7BA540F5}" presName="wedge3" presStyleLbl="node1" presStyleIdx="2" presStyleCnt="3" custAng="0" custScaleX="115231" custScaleY="117585" custLinFactNeighborX="1464" custLinFactNeighborY="298"/>
      <dgm:spPr/>
    </dgm:pt>
    <dgm:pt modelId="{A669C2A3-C6D8-4DDD-A758-C402950E05CD}" type="pres">
      <dgm:prSet presAssocID="{BAB2B405-CDBA-4EB1-9264-951F7BA540F5}" presName="dummy3a" presStyleCnt="0"/>
      <dgm:spPr/>
    </dgm:pt>
    <dgm:pt modelId="{0BDD91DE-C9D1-4177-8609-D8A1D381385F}" type="pres">
      <dgm:prSet presAssocID="{BAB2B405-CDBA-4EB1-9264-951F7BA540F5}" presName="dummy3b" presStyleCnt="0"/>
      <dgm:spPr/>
    </dgm:pt>
    <dgm:pt modelId="{667B5799-F632-4D66-B7E8-B9C7DF455C0E}" type="pres">
      <dgm:prSet presAssocID="{BAB2B405-CDBA-4EB1-9264-951F7BA540F5}" presName="wedge3Tx" presStyleLbl="node1" presStyleIdx="2" presStyleCnt="3">
        <dgm:presLayoutVars>
          <dgm:chMax val="0"/>
          <dgm:chPref val="0"/>
          <dgm:bulletEnabled val="1"/>
        </dgm:presLayoutVars>
      </dgm:prSet>
      <dgm:spPr/>
    </dgm:pt>
    <dgm:pt modelId="{6CF16A34-B26D-41CB-84C1-2BB4C0466842}" type="pres">
      <dgm:prSet presAssocID="{9CA6FD9D-990E-40D2-B71B-FFBCE00B4DEA}" presName="arrowWedge1" presStyleLbl="fgSibTrans2D1" presStyleIdx="0" presStyleCnt="3" custScaleX="116372" custScaleY="110332"/>
      <dgm:spPr/>
    </dgm:pt>
    <dgm:pt modelId="{AE54A16F-02BD-448A-9256-483278870BE1}" type="pres">
      <dgm:prSet presAssocID="{C73B3E5C-77D8-44B6-A88C-4409B3FAA961}" presName="arrowWedge2" presStyleLbl="fgSibTrans2D1" presStyleIdx="1" presStyleCnt="3"/>
      <dgm:spPr/>
    </dgm:pt>
    <dgm:pt modelId="{6E53CB96-409B-4389-B9FF-0E968CAEF2FA}" type="pres">
      <dgm:prSet presAssocID="{C9286575-82C5-49EF-B461-1535C4DFDE07}" presName="arrowWedge3" presStyleLbl="fgSibTrans2D1" presStyleIdx="2" presStyleCnt="3" custScaleX="97042"/>
      <dgm:spPr/>
    </dgm:pt>
  </dgm:ptLst>
  <dgm:cxnLst>
    <dgm:cxn modelId="{07AC0D0D-9FE4-B641-8117-F79B162744B7}" type="presOf" srcId="{628E207D-4FA0-48FD-BD29-3A14929B767F}" destId="{667B5799-F632-4D66-B7E8-B9C7DF455C0E}" srcOrd="1" destOrd="0" presId="urn:microsoft.com/office/officeart/2005/8/layout/cycle8"/>
    <dgm:cxn modelId="{B6AACC21-3FBC-EA46-8EE5-BF1226AA16C6}" type="presOf" srcId="{7E00B5A7-38C9-4AB9-BC1E-93342BC984F9}" destId="{EF85ED0B-5CC0-4C0E-8892-2A7229FA427A}" srcOrd="0" destOrd="0" presId="urn:microsoft.com/office/officeart/2005/8/layout/cycle8"/>
    <dgm:cxn modelId="{65AAEF33-A22E-0449-9CA0-BF810FDC216C}" type="presOf" srcId="{7E00B5A7-38C9-4AB9-BC1E-93342BC984F9}" destId="{06A35442-BCF4-4B32-9E99-EDCABB3B404F}" srcOrd="1" destOrd="0" presId="urn:microsoft.com/office/officeart/2005/8/layout/cycle8"/>
    <dgm:cxn modelId="{2F096A59-37F5-DE4F-89DC-7C54BA98802B}" type="presOf" srcId="{C42C8313-B19E-4F57-A361-41B1B7BCD3C2}" destId="{AD0C81DF-5A30-4F93-9898-B6D973DA29E2}" srcOrd="0" destOrd="0" presId="urn:microsoft.com/office/officeart/2005/8/layout/cycle8"/>
    <dgm:cxn modelId="{DAE2A2A0-6287-4857-9CA8-F635E105A368}" srcId="{BAB2B405-CDBA-4EB1-9264-951F7BA540F5}" destId="{628E207D-4FA0-48FD-BD29-3A14929B767F}" srcOrd="2" destOrd="0" parTransId="{EB182B32-B10D-45A2-ADC2-A943E94C97A4}" sibTransId="{C9286575-82C5-49EF-B461-1535C4DFDE07}"/>
    <dgm:cxn modelId="{E9F8D2A5-DD24-9243-94CF-4143CE0C3275}" type="presOf" srcId="{C42C8313-B19E-4F57-A361-41B1B7BCD3C2}" destId="{877DC9D9-13F1-4C96-B5CC-10453098DDB8}" srcOrd="1" destOrd="0" presId="urn:microsoft.com/office/officeart/2005/8/layout/cycle8"/>
    <dgm:cxn modelId="{5675D0A9-0930-4E40-87A2-8854FD88C11E}" type="presOf" srcId="{BAB2B405-CDBA-4EB1-9264-951F7BA540F5}" destId="{7B3D80D5-B33E-4069-869D-09041D98AAC7}" srcOrd="0" destOrd="0" presId="urn:microsoft.com/office/officeart/2005/8/layout/cycle8"/>
    <dgm:cxn modelId="{BD923AD2-6C82-F648-ABB0-A09DF60962C6}" type="presOf" srcId="{628E207D-4FA0-48FD-BD29-3A14929B767F}" destId="{AAA2A385-2ACE-4338-B956-C96AA164D612}" srcOrd="0" destOrd="0" presId="urn:microsoft.com/office/officeart/2005/8/layout/cycle8"/>
    <dgm:cxn modelId="{3CEB2ADA-8216-4E01-88D4-14479D07FFEB}" srcId="{BAB2B405-CDBA-4EB1-9264-951F7BA540F5}" destId="{7E00B5A7-38C9-4AB9-BC1E-93342BC984F9}" srcOrd="1" destOrd="0" parTransId="{32F68406-D2BB-4B0B-A42C-4E40E7F12CC8}" sibTransId="{C73B3E5C-77D8-44B6-A88C-4409B3FAA961}"/>
    <dgm:cxn modelId="{342683F4-716A-464B-AF2F-E24F3243D2C0}" srcId="{BAB2B405-CDBA-4EB1-9264-951F7BA540F5}" destId="{C42C8313-B19E-4F57-A361-41B1B7BCD3C2}" srcOrd="0" destOrd="0" parTransId="{933DE501-176D-4353-AFCC-A2A4394BBC84}" sibTransId="{9CA6FD9D-990E-40D2-B71B-FFBCE00B4DEA}"/>
    <dgm:cxn modelId="{CE049DB6-5B72-874C-B01B-D6A339FC92B1}" type="presParOf" srcId="{7B3D80D5-B33E-4069-869D-09041D98AAC7}" destId="{AD0C81DF-5A30-4F93-9898-B6D973DA29E2}" srcOrd="0" destOrd="0" presId="urn:microsoft.com/office/officeart/2005/8/layout/cycle8"/>
    <dgm:cxn modelId="{1F8D95B5-458C-3D48-A588-8B2F48D3A8E5}" type="presParOf" srcId="{7B3D80D5-B33E-4069-869D-09041D98AAC7}" destId="{40BE0852-FBE9-4F27-98FA-74AA6BC09E4F}" srcOrd="1" destOrd="0" presId="urn:microsoft.com/office/officeart/2005/8/layout/cycle8"/>
    <dgm:cxn modelId="{9B77C3A3-1FDE-7A4F-BA7F-5383EC0CEC1F}" type="presParOf" srcId="{7B3D80D5-B33E-4069-869D-09041D98AAC7}" destId="{1B02282D-2855-4576-8854-CADE9240DE66}" srcOrd="2" destOrd="0" presId="urn:microsoft.com/office/officeart/2005/8/layout/cycle8"/>
    <dgm:cxn modelId="{6F9129F9-55BC-204A-83CD-E7465BC20545}" type="presParOf" srcId="{7B3D80D5-B33E-4069-869D-09041D98AAC7}" destId="{877DC9D9-13F1-4C96-B5CC-10453098DDB8}" srcOrd="3" destOrd="0" presId="urn:microsoft.com/office/officeart/2005/8/layout/cycle8"/>
    <dgm:cxn modelId="{ABDA1CD5-B645-1646-BC5D-B87ED3AD427D}" type="presParOf" srcId="{7B3D80D5-B33E-4069-869D-09041D98AAC7}" destId="{EF85ED0B-5CC0-4C0E-8892-2A7229FA427A}" srcOrd="4" destOrd="0" presId="urn:microsoft.com/office/officeart/2005/8/layout/cycle8"/>
    <dgm:cxn modelId="{E0D10A2A-CB0F-D84A-AB6B-13AF56DC9228}" type="presParOf" srcId="{7B3D80D5-B33E-4069-869D-09041D98AAC7}" destId="{EA4B53B1-5480-4A0A-802A-241452FBA67A}" srcOrd="5" destOrd="0" presId="urn:microsoft.com/office/officeart/2005/8/layout/cycle8"/>
    <dgm:cxn modelId="{FF27B7BD-A5F1-BB45-895E-EBF7F66049AB}" type="presParOf" srcId="{7B3D80D5-B33E-4069-869D-09041D98AAC7}" destId="{95879E86-262E-4394-8907-1135DF53FFC1}" srcOrd="6" destOrd="0" presId="urn:microsoft.com/office/officeart/2005/8/layout/cycle8"/>
    <dgm:cxn modelId="{5F2DA0EE-1980-EA4B-83D9-F4806BEEE5A0}" type="presParOf" srcId="{7B3D80D5-B33E-4069-869D-09041D98AAC7}" destId="{06A35442-BCF4-4B32-9E99-EDCABB3B404F}" srcOrd="7" destOrd="0" presId="urn:microsoft.com/office/officeart/2005/8/layout/cycle8"/>
    <dgm:cxn modelId="{24D269A5-58BC-3C43-B596-B850030094BE}" type="presParOf" srcId="{7B3D80D5-B33E-4069-869D-09041D98AAC7}" destId="{AAA2A385-2ACE-4338-B956-C96AA164D612}" srcOrd="8" destOrd="0" presId="urn:microsoft.com/office/officeart/2005/8/layout/cycle8"/>
    <dgm:cxn modelId="{721AFEA4-339F-334A-A9B2-43569ADF7877}" type="presParOf" srcId="{7B3D80D5-B33E-4069-869D-09041D98AAC7}" destId="{A669C2A3-C6D8-4DDD-A758-C402950E05CD}" srcOrd="9" destOrd="0" presId="urn:microsoft.com/office/officeart/2005/8/layout/cycle8"/>
    <dgm:cxn modelId="{B777CB7E-6F10-4441-AE8C-7266FACFE22D}" type="presParOf" srcId="{7B3D80D5-B33E-4069-869D-09041D98AAC7}" destId="{0BDD91DE-C9D1-4177-8609-D8A1D381385F}" srcOrd="10" destOrd="0" presId="urn:microsoft.com/office/officeart/2005/8/layout/cycle8"/>
    <dgm:cxn modelId="{37DEF111-A742-9144-A763-EEC16E71080C}" type="presParOf" srcId="{7B3D80D5-B33E-4069-869D-09041D98AAC7}" destId="{667B5799-F632-4D66-B7E8-B9C7DF455C0E}" srcOrd="11" destOrd="0" presId="urn:microsoft.com/office/officeart/2005/8/layout/cycle8"/>
    <dgm:cxn modelId="{76175BEE-C9A3-F544-B447-E05A3F7EEF13}" type="presParOf" srcId="{7B3D80D5-B33E-4069-869D-09041D98AAC7}" destId="{6CF16A34-B26D-41CB-84C1-2BB4C0466842}" srcOrd="12" destOrd="0" presId="urn:microsoft.com/office/officeart/2005/8/layout/cycle8"/>
    <dgm:cxn modelId="{12401592-EF34-5345-9756-B86E86232BF8}" type="presParOf" srcId="{7B3D80D5-B33E-4069-869D-09041D98AAC7}" destId="{AE54A16F-02BD-448A-9256-483278870BE1}" srcOrd="13" destOrd="0" presId="urn:microsoft.com/office/officeart/2005/8/layout/cycle8"/>
    <dgm:cxn modelId="{D733A36B-B60E-B44B-8585-49C5EAD76BC0}" type="presParOf" srcId="{7B3D80D5-B33E-4069-869D-09041D98AAC7}" destId="{6E53CB96-409B-4389-B9FF-0E968CAEF2FA}"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0C81DF-5A30-4F93-9898-B6D973DA29E2}">
      <dsp:nvSpPr>
        <dsp:cNvPr id="0" name=""/>
        <dsp:cNvSpPr/>
      </dsp:nvSpPr>
      <dsp:spPr>
        <a:xfrm>
          <a:off x="1078026" y="152400"/>
          <a:ext cx="3571079" cy="32950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accent1">
                  <a:lumMod val="50000"/>
                </a:schemeClr>
              </a:solidFill>
            </a:rPr>
            <a:t>Drivers/ Enablers</a:t>
          </a:r>
        </a:p>
        <a:p>
          <a:pPr marL="0" lvl="0" indent="0" algn="ctr" defTabSz="622300">
            <a:lnSpc>
              <a:spcPct val="90000"/>
            </a:lnSpc>
            <a:spcBef>
              <a:spcPct val="0"/>
            </a:spcBef>
            <a:spcAft>
              <a:spcPct val="35000"/>
            </a:spcAft>
            <a:buNone/>
          </a:pPr>
          <a:r>
            <a:rPr lang="en-US" sz="1400" kern="1200" dirty="0"/>
            <a:t>Policy, Plan, Act, Rule, Program</a:t>
          </a:r>
        </a:p>
      </dsp:txBody>
      <dsp:txXfrm>
        <a:off x="2960070" y="850631"/>
        <a:ext cx="1275385" cy="980661"/>
      </dsp:txXfrm>
    </dsp:sp>
    <dsp:sp modelId="{EF85ED0B-5CC0-4C0E-8892-2A7229FA427A}">
      <dsp:nvSpPr>
        <dsp:cNvPr id="0" name=""/>
        <dsp:cNvSpPr/>
      </dsp:nvSpPr>
      <dsp:spPr>
        <a:xfrm>
          <a:off x="1025514" y="-66067"/>
          <a:ext cx="3735044" cy="3800324"/>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accent1">
                  <a:lumMod val="50000"/>
                </a:schemeClr>
              </a:solidFill>
            </a:rPr>
            <a:t>People/Actors</a:t>
          </a:r>
          <a:r>
            <a:rPr lang="en-US" sz="1400" kern="1200" dirty="0"/>
            <a:t>  agency, service providers, organizations, individuals, etc.</a:t>
          </a:r>
        </a:p>
      </dsp:txBody>
      <dsp:txXfrm>
        <a:off x="1914811" y="2399619"/>
        <a:ext cx="2000916" cy="995323"/>
      </dsp:txXfrm>
    </dsp:sp>
    <dsp:sp modelId="{AAA2A385-2ACE-4338-B956-C96AA164D612}">
      <dsp:nvSpPr>
        <dsp:cNvPr id="0" name=""/>
        <dsp:cNvSpPr/>
      </dsp:nvSpPr>
      <dsp:spPr>
        <a:xfrm>
          <a:off x="1058313" y="-38074"/>
          <a:ext cx="3669413" cy="3744374"/>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r" defTabSz="533400">
            <a:lnSpc>
              <a:spcPct val="90000"/>
            </a:lnSpc>
            <a:spcBef>
              <a:spcPct val="0"/>
            </a:spcBef>
            <a:spcAft>
              <a:spcPct val="35000"/>
            </a:spcAft>
            <a:buNone/>
          </a:pPr>
          <a:r>
            <a:rPr lang="en-US" sz="1200" b="1" kern="1200" dirty="0">
              <a:solidFill>
                <a:schemeClr val="accent1">
                  <a:lumMod val="50000"/>
                </a:schemeClr>
              </a:solidFill>
            </a:rPr>
            <a:t>Roles/ Responsibilities/Functions</a:t>
          </a:r>
          <a:r>
            <a:rPr lang="en-US" sz="1200" kern="1200" dirty="0"/>
            <a:t> </a:t>
          </a:r>
          <a:r>
            <a:rPr lang="en-US" sz="1400" kern="1200" dirty="0"/>
            <a:t>Planning, Regulation, Service provision, Monitoring, Financing, etc.</a:t>
          </a:r>
        </a:p>
      </dsp:txBody>
      <dsp:txXfrm>
        <a:off x="1483353" y="755376"/>
        <a:ext cx="1310504" cy="1114397"/>
      </dsp:txXfrm>
    </dsp:sp>
    <dsp:sp modelId="{6CF16A34-B26D-41CB-84C1-2BB4C0466842}">
      <dsp:nvSpPr>
        <dsp:cNvPr id="0" name=""/>
        <dsp:cNvSpPr/>
      </dsp:nvSpPr>
      <dsp:spPr>
        <a:xfrm>
          <a:off x="779100" y="-174936"/>
          <a:ext cx="4164554" cy="394840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54A16F-02BD-448A-9256-483278870BE1}">
      <dsp:nvSpPr>
        <dsp:cNvPr id="0" name=""/>
        <dsp:cNvSpPr/>
      </dsp:nvSpPr>
      <dsp:spPr>
        <a:xfrm>
          <a:off x="1100057" y="40409"/>
          <a:ext cx="3578656" cy="3578656"/>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53CB96-409B-4389-B9FF-0E968CAEF2FA}">
      <dsp:nvSpPr>
        <dsp:cNvPr id="0" name=""/>
        <dsp:cNvSpPr/>
      </dsp:nvSpPr>
      <dsp:spPr>
        <a:xfrm>
          <a:off x="1153198" y="41062"/>
          <a:ext cx="3472800" cy="3578656"/>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681AD-B7D4-4177-87CF-1F805DE72E62}" type="datetimeFigureOut">
              <a:rPr lang="en-US" smtClean="0"/>
              <a:t>3/13/2020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C2EBBD-8A6E-4F69-86F1-EE989BF59C0A}" type="slidenum">
              <a:rPr lang="en-US" smtClean="0"/>
              <a:t>‹#›</a:t>
            </a:fld>
            <a:endParaRPr lang="en-US"/>
          </a:p>
        </p:txBody>
      </p:sp>
    </p:spTree>
    <p:extLst>
      <p:ext uri="{BB962C8B-B14F-4D97-AF65-F5344CB8AC3E}">
        <p14:creationId xmlns:p14="http://schemas.microsoft.com/office/powerpoint/2010/main" val="213627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35B0AA-C256-45A5-A201-054414565CAF}" type="slidenum">
              <a:rPr lang="en-US" smtClean="0"/>
              <a:pPr/>
              <a:t>5</a:t>
            </a:fld>
            <a:endParaRPr lang="en-US"/>
          </a:p>
        </p:txBody>
      </p:sp>
    </p:spTree>
    <p:extLst>
      <p:ext uri="{BB962C8B-B14F-4D97-AF65-F5344CB8AC3E}">
        <p14:creationId xmlns:p14="http://schemas.microsoft.com/office/powerpoint/2010/main" val="348661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err="1"/>
              <a:t>Lembaga</a:t>
            </a:r>
            <a:r>
              <a:rPr lang="en-US" sz="1200" i="0" baseline="0" dirty="0"/>
              <a:t> </a:t>
            </a:r>
            <a:r>
              <a:rPr lang="en-US" sz="1200" i="0" baseline="0" dirty="0" err="1"/>
              <a:t>Transportasi</a:t>
            </a:r>
            <a:r>
              <a:rPr lang="en-US" sz="1200" i="0" baseline="0" dirty="0"/>
              <a:t> Kota Bandung yang </a:t>
            </a:r>
            <a:r>
              <a:rPr lang="en-US" sz="1200" i="0" baseline="0" dirty="0" err="1"/>
              <a:t>dimaksud</a:t>
            </a:r>
            <a:r>
              <a:rPr lang="en-US" sz="1200" i="0" baseline="0" dirty="0"/>
              <a:t> </a:t>
            </a:r>
            <a:r>
              <a:rPr lang="en-US" sz="1200" i="0" baseline="0" dirty="0" err="1"/>
              <a:t>dalam</a:t>
            </a:r>
            <a:r>
              <a:rPr lang="en-US" sz="1200" i="0" baseline="0" dirty="0"/>
              <a:t> </a:t>
            </a:r>
            <a:r>
              <a:rPr lang="en-US" sz="1200" i="0" baseline="0" dirty="0" err="1"/>
              <a:t>penelitian</a:t>
            </a:r>
            <a:r>
              <a:rPr lang="en-US" sz="1200" i="0" baseline="0" dirty="0"/>
              <a:t> </a:t>
            </a:r>
            <a:r>
              <a:rPr lang="en-US" sz="1200" i="0" baseline="0" dirty="0" err="1"/>
              <a:t>ini</a:t>
            </a:r>
            <a:r>
              <a:rPr lang="en-US" sz="1200" i="0" baseline="0" dirty="0"/>
              <a:t> </a:t>
            </a:r>
            <a:r>
              <a:rPr lang="en-US" sz="1200" i="0" baseline="0" dirty="0" err="1"/>
              <a:t>didefinisikan</a:t>
            </a:r>
            <a:r>
              <a:rPr lang="en-US" sz="1200" i="0" baseline="0" dirty="0"/>
              <a:t> </a:t>
            </a:r>
            <a:r>
              <a:rPr lang="en-US" sz="1200" i="0" baseline="0" dirty="0" err="1"/>
              <a:t>sebagai</a:t>
            </a:r>
            <a:r>
              <a:rPr lang="en-US" sz="1200" i="0" baseline="0" dirty="0"/>
              <a:t> </a:t>
            </a:r>
            <a:r>
              <a:rPr lang="en-US" sz="1200" i="0" baseline="0" dirty="0" err="1"/>
              <a:t>organisasi</a:t>
            </a:r>
            <a:r>
              <a:rPr lang="en-US" sz="1200" i="0" baseline="0" dirty="0"/>
              <a:t> formal yang </a:t>
            </a:r>
            <a:r>
              <a:rPr lang="en-US" sz="1200" i="0" baseline="0" dirty="0" err="1"/>
              <a:t>berperan</a:t>
            </a:r>
            <a:r>
              <a:rPr lang="en-US" sz="1200" i="0" baseline="0" dirty="0"/>
              <a:t> </a:t>
            </a:r>
            <a:r>
              <a:rPr lang="en-US" sz="1200" i="0" baseline="0" dirty="0" err="1"/>
              <a:t>dalam</a:t>
            </a:r>
            <a:r>
              <a:rPr lang="en-US" sz="1200" i="0" baseline="0" dirty="0"/>
              <a:t> </a:t>
            </a:r>
            <a:r>
              <a:rPr lang="en-US" sz="1200" i="0" baseline="0" dirty="0" err="1"/>
              <a:t>pembangunan</a:t>
            </a:r>
            <a:r>
              <a:rPr lang="en-US" sz="1200" i="0" baseline="0" dirty="0"/>
              <a:t> Cable Car, </a:t>
            </a:r>
            <a:r>
              <a:rPr lang="en-US" sz="1200" i="0" baseline="0" dirty="0" err="1"/>
              <a:t>khususnya</a:t>
            </a:r>
            <a:r>
              <a:rPr lang="en-US" sz="1200" i="0" baseline="0" dirty="0"/>
              <a:t> SKPD Kota Bandung </a:t>
            </a:r>
            <a:r>
              <a:rPr lang="en-US" sz="1200" i="0" baseline="0" dirty="0" err="1"/>
              <a:t>dan</a:t>
            </a:r>
            <a:r>
              <a:rPr lang="en-US" sz="1200" i="0" baseline="0" dirty="0"/>
              <a:t> </a:t>
            </a:r>
            <a:r>
              <a:rPr lang="en-US" sz="1200" i="0" baseline="0" dirty="0" err="1"/>
              <a:t>Badan</a:t>
            </a:r>
            <a:r>
              <a:rPr lang="en-US" sz="1200" i="0" baseline="0" dirty="0"/>
              <a:t> Usaha</a:t>
            </a:r>
            <a:endParaRPr lang="en-US" sz="1200" i="0" dirty="0"/>
          </a:p>
        </p:txBody>
      </p:sp>
      <p:sp>
        <p:nvSpPr>
          <p:cNvPr id="4" name="Slide Number Placeholder 3"/>
          <p:cNvSpPr>
            <a:spLocks noGrp="1"/>
          </p:cNvSpPr>
          <p:nvPr>
            <p:ph type="sldNum" sz="quarter" idx="10"/>
          </p:nvPr>
        </p:nvSpPr>
        <p:spPr/>
        <p:txBody>
          <a:bodyPr/>
          <a:lstStyle/>
          <a:p>
            <a:fld id="{A9C2EBBD-8A6E-4F69-86F1-EE989BF59C0A}" type="slidenum">
              <a:rPr lang="en-US" smtClean="0"/>
              <a:t>15</a:t>
            </a:fld>
            <a:endParaRPr lang="en-US"/>
          </a:p>
        </p:txBody>
      </p:sp>
    </p:spTree>
    <p:extLst>
      <p:ext uri="{BB962C8B-B14F-4D97-AF65-F5344CB8AC3E}">
        <p14:creationId xmlns:p14="http://schemas.microsoft.com/office/powerpoint/2010/main" val="2137343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Besar</a:t>
            </a:r>
            <a:r>
              <a:rPr lang="en-US" dirty="0"/>
              <a:t> </a:t>
            </a:r>
            <a:r>
              <a:rPr lang="en-US" dirty="0" err="1"/>
              <a:t>bobot</a:t>
            </a:r>
            <a:r>
              <a:rPr lang="en-US" dirty="0"/>
              <a:t> </a:t>
            </a:r>
            <a:r>
              <a:rPr lang="en-US" dirty="0" err="1"/>
              <a:t>atau</a:t>
            </a:r>
            <a:r>
              <a:rPr lang="en-US" dirty="0"/>
              <a:t> </a:t>
            </a:r>
            <a:r>
              <a:rPr lang="en-US" dirty="0" err="1"/>
              <a:t>tingkat</a:t>
            </a:r>
            <a:r>
              <a:rPr lang="en-US" dirty="0"/>
              <a:t> </a:t>
            </a:r>
            <a:r>
              <a:rPr lang="en-US" dirty="0" err="1"/>
              <a:t>prioritas</a:t>
            </a:r>
            <a:r>
              <a:rPr lang="en-US" dirty="0"/>
              <a:t> yang </a:t>
            </a:r>
            <a:r>
              <a:rPr lang="en-US" dirty="0" err="1"/>
              <a:t>dihasilkan</a:t>
            </a:r>
            <a:r>
              <a:rPr lang="en-US" dirty="0"/>
              <a:t> </a:t>
            </a:r>
            <a:r>
              <a:rPr lang="en-US" dirty="0" err="1"/>
              <a:t>berasal</a:t>
            </a:r>
            <a:r>
              <a:rPr lang="en-US" dirty="0"/>
              <a:t> </a:t>
            </a:r>
            <a:r>
              <a:rPr lang="en-US" dirty="0" err="1"/>
              <a:t>dari</a:t>
            </a:r>
            <a:r>
              <a:rPr lang="en-US" dirty="0"/>
              <a:t> </a:t>
            </a:r>
            <a:r>
              <a:rPr lang="en-US" dirty="0" err="1"/>
              <a:t>persepsi</a:t>
            </a:r>
            <a:r>
              <a:rPr lang="en-US" baseline="0" dirty="0"/>
              <a:t> </a:t>
            </a:r>
            <a:r>
              <a:rPr lang="en-US" dirty="0" err="1"/>
              <a:t>responden</a:t>
            </a:r>
            <a:r>
              <a:rPr lang="en-US" dirty="0"/>
              <a:t>,</a:t>
            </a:r>
            <a:r>
              <a:rPr lang="en-US" baseline="0" dirty="0"/>
              <a:t> </a:t>
            </a:r>
            <a:r>
              <a:rPr lang="en-US" baseline="0" dirty="0" err="1"/>
              <a:t>dan</a:t>
            </a:r>
            <a:r>
              <a:rPr lang="en-US" baseline="0" dirty="0"/>
              <a:t> </a:t>
            </a:r>
            <a:r>
              <a:rPr lang="en-US" baseline="0" dirty="0" err="1"/>
              <a:t>bukan</a:t>
            </a:r>
            <a:r>
              <a:rPr lang="en-US" baseline="0" dirty="0"/>
              <a:t> </a:t>
            </a:r>
            <a:r>
              <a:rPr lang="en-US" baseline="0" dirty="0" err="1"/>
              <a:t>berdasarkan</a:t>
            </a:r>
            <a:r>
              <a:rPr lang="en-US" baseline="0" dirty="0"/>
              <a:t> </a:t>
            </a:r>
            <a:r>
              <a:rPr lang="en-US" baseline="0" dirty="0" err="1"/>
              <a:t>dasar</a:t>
            </a:r>
            <a:r>
              <a:rPr lang="en-US" baseline="0" dirty="0"/>
              <a:t> </a:t>
            </a:r>
            <a:r>
              <a:rPr lang="en-US" baseline="0" dirty="0" err="1"/>
              <a:t>teori</a:t>
            </a:r>
            <a:r>
              <a:rPr lang="en-US" baseline="0" dirty="0"/>
              <a:t>.</a:t>
            </a:r>
            <a:endParaRPr lang="en-US" dirty="0"/>
          </a:p>
        </p:txBody>
      </p:sp>
      <p:sp>
        <p:nvSpPr>
          <p:cNvPr id="4" name="Slide Number Placeholder 3"/>
          <p:cNvSpPr>
            <a:spLocks noGrp="1"/>
          </p:cNvSpPr>
          <p:nvPr>
            <p:ph type="sldNum" sz="quarter" idx="10"/>
          </p:nvPr>
        </p:nvSpPr>
        <p:spPr/>
        <p:txBody>
          <a:bodyPr/>
          <a:lstStyle/>
          <a:p>
            <a:fld id="{A9C2EBBD-8A6E-4F69-86F1-EE989BF59C0A}" type="slidenum">
              <a:rPr lang="en-US" smtClean="0"/>
              <a:t>16</a:t>
            </a:fld>
            <a:endParaRPr lang="en-US"/>
          </a:p>
        </p:txBody>
      </p:sp>
    </p:spTree>
    <p:extLst>
      <p:ext uri="{BB962C8B-B14F-4D97-AF65-F5344CB8AC3E}">
        <p14:creationId xmlns:p14="http://schemas.microsoft.com/office/powerpoint/2010/main" val="1675555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DPMPTSP </a:t>
            </a:r>
            <a:r>
              <a:rPr lang="en-US" baseline="0" dirty="0" err="1"/>
              <a:t>dan</a:t>
            </a:r>
            <a:r>
              <a:rPr lang="en-US" baseline="0" dirty="0"/>
              <a:t> DLHK Kota Bandung </a:t>
            </a:r>
            <a:r>
              <a:rPr lang="en-US" baseline="0" dirty="0" err="1"/>
              <a:t>merupakan</a:t>
            </a:r>
            <a:r>
              <a:rPr lang="en-US" baseline="0" dirty="0"/>
              <a:t> </a:t>
            </a:r>
            <a:r>
              <a:rPr lang="en-US" baseline="0" dirty="0" err="1"/>
              <a:t>dua</a:t>
            </a:r>
            <a:r>
              <a:rPr lang="en-US" baseline="0" dirty="0"/>
              <a:t> </a:t>
            </a:r>
            <a:r>
              <a:rPr lang="en-US" baseline="0" dirty="0" err="1"/>
              <a:t>lembaga</a:t>
            </a:r>
            <a:r>
              <a:rPr lang="en-US" baseline="0" dirty="0"/>
              <a:t> </a:t>
            </a:r>
            <a:r>
              <a:rPr lang="en-US" baseline="0" dirty="0" err="1"/>
              <a:t>dengan</a:t>
            </a:r>
            <a:r>
              <a:rPr lang="en-US" baseline="0" dirty="0"/>
              <a:t> </a:t>
            </a:r>
            <a:r>
              <a:rPr lang="en-US" baseline="0" dirty="0" err="1"/>
              <a:t>skoring</a:t>
            </a:r>
            <a:r>
              <a:rPr lang="en-US" baseline="0" dirty="0"/>
              <a:t> </a:t>
            </a:r>
            <a:r>
              <a:rPr lang="en-US" baseline="0" dirty="0" err="1"/>
              <a:t>kapasitas</a:t>
            </a:r>
            <a:r>
              <a:rPr lang="en-US" baseline="0" dirty="0"/>
              <a:t> </a:t>
            </a:r>
            <a:r>
              <a:rPr lang="en-US" baseline="0" dirty="0" err="1"/>
              <a:t>kelembagaan</a:t>
            </a:r>
            <a:r>
              <a:rPr lang="en-US" baseline="0" dirty="0"/>
              <a:t> </a:t>
            </a:r>
            <a:r>
              <a:rPr lang="en-US" baseline="0" dirty="0" err="1"/>
              <a:t>terkecil</a:t>
            </a:r>
            <a:endParaRPr lang="en-US" dirty="0"/>
          </a:p>
        </p:txBody>
      </p:sp>
      <p:sp>
        <p:nvSpPr>
          <p:cNvPr id="4" name="Slide Number Placeholder 3"/>
          <p:cNvSpPr>
            <a:spLocks noGrp="1"/>
          </p:cNvSpPr>
          <p:nvPr>
            <p:ph type="sldNum" sz="quarter" idx="10"/>
          </p:nvPr>
        </p:nvSpPr>
        <p:spPr/>
        <p:txBody>
          <a:bodyPr/>
          <a:lstStyle/>
          <a:p>
            <a:fld id="{A9C2EBBD-8A6E-4F69-86F1-EE989BF59C0A}" type="slidenum">
              <a:rPr lang="en-US" smtClean="0"/>
              <a:t>19</a:t>
            </a:fld>
            <a:endParaRPr lang="en-US"/>
          </a:p>
        </p:txBody>
      </p:sp>
    </p:spTree>
    <p:extLst>
      <p:ext uri="{BB962C8B-B14F-4D97-AF65-F5344CB8AC3E}">
        <p14:creationId xmlns:p14="http://schemas.microsoft.com/office/powerpoint/2010/main" val="1885511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Besar</a:t>
            </a:r>
            <a:r>
              <a:rPr lang="en-US" dirty="0"/>
              <a:t> </a:t>
            </a:r>
            <a:r>
              <a:rPr lang="en-US" dirty="0" err="1"/>
              <a:t>skoring</a:t>
            </a:r>
            <a:r>
              <a:rPr lang="en-US" baseline="0" dirty="0"/>
              <a:t> </a:t>
            </a:r>
            <a:r>
              <a:rPr lang="en-US" baseline="0" dirty="0" err="1"/>
              <a:t>dapat</a:t>
            </a:r>
            <a:r>
              <a:rPr lang="en-US" baseline="0" dirty="0"/>
              <a:t> </a:t>
            </a:r>
            <a:r>
              <a:rPr lang="en-US" baseline="0" dirty="0" err="1"/>
              <a:t>terbilang</a:t>
            </a:r>
            <a:r>
              <a:rPr lang="en-US" baseline="0" dirty="0"/>
              <a:t> </a:t>
            </a:r>
            <a:r>
              <a:rPr lang="en-US" baseline="0" dirty="0" err="1"/>
              <a:t>kecil</a:t>
            </a:r>
            <a:r>
              <a:rPr lang="en-US" baseline="0" dirty="0"/>
              <a:t> </a:t>
            </a:r>
            <a:r>
              <a:rPr lang="en-US" baseline="0" dirty="0" err="1"/>
              <a:t>dikarenakan</a:t>
            </a:r>
            <a:r>
              <a:rPr lang="en-US" baseline="0" dirty="0"/>
              <a:t> </a:t>
            </a:r>
            <a:r>
              <a:rPr lang="en-US" baseline="0" dirty="0" err="1"/>
              <a:t>bobotnya</a:t>
            </a:r>
            <a:r>
              <a:rPr lang="en-US" baseline="0" dirty="0"/>
              <a:t> yang </a:t>
            </a:r>
            <a:r>
              <a:rPr lang="en-US" baseline="0" dirty="0" err="1"/>
              <a:t>kecil</a:t>
            </a:r>
            <a:r>
              <a:rPr lang="en-US" baseline="0" dirty="0"/>
              <a:t> pula, </a:t>
            </a:r>
            <a:r>
              <a:rPr lang="en-US" baseline="0" dirty="0" err="1"/>
              <a:t>dan</a:t>
            </a:r>
            <a:r>
              <a:rPr lang="en-US" baseline="0" dirty="0"/>
              <a:t> </a:t>
            </a:r>
            <a:r>
              <a:rPr lang="en-US" baseline="0" dirty="0" err="1"/>
              <a:t>hal</a:t>
            </a:r>
            <a:r>
              <a:rPr lang="en-US" baseline="0" dirty="0"/>
              <a:t> </a:t>
            </a:r>
            <a:r>
              <a:rPr lang="en-US" baseline="0" dirty="0" err="1"/>
              <a:t>sebaliknya</a:t>
            </a:r>
            <a:r>
              <a:rPr lang="en-US" baseline="0" dirty="0"/>
              <a:t> </a:t>
            </a:r>
            <a:r>
              <a:rPr lang="en-US" baseline="0" dirty="0" err="1"/>
              <a:t>dapat</a:t>
            </a:r>
            <a:r>
              <a:rPr lang="en-US" baseline="0" dirty="0"/>
              <a:t> </a:t>
            </a:r>
            <a:r>
              <a:rPr lang="en-US" baseline="0" dirty="0" err="1"/>
              <a:t>dikatakan</a:t>
            </a:r>
            <a:r>
              <a:rPr lang="en-US" baseline="0" dirty="0"/>
              <a:t> </a:t>
            </a:r>
            <a:r>
              <a:rPr lang="en-US" baseline="0" dirty="0" err="1"/>
              <a:t>bagi</a:t>
            </a:r>
            <a:r>
              <a:rPr lang="en-US" baseline="0" dirty="0"/>
              <a:t> </a:t>
            </a:r>
            <a:r>
              <a:rPr lang="en-US" baseline="0" dirty="0" err="1"/>
              <a:t>skoring</a:t>
            </a:r>
            <a:r>
              <a:rPr lang="en-US" baseline="0" dirty="0"/>
              <a:t> yang </a:t>
            </a:r>
            <a:r>
              <a:rPr lang="en-US" baseline="0" dirty="0" err="1"/>
              <a:t>besar</a:t>
            </a:r>
            <a:r>
              <a:rPr lang="en-US" baseline="0" dirty="0"/>
              <a:t>. </a:t>
            </a:r>
          </a:p>
          <a:p>
            <a:endParaRPr lang="en-US" baseline="0" dirty="0"/>
          </a:p>
          <a:p>
            <a:r>
              <a:rPr lang="en-US" baseline="0" dirty="0" err="1"/>
              <a:t>Dalam</a:t>
            </a:r>
            <a:r>
              <a:rPr lang="en-US" baseline="0" dirty="0"/>
              <a:t> </a:t>
            </a:r>
            <a:r>
              <a:rPr lang="en-US" baseline="0" dirty="0" err="1"/>
              <a:t>pengambilan</a:t>
            </a:r>
            <a:r>
              <a:rPr lang="en-US" baseline="0" dirty="0"/>
              <a:t> </a:t>
            </a:r>
            <a:r>
              <a:rPr lang="en-US" baseline="0" dirty="0" err="1"/>
              <a:t>kesimpulan</a:t>
            </a:r>
            <a:r>
              <a:rPr lang="en-US" baseline="0" dirty="0"/>
              <a:t> </a:t>
            </a:r>
            <a:r>
              <a:rPr lang="en-US" baseline="0" dirty="0" err="1"/>
              <a:t>hambatan</a:t>
            </a:r>
            <a:r>
              <a:rPr lang="en-US" baseline="0" dirty="0"/>
              <a:t> </a:t>
            </a:r>
            <a:r>
              <a:rPr lang="en-US" baseline="0" dirty="0" err="1"/>
              <a:t>atau</a:t>
            </a:r>
            <a:r>
              <a:rPr lang="en-US" baseline="0" dirty="0"/>
              <a:t> </a:t>
            </a:r>
            <a:r>
              <a:rPr lang="en-US" baseline="0" dirty="0" err="1"/>
              <a:t>dorongan</a:t>
            </a:r>
            <a:r>
              <a:rPr lang="en-US" baseline="0" dirty="0"/>
              <a:t> per </a:t>
            </a:r>
            <a:r>
              <a:rPr lang="en-US" baseline="0" dirty="0" err="1"/>
              <a:t>faktor</a:t>
            </a:r>
            <a:r>
              <a:rPr lang="en-US" baseline="0" dirty="0"/>
              <a:t>/sub-</a:t>
            </a:r>
            <a:r>
              <a:rPr lang="en-US" baseline="0" dirty="0" err="1"/>
              <a:t>faktor</a:t>
            </a:r>
            <a:r>
              <a:rPr lang="en-US" baseline="0" dirty="0"/>
              <a:t> (i.e. “</a:t>
            </a:r>
            <a:r>
              <a:rPr lang="en-US" baseline="0" dirty="0" err="1"/>
              <a:t>Hambatan</a:t>
            </a:r>
            <a:r>
              <a:rPr lang="en-US" baseline="0" dirty="0"/>
              <a:t> </a:t>
            </a:r>
            <a:r>
              <a:rPr lang="en-US" baseline="0" dirty="0" err="1"/>
              <a:t>muncul</a:t>
            </a:r>
            <a:r>
              <a:rPr lang="en-US" baseline="0" dirty="0"/>
              <a:t> di </a:t>
            </a:r>
            <a:r>
              <a:rPr lang="en-US" baseline="0" dirty="0" err="1"/>
              <a:t>faktor</a:t>
            </a:r>
            <a:r>
              <a:rPr lang="en-US" baseline="0" dirty="0"/>
              <a:t>/sub-</a:t>
            </a:r>
            <a:r>
              <a:rPr lang="en-US" baseline="0" dirty="0" err="1"/>
              <a:t>faktor</a:t>
            </a:r>
            <a:r>
              <a:rPr lang="en-US" baseline="0" dirty="0"/>
              <a:t> A”, “</a:t>
            </a:r>
            <a:r>
              <a:rPr lang="en-US" baseline="0" dirty="0" err="1"/>
              <a:t>Dorongan</a:t>
            </a:r>
            <a:r>
              <a:rPr lang="en-US" baseline="0" dirty="0"/>
              <a:t> </a:t>
            </a:r>
            <a:r>
              <a:rPr lang="en-US" baseline="0" dirty="0" err="1"/>
              <a:t>muncul</a:t>
            </a:r>
            <a:r>
              <a:rPr lang="en-US" baseline="0" dirty="0"/>
              <a:t> di </a:t>
            </a:r>
            <a:r>
              <a:rPr lang="en-US" baseline="0" dirty="0" err="1"/>
              <a:t>faktor</a:t>
            </a:r>
            <a:r>
              <a:rPr lang="en-US" baseline="0" dirty="0"/>
              <a:t>/sub-</a:t>
            </a:r>
            <a:r>
              <a:rPr lang="en-US" baseline="0" dirty="0" err="1"/>
              <a:t>faktor</a:t>
            </a:r>
            <a:r>
              <a:rPr lang="en-US" baseline="0" dirty="0"/>
              <a:t> B”, </a:t>
            </a:r>
            <a:r>
              <a:rPr lang="en-US" baseline="0" dirty="0" err="1"/>
              <a:t>dsb</a:t>
            </a:r>
            <a:r>
              <a:rPr lang="en-US" baseline="0" dirty="0"/>
              <a:t>.) </a:t>
            </a:r>
            <a:r>
              <a:rPr lang="en-US" baseline="0" dirty="0" err="1"/>
              <a:t>apakah</a:t>
            </a:r>
            <a:r>
              <a:rPr lang="en-US" baseline="0" dirty="0"/>
              <a:t> </a:t>
            </a:r>
            <a:r>
              <a:rPr lang="en-US" baseline="0" dirty="0" err="1"/>
              <a:t>baiknya</a:t>
            </a:r>
            <a:r>
              <a:rPr lang="en-US" baseline="0" dirty="0"/>
              <a:t> </a:t>
            </a:r>
            <a:r>
              <a:rPr lang="en-US" baseline="0" dirty="0" err="1"/>
              <a:t>bobot</a:t>
            </a:r>
            <a:r>
              <a:rPr lang="en-US" baseline="0" dirty="0"/>
              <a:t> </a:t>
            </a:r>
            <a:r>
              <a:rPr lang="en-US" baseline="0" dirty="0" err="1"/>
              <a:t>tidak</a:t>
            </a:r>
            <a:r>
              <a:rPr lang="en-US" baseline="0" dirty="0"/>
              <a:t> </a:t>
            </a:r>
            <a:r>
              <a:rPr lang="en-US" baseline="0" dirty="0" err="1"/>
              <a:t>diperhatikan</a:t>
            </a:r>
            <a:r>
              <a:rPr lang="en-US" baseline="0" dirty="0"/>
              <a:t>?</a:t>
            </a:r>
          </a:p>
          <a:p>
            <a:endParaRPr lang="en-US" baseline="0" dirty="0"/>
          </a:p>
          <a:p>
            <a:r>
              <a:rPr lang="en-US" baseline="0" dirty="0" err="1"/>
              <a:t>Bobot</a:t>
            </a:r>
            <a:r>
              <a:rPr lang="en-US" baseline="0" dirty="0"/>
              <a:t> </a:t>
            </a:r>
            <a:r>
              <a:rPr lang="en-US" baseline="0" dirty="0" err="1"/>
              <a:t>dapat</a:t>
            </a:r>
            <a:r>
              <a:rPr lang="en-US" baseline="0" dirty="0"/>
              <a:t> </a:t>
            </a:r>
            <a:r>
              <a:rPr lang="en-US" baseline="0" dirty="0" err="1"/>
              <a:t>digunakan</a:t>
            </a:r>
            <a:r>
              <a:rPr lang="en-US" baseline="0" dirty="0"/>
              <a:t> </a:t>
            </a:r>
            <a:r>
              <a:rPr lang="en-US" baseline="0" dirty="0" err="1"/>
              <a:t>untuk</a:t>
            </a:r>
            <a:r>
              <a:rPr lang="en-US" baseline="0" dirty="0"/>
              <a:t> </a:t>
            </a:r>
            <a:r>
              <a:rPr lang="en-US" baseline="0" dirty="0" err="1"/>
              <a:t>mengetahui</a:t>
            </a:r>
            <a:r>
              <a:rPr lang="en-US" baseline="0" dirty="0"/>
              <a:t> </a:t>
            </a:r>
            <a:r>
              <a:rPr lang="en-US" baseline="0" dirty="0" err="1"/>
              <a:t>skoring</a:t>
            </a:r>
            <a:r>
              <a:rPr lang="en-US" baseline="0" dirty="0"/>
              <a:t> </a:t>
            </a:r>
            <a:r>
              <a:rPr lang="en-US" baseline="0" dirty="0" err="1"/>
              <a:t>kapasitas</a:t>
            </a:r>
            <a:r>
              <a:rPr lang="en-US" baseline="0" dirty="0"/>
              <a:t> </a:t>
            </a:r>
            <a:r>
              <a:rPr lang="en-US" baseline="0" dirty="0" err="1"/>
              <a:t>kelembagaan</a:t>
            </a:r>
            <a:r>
              <a:rPr lang="en-US" baseline="0" dirty="0"/>
              <a:t> </a:t>
            </a:r>
            <a:r>
              <a:rPr lang="en-US" baseline="0" dirty="0" err="1"/>
              <a:t>secara</a:t>
            </a:r>
            <a:r>
              <a:rPr lang="en-US" baseline="0" dirty="0"/>
              <a:t> </a:t>
            </a:r>
            <a:r>
              <a:rPr lang="en-US" baseline="0" dirty="0" err="1"/>
              <a:t>menyeluruh</a:t>
            </a:r>
            <a:r>
              <a:rPr lang="en-US" baseline="0" dirty="0"/>
              <a:t>. </a:t>
            </a:r>
            <a:r>
              <a:rPr lang="en-US" baseline="0" dirty="0" err="1"/>
              <a:t>Namun</a:t>
            </a:r>
            <a:r>
              <a:rPr lang="en-US" baseline="0" dirty="0"/>
              <a:t> </a:t>
            </a:r>
            <a:r>
              <a:rPr lang="en-US" baseline="0" dirty="0" err="1"/>
              <a:t>selain</a:t>
            </a:r>
            <a:r>
              <a:rPr lang="en-US" baseline="0" dirty="0"/>
              <a:t> </a:t>
            </a:r>
            <a:r>
              <a:rPr lang="en-US" baseline="0" dirty="0" err="1"/>
              <a:t>itu</a:t>
            </a:r>
            <a:r>
              <a:rPr lang="en-US" baseline="0" dirty="0"/>
              <a:t>, </a:t>
            </a:r>
            <a:r>
              <a:rPr lang="en-US" baseline="0" dirty="0" err="1"/>
              <a:t>dapat</a:t>
            </a:r>
            <a:r>
              <a:rPr lang="en-US" baseline="0" dirty="0"/>
              <a:t> </a:t>
            </a:r>
            <a:r>
              <a:rPr lang="en-US" baseline="0" dirty="0" err="1"/>
              <a:t>menentukan</a:t>
            </a:r>
            <a:r>
              <a:rPr lang="en-US" baseline="0" dirty="0"/>
              <a:t> </a:t>
            </a:r>
            <a:r>
              <a:rPr lang="en-US" baseline="0" dirty="0" err="1"/>
              <a:t>prioritas</a:t>
            </a:r>
            <a:r>
              <a:rPr lang="en-US" baseline="0" dirty="0"/>
              <a:t> </a:t>
            </a:r>
            <a:r>
              <a:rPr lang="en-US" baseline="0" dirty="0" err="1"/>
              <a:t>dari</a:t>
            </a:r>
            <a:r>
              <a:rPr lang="en-US" baseline="0" dirty="0"/>
              <a:t> </a:t>
            </a:r>
            <a:r>
              <a:rPr lang="en-US" baseline="0" dirty="0" err="1"/>
              <a:t>rekomendasi</a:t>
            </a:r>
            <a:r>
              <a:rPr lang="en-US" baseline="0" dirty="0"/>
              <a:t> </a:t>
            </a:r>
            <a:r>
              <a:rPr lang="en-US" baseline="0" dirty="0" err="1"/>
              <a:t>atau</a:t>
            </a:r>
            <a:r>
              <a:rPr lang="en-US" baseline="0" dirty="0"/>
              <a:t> </a:t>
            </a:r>
            <a:r>
              <a:rPr lang="en-US" baseline="0" dirty="0" err="1"/>
              <a:t>pengambilan</a:t>
            </a:r>
            <a:r>
              <a:rPr lang="en-US" baseline="0" dirty="0"/>
              <a:t> </a:t>
            </a:r>
            <a:r>
              <a:rPr lang="en-US" baseline="0" dirty="0" err="1"/>
              <a:t>tindakan</a:t>
            </a:r>
            <a:r>
              <a:rPr lang="en-US" baseline="0" dirty="0"/>
              <a:t>. (</a:t>
            </a:r>
            <a:r>
              <a:rPr lang="en-US" baseline="0" dirty="0" err="1"/>
              <a:t>i.e</a:t>
            </a:r>
            <a:r>
              <a:rPr lang="en-US" baseline="0" dirty="0"/>
              <a:t> “</a:t>
            </a:r>
            <a:r>
              <a:rPr lang="en-US" baseline="0" dirty="0" err="1"/>
              <a:t>Hambatan</a:t>
            </a:r>
            <a:r>
              <a:rPr lang="en-US" baseline="0" dirty="0"/>
              <a:t> </a:t>
            </a:r>
            <a:r>
              <a:rPr lang="en-US" baseline="0" dirty="0" err="1"/>
              <a:t>muncul</a:t>
            </a:r>
            <a:r>
              <a:rPr lang="en-US" baseline="0" dirty="0"/>
              <a:t> di A, B, </a:t>
            </a:r>
            <a:r>
              <a:rPr lang="en-US" baseline="0" dirty="0" err="1"/>
              <a:t>dan</a:t>
            </a:r>
            <a:r>
              <a:rPr lang="en-US" baseline="0" dirty="0"/>
              <a:t> C. </a:t>
            </a:r>
            <a:r>
              <a:rPr lang="en-US" baseline="0" dirty="0" err="1"/>
              <a:t>dilihat</a:t>
            </a:r>
            <a:r>
              <a:rPr lang="en-US" baseline="0" dirty="0"/>
              <a:t> </a:t>
            </a:r>
            <a:r>
              <a:rPr lang="en-US" baseline="0" dirty="0" err="1"/>
              <a:t>dari</a:t>
            </a:r>
            <a:r>
              <a:rPr lang="en-US" baseline="0" dirty="0"/>
              <a:t> </a:t>
            </a:r>
            <a:r>
              <a:rPr lang="en-US" baseline="0" dirty="0" err="1"/>
              <a:t>prioritas</a:t>
            </a:r>
            <a:r>
              <a:rPr lang="en-US" baseline="0" dirty="0"/>
              <a:t>, </a:t>
            </a:r>
            <a:r>
              <a:rPr lang="en-US" baseline="0" dirty="0" err="1"/>
              <a:t>intervensi</a:t>
            </a:r>
            <a:r>
              <a:rPr lang="en-US" baseline="0" dirty="0"/>
              <a:t> </a:t>
            </a:r>
            <a:r>
              <a:rPr lang="en-US" baseline="0" dirty="0" err="1"/>
              <a:t>layaknya</a:t>
            </a:r>
            <a:r>
              <a:rPr lang="en-US" baseline="0" dirty="0"/>
              <a:t> </a:t>
            </a:r>
            <a:r>
              <a:rPr lang="en-US" baseline="0" dirty="0" err="1"/>
              <a:t>dilakukan</a:t>
            </a:r>
            <a:r>
              <a:rPr lang="en-US" baseline="0" dirty="0"/>
              <a:t> </a:t>
            </a:r>
            <a:r>
              <a:rPr lang="en-US" baseline="0" dirty="0" err="1"/>
              <a:t>pada</a:t>
            </a:r>
            <a:r>
              <a:rPr lang="en-US" baseline="0" dirty="0"/>
              <a:t> C </a:t>
            </a:r>
            <a:r>
              <a:rPr lang="en-US" baseline="0" dirty="0" err="1"/>
              <a:t>dan</a:t>
            </a:r>
            <a:r>
              <a:rPr lang="en-US" baseline="0" dirty="0"/>
              <a:t> B </a:t>
            </a:r>
            <a:r>
              <a:rPr lang="en-US" baseline="0" dirty="0" err="1"/>
              <a:t>terlebih</a:t>
            </a:r>
            <a:r>
              <a:rPr lang="en-US" baseline="0" dirty="0"/>
              <a:t> </a:t>
            </a:r>
            <a:r>
              <a:rPr lang="en-US" baseline="0" dirty="0" err="1"/>
              <a:t>dahulu</a:t>
            </a:r>
            <a:r>
              <a:rPr lang="en-US" baseline="0" dirty="0"/>
              <a:t>)</a:t>
            </a:r>
          </a:p>
          <a:p>
            <a:endParaRPr lang="en-US" baseline="0" dirty="0"/>
          </a:p>
          <a:p>
            <a:r>
              <a:rPr lang="en-US" baseline="0" dirty="0" err="1"/>
              <a:t>Angka</a:t>
            </a:r>
            <a:r>
              <a:rPr lang="en-US" baseline="0" dirty="0"/>
              <a:t> yang </a:t>
            </a:r>
            <a:r>
              <a:rPr lang="en-US" baseline="0" dirty="0" err="1"/>
              <a:t>didapatkan</a:t>
            </a:r>
            <a:r>
              <a:rPr lang="en-US" baseline="0" dirty="0"/>
              <a:t> </a:t>
            </a:r>
            <a:r>
              <a:rPr lang="en-US" baseline="0" dirty="0" err="1"/>
              <a:t>juga</a:t>
            </a:r>
            <a:r>
              <a:rPr lang="en-US" baseline="0" dirty="0"/>
              <a:t> </a:t>
            </a:r>
            <a:r>
              <a:rPr lang="en-US" baseline="0" dirty="0" err="1"/>
              <a:t>tidak</a:t>
            </a:r>
            <a:r>
              <a:rPr lang="en-US" baseline="0" dirty="0"/>
              <a:t> </a:t>
            </a:r>
            <a:r>
              <a:rPr lang="en-US" baseline="0" dirty="0" err="1"/>
              <a:t>menggambarkan</a:t>
            </a:r>
            <a:r>
              <a:rPr lang="en-US" baseline="0" dirty="0"/>
              <a:t> </a:t>
            </a:r>
            <a:r>
              <a:rPr lang="en-US" baseline="0" dirty="0" err="1"/>
              <a:t>kondisi</a:t>
            </a:r>
            <a:r>
              <a:rPr lang="en-US" baseline="0" dirty="0"/>
              <a:t> </a:t>
            </a:r>
            <a:r>
              <a:rPr lang="en-US" baseline="0" dirty="0" err="1"/>
              <a:t>bila</a:t>
            </a:r>
            <a:r>
              <a:rPr lang="en-US" baseline="0" dirty="0"/>
              <a:t> </a:t>
            </a:r>
            <a:r>
              <a:rPr lang="en-US" baseline="0" dirty="0" err="1"/>
              <a:t>tidak</a:t>
            </a:r>
            <a:r>
              <a:rPr lang="en-US" baseline="0" dirty="0"/>
              <a:t> </a:t>
            </a:r>
            <a:r>
              <a:rPr lang="en-US" baseline="0" dirty="0" err="1"/>
              <a:t>dibandingkan</a:t>
            </a:r>
            <a:r>
              <a:rPr lang="en-US" baseline="0" dirty="0"/>
              <a:t> </a:t>
            </a:r>
            <a:r>
              <a:rPr lang="en-US" baseline="0" dirty="0" err="1"/>
              <a:t>relatif</a:t>
            </a:r>
            <a:r>
              <a:rPr lang="en-US" baseline="0" dirty="0"/>
              <a:t> </a:t>
            </a:r>
            <a:r>
              <a:rPr lang="en-US" baseline="0" dirty="0" err="1"/>
              <a:t>dengan</a:t>
            </a:r>
            <a:r>
              <a:rPr lang="en-US" baseline="0" dirty="0"/>
              <a:t> </a:t>
            </a:r>
            <a:r>
              <a:rPr lang="en-US" baseline="0" dirty="0" err="1"/>
              <a:t>nilai</a:t>
            </a:r>
            <a:r>
              <a:rPr lang="en-US" baseline="0" dirty="0"/>
              <a:t> </a:t>
            </a:r>
            <a:r>
              <a:rPr lang="en-US" baseline="0" dirty="0" err="1"/>
              <a:t>maksimalnya</a:t>
            </a:r>
            <a:r>
              <a:rPr lang="en-US" baseline="0" dirty="0"/>
              <a:t>. </a:t>
            </a:r>
            <a:r>
              <a:rPr lang="en-US" baseline="0" dirty="0" err="1"/>
              <a:t>Lembaga</a:t>
            </a:r>
            <a:r>
              <a:rPr lang="en-US" baseline="0" dirty="0"/>
              <a:t> X </a:t>
            </a:r>
            <a:r>
              <a:rPr lang="en-US" baseline="0" dirty="0" err="1"/>
              <a:t>dengan</a:t>
            </a:r>
            <a:r>
              <a:rPr lang="en-US" baseline="0" dirty="0"/>
              <a:t> </a:t>
            </a:r>
            <a:r>
              <a:rPr lang="en-US" baseline="0" dirty="0" err="1"/>
              <a:t>skor</a:t>
            </a:r>
            <a:r>
              <a:rPr lang="en-US" baseline="0" dirty="0"/>
              <a:t> 0,3 di </a:t>
            </a:r>
            <a:r>
              <a:rPr lang="en-US" baseline="0" dirty="0" err="1"/>
              <a:t>Faktor</a:t>
            </a:r>
            <a:r>
              <a:rPr lang="en-US" baseline="0" dirty="0"/>
              <a:t> A </a:t>
            </a:r>
            <a:r>
              <a:rPr lang="en-US" baseline="0" dirty="0" err="1"/>
              <a:t>selagi</a:t>
            </a:r>
            <a:r>
              <a:rPr lang="en-US" baseline="0" dirty="0"/>
              <a:t> </a:t>
            </a:r>
            <a:r>
              <a:rPr lang="en-US" baseline="0" dirty="0" err="1"/>
              <a:t>Lembaga</a:t>
            </a:r>
            <a:r>
              <a:rPr lang="en-US" baseline="0" dirty="0"/>
              <a:t> Y </a:t>
            </a:r>
            <a:r>
              <a:rPr lang="en-US" baseline="0" dirty="0" err="1"/>
              <a:t>dengan</a:t>
            </a:r>
            <a:r>
              <a:rPr lang="en-US" baseline="0" dirty="0"/>
              <a:t> </a:t>
            </a:r>
            <a:r>
              <a:rPr lang="en-US" baseline="0" dirty="0" err="1"/>
              <a:t>skor</a:t>
            </a:r>
            <a:r>
              <a:rPr lang="en-US" baseline="0" dirty="0"/>
              <a:t> 0,15 di </a:t>
            </a:r>
            <a:r>
              <a:rPr lang="en-US" baseline="0" dirty="0" err="1"/>
              <a:t>faktor</a:t>
            </a:r>
            <a:r>
              <a:rPr lang="en-US" baseline="0" dirty="0"/>
              <a:t> yang </a:t>
            </a:r>
            <a:r>
              <a:rPr lang="en-US" baseline="0" dirty="0" err="1"/>
              <a:t>sama</a:t>
            </a:r>
            <a:r>
              <a:rPr lang="en-US" baseline="0" dirty="0"/>
              <a:t>, </a:t>
            </a:r>
            <a:r>
              <a:rPr lang="en-US" baseline="0" dirty="0" err="1"/>
              <a:t>jelas</a:t>
            </a:r>
            <a:r>
              <a:rPr lang="en-US" baseline="0" dirty="0"/>
              <a:t> </a:t>
            </a:r>
            <a:r>
              <a:rPr lang="en-US" baseline="0" dirty="0" err="1"/>
              <a:t>menunjukkan</a:t>
            </a:r>
            <a:r>
              <a:rPr lang="en-US" baseline="0" dirty="0"/>
              <a:t> </a:t>
            </a:r>
            <a:r>
              <a:rPr lang="en-US" baseline="0" dirty="0" err="1"/>
              <a:t>Lembaga</a:t>
            </a:r>
            <a:r>
              <a:rPr lang="en-US" baseline="0" dirty="0"/>
              <a:t> X </a:t>
            </a:r>
            <a:r>
              <a:rPr lang="en-US" baseline="0" dirty="0" err="1"/>
              <a:t>lebih</a:t>
            </a:r>
            <a:r>
              <a:rPr lang="en-US" baseline="0" dirty="0"/>
              <a:t> </a:t>
            </a:r>
            <a:r>
              <a:rPr lang="en-US" baseline="0" dirty="0" err="1"/>
              <a:t>baik</a:t>
            </a:r>
            <a:r>
              <a:rPr lang="en-US" baseline="0" dirty="0"/>
              <a:t> di </a:t>
            </a:r>
            <a:r>
              <a:rPr lang="en-US" baseline="0" dirty="0" err="1"/>
              <a:t>faktor</a:t>
            </a:r>
            <a:r>
              <a:rPr lang="en-US" baseline="0" dirty="0"/>
              <a:t> </a:t>
            </a:r>
            <a:r>
              <a:rPr lang="en-US" baseline="0" dirty="0" err="1"/>
              <a:t>tersebut</a:t>
            </a:r>
            <a:r>
              <a:rPr lang="en-US" baseline="0" dirty="0"/>
              <a:t>. </a:t>
            </a:r>
            <a:r>
              <a:rPr lang="en-US" baseline="0" dirty="0" err="1"/>
              <a:t>Namun</a:t>
            </a:r>
            <a:r>
              <a:rPr lang="en-US" baseline="0" dirty="0"/>
              <a:t> </a:t>
            </a:r>
            <a:r>
              <a:rPr lang="en-US" baseline="0" dirty="0" err="1"/>
              <a:t>ketika</a:t>
            </a:r>
            <a:r>
              <a:rPr lang="en-US" baseline="0" dirty="0"/>
              <a:t> </a:t>
            </a:r>
            <a:r>
              <a:rPr lang="en-US" baseline="0" dirty="0" err="1"/>
              <a:t>nilai</a:t>
            </a:r>
            <a:r>
              <a:rPr lang="en-US" baseline="0" dirty="0"/>
              <a:t> </a:t>
            </a:r>
            <a:r>
              <a:rPr lang="en-US" baseline="0" dirty="0" err="1"/>
              <a:t>maksimal</a:t>
            </a:r>
            <a:r>
              <a:rPr lang="en-US" baseline="0" dirty="0"/>
              <a:t> </a:t>
            </a:r>
            <a:r>
              <a:rPr lang="en-US" baseline="0" dirty="0" err="1"/>
              <a:t>dari</a:t>
            </a:r>
            <a:r>
              <a:rPr lang="en-US" baseline="0" dirty="0"/>
              <a:t> </a:t>
            </a:r>
            <a:r>
              <a:rPr lang="en-US" baseline="0" dirty="0" err="1"/>
              <a:t>Faktor</a:t>
            </a:r>
            <a:r>
              <a:rPr lang="en-US" baseline="0" dirty="0"/>
              <a:t> A </a:t>
            </a:r>
            <a:r>
              <a:rPr lang="en-US" baseline="0" dirty="0" err="1"/>
              <a:t>adalah</a:t>
            </a:r>
            <a:r>
              <a:rPr lang="en-US" baseline="0" dirty="0"/>
              <a:t> 0,6 </a:t>
            </a:r>
            <a:r>
              <a:rPr lang="en-US" baseline="0" dirty="0" err="1"/>
              <a:t>menunjukkan</a:t>
            </a:r>
            <a:r>
              <a:rPr lang="en-US" baseline="0" dirty="0"/>
              <a:t> </a:t>
            </a:r>
            <a:r>
              <a:rPr lang="en-US" baseline="0" dirty="0" err="1"/>
              <a:t>bahwa</a:t>
            </a:r>
            <a:r>
              <a:rPr lang="en-US" baseline="0" dirty="0"/>
              <a:t> </a:t>
            </a:r>
            <a:r>
              <a:rPr lang="en-US" baseline="0" dirty="0" err="1"/>
              <a:t>nilai</a:t>
            </a:r>
            <a:r>
              <a:rPr lang="en-US" baseline="0" dirty="0"/>
              <a:t> </a:t>
            </a:r>
            <a:r>
              <a:rPr lang="en-US" baseline="0" dirty="0" err="1"/>
              <a:t>Lembaga</a:t>
            </a:r>
            <a:r>
              <a:rPr lang="en-US" baseline="0" dirty="0"/>
              <a:t> X </a:t>
            </a:r>
            <a:r>
              <a:rPr lang="en-US" baseline="0" dirty="0" err="1"/>
              <a:t>masih</a:t>
            </a:r>
            <a:r>
              <a:rPr lang="en-US" baseline="0" dirty="0"/>
              <a:t> </a:t>
            </a:r>
            <a:r>
              <a:rPr lang="en-US" baseline="0" dirty="0" err="1"/>
              <a:t>belum</a:t>
            </a:r>
            <a:r>
              <a:rPr lang="en-US" baseline="0" dirty="0"/>
              <a:t> </a:t>
            </a:r>
            <a:r>
              <a:rPr lang="en-US" baseline="0" dirty="0" err="1"/>
              <a:t>mencapai</a:t>
            </a:r>
            <a:r>
              <a:rPr lang="en-US" baseline="0" dirty="0"/>
              <a:t> </a:t>
            </a:r>
            <a:r>
              <a:rPr lang="en-US" baseline="0" dirty="0" err="1"/>
              <a:t>kondisi</a:t>
            </a:r>
            <a:r>
              <a:rPr lang="en-US" baseline="0" dirty="0"/>
              <a:t> optimal</a:t>
            </a:r>
          </a:p>
          <a:p>
            <a:endParaRPr lang="en-US" baseline="0" dirty="0"/>
          </a:p>
          <a:p>
            <a:endParaRPr lang="en-US" baseline="0" dirty="0"/>
          </a:p>
          <a:p>
            <a:endParaRPr lang="en-US" baseline="0" dirty="0"/>
          </a:p>
          <a:p>
            <a:endParaRPr lang="en-US" baseline="0" dirty="0"/>
          </a:p>
          <a:p>
            <a:endParaRPr lang="en-US" baseline="0" dirty="0"/>
          </a:p>
          <a:p>
            <a:r>
              <a:rPr lang="en-US" baseline="0" dirty="0"/>
              <a:t>The question would be, how does one present and solve such dilemma in a concise and precise manner? </a:t>
            </a:r>
          </a:p>
          <a:p>
            <a:r>
              <a:rPr lang="en-US" baseline="0" dirty="0"/>
              <a:t>…I’m getting real rusty here, good grief. Truth be told, maybe I’m never that sharp to begin with</a:t>
            </a:r>
          </a:p>
        </p:txBody>
      </p:sp>
      <p:sp>
        <p:nvSpPr>
          <p:cNvPr id="4" name="Slide Number Placeholder 3"/>
          <p:cNvSpPr>
            <a:spLocks noGrp="1"/>
          </p:cNvSpPr>
          <p:nvPr>
            <p:ph type="sldNum" sz="quarter" idx="10"/>
          </p:nvPr>
        </p:nvSpPr>
        <p:spPr/>
        <p:txBody>
          <a:bodyPr/>
          <a:lstStyle/>
          <a:p>
            <a:fld id="{A9C2EBBD-8A6E-4F69-86F1-EE989BF59C0A}" type="slidenum">
              <a:rPr lang="en-US" smtClean="0"/>
              <a:t>21</a:t>
            </a:fld>
            <a:endParaRPr lang="en-US"/>
          </a:p>
        </p:txBody>
      </p:sp>
    </p:spTree>
    <p:extLst>
      <p:ext uri="{BB962C8B-B14F-4D97-AF65-F5344CB8AC3E}">
        <p14:creationId xmlns:p14="http://schemas.microsoft.com/office/powerpoint/2010/main" val="1440746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Besar</a:t>
            </a:r>
            <a:r>
              <a:rPr lang="en-US" dirty="0"/>
              <a:t> </a:t>
            </a:r>
            <a:r>
              <a:rPr lang="en-US" dirty="0" err="1"/>
              <a:t>skoring</a:t>
            </a:r>
            <a:r>
              <a:rPr lang="en-US" baseline="0" dirty="0"/>
              <a:t> </a:t>
            </a:r>
            <a:r>
              <a:rPr lang="en-US" baseline="0" dirty="0" err="1"/>
              <a:t>dapat</a:t>
            </a:r>
            <a:r>
              <a:rPr lang="en-US" baseline="0" dirty="0"/>
              <a:t> </a:t>
            </a:r>
            <a:r>
              <a:rPr lang="en-US" baseline="0" dirty="0" err="1"/>
              <a:t>terbilang</a:t>
            </a:r>
            <a:r>
              <a:rPr lang="en-US" baseline="0" dirty="0"/>
              <a:t> </a:t>
            </a:r>
            <a:r>
              <a:rPr lang="en-US" baseline="0" dirty="0" err="1"/>
              <a:t>kecil</a:t>
            </a:r>
            <a:r>
              <a:rPr lang="en-US" baseline="0" dirty="0"/>
              <a:t> </a:t>
            </a:r>
            <a:r>
              <a:rPr lang="en-US" baseline="0" dirty="0" err="1"/>
              <a:t>dikarenakan</a:t>
            </a:r>
            <a:r>
              <a:rPr lang="en-US" baseline="0" dirty="0"/>
              <a:t> </a:t>
            </a:r>
            <a:r>
              <a:rPr lang="en-US" baseline="0" dirty="0" err="1"/>
              <a:t>bobotnya</a:t>
            </a:r>
            <a:r>
              <a:rPr lang="en-US" baseline="0" dirty="0"/>
              <a:t> yang </a:t>
            </a:r>
            <a:r>
              <a:rPr lang="en-US" baseline="0" dirty="0" err="1"/>
              <a:t>kecil</a:t>
            </a:r>
            <a:r>
              <a:rPr lang="en-US" baseline="0" dirty="0"/>
              <a:t> pula, </a:t>
            </a:r>
            <a:r>
              <a:rPr lang="en-US" baseline="0" dirty="0" err="1"/>
              <a:t>dan</a:t>
            </a:r>
            <a:r>
              <a:rPr lang="en-US" baseline="0" dirty="0"/>
              <a:t> </a:t>
            </a:r>
            <a:r>
              <a:rPr lang="en-US" baseline="0" dirty="0" err="1"/>
              <a:t>hal</a:t>
            </a:r>
            <a:r>
              <a:rPr lang="en-US" baseline="0" dirty="0"/>
              <a:t> </a:t>
            </a:r>
            <a:r>
              <a:rPr lang="en-US" baseline="0" dirty="0" err="1"/>
              <a:t>sebaliknya</a:t>
            </a:r>
            <a:r>
              <a:rPr lang="en-US" baseline="0" dirty="0"/>
              <a:t> </a:t>
            </a:r>
            <a:r>
              <a:rPr lang="en-US" baseline="0" dirty="0" err="1"/>
              <a:t>dapat</a:t>
            </a:r>
            <a:r>
              <a:rPr lang="en-US" baseline="0" dirty="0"/>
              <a:t> </a:t>
            </a:r>
            <a:r>
              <a:rPr lang="en-US" baseline="0" dirty="0" err="1"/>
              <a:t>dikatakan</a:t>
            </a:r>
            <a:r>
              <a:rPr lang="en-US" baseline="0" dirty="0"/>
              <a:t> </a:t>
            </a:r>
            <a:r>
              <a:rPr lang="en-US" baseline="0" dirty="0" err="1"/>
              <a:t>bagi</a:t>
            </a:r>
            <a:r>
              <a:rPr lang="en-US" baseline="0" dirty="0"/>
              <a:t> </a:t>
            </a:r>
            <a:r>
              <a:rPr lang="en-US" baseline="0" dirty="0" err="1"/>
              <a:t>skoring</a:t>
            </a:r>
            <a:r>
              <a:rPr lang="en-US" baseline="0" dirty="0"/>
              <a:t> yang </a:t>
            </a:r>
            <a:r>
              <a:rPr lang="en-US" baseline="0" dirty="0" err="1"/>
              <a:t>besar</a:t>
            </a:r>
            <a:r>
              <a:rPr lang="en-US" baseline="0" dirty="0"/>
              <a:t>. </a:t>
            </a:r>
          </a:p>
          <a:p>
            <a:endParaRPr lang="en-US" baseline="0" dirty="0"/>
          </a:p>
          <a:p>
            <a:r>
              <a:rPr lang="en-US" baseline="0" dirty="0" err="1"/>
              <a:t>Dalam</a:t>
            </a:r>
            <a:r>
              <a:rPr lang="en-US" baseline="0" dirty="0"/>
              <a:t> </a:t>
            </a:r>
            <a:r>
              <a:rPr lang="en-US" baseline="0" dirty="0" err="1"/>
              <a:t>pengambilan</a:t>
            </a:r>
            <a:r>
              <a:rPr lang="en-US" baseline="0" dirty="0"/>
              <a:t> </a:t>
            </a:r>
            <a:r>
              <a:rPr lang="en-US" baseline="0" dirty="0" err="1"/>
              <a:t>kesimpulan</a:t>
            </a:r>
            <a:r>
              <a:rPr lang="en-US" baseline="0" dirty="0"/>
              <a:t> </a:t>
            </a:r>
            <a:r>
              <a:rPr lang="en-US" baseline="0" dirty="0" err="1"/>
              <a:t>hambatan</a:t>
            </a:r>
            <a:r>
              <a:rPr lang="en-US" baseline="0" dirty="0"/>
              <a:t> </a:t>
            </a:r>
            <a:r>
              <a:rPr lang="en-US" baseline="0" dirty="0" err="1"/>
              <a:t>atau</a:t>
            </a:r>
            <a:r>
              <a:rPr lang="en-US" baseline="0" dirty="0"/>
              <a:t> </a:t>
            </a:r>
            <a:r>
              <a:rPr lang="en-US" baseline="0" dirty="0" err="1"/>
              <a:t>dorongan</a:t>
            </a:r>
            <a:r>
              <a:rPr lang="en-US" baseline="0" dirty="0"/>
              <a:t> per </a:t>
            </a:r>
            <a:r>
              <a:rPr lang="en-US" baseline="0" dirty="0" err="1"/>
              <a:t>faktor</a:t>
            </a:r>
            <a:r>
              <a:rPr lang="en-US" baseline="0" dirty="0"/>
              <a:t>/sub-</a:t>
            </a:r>
            <a:r>
              <a:rPr lang="en-US" baseline="0" dirty="0" err="1"/>
              <a:t>faktor</a:t>
            </a:r>
            <a:r>
              <a:rPr lang="en-US" baseline="0" dirty="0"/>
              <a:t> (i.e. “</a:t>
            </a:r>
            <a:r>
              <a:rPr lang="en-US" baseline="0" dirty="0" err="1"/>
              <a:t>Hambatan</a:t>
            </a:r>
            <a:r>
              <a:rPr lang="en-US" baseline="0" dirty="0"/>
              <a:t> </a:t>
            </a:r>
            <a:r>
              <a:rPr lang="en-US" baseline="0" dirty="0" err="1"/>
              <a:t>muncul</a:t>
            </a:r>
            <a:r>
              <a:rPr lang="en-US" baseline="0" dirty="0"/>
              <a:t> di </a:t>
            </a:r>
            <a:r>
              <a:rPr lang="en-US" baseline="0" dirty="0" err="1"/>
              <a:t>faktor</a:t>
            </a:r>
            <a:r>
              <a:rPr lang="en-US" baseline="0" dirty="0"/>
              <a:t>/sub-</a:t>
            </a:r>
            <a:r>
              <a:rPr lang="en-US" baseline="0" dirty="0" err="1"/>
              <a:t>faktor</a:t>
            </a:r>
            <a:r>
              <a:rPr lang="en-US" baseline="0" dirty="0"/>
              <a:t> A”, “</a:t>
            </a:r>
            <a:r>
              <a:rPr lang="en-US" baseline="0" dirty="0" err="1"/>
              <a:t>Dorongan</a:t>
            </a:r>
            <a:r>
              <a:rPr lang="en-US" baseline="0" dirty="0"/>
              <a:t> </a:t>
            </a:r>
            <a:r>
              <a:rPr lang="en-US" baseline="0" dirty="0" err="1"/>
              <a:t>muncul</a:t>
            </a:r>
            <a:r>
              <a:rPr lang="en-US" baseline="0" dirty="0"/>
              <a:t> di </a:t>
            </a:r>
            <a:r>
              <a:rPr lang="en-US" baseline="0" dirty="0" err="1"/>
              <a:t>faktor</a:t>
            </a:r>
            <a:r>
              <a:rPr lang="en-US" baseline="0" dirty="0"/>
              <a:t>/sub-</a:t>
            </a:r>
            <a:r>
              <a:rPr lang="en-US" baseline="0" dirty="0" err="1"/>
              <a:t>faktor</a:t>
            </a:r>
            <a:r>
              <a:rPr lang="en-US" baseline="0" dirty="0"/>
              <a:t> B”, </a:t>
            </a:r>
            <a:r>
              <a:rPr lang="en-US" baseline="0" dirty="0" err="1"/>
              <a:t>dsb</a:t>
            </a:r>
            <a:r>
              <a:rPr lang="en-US" baseline="0" dirty="0"/>
              <a:t>.) </a:t>
            </a:r>
            <a:r>
              <a:rPr lang="en-US" baseline="0" dirty="0" err="1"/>
              <a:t>apakah</a:t>
            </a:r>
            <a:r>
              <a:rPr lang="en-US" baseline="0" dirty="0"/>
              <a:t> </a:t>
            </a:r>
            <a:r>
              <a:rPr lang="en-US" baseline="0" dirty="0" err="1"/>
              <a:t>baiknya</a:t>
            </a:r>
            <a:r>
              <a:rPr lang="en-US" baseline="0" dirty="0"/>
              <a:t> </a:t>
            </a:r>
            <a:r>
              <a:rPr lang="en-US" baseline="0" dirty="0" err="1"/>
              <a:t>bobot</a:t>
            </a:r>
            <a:r>
              <a:rPr lang="en-US" baseline="0" dirty="0"/>
              <a:t> </a:t>
            </a:r>
            <a:r>
              <a:rPr lang="en-US" baseline="0" dirty="0" err="1"/>
              <a:t>tidak</a:t>
            </a:r>
            <a:r>
              <a:rPr lang="en-US" baseline="0" dirty="0"/>
              <a:t> </a:t>
            </a:r>
            <a:r>
              <a:rPr lang="en-US" baseline="0" dirty="0" err="1"/>
              <a:t>diperhatikan</a:t>
            </a:r>
            <a:r>
              <a:rPr lang="en-US" baseline="0" dirty="0"/>
              <a:t>?</a:t>
            </a:r>
          </a:p>
          <a:p>
            <a:endParaRPr lang="en-US" baseline="0" dirty="0"/>
          </a:p>
          <a:p>
            <a:r>
              <a:rPr lang="en-US" baseline="0" dirty="0" err="1"/>
              <a:t>Bobot</a:t>
            </a:r>
            <a:r>
              <a:rPr lang="en-US" baseline="0" dirty="0"/>
              <a:t> </a:t>
            </a:r>
            <a:r>
              <a:rPr lang="en-US" baseline="0" dirty="0" err="1"/>
              <a:t>dapat</a:t>
            </a:r>
            <a:r>
              <a:rPr lang="en-US" baseline="0" dirty="0"/>
              <a:t> </a:t>
            </a:r>
            <a:r>
              <a:rPr lang="en-US" baseline="0" dirty="0" err="1"/>
              <a:t>digunakan</a:t>
            </a:r>
            <a:r>
              <a:rPr lang="en-US" baseline="0" dirty="0"/>
              <a:t> </a:t>
            </a:r>
            <a:r>
              <a:rPr lang="en-US" baseline="0" dirty="0" err="1"/>
              <a:t>untuk</a:t>
            </a:r>
            <a:r>
              <a:rPr lang="en-US" baseline="0" dirty="0"/>
              <a:t> </a:t>
            </a:r>
            <a:r>
              <a:rPr lang="en-US" baseline="0" dirty="0" err="1"/>
              <a:t>mengetahui</a:t>
            </a:r>
            <a:r>
              <a:rPr lang="en-US" baseline="0" dirty="0"/>
              <a:t> </a:t>
            </a:r>
            <a:r>
              <a:rPr lang="en-US" baseline="0" dirty="0" err="1"/>
              <a:t>skoring</a:t>
            </a:r>
            <a:r>
              <a:rPr lang="en-US" baseline="0" dirty="0"/>
              <a:t> </a:t>
            </a:r>
            <a:r>
              <a:rPr lang="en-US" baseline="0" dirty="0" err="1"/>
              <a:t>kapasitas</a:t>
            </a:r>
            <a:r>
              <a:rPr lang="en-US" baseline="0" dirty="0"/>
              <a:t> </a:t>
            </a:r>
            <a:r>
              <a:rPr lang="en-US" baseline="0" dirty="0" err="1"/>
              <a:t>kelembagaan</a:t>
            </a:r>
            <a:r>
              <a:rPr lang="en-US" baseline="0" dirty="0"/>
              <a:t> </a:t>
            </a:r>
            <a:r>
              <a:rPr lang="en-US" baseline="0" dirty="0" err="1"/>
              <a:t>secara</a:t>
            </a:r>
            <a:r>
              <a:rPr lang="en-US" baseline="0" dirty="0"/>
              <a:t> </a:t>
            </a:r>
            <a:r>
              <a:rPr lang="en-US" baseline="0" dirty="0" err="1"/>
              <a:t>menyeluruh</a:t>
            </a:r>
            <a:r>
              <a:rPr lang="en-US" baseline="0" dirty="0"/>
              <a:t>. </a:t>
            </a:r>
            <a:r>
              <a:rPr lang="en-US" baseline="0" dirty="0" err="1"/>
              <a:t>Namun</a:t>
            </a:r>
            <a:r>
              <a:rPr lang="en-US" baseline="0" dirty="0"/>
              <a:t> </a:t>
            </a:r>
            <a:r>
              <a:rPr lang="en-US" baseline="0" dirty="0" err="1"/>
              <a:t>selain</a:t>
            </a:r>
            <a:r>
              <a:rPr lang="en-US" baseline="0" dirty="0"/>
              <a:t> </a:t>
            </a:r>
            <a:r>
              <a:rPr lang="en-US" baseline="0" dirty="0" err="1"/>
              <a:t>itu</a:t>
            </a:r>
            <a:r>
              <a:rPr lang="en-US" baseline="0" dirty="0"/>
              <a:t>, </a:t>
            </a:r>
            <a:r>
              <a:rPr lang="en-US" baseline="0" dirty="0" err="1"/>
              <a:t>dapat</a:t>
            </a:r>
            <a:r>
              <a:rPr lang="en-US" baseline="0" dirty="0"/>
              <a:t> </a:t>
            </a:r>
            <a:r>
              <a:rPr lang="en-US" baseline="0" dirty="0" err="1"/>
              <a:t>menentukan</a:t>
            </a:r>
            <a:r>
              <a:rPr lang="en-US" baseline="0" dirty="0"/>
              <a:t> </a:t>
            </a:r>
            <a:r>
              <a:rPr lang="en-US" baseline="0" dirty="0" err="1"/>
              <a:t>prioritas</a:t>
            </a:r>
            <a:r>
              <a:rPr lang="en-US" baseline="0" dirty="0"/>
              <a:t> </a:t>
            </a:r>
            <a:r>
              <a:rPr lang="en-US" baseline="0" dirty="0" err="1"/>
              <a:t>dari</a:t>
            </a:r>
            <a:r>
              <a:rPr lang="en-US" baseline="0" dirty="0"/>
              <a:t> </a:t>
            </a:r>
            <a:r>
              <a:rPr lang="en-US" baseline="0" dirty="0" err="1"/>
              <a:t>rekomendasi</a:t>
            </a:r>
            <a:r>
              <a:rPr lang="en-US" baseline="0" dirty="0"/>
              <a:t> </a:t>
            </a:r>
            <a:r>
              <a:rPr lang="en-US" baseline="0" dirty="0" err="1"/>
              <a:t>atau</a:t>
            </a:r>
            <a:r>
              <a:rPr lang="en-US" baseline="0" dirty="0"/>
              <a:t> </a:t>
            </a:r>
            <a:r>
              <a:rPr lang="en-US" baseline="0" dirty="0" err="1"/>
              <a:t>pengambilan</a:t>
            </a:r>
            <a:r>
              <a:rPr lang="en-US" baseline="0" dirty="0"/>
              <a:t> </a:t>
            </a:r>
            <a:r>
              <a:rPr lang="en-US" baseline="0" dirty="0" err="1"/>
              <a:t>tindakan</a:t>
            </a:r>
            <a:r>
              <a:rPr lang="en-US" baseline="0" dirty="0"/>
              <a:t>. (</a:t>
            </a:r>
            <a:r>
              <a:rPr lang="en-US" baseline="0" dirty="0" err="1"/>
              <a:t>i.e</a:t>
            </a:r>
            <a:r>
              <a:rPr lang="en-US" baseline="0" dirty="0"/>
              <a:t> “</a:t>
            </a:r>
            <a:r>
              <a:rPr lang="en-US" baseline="0" dirty="0" err="1"/>
              <a:t>Hambatan</a:t>
            </a:r>
            <a:r>
              <a:rPr lang="en-US" baseline="0" dirty="0"/>
              <a:t> </a:t>
            </a:r>
            <a:r>
              <a:rPr lang="en-US" baseline="0" dirty="0" err="1"/>
              <a:t>muncul</a:t>
            </a:r>
            <a:r>
              <a:rPr lang="en-US" baseline="0" dirty="0"/>
              <a:t> di A, B, </a:t>
            </a:r>
            <a:r>
              <a:rPr lang="en-US" baseline="0" dirty="0" err="1"/>
              <a:t>dan</a:t>
            </a:r>
            <a:r>
              <a:rPr lang="en-US" baseline="0" dirty="0"/>
              <a:t> C. </a:t>
            </a:r>
            <a:r>
              <a:rPr lang="en-US" baseline="0" dirty="0" err="1"/>
              <a:t>dilihat</a:t>
            </a:r>
            <a:r>
              <a:rPr lang="en-US" baseline="0" dirty="0"/>
              <a:t> </a:t>
            </a:r>
            <a:r>
              <a:rPr lang="en-US" baseline="0" dirty="0" err="1"/>
              <a:t>dari</a:t>
            </a:r>
            <a:r>
              <a:rPr lang="en-US" baseline="0" dirty="0"/>
              <a:t> </a:t>
            </a:r>
            <a:r>
              <a:rPr lang="en-US" baseline="0" dirty="0" err="1"/>
              <a:t>prioritas</a:t>
            </a:r>
            <a:r>
              <a:rPr lang="en-US" baseline="0" dirty="0"/>
              <a:t>, </a:t>
            </a:r>
            <a:r>
              <a:rPr lang="en-US" baseline="0" dirty="0" err="1"/>
              <a:t>intervensi</a:t>
            </a:r>
            <a:r>
              <a:rPr lang="en-US" baseline="0" dirty="0"/>
              <a:t> </a:t>
            </a:r>
            <a:r>
              <a:rPr lang="en-US" baseline="0" dirty="0" err="1"/>
              <a:t>layaknya</a:t>
            </a:r>
            <a:r>
              <a:rPr lang="en-US" baseline="0" dirty="0"/>
              <a:t> </a:t>
            </a:r>
            <a:r>
              <a:rPr lang="en-US" baseline="0" dirty="0" err="1"/>
              <a:t>dilakukan</a:t>
            </a:r>
            <a:r>
              <a:rPr lang="en-US" baseline="0" dirty="0"/>
              <a:t> </a:t>
            </a:r>
            <a:r>
              <a:rPr lang="en-US" baseline="0" dirty="0" err="1"/>
              <a:t>pada</a:t>
            </a:r>
            <a:r>
              <a:rPr lang="en-US" baseline="0" dirty="0"/>
              <a:t> C </a:t>
            </a:r>
            <a:r>
              <a:rPr lang="en-US" baseline="0" dirty="0" err="1"/>
              <a:t>dan</a:t>
            </a:r>
            <a:r>
              <a:rPr lang="en-US" baseline="0" dirty="0"/>
              <a:t> B </a:t>
            </a:r>
            <a:r>
              <a:rPr lang="en-US" baseline="0" dirty="0" err="1"/>
              <a:t>terlebih</a:t>
            </a:r>
            <a:r>
              <a:rPr lang="en-US" baseline="0" dirty="0"/>
              <a:t> </a:t>
            </a:r>
            <a:r>
              <a:rPr lang="en-US" baseline="0" dirty="0" err="1"/>
              <a:t>dahulu</a:t>
            </a:r>
            <a:r>
              <a:rPr lang="en-US" baseline="0" dirty="0"/>
              <a:t>)</a:t>
            </a:r>
          </a:p>
          <a:p>
            <a:endParaRPr lang="en-US" baseline="0" dirty="0"/>
          </a:p>
          <a:p>
            <a:r>
              <a:rPr lang="en-US" baseline="0" dirty="0" err="1"/>
              <a:t>Angka</a:t>
            </a:r>
            <a:r>
              <a:rPr lang="en-US" baseline="0" dirty="0"/>
              <a:t> yang </a:t>
            </a:r>
            <a:r>
              <a:rPr lang="en-US" baseline="0" dirty="0" err="1"/>
              <a:t>didapatkan</a:t>
            </a:r>
            <a:r>
              <a:rPr lang="en-US" baseline="0" dirty="0"/>
              <a:t> </a:t>
            </a:r>
            <a:r>
              <a:rPr lang="en-US" baseline="0" dirty="0" err="1"/>
              <a:t>juga</a:t>
            </a:r>
            <a:r>
              <a:rPr lang="en-US" baseline="0" dirty="0"/>
              <a:t> </a:t>
            </a:r>
            <a:r>
              <a:rPr lang="en-US" baseline="0" dirty="0" err="1"/>
              <a:t>tidak</a:t>
            </a:r>
            <a:r>
              <a:rPr lang="en-US" baseline="0" dirty="0"/>
              <a:t> </a:t>
            </a:r>
            <a:r>
              <a:rPr lang="en-US" baseline="0" dirty="0" err="1"/>
              <a:t>menggambarkan</a:t>
            </a:r>
            <a:r>
              <a:rPr lang="en-US" baseline="0" dirty="0"/>
              <a:t> </a:t>
            </a:r>
            <a:r>
              <a:rPr lang="en-US" baseline="0" dirty="0" err="1"/>
              <a:t>kondisi</a:t>
            </a:r>
            <a:r>
              <a:rPr lang="en-US" baseline="0" dirty="0"/>
              <a:t> </a:t>
            </a:r>
            <a:r>
              <a:rPr lang="en-US" baseline="0" dirty="0" err="1"/>
              <a:t>bila</a:t>
            </a:r>
            <a:r>
              <a:rPr lang="en-US" baseline="0" dirty="0"/>
              <a:t> </a:t>
            </a:r>
            <a:r>
              <a:rPr lang="en-US" baseline="0" dirty="0" err="1"/>
              <a:t>tidak</a:t>
            </a:r>
            <a:r>
              <a:rPr lang="en-US" baseline="0" dirty="0"/>
              <a:t> </a:t>
            </a:r>
            <a:r>
              <a:rPr lang="en-US" baseline="0" dirty="0" err="1"/>
              <a:t>dibandingkan</a:t>
            </a:r>
            <a:r>
              <a:rPr lang="en-US" baseline="0" dirty="0"/>
              <a:t> </a:t>
            </a:r>
            <a:r>
              <a:rPr lang="en-US" baseline="0" dirty="0" err="1"/>
              <a:t>relatif</a:t>
            </a:r>
            <a:r>
              <a:rPr lang="en-US" baseline="0" dirty="0"/>
              <a:t> </a:t>
            </a:r>
            <a:r>
              <a:rPr lang="en-US" baseline="0" dirty="0" err="1"/>
              <a:t>dengan</a:t>
            </a:r>
            <a:r>
              <a:rPr lang="en-US" baseline="0" dirty="0"/>
              <a:t> </a:t>
            </a:r>
            <a:r>
              <a:rPr lang="en-US" baseline="0" dirty="0" err="1"/>
              <a:t>nilai</a:t>
            </a:r>
            <a:r>
              <a:rPr lang="en-US" baseline="0" dirty="0"/>
              <a:t> </a:t>
            </a:r>
            <a:r>
              <a:rPr lang="en-US" baseline="0" dirty="0" err="1"/>
              <a:t>maksimalnya</a:t>
            </a:r>
            <a:r>
              <a:rPr lang="en-US" baseline="0" dirty="0"/>
              <a:t>. </a:t>
            </a:r>
            <a:r>
              <a:rPr lang="en-US" baseline="0" dirty="0" err="1"/>
              <a:t>Lembaga</a:t>
            </a:r>
            <a:r>
              <a:rPr lang="en-US" baseline="0" dirty="0"/>
              <a:t> X </a:t>
            </a:r>
            <a:r>
              <a:rPr lang="en-US" baseline="0" dirty="0" err="1"/>
              <a:t>dengan</a:t>
            </a:r>
            <a:r>
              <a:rPr lang="en-US" baseline="0" dirty="0"/>
              <a:t> </a:t>
            </a:r>
            <a:r>
              <a:rPr lang="en-US" baseline="0" dirty="0" err="1"/>
              <a:t>skor</a:t>
            </a:r>
            <a:r>
              <a:rPr lang="en-US" baseline="0" dirty="0"/>
              <a:t> 0,3 di </a:t>
            </a:r>
            <a:r>
              <a:rPr lang="en-US" baseline="0" dirty="0" err="1"/>
              <a:t>Faktor</a:t>
            </a:r>
            <a:r>
              <a:rPr lang="en-US" baseline="0" dirty="0"/>
              <a:t> A </a:t>
            </a:r>
            <a:r>
              <a:rPr lang="en-US" baseline="0" dirty="0" err="1"/>
              <a:t>selagi</a:t>
            </a:r>
            <a:r>
              <a:rPr lang="en-US" baseline="0" dirty="0"/>
              <a:t> </a:t>
            </a:r>
            <a:r>
              <a:rPr lang="en-US" baseline="0" dirty="0" err="1"/>
              <a:t>Lembaga</a:t>
            </a:r>
            <a:r>
              <a:rPr lang="en-US" baseline="0" dirty="0"/>
              <a:t> Y </a:t>
            </a:r>
            <a:r>
              <a:rPr lang="en-US" baseline="0" dirty="0" err="1"/>
              <a:t>dengan</a:t>
            </a:r>
            <a:r>
              <a:rPr lang="en-US" baseline="0" dirty="0"/>
              <a:t> </a:t>
            </a:r>
            <a:r>
              <a:rPr lang="en-US" baseline="0" dirty="0" err="1"/>
              <a:t>skor</a:t>
            </a:r>
            <a:r>
              <a:rPr lang="en-US" baseline="0" dirty="0"/>
              <a:t> 0,15 di </a:t>
            </a:r>
            <a:r>
              <a:rPr lang="en-US" baseline="0" dirty="0" err="1"/>
              <a:t>faktor</a:t>
            </a:r>
            <a:r>
              <a:rPr lang="en-US" baseline="0" dirty="0"/>
              <a:t> yang </a:t>
            </a:r>
            <a:r>
              <a:rPr lang="en-US" baseline="0" dirty="0" err="1"/>
              <a:t>sama</a:t>
            </a:r>
            <a:r>
              <a:rPr lang="en-US" baseline="0" dirty="0"/>
              <a:t>, </a:t>
            </a:r>
            <a:r>
              <a:rPr lang="en-US" baseline="0" dirty="0" err="1"/>
              <a:t>jelas</a:t>
            </a:r>
            <a:r>
              <a:rPr lang="en-US" baseline="0" dirty="0"/>
              <a:t> </a:t>
            </a:r>
            <a:r>
              <a:rPr lang="en-US" baseline="0" dirty="0" err="1"/>
              <a:t>menunjukkan</a:t>
            </a:r>
            <a:r>
              <a:rPr lang="en-US" baseline="0" dirty="0"/>
              <a:t> </a:t>
            </a:r>
            <a:r>
              <a:rPr lang="en-US" baseline="0" dirty="0" err="1"/>
              <a:t>Lembaga</a:t>
            </a:r>
            <a:r>
              <a:rPr lang="en-US" baseline="0" dirty="0"/>
              <a:t> X </a:t>
            </a:r>
            <a:r>
              <a:rPr lang="en-US" baseline="0" dirty="0" err="1"/>
              <a:t>lebih</a:t>
            </a:r>
            <a:r>
              <a:rPr lang="en-US" baseline="0" dirty="0"/>
              <a:t> </a:t>
            </a:r>
            <a:r>
              <a:rPr lang="en-US" baseline="0" dirty="0" err="1"/>
              <a:t>baik</a:t>
            </a:r>
            <a:r>
              <a:rPr lang="en-US" baseline="0" dirty="0"/>
              <a:t> di </a:t>
            </a:r>
            <a:r>
              <a:rPr lang="en-US" baseline="0" dirty="0" err="1"/>
              <a:t>faktor</a:t>
            </a:r>
            <a:r>
              <a:rPr lang="en-US" baseline="0" dirty="0"/>
              <a:t> </a:t>
            </a:r>
            <a:r>
              <a:rPr lang="en-US" baseline="0" dirty="0" err="1"/>
              <a:t>tersebut</a:t>
            </a:r>
            <a:r>
              <a:rPr lang="en-US" baseline="0" dirty="0"/>
              <a:t>. </a:t>
            </a:r>
            <a:r>
              <a:rPr lang="en-US" baseline="0" dirty="0" err="1"/>
              <a:t>Namun</a:t>
            </a:r>
            <a:r>
              <a:rPr lang="en-US" baseline="0" dirty="0"/>
              <a:t> </a:t>
            </a:r>
            <a:r>
              <a:rPr lang="en-US" baseline="0" dirty="0" err="1"/>
              <a:t>ketika</a:t>
            </a:r>
            <a:r>
              <a:rPr lang="en-US" baseline="0" dirty="0"/>
              <a:t> </a:t>
            </a:r>
            <a:r>
              <a:rPr lang="en-US" baseline="0" dirty="0" err="1"/>
              <a:t>nilai</a:t>
            </a:r>
            <a:r>
              <a:rPr lang="en-US" baseline="0" dirty="0"/>
              <a:t> </a:t>
            </a:r>
            <a:r>
              <a:rPr lang="en-US" baseline="0" dirty="0" err="1"/>
              <a:t>maksimal</a:t>
            </a:r>
            <a:r>
              <a:rPr lang="en-US" baseline="0" dirty="0"/>
              <a:t> </a:t>
            </a:r>
            <a:r>
              <a:rPr lang="en-US" baseline="0" dirty="0" err="1"/>
              <a:t>dari</a:t>
            </a:r>
            <a:r>
              <a:rPr lang="en-US" baseline="0" dirty="0"/>
              <a:t> </a:t>
            </a:r>
            <a:r>
              <a:rPr lang="en-US" baseline="0" dirty="0" err="1"/>
              <a:t>Faktor</a:t>
            </a:r>
            <a:r>
              <a:rPr lang="en-US" baseline="0" dirty="0"/>
              <a:t> A </a:t>
            </a:r>
            <a:r>
              <a:rPr lang="en-US" baseline="0" dirty="0" err="1"/>
              <a:t>adalah</a:t>
            </a:r>
            <a:r>
              <a:rPr lang="en-US" baseline="0" dirty="0"/>
              <a:t> 0,6 </a:t>
            </a:r>
            <a:r>
              <a:rPr lang="en-US" baseline="0" dirty="0" err="1"/>
              <a:t>menunjukkan</a:t>
            </a:r>
            <a:r>
              <a:rPr lang="en-US" baseline="0" dirty="0"/>
              <a:t> </a:t>
            </a:r>
            <a:r>
              <a:rPr lang="en-US" baseline="0" dirty="0" err="1"/>
              <a:t>bahwa</a:t>
            </a:r>
            <a:r>
              <a:rPr lang="en-US" baseline="0" dirty="0"/>
              <a:t> </a:t>
            </a:r>
            <a:r>
              <a:rPr lang="en-US" baseline="0" dirty="0" err="1"/>
              <a:t>nilai</a:t>
            </a:r>
            <a:r>
              <a:rPr lang="en-US" baseline="0" dirty="0"/>
              <a:t> </a:t>
            </a:r>
            <a:r>
              <a:rPr lang="en-US" baseline="0" dirty="0" err="1"/>
              <a:t>Lembaga</a:t>
            </a:r>
            <a:r>
              <a:rPr lang="en-US" baseline="0" dirty="0"/>
              <a:t> X </a:t>
            </a:r>
            <a:r>
              <a:rPr lang="en-US" baseline="0" dirty="0" err="1"/>
              <a:t>masih</a:t>
            </a:r>
            <a:r>
              <a:rPr lang="en-US" baseline="0" dirty="0"/>
              <a:t> </a:t>
            </a:r>
            <a:r>
              <a:rPr lang="en-US" baseline="0" dirty="0" err="1"/>
              <a:t>belum</a:t>
            </a:r>
            <a:r>
              <a:rPr lang="en-US" baseline="0" dirty="0"/>
              <a:t> </a:t>
            </a:r>
            <a:r>
              <a:rPr lang="en-US" baseline="0" dirty="0" err="1"/>
              <a:t>mencapai</a:t>
            </a:r>
            <a:r>
              <a:rPr lang="en-US" baseline="0" dirty="0"/>
              <a:t> </a:t>
            </a:r>
            <a:r>
              <a:rPr lang="en-US" baseline="0" dirty="0" err="1"/>
              <a:t>kondisi</a:t>
            </a:r>
            <a:r>
              <a:rPr lang="en-US" baseline="0" dirty="0"/>
              <a:t> optimal</a:t>
            </a:r>
          </a:p>
          <a:p>
            <a:endParaRPr lang="en-US" baseline="0" dirty="0"/>
          </a:p>
          <a:p>
            <a:endParaRPr lang="en-US" baseline="0" dirty="0"/>
          </a:p>
          <a:p>
            <a:endParaRPr lang="en-US" baseline="0" dirty="0"/>
          </a:p>
          <a:p>
            <a:endParaRPr lang="en-US" baseline="0" dirty="0"/>
          </a:p>
          <a:p>
            <a:endParaRPr lang="en-US" baseline="0" dirty="0"/>
          </a:p>
          <a:p>
            <a:r>
              <a:rPr lang="en-US" baseline="0" dirty="0"/>
              <a:t>The question would be, how does one present and solve such dilemma in a concise and precise manner? </a:t>
            </a:r>
          </a:p>
          <a:p>
            <a:r>
              <a:rPr lang="en-US" baseline="0" dirty="0"/>
              <a:t>…I’m getting real rusty here, good grief. Truth be told, maybe I’m never that sharp to begin with</a:t>
            </a:r>
          </a:p>
        </p:txBody>
      </p:sp>
      <p:sp>
        <p:nvSpPr>
          <p:cNvPr id="4" name="Slide Number Placeholder 3"/>
          <p:cNvSpPr>
            <a:spLocks noGrp="1"/>
          </p:cNvSpPr>
          <p:nvPr>
            <p:ph type="sldNum" sz="quarter" idx="10"/>
          </p:nvPr>
        </p:nvSpPr>
        <p:spPr/>
        <p:txBody>
          <a:bodyPr/>
          <a:lstStyle/>
          <a:p>
            <a:fld id="{A9C2EBBD-8A6E-4F69-86F1-EE989BF59C0A}" type="slidenum">
              <a:rPr lang="en-US" smtClean="0"/>
              <a:t>22</a:t>
            </a:fld>
            <a:endParaRPr lang="en-US"/>
          </a:p>
        </p:txBody>
      </p:sp>
    </p:spTree>
    <p:extLst>
      <p:ext uri="{BB962C8B-B14F-4D97-AF65-F5344CB8AC3E}">
        <p14:creationId xmlns:p14="http://schemas.microsoft.com/office/powerpoint/2010/main" val="14407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52316"/>
            <a:ext cx="9013372" cy="501915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2400300"/>
            <a:ext cx="6400800" cy="120015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42CC125-E1B2-4E3E-98BA-9911E433426E}" type="datetimeFigureOut">
              <a:rPr lang="en-US" smtClean="0"/>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580BAA0-1624-45C5-8076-BE8379ADD2E4}" type="slidenum">
              <a:rPr lang="en-US" smtClean="0"/>
              <a:t>‹#›</a:t>
            </a:fld>
            <a:endParaRPr lang="en-US"/>
          </a:p>
        </p:txBody>
      </p:sp>
      <p:sp>
        <p:nvSpPr>
          <p:cNvPr id="7" name="Rectangle 6"/>
          <p:cNvSpPr/>
          <p:nvPr/>
        </p:nvSpPr>
        <p:spPr>
          <a:xfrm>
            <a:off x="62932" y="1086978"/>
            <a:ext cx="9021537" cy="1145512"/>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2" y="1047540"/>
            <a:ext cx="9021537" cy="90435"/>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2" y="2232487"/>
            <a:ext cx="9021537" cy="82899"/>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129448"/>
            <a:ext cx="8229600" cy="1102519"/>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2CC125-E1B2-4E3E-98BA-9911E433426E}"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0BAA0-1624-45C5-8076-BE8379ADD2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11680" cy="4388644"/>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05980"/>
            <a:ext cx="5562600" cy="438864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2CC125-E1B2-4E3E-98BA-9911E433426E}"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0BAA0-1624-45C5-8076-BE8379ADD2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642CC125-E1B2-4E3E-98BA-9911E433426E}"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0BAA0-1624-45C5-8076-BE8379ADD2E4}" type="slidenum">
              <a:rPr lang="en-US" smtClean="0"/>
              <a:t>‹#›</a:t>
            </a:fld>
            <a:endParaRPr lang="en-US"/>
          </a:p>
        </p:txBody>
      </p:sp>
      <p:sp>
        <p:nvSpPr>
          <p:cNvPr id="8" name="Content Placeholder 7"/>
          <p:cNvSpPr>
            <a:spLocks noGrp="1"/>
          </p:cNvSpPr>
          <p:nvPr>
            <p:ph sz="quarter" idx="1"/>
          </p:nvPr>
        </p:nvSpPr>
        <p:spPr>
          <a:xfrm>
            <a:off x="914400" y="1085850"/>
            <a:ext cx="777240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52316"/>
            <a:ext cx="9013372" cy="501915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714376"/>
            <a:ext cx="7772400" cy="1021556"/>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1910953"/>
            <a:ext cx="7772400" cy="1003697"/>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42CC125-E1B2-4E3E-98BA-9911E433426E}" type="datetimeFigureOut">
              <a:rPr lang="en-US" smtClean="0"/>
              <a:t>3/13/2020</a:t>
            </a:fld>
            <a:endParaRPr lang="en-US"/>
          </a:p>
        </p:txBody>
      </p:sp>
      <p:sp>
        <p:nvSpPr>
          <p:cNvPr id="5" name="Footer Placeholder 4"/>
          <p:cNvSpPr>
            <a:spLocks noGrp="1"/>
          </p:cNvSpPr>
          <p:nvPr>
            <p:ph type="ftr" sz="quarter" idx="11"/>
          </p:nvPr>
        </p:nvSpPr>
        <p:spPr>
          <a:xfrm>
            <a:off x="800100" y="4629150"/>
            <a:ext cx="4000500" cy="342900"/>
          </a:xfrm>
        </p:spPr>
        <p:txBody>
          <a:bodyPr/>
          <a:lstStyle/>
          <a:p>
            <a:endParaRPr lang="en-US"/>
          </a:p>
        </p:txBody>
      </p:sp>
      <p:sp>
        <p:nvSpPr>
          <p:cNvPr id="7" name="Rectangle 6"/>
          <p:cNvSpPr/>
          <p:nvPr/>
        </p:nvSpPr>
        <p:spPr>
          <a:xfrm flipV="1">
            <a:off x="69413" y="1782623"/>
            <a:ext cx="9013515" cy="6858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1756107"/>
            <a:ext cx="9013781" cy="3428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1851660"/>
            <a:ext cx="9014621" cy="3429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4656582"/>
            <a:ext cx="457200" cy="342900"/>
          </a:xfrm>
        </p:spPr>
        <p:txBody>
          <a:bodyPr/>
          <a:lstStyle/>
          <a:p>
            <a:fld id="{0580BAA0-1624-45C5-8076-BE8379ADD2E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642CC125-E1B2-4E3E-98BA-9911E433426E}"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0BAA0-1624-45C5-8076-BE8379ADD2E4}" type="slidenum">
              <a:rPr lang="en-US" smtClean="0"/>
              <a:t>‹#›</a:t>
            </a:fld>
            <a:endParaRPr lang="en-US"/>
          </a:p>
        </p:txBody>
      </p:sp>
      <p:sp>
        <p:nvSpPr>
          <p:cNvPr id="9" name="Content Placeholder 8"/>
          <p:cNvSpPr>
            <a:spLocks noGrp="1"/>
          </p:cNvSpPr>
          <p:nvPr>
            <p:ph sz="quarter" idx="1"/>
          </p:nvPr>
        </p:nvSpPr>
        <p:spPr>
          <a:xfrm>
            <a:off x="914400" y="1085850"/>
            <a:ext cx="374904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085850"/>
            <a:ext cx="374904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04788"/>
            <a:ext cx="7772400" cy="85725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085850"/>
            <a:ext cx="3733800" cy="5715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085850"/>
            <a:ext cx="3733800" cy="5715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42CC125-E1B2-4E3E-98BA-9911E433426E}"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80BAA0-1624-45C5-8076-BE8379ADD2E4}" type="slidenum">
              <a:rPr lang="en-US" smtClean="0"/>
              <a:t>‹#›</a:t>
            </a:fld>
            <a:endParaRPr lang="en-US"/>
          </a:p>
        </p:txBody>
      </p:sp>
      <p:sp>
        <p:nvSpPr>
          <p:cNvPr id="11" name="Content Placeholder 10"/>
          <p:cNvSpPr>
            <a:spLocks noGrp="1"/>
          </p:cNvSpPr>
          <p:nvPr>
            <p:ph sz="half" idx="2"/>
          </p:nvPr>
        </p:nvSpPr>
        <p:spPr>
          <a:xfrm>
            <a:off x="914400" y="1685925"/>
            <a:ext cx="3733800" cy="29146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1685925"/>
            <a:ext cx="3733800" cy="29146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42CC125-E1B2-4E3E-98BA-9911E433426E}"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80BAA0-1624-45C5-8076-BE8379ADD2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CC125-E1B2-4E3E-98BA-9911E433426E}"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80BAA0-1624-45C5-8076-BE8379ADD2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52316"/>
            <a:ext cx="9013372" cy="50200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04788"/>
            <a:ext cx="7772400" cy="85725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200150"/>
            <a:ext cx="1905000" cy="337185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42CC125-E1B2-4E3E-98BA-9911E433426E}"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0BAA0-1624-45C5-8076-BE8379ADD2E4}" type="slidenum">
              <a:rPr lang="en-US" smtClean="0"/>
              <a:t>‹#›</a:t>
            </a:fld>
            <a:endParaRPr lang="en-US"/>
          </a:p>
        </p:txBody>
      </p:sp>
      <p:sp>
        <p:nvSpPr>
          <p:cNvPr id="11" name="Content Placeholder 10"/>
          <p:cNvSpPr>
            <a:spLocks noGrp="1"/>
          </p:cNvSpPr>
          <p:nvPr>
            <p:ph sz="quarter" idx="1"/>
          </p:nvPr>
        </p:nvSpPr>
        <p:spPr>
          <a:xfrm>
            <a:off x="2971800" y="1200150"/>
            <a:ext cx="5715000" cy="33718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675413"/>
            <a:ext cx="7315200" cy="391716"/>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4084369"/>
            <a:ext cx="7315200" cy="51435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42CC125-E1B2-4E3E-98BA-9911E433426E}" type="datetimeFigureOut">
              <a:rPr lang="en-US" smtClean="0"/>
              <a:t>3/13/2020</a:t>
            </a:fld>
            <a:endParaRPr lang="en-US"/>
          </a:p>
        </p:txBody>
      </p:sp>
      <p:sp>
        <p:nvSpPr>
          <p:cNvPr id="6" name="Footer Placeholder 5"/>
          <p:cNvSpPr>
            <a:spLocks noGrp="1"/>
          </p:cNvSpPr>
          <p:nvPr>
            <p:ph type="ftr" sz="quarter" idx="11"/>
          </p:nvPr>
        </p:nvSpPr>
        <p:spPr>
          <a:xfrm>
            <a:off x="914400" y="4629150"/>
            <a:ext cx="3886200" cy="342900"/>
          </a:xfrm>
        </p:spPr>
        <p:txBody>
          <a:bodyPr/>
          <a:lstStyle/>
          <a:p>
            <a:endParaRPr lang="en-US"/>
          </a:p>
        </p:txBody>
      </p:sp>
      <p:sp>
        <p:nvSpPr>
          <p:cNvPr id="7" name="Slide Number Placeholder 6"/>
          <p:cNvSpPr>
            <a:spLocks noGrp="1"/>
          </p:cNvSpPr>
          <p:nvPr>
            <p:ph type="sldNum" sz="quarter" idx="12"/>
          </p:nvPr>
        </p:nvSpPr>
        <p:spPr>
          <a:xfrm>
            <a:off x="146304" y="4656582"/>
            <a:ext cx="457200" cy="342900"/>
          </a:xfrm>
        </p:spPr>
        <p:txBody>
          <a:bodyPr/>
          <a:lstStyle/>
          <a:p>
            <a:fld id="{0580BAA0-1624-45C5-8076-BE8379ADD2E4}" type="slidenum">
              <a:rPr lang="en-US" smtClean="0"/>
              <a:t>‹#›</a:t>
            </a:fld>
            <a:endParaRPr lang="en-US"/>
          </a:p>
        </p:txBody>
      </p:sp>
      <p:sp>
        <p:nvSpPr>
          <p:cNvPr id="11" name="Rectangle 10"/>
          <p:cNvSpPr/>
          <p:nvPr/>
        </p:nvSpPr>
        <p:spPr>
          <a:xfrm flipV="1">
            <a:off x="68307" y="3512666"/>
            <a:ext cx="9006840" cy="6858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9" y="3487856"/>
            <a:ext cx="9006639" cy="3428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1" y="3579919"/>
            <a:ext cx="9006637" cy="3660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9" y="50006"/>
            <a:ext cx="9001873" cy="3436144"/>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52316"/>
            <a:ext cx="9013372" cy="50200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05978"/>
            <a:ext cx="7772400" cy="85725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085850"/>
            <a:ext cx="7772400" cy="3429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4643437"/>
            <a:ext cx="2476500" cy="357188"/>
          </a:xfrm>
          <a:prstGeom prst="rect">
            <a:avLst/>
          </a:prstGeom>
        </p:spPr>
        <p:txBody>
          <a:bodyPr anchor="ctr" anchorCtr="0"/>
          <a:lstStyle>
            <a:lvl1pPr algn="r" eaLnBrk="1" latinLnBrk="0" hangingPunct="1">
              <a:defRPr kumimoji="0" sz="1400">
                <a:solidFill>
                  <a:schemeClr val="tx2"/>
                </a:solidFill>
              </a:defRPr>
            </a:lvl1pPr>
          </a:lstStyle>
          <a:p>
            <a:fld id="{642CC125-E1B2-4E3E-98BA-9911E433426E}" type="datetimeFigureOut">
              <a:rPr lang="en-US" smtClean="0"/>
              <a:t>3/13/2020</a:t>
            </a:fld>
            <a:endParaRPr lang="en-US"/>
          </a:p>
        </p:txBody>
      </p:sp>
      <p:sp>
        <p:nvSpPr>
          <p:cNvPr id="3" name="Footer Placeholder 2"/>
          <p:cNvSpPr>
            <a:spLocks noGrp="1"/>
          </p:cNvSpPr>
          <p:nvPr>
            <p:ph type="ftr" sz="quarter" idx="3"/>
          </p:nvPr>
        </p:nvSpPr>
        <p:spPr>
          <a:xfrm>
            <a:off x="914400" y="4629150"/>
            <a:ext cx="3962400" cy="3429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4657725"/>
            <a:ext cx="457200" cy="3429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580BAA0-1624-45C5-8076-BE8379ADD2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590550"/>
            <a:ext cx="7924800" cy="4191000"/>
          </a:xfrm>
        </p:spPr>
        <p:txBody>
          <a:bodyPr>
            <a:normAutofit fontScale="32500" lnSpcReduction="20000"/>
          </a:bodyPr>
          <a:lstStyle/>
          <a:p>
            <a:pPr marL="0" indent="0" algn="ctr">
              <a:buNone/>
            </a:pPr>
            <a:endParaRPr lang="en-US" sz="3800" dirty="0"/>
          </a:p>
          <a:p>
            <a:pPr marL="0" indent="0" algn="ctr">
              <a:buNone/>
            </a:pPr>
            <a:r>
              <a:rPr lang="en-US" sz="7000" dirty="0" err="1"/>
              <a:t>Inovasi</a:t>
            </a:r>
            <a:r>
              <a:rPr lang="en-US" sz="7000" dirty="0"/>
              <a:t> </a:t>
            </a:r>
            <a:r>
              <a:rPr lang="en-US" sz="7000" dirty="0" err="1"/>
              <a:t>Penanganan</a:t>
            </a:r>
            <a:r>
              <a:rPr lang="en-US" sz="7000" dirty="0"/>
              <a:t> </a:t>
            </a:r>
            <a:r>
              <a:rPr lang="en-US" sz="7000" dirty="0" err="1"/>
              <a:t>dan</a:t>
            </a:r>
            <a:r>
              <a:rPr lang="en-US" sz="7000" dirty="0"/>
              <a:t> </a:t>
            </a:r>
            <a:r>
              <a:rPr lang="en-US" sz="7000" dirty="0" err="1"/>
              <a:t>Kelembagaan</a:t>
            </a:r>
            <a:r>
              <a:rPr lang="en-US" sz="7000" dirty="0"/>
              <a:t> </a:t>
            </a:r>
            <a:r>
              <a:rPr lang="en-US" sz="7000" dirty="0" err="1"/>
              <a:t>Infrastruktur</a:t>
            </a:r>
            <a:endParaRPr lang="en-US" sz="7000" dirty="0"/>
          </a:p>
          <a:p>
            <a:pPr marL="0" indent="0" algn="ctr">
              <a:buNone/>
            </a:pPr>
            <a:endParaRPr lang="en-US" sz="7000"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900" dirty="0"/>
              <a:t>Dr. Miming </a:t>
            </a:r>
            <a:r>
              <a:rPr lang="en-US" sz="4900" dirty="0" err="1"/>
              <a:t>Miharja</a:t>
            </a:r>
            <a:endParaRPr lang="en-US" sz="4900" dirty="0"/>
          </a:p>
          <a:p>
            <a:pPr marL="0" indent="0" algn="ctr">
              <a:buNone/>
            </a:pPr>
            <a:r>
              <a:rPr lang="en-US" sz="4300" dirty="0" err="1"/>
              <a:t>Sekolah</a:t>
            </a:r>
            <a:r>
              <a:rPr lang="en-US" sz="4300" dirty="0"/>
              <a:t> </a:t>
            </a:r>
            <a:r>
              <a:rPr lang="en-US" sz="4300" dirty="0" err="1"/>
              <a:t>Arsitektur</a:t>
            </a:r>
            <a:r>
              <a:rPr lang="en-US" sz="4300" dirty="0"/>
              <a:t>, </a:t>
            </a:r>
            <a:r>
              <a:rPr lang="en-US" sz="4300" dirty="0" err="1"/>
              <a:t>Perencanaan</a:t>
            </a:r>
            <a:r>
              <a:rPr lang="en-US" sz="4300" dirty="0"/>
              <a:t>, </a:t>
            </a:r>
            <a:r>
              <a:rPr lang="en-US" sz="4300" dirty="0" err="1"/>
              <a:t>dan</a:t>
            </a:r>
            <a:r>
              <a:rPr lang="en-US" sz="4300" dirty="0"/>
              <a:t> </a:t>
            </a:r>
            <a:r>
              <a:rPr lang="en-US" sz="4300" dirty="0" err="1"/>
              <a:t>Pengembangan</a:t>
            </a:r>
            <a:r>
              <a:rPr lang="en-US" sz="4300" dirty="0"/>
              <a:t> </a:t>
            </a:r>
            <a:r>
              <a:rPr lang="en-US" sz="4300" dirty="0" err="1"/>
              <a:t>Kebijakan</a:t>
            </a:r>
            <a:r>
              <a:rPr lang="en-US" sz="4300" dirty="0"/>
              <a:t> </a:t>
            </a:r>
          </a:p>
          <a:p>
            <a:pPr marL="0" indent="0" algn="ctr">
              <a:buNone/>
            </a:pPr>
            <a:r>
              <a:rPr lang="en-US" sz="4300" dirty="0" err="1"/>
              <a:t>Institut</a:t>
            </a:r>
            <a:r>
              <a:rPr lang="en-US" sz="4300" dirty="0"/>
              <a:t> </a:t>
            </a:r>
            <a:r>
              <a:rPr lang="en-US" sz="4300" dirty="0" err="1"/>
              <a:t>Teknologi</a:t>
            </a:r>
            <a:r>
              <a:rPr lang="en-US" sz="4300" dirty="0"/>
              <a:t> Bandung</a:t>
            </a:r>
          </a:p>
          <a:p>
            <a:pPr marL="0" indent="0" algn="ctr">
              <a:buNone/>
            </a:pPr>
            <a:endParaRPr lang="en-US" sz="3300" dirty="0"/>
          </a:p>
          <a:p>
            <a:pPr marL="0" indent="0" algn="ctr">
              <a:buNone/>
            </a:pPr>
            <a:endParaRPr lang="en-US" sz="3300" dirty="0"/>
          </a:p>
          <a:p>
            <a:pPr marL="0" indent="0" algn="ctr">
              <a:buNone/>
            </a:pPr>
            <a:endParaRPr lang="en-US" sz="3300" dirty="0"/>
          </a:p>
          <a:p>
            <a:pPr marL="0" indent="0" algn="ctr">
              <a:buNone/>
            </a:pPr>
            <a:r>
              <a:rPr lang="en-US" sz="4900" dirty="0"/>
              <a:t>In House Training</a:t>
            </a:r>
          </a:p>
          <a:p>
            <a:pPr marL="0" indent="0" algn="ctr">
              <a:buNone/>
            </a:pPr>
            <a:r>
              <a:rPr lang="en-US" sz="4300" dirty="0" err="1"/>
              <a:t>Badan</a:t>
            </a:r>
            <a:r>
              <a:rPr lang="en-US" sz="4300" dirty="0"/>
              <a:t> </a:t>
            </a:r>
            <a:r>
              <a:rPr lang="en-US" sz="4300" dirty="0" err="1"/>
              <a:t>Perencanaan</a:t>
            </a:r>
            <a:r>
              <a:rPr lang="en-US" sz="4300" dirty="0"/>
              <a:t> Pembangunan Daerah</a:t>
            </a:r>
          </a:p>
          <a:p>
            <a:pPr marL="0" indent="0" algn="ctr">
              <a:buNone/>
            </a:pPr>
            <a:r>
              <a:rPr lang="en-US" sz="4300" dirty="0" err="1"/>
              <a:t>Propinsi</a:t>
            </a:r>
            <a:r>
              <a:rPr lang="en-US" sz="4300" dirty="0"/>
              <a:t> </a:t>
            </a:r>
            <a:r>
              <a:rPr lang="en-US" sz="4300" dirty="0" err="1"/>
              <a:t>Jawa</a:t>
            </a:r>
            <a:r>
              <a:rPr lang="en-US" sz="4300" dirty="0"/>
              <a:t> Barat</a:t>
            </a:r>
          </a:p>
          <a:p>
            <a:pPr marL="0" indent="0" algn="ctr">
              <a:buNone/>
            </a:pPr>
            <a:r>
              <a:rPr lang="en-US" sz="4300" dirty="0"/>
              <a:t>13 </a:t>
            </a:r>
            <a:r>
              <a:rPr lang="en-US" sz="4300" dirty="0" err="1"/>
              <a:t>Maret</a:t>
            </a:r>
            <a:r>
              <a:rPr lang="en-US" sz="4300" dirty="0"/>
              <a:t> 2020</a:t>
            </a:r>
          </a:p>
        </p:txBody>
      </p:sp>
    </p:spTree>
    <p:extLst>
      <p:ext uri="{BB962C8B-B14F-4D97-AF65-F5344CB8AC3E}">
        <p14:creationId xmlns:p14="http://schemas.microsoft.com/office/powerpoint/2010/main" val="204911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a:t>Kasus-1:</a:t>
            </a:r>
          </a:p>
          <a:p>
            <a:pPr marL="0" indent="0">
              <a:buNone/>
            </a:pPr>
            <a:endParaRPr lang="en-US" dirty="0"/>
          </a:p>
          <a:p>
            <a:pPr marL="0" indent="0">
              <a:buNone/>
            </a:pPr>
            <a:r>
              <a:rPr lang="en-US" dirty="0" err="1"/>
              <a:t>Kelembagaan</a:t>
            </a:r>
            <a:r>
              <a:rPr lang="en-US" dirty="0"/>
              <a:t> </a:t>
            </a:r>
            <a:r>
              <a:rPr lang="en-US" dirty="0" err="1"/>
              <a:t>dalam</a:t>
            </a:r>
            <a:r>
              <a:rPr lang="en-US" dirty="0"/>
              <a:t> </a:t>
            </a:r>
            <a:r>
              <a:rPr lang="en-US" dirty="0" err="1"/>
              <a:t>koordinasi</a:t>
            </a:r>
            <a:r>
              <a:rPr lang="en-US" dirty="0"/>
              <a:t> </a:t>
            </a:r>
            <a:r>
              <a:rPr lang="en-US" dirty="0" err="1"/>
              <a:t>perencanaan</a:t>
            </a:r>
            <a:r>
              <a:rPr lang="en-US" dirty="0"/>
              <a:t> </a:t>
            </a:r>
            <a:r>
              <a:rPr lang="en-US" dirty="0" err="1"/>
              <a:t>transportasi</a:t>
            </a:r>
            <a:r>
              <a:rPr lang="en-US" dirty="0"/>
              <a:t> Metropolitan Bandung</a:t>
            </a:r>
          </a:p>
        </p:txBody>
      </p:sp>
    </p:spTree>
    <p:extLst>
      <p:ext uri="{BB962C8B-B14F-4D97-AF65-F5344CB8AC3E}">
        <p14:creationId xmlns:p14="http://schemas.microsoft.com/office/powerpoint/2010/main" val="148352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219200" y="590550"/>
            <a:ext cx="6934200" cy="571500"/>
          </a:xfrm>
        </p:spPr>
        <p:txBody>
          <a:bodyPr>
            <a:noAutofit/>
          </a:bodyPr>
          <a:lstStyle/>
          <a:p>
            <a:pPr eaLnBrk="1" hangingPunct="1">
              <a:defRPr/>
            </a:pPr>
            <a:r>
              <a:rPr lang="nl-NL" altLang="en-US" sz="2000" dirty="0"/>
              <a:t>Q-</a:t>
            </a:r>
            <a:r>
              <a:rPr lang="nl-NL" altLang="en-US" sz="2000" dirty="0" err="1"/>
              <a:t>methodology</a:t>
            </a:r>
            <a:r>
              <a:rPr lang="nl-NL" altLang="en-US" sz="2000" dirty="0"/>
              <a:t> </a:t>
            </a:r>
            <a:r>
              <a:rPr lang="nl-NL" altLang="en-US" sz="2000" dirty="0" err="1"/>
              <a:t>result</a:t>
            </a:r>
            <a:r>
              <a:rPr lang="nl-NL" altLang="en-US" sz="2000" dirty="0"/>
              <a:t>: </a:t>
            </a:r>
            <a:r>
              <a:rPr lang="nl-NL" altLang="en-US" sz="2000" dirty="0" err="1"/>
              <a:t>four</a:t>
            </a:r>
            <a:r>
              <a:rPr lang="nl-NL" altLang="en-US" sz="2000" dirty="0"/>
              <a:t> </a:t>
            </a:r>
            <a:r>
              <a:rPr lang="nl-NL" altLang="en-US" sz="2000" dirty="0" err="1"/>
              <a:t>actor’s</a:t>
            </a:r>
            <a:r>
              <a:rPr lang="nl-NL" altLang="en-US" sz="2000" dirty="0"/>
              <a:t> </a:t>
            </a:r>
            <a:r>
              <a:rPr lang="nl-NL" altLang="en-US" sz="2000" dirty="0" err="1"/>
              <a:t>perception</a:t>
            </a:r>
            <a:r>
              <a:rPr lang="nl-NL" altLang="en-US" sz="2000" dirty="0"/>
              <a:t> systems (PS)</a:t>
            </a:r>
            <a:endParaRPr lang="en-US" altLang="en-US" sz="2000" dirty="0"/>
          </a:p>
        </p:txBody>
      </p:sp>
      <p:sp>
        <p:nvSpPr>
          <p:cNvPr id="180227" name="Rectangle 3"/>
          <p:cNvSpPr>
            <a:spLocks noGrp="1" noChangeArrowheads="1"/>
          </p:cNvSpPr>
          <p:nvPr>
            <p:ph type="body" idx="1"/>
          </p:nvPr>
        </p:nvSpPr>
        <p:spPr>
          <a:xfrm>
            <a:off x="1295400" y="1504950"/>
            <a:ext cx="6172200" cy="2819400"/>
          </a:xfrm>
        </p:spPr>
        <p:txBody>
          <a:bodyPr/>
          <a:lstStyle/>
          <a:p>
            <a:pPr marL="9525" indent="-9525" eaLnBrk="1" hangingPunct="1">
              <a:buFont typeface="Wingdings" charset="2"/>
              <a:buNone/>
              <a:defRPr/>
            </a:pPr>
            <a:r>
              <a:rPr lang="nl-NL" altLang="en-US" sz="1800" dirty="0"/>
              <a:t>2010:  </a:t>
            </a:r>
            <a:r>
              <a:rPr lang="nl-NL" altLang="en-US" sz="1800" dirty="0" err="1"/>
              <a:t>four</a:t>
            </a:r>
            <a:r>
              <a:rPr lang="nl-NL" altLang="en-US" sz="1800" dirty="0"/>
              <a:t> </a:t>
            </a:r>
            <a:r>
              <a:rPr lang="nl-NL" altLang="en-US" sz="1800" dirty="0" err="1"/>
              <a:t>actor’s</a:t>
            </a:r>
            <a:r>
              <a:rPr lang="nl-NL" altLang="en-US" sz="1800" dirty="0"/>
              <a:t> </a:t>
            </a:r>
            <a:r>
              <a:rPr lang="nl-NL" altLang="en-US" sz="1800" dirty="0" err="1"/>
              <a:t>perception</a:t>
            </a:r>
            <a:r>
              <a:rPr lang="nl-NL" altLang="en-US" sz="1800" dirty="0"/>
              <a:t> systems (PS) </a:t>
            </a:r>
            <a:r>
              <a:rPr lang="nl-NL" altLang="en-US" sz="1800" dirty="0" err="1"/>
              <a:t>which</a:t>
            </a:r>
            <a:r>
              <a:rPr lang="nl-NL" altLang="en-US" sz="1800" dirty="0"/>
              <a:t> </a:t>
            </a:r>
            <a:r>
              <a:rPr lang="nl-NL" altLang="en-US" sz="1800" dirty="0" err="1"/>
              <a:t>stimulate</a:t>
            </a:r>
            <a:r>
              <a:rPr lang="nl-NL" altLang="en-US" sz="1800" dirty="0"/>
              <a:t> </a:t>
            </a:r>
            <a:r>
              <a:rPr lang="nl-NL" altLang="en-US" sz="1800" dirty="0" err="1"/>
              <a:t>fragmented</a:t>
            </a:r>
            <a:r>
              <a:rPr lang="nl-NL" altLang="en-US" sz="1800" dirty="0"/>
              <a:t> </a:t>
            </a:r>
            <a:r>
              <a:rPr lang="nl-NL" altLang="en-US" sz="1800" dirty="0" err="1"/>
              <a:t>Metropolitan</a:t>
            </a:r>
            <a:r>
              <a:rPr lang="nl-NL" altLang="en-US" sz="1800" dirty="0"/>
              <a:t> Bandung Transportation Planning:</a:t>
            </a:r>
          </a:p>
          <a:p>
            <a:pPr eaLnBrk="1" hangingPunct="1">
              <a:buFont typeface="Wingdings" charset="2"/>
              <a:buNone/>
              <a:defRPr/>
            </a:pPr>
            <a:endParaRPr lang="nl-NL" altLang="en-US" sz="1800" dirty="0"/>
          </a:p>
          <a:p>
            <a:pPr eaLnBrk="1" hangingPunct="1">
              <a:buFont typeface="Wingdings" charset="2"/>
              <a:buNone/>
              <a:defRPr/>
            </a:pPr>
            <a:r>
              <a:rPr lang="en-US" altLang="en-US" sz="1800" dirty="0"/>
              <a:t>PS1: Legalistic and local government cultural aspect</a:t>
            </a:r>
          </a:p>
          <a:p>
            <a:pPr eaLnBrk="1" hangingPunct="1">
              <a:buFont typeface="Wingdings" charset="2"/>
              <a:buNone/>
              <a:defRPr/>
            </a:pPr>
            <a:r>
              <a:rPr lang="en-US" altLang="en-US" sz="1800" dirty="0"/>
              <a:t>PS2: Strengthening local government authority in land use planning</a:t>
            </a:r>
          </a:p>
          <a:p>
            <a:pPr eaLnBrk="1" hangingPunct="1">
              <a:buFont typeface="Wingdings" charset="2"/>
              <a:buNone/>
              <a:defRPr/>
            </a:pPr>
            <a:r>
              <a:rPr lang="en-US" altLang="en-US" sz="1800" dirty="0"/>
              <a:t>PS3: Pro supra regional institution</a:t>
            </a:r>
          </a:p>
          <a:p>
            <a:pPr eaLnBrk="1" hangingPunct="1">
              <a:buFont typeface="Wingdings" charset="2"/>
              <a:buNone/>
              <a:defRPr/>
            </a:pPr>
            <a:r>
              <a:rPr lang="en-US" altLang="en-US" sz="1800" dirty="0"/>
              <a:t>PS4: Socio-economic and political aspect</a:t>
            </a:r>
          </a:p>
          <a:p>
            <a:pPr eaLnBrk="1" hangingPunct="1">
              <a:buFont typeface="Wingdings" charset="2"/>
              <a:buNone/>
              <a:defRPr/>
            </a:pPr>
            <a:endParaRPr lang="en-US" altLang="en-US" sz="1500" i="1" dirty="0"/>
          </a:p>
        </p:txBody>
      </p:sp>
    </p:spTree>
    <p:extLst>
      <p:ext uri="{BB962C8B-B14F-4D97-AF65-F5344CB8AC3E}">
        <p14:creationId xmlns:p14="http://schemas.microsoft.com/office/powerpoint/2010/main" val="834925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914400" y="1085850"/>
            <a:ext cx="7391400" cy="3429000"/>
          </a:xfrm>
        </p:spPr>
        <p:txBody>
          <a:bodyPr>
            <a:normAutofit/>
          </a:bodyPr>
          <a:lstStyle/>
          <a:p>
            <a:pPr marL="0" indent="0">
              <a:buNone/>
            </a:pPr>
            <a:r>
              <a:rPr lang="nl-NL" altLang="en-US" sz="2000" dirty="0"/>
              <a:t>2018:  Five </a:t>
            </a:r>
            <a:r>
              <a:rPr lang="nl-NL" altLang="en-US" sz="2000" dirty="0" err="1"/>
              <a:t>actor’s</a:t>
            </a:r>
            <a:r>
              <a:rPr lang="nl-NL" altLang="en-US" sz="2000" dirty="0"/>
              <a:t> </a:t>
            </a:r>
            <a:r>
              <a:rPr lang="nl-NL" altLang="en-US" sz="2000" dirty="0" err="1"/>
              <a:t>perception</a:t>
            </a:r>
            <a:r>
              <a:rPr lang="nl-NL" altLang="en-US" sz="2000" dirty="0"/>
              <a:t> systems (PS) </a:t>
            </a:r>
            <a:r>
              <a:rPr lang="nl-NL" altLang="en-US" sz="2000" dirty="0" err="1"/>
              <a:t>which</a:t>
            </a:r>
            <a:r>
              <a:rPr lang="nl-NL" altLang="en-US" sz="2000" dirty="0"/>
              <a:t> </a:t>
            </a:r>
            <a:r>
              <a:rPr lang="nl-NL" altLang="en-US" sz="2000" dirty="0" err="1"/>
              <a:t>stimulate</a:t>
            </a:r>
            <a:r>
              <a:rPr lang="nl-NL" altLang="en-US" sz="2000" dirty="0"/>
              <a:t> </a:t>
            </a:r>
            <a:r>
              <a:rPr lang="nl-NL" altLang="en-US" sz="2000" dirty="0" err="1"/>
              <a:t>fragmented</a:t>
            </a:r>
            <a:r>
              <a:rPr lang="nl-NL" altLang="en-US" sz="2000" dirty="0"/>
              <a:t> </a:t>
            </a:r>
            <a:r>
              <a:rPr lang="nl-NL" altLang="en-US" sz="2000" dirty="0" err="1"/>
              <a:t>Metropolitan</a:t>
            </a:r>
            <a:r>
              <a:rPr lang="nl-NL" altLang="en-US" sz="2000" dirty="0"/>
              <a:t> Bandung Transportation Planning:</a:t>
            </a:r>
          </a:p>
          <a:p>
            <a:endParaRPr lang="en-US" sz="2000" dirty="0"/>
          </a:p>
          <a:p>
            <a:pPr marL="0" indent="0">
              <a:buNone/>
            </a:pPr>
            <a:r>
              <a:rPr lang="en-US" sz="2000" dirty="0"/>
              <a:t>PS 1: Supra Regional Institution Support</a:t>
            </a:r>
          </a:p>
          <a:p>
            <a:pPr marL="0" indent="0">
              <a:buNone/>
            </a:pPr>
            <a:r>
              <a:rPr lang="en-US" sz="2000" dirty="0"/>
              <a:t>PS 2: Socio-Economic and Political Aspect</a:t>
            </a:r>
          </a:p>
          <a:p>
            <a:pPr marL="0" indent="0">
              <a:buNone/>
            </a:pPr>
            <a:r>
              <a:rPr lang="en-US" sz="2000" dirty="0"/>
              <a:t>PS 3: Regional Development Priority</a:t>
            </a:r>
          </a:p>
          <a:p>
            <a:pPr marL="0" indent="0">
              <a:buNone/>
            </a:pPr>
            <a:r>
              <a:rPr lang="en-US" sz="2000" dirty="0"/>
              <a:t>PS 4: Private Sector Collaboration</a:t>
            </a:r>
          </a:p>
          <a:p>
            <a:pPr marL="0" indent="0">
              <a:buNone/>
            </a:pPr>
            <a:r>
              <a:rPr lang="en-US" sz="2000" dirty="0"/>
              <a:t>PS 5: Local Government Culture </a:t>
            </a:r>
          </a:p>
        </p:txBody>
      </p:sp>
    </p:spTree>
    <p:extLst>
      <p:ext uri="{BB962C8B-B14F-4D97-AF65-F5344CB8AC3E}">
        <p14:creationId xmlns:p14="http://schemas.microsoft.com/office/powerpoint/2010/main" val="2106531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2"/>
          <p:cNvPicPr>
            <a:picLocks noGrp="1" noChangeAspect="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1657350" y="742950"/>
            <a:ext cx="5886450" cy="4114800"/>
          </a:xfrm>
        </p:spPr>
      </p:pic>
      <p:sp>
        <p:nvSpPr>
          <p:cNvPr id="164867" name="Rectangle 3"/>
          <p:cNvSpPr>
            <a:spLocks noChangeArrowheads="1"/>
          </p:cNvSpPr>
          <p:nvPr/>
        </p:nvSpPr>
        <p:spPr bwMode="auto">
          <a:xfrm>
            <a:off x="1609725" y="295275"/>
            <a:ext cx="6000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lvl1pPr>
              <a:defRPr sz="4400">
                <a:solidFill>
                  <a:schemeClr val="tx1"/>
                </a:solidFill>
                <a:latin typeface="Arial" charset="0"/>
              </a:defRPr>
            </a:lvl1pPr>
            <a:lvl2pPr>
              <a:defRPr sz="4400">
                <a:solidFill>
                  <a:schemeClr val="tx1"/>
                </a:solidFill>
                <a:latin typeface="Arial" charset="0"/>
              </a:defRPr>
            </a:lvl2pPr>
            <a:lvl3pPr>
              <a:defRPr sz="4400">
                <a:solidFill>
                  <a:schemeClr val="tx1"/>
                </a:solidFill>
                <a:latin typeface="Arial" charset="0"/>
              </a:defRPr>
            </a:lvl3pPr>
            <a:lvl4pPr>
              <a:defRPr sz="4400">
                <a:solidFill>
                  <a:schemeClr val="tx1"/>
                </a:solidFill>
                <a:latin typeface="Arial" charset="0"/>
              </a:defRPr>
            </a:lvl4pPr>
            <a:lvl5pPr>
              <a:defRPr sz="4400">
                <a:solidFill>
                  <a:schemeClr val="tx1"/>
                </a:solidFill>
                <a:latin typeface="Arial" charset="0"/>
              </a:defRPr>
            </a:lvl5pPr>
            <a:lvl6pPr marL="457200" fontAlgn="base">
              <a:spcBef>
                <a:spcPct val="0"/>
              </a:spcBef>
              <a:spcAft>
                <a:spcPct val="0"/>
              </a:spcAft>
              <a:defRPr sz="4400">
                <a:solidFill>
                  <a:schemeClr val="tx1"/>
                </a:solidFill>
                <a:latin typeface="Arial" charset="0"/>
              </a:defRPr>
            </a:lvl6pPr>
            <a:lvl7pPr marL="914400" fontAlgn="base">
              <a:spcBef>
                <a:spcPct val="0"/>
              </a:spcBef>
              <a:spcAft>
                <a:spcPct val="0"/>
              </a:spcAft>
              <a:defRPr sz="4400">
                <a:solidFill>
                  <a:schemeClr val="tx1"/>
                </a:solidFill>
                <a:latin typeface="Arial" charset="0"/>
              </a:defRPr>
            </a:lvl7pPr>
            <a:lvl8pPr marL="1371600" fontAlgn="base">
              <a:spcBef>
                <a:spcPct val="0"/>
              </a:spcBef>
              <a:spcAft>
                <a:spcPct val="0"/>
              </a:spcAft>
              <a:defRPr sz="4400">
                <a:solidFill>
                  <a:schemeClr val="tx1"/>
                </a:solidFill>
                <a:latin typeface="Arial" charset="0"/>
              </a:defRPr>
            </a:lvl8pPr>
            <a:lvl9pPr marL="1828800" fontAlgn="base">
              <a:spcBef>
                <a:spcPct val="0"/>
              </a:spcBef>
              <a:spcAft>
                <a:spcPct val="0"/>
              </a:spcAft>
              <a:defRPr sz="4400">
                <a:solidFill>
                  <a:schemeClr val="tx1"/>
                </a:solidFill>
                <a:latin typeface="Arial" charset="0"/>
              </a:defRPr>
            </a:lvl9pPr>
          </a:lstStyle>
          <a:p>
            <a:pPr eaLnBrk="1" hangingPunct="1">
              <a:defRPr/>
            </a:pPr>
            <a:r>
              <a:rPr lang="nl-NL" altLang="en-US" sz="1200" dirty="0"/>
              <a:t>Bandung </a:t>
            </a:r>
            <a:r>
              <a:rPr lang="nl-NL" altLang="en-US" sz="1200" dirty="0" err="1"/>
              <a:t>Metropolitan</a:t>
            </a:r>
            <a:r>
              <a:rPr lang="nl-NL" altLang="en-US" sz="1200" dirty="0"/>
              <a:t> Area transport planning case: </a:t>
            </a:r>
            <a:r>
              <a:rPr lang="nl-NL" altLang="en-US" sz="1200" i="1" dirty="0"/>
              <a:t>summary of TC </a:t>
            </a:r>
            <a:r>
              <a:rPr lang="nl-NL" altLang="en-US" sz="1200" i="1" dirty="0" err="1"/>
              <a:t>elements</a:t>
            </a:r>
            <a:r>
              <a:rPr lang="nl-NL" altLang="en-US" sz="1200" i="1" dirty="0"/>
              <a:t> (2010)</a:t>
            </a:r>
            <a:endParaRPr lang="en-US" altLang="en-US" sz="1200" i="1" dirty="0"/>
          </a:p>
        </p:txBody>
      </p:sp>
    </p:spTree>
    <p:extLst>
      <p:ext uri="{BB962C8B-B14F-4D97-AF65-F5344CB8AC3E}">
        <p14:creationId xmlns:p14="http://schemas.microsoft.com/office/powerpoint/2010/main" val="1722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a:t>Kasus-2:</a:t>
            </a:r>
          </a:p>
          <a:p>
            <a:pPr marL="0" indent="0">
              <a:buNone/>
            </a:pPr>
            <a:endParaRPr lang="en-US" dirty="0"/>
          </a:p>
          <a:p>
            <a:pPr marL="0" indent="0">
              <a:buNone/>
            </a:pPr>
            <a:r>
              <a:rPr lang="en-US" dirty="0" err="1"/>
              <a:t>Kapasitas</a:t>
            </a:r>
            <a:r>
              <a:rPr lang="en-US" dirty="0"/>
              <a:t> </a:t>
            </a:r>
            <a:r>
              <a:rPr lang="en-US" dirty="0" err="1"/>
              <a:t>kelembagaan</a:t>
            </a:r>
            <a:r>
              <a:rPr lang="en-US" dirty="0"/>
              <a:t> </a:t>
            </a:r>
            <a:r>
              <a:rPr lang="en-US" dirty="0" err="1"/>
              <a:t>dalam</a:t>
            </a:r>
            <a:r>
              <a:rPr lang="en-US" dirty="0"/>
              <a:t> </a:t>
            </a:r>
            <a:r>
              <a:rPr lang="en-US" dirty="0" err="1"/>
              <a:t>pembangunan</a:t>
            </a:r>
            <a:r>
              <a:rPr lang="en-US" dirty="0"/>
              <a:t> </a:t>
            </a:r>
            <a:r>
              <a:rPr lang="en-US" dirty="0" err="1"/>
              <a:t>infrastruktur</a:t>
            </a:r>
            <a:r>
              <a:rPr lang="en-US" dirty="0"/>
              <a:t> Cable Car Kota Bandung </a:t>
            </a:r>
          </a:p>
        </p:txBody>
      </p:sp>
    </p:spTree>
    <p:extLst>
      <p:ext uri="{BB962C8B-B14F-4D97-AF65-F5344CB8AC3E}">
        <p14:creationId xmlns:p14="http://schemas.microsoft.com/office/powerpoint/2010/main" val="881269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a:off x="388006" y="590550"/>
            <a:ext cx="5759302" cy="3735292"/>
            <a:chOff x="457200" y="208058"/>
            <a:chExt cx="6934200" cy="4497292"/>
          </a:xfrm>
        </p:grpSpPr>
        <p:sp>
          <p:nvSpPr>
            <p:cNvPr id="7" name="Rectangle 6"/>
            <p:cNvSpPr/>
            <p:nvPr/>
          </p:nvSpPr>
          <p:spPr>
            <a:xfrm>
              <a:off x="1219200" y="219075"/>
              <a:ext cx="1676400" cy="304800"/>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i="1" dirty="0" err="1">
                  <a:latin typeface="Arial" pitchFamily="34" charset="0"/>
                  <a:cs typeface="Arial" pitchFamily="34" charset="0"/>
                </a:rPr>
                <a:t>Lingkungan</a:t>
              </a:r>
              <a:r>
                <a:rPr lang="en-US" sz="800" i="1" dirty="0">
                  <a:latin typeface="Arial" pitchFamily="34" charset="0"/>
                  <a:cs typeface="Arial" pitchFamily="34" charset="0"/>
                </a:rPr>
                <a:t> </a:t>
              </a:r>
              <a:r>
                <a:rPr lang="en-US" sz="800" i="1" dirty="0" err="1">
                  <a:latin typeface="Arial" pitchFamily="34" charset="0"/>
                  <a:cs typeface="Arial" pitchFamily="34" charset="0"/>
                </a:rPr>
                <a:t>Pendukung</a:t>
              </a:r>
              <a:endParaRPr lang="en-US" sz="800" i="1" dirty="0">
                <a:latin typeface="Arial" pitchFamily="34" charset="0"/>
                <a:cs typeface="Arial" pitchFamily="34" charset="0"/>
              </a:endParaRPr>
            </a:p>
          </p:txBody>
        </p:sp>
        <p:sp>
          <p:nvSpPr>
            <p:cNvPr id="8" name="Rectangle 7"/>
            <p:cNvSpPr/>
            <p:nvPr/>
          </p:nvSpPr>
          <p:spPr>
            <a:xfrm>
              <a:off x="1219200" y="1628775"/>
              <a:ext cx="1676400" cy="304800"/>
            </a:xfrm>
            <a:prstGeom prst="rect">
              <a:avLst/>
            </a:prstGeom>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i="1" dirty="0" err="1">
                  <a:latin typeface="Arial" pitchFamily="34" charset="0"/>
                  <a:cs typeface="Arial" pitchFamily="34" charset="0"/>
                </a:rPr>
                <a:t>Hubungan</a:t>
              </a:r>
              <a:r>
                <a:rPr lang="en-US" sz="800" i="1" dirty="0">
                  <a:latin typeface="Arial" pitchFamily="34" charset="0"/>
                  <a:cs typeface="Arial" pitchFamily="34" charset="0"/>
                </a:rPr>
                <a:t> </a:t>
              </a:r>
              <a:r>
                <a:rPr lang="en-US" sz="800" i="1" dirty="0" err="1">
                  <a:latin typeface="Arial" pitchFamily="34" charset="0"/>
                  <a:cs typeface="Arial" pitchFamily="34" charset="0"/>
                </a:rPr>
                <a:t>Kerja</a:t>
              </a:r>
              <a:r>
                <a:rPr lang="en-US" sz="800" i="1" dirty="0">
                  <a:latin typeface="Arial" pitchFamily="34" charset="0"/>
                  <a:cs typeface="Arial" pitchFamily="34" charset="0"/>
                </a:rPr>
                <a:t> </a:t>
              </a:r>
              <a:r>
                <a:rPr lang="en-US" sz="800" i="1" dirty="0" err="1">
                  <a:latin typeface="Arial" pitchFamily="34" charset="0"/>
                  <a:cs typeface="Arial" pitchFamily="34" charset="0"/>
                </a:rPr>
                <a:t>Sama</a:t>
              </a:r>
              <a:endParaRPr lang="en-US" sz="800" i="1" dirty="0">
                <a:latin typeface="Arial" pitchFamily="34" charset="0"/>
                <a:cs typeface="Arial" pitchFamily="34" charset="0"/>
              </a:endParaRPr>
            </a:p>
          </p:txBody>
        </p:sp>
        <p:sp>
          <p:nvSpPr>
            <p:cNvPr id="9" name="Rectangle 8"/>
            <p:cNvSpPr/>
            <p:nvPr/>
          </p:nvSpPr>
          <p:spPr>
            <a:xfrm>
              <a:off x="1219200" y="2409825"/>
              <a:ext cx="1676400" cy="304800"/>
            </a:xfrm>
            <a:prstGeom prst="rect">
              <a:avLst/>
            </a:prstGeom>
            <a:ln w="127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i="1" dirty="0">
                  <a:latin typeface="Arial" pitchFamily="34" charset="0"/>
                  <a:cs typeface="Arial" pitchFamily="34" charset="0"/>
                </a:rPr>
                <a:t>Internal </a:t>
              </a:r>
              <a:r>
                <a:rPr lang="en-US" sz="800" i="1" dirty="0" err="1">
                  <a:latin typeface="Arial" pitchFamily="34" charset="0"/>
                  <a:cs typeface="Arial" pitchFamily="34" charset="0"/>
                </a:rPr>
                <a:t>Organisasi</a:t>
              </a:r>
              <a:endParaRPr lang="en-US" sz="800" i="1" dirty="0">
                <a:latin typeface="Arial" pitchFamily="34" charset="0"/>
                <a:cs typeface="Arial" pitchFamily="34" charset="0"/>
              </a:endParaRPr>
            </a:p>
          </p:txBody>
        </p:sp>
        <p:sp>
          <p:nvSpPr>
            <p:cNvPr id="10" name="Rectangle 9"/>
            <p:cNvSpPr/>
            <p:nvPr/>
          </p:nvSpPr>
          <p:spPr>
            <a:xfrm>
              <a:off x="1219200" y="3800475"/>
              <a:ext cx="1676400" cy="304800"/>
            </a:xfrm>
            <a:prstGeom prst="rect">
              <a:avLst/>
            </a:prstGeom>
            <a:ln w="1270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i="1" dirty="0" err="1">
                  <a:latin typeface="Arial" pitchFamily="34" charset="0"/>
                  <a:cs typeface="Arial" pitchFamily="34" charset="0"/>
                </a:rPr>
                <a:t>Tenaga</a:t>
              </a:r>
              <a:r>
                <a:rPr lang="en-US" sz="800" i="1" dirty="0">
                  <a:latin typeface="Arial" pitchFamily="34" charset="0"/>
                  <a:cs typeface="Arial" pitchFamily="34" charset="0"/>
                </a:rPr>
                <a:t> </a:t>
              </a:r>
              <a:r>
                <a:rPr lang="en-US" sz="800" i="1" dirty="0" err="1">
                  <a:latin typeface="Arial" pitchFamily="34" charset="0"/>
                  <a:cs typeface="Arial" pitchFamily="34" charset="0"/>
                </a:rPr>
                <a:t>Kerja</a:t>
              </a:r>
              <a:endParaRPr lang="en-US" sz="800" i="1" dirty="0">
                <a:latin typeface="Arial" pitchFamily="34" charset="0"/>
                <a:cs typeface="Arial" pitchFamily="34" charset="0"/>
              </a:endParaRPr>
            </a:p>
          </p:txBody>
        </p:sp>
        <p:sp>
          <p:nvSpPr>
            <p:cNvPr id="11" name="Rectangle 10"/>
            <p:cNvSpPr/>
            <p:nvPr/>
          </p:nvSpPr>
          <p:spPr>
            <a:xfrm>
              <a:off x="3352800" y="208058"/>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latin typeface="Arial" pitchFamily="34" charset="0"/>
                  <a:cs typeface="Arial" pitchFamily="34" charset="0"/>
                </a:rPr>
                <a:t>Dukungan</a:t>
              </a:r>
              <a:r>
                <a:rPr lang="en-US" sz="800" dirty="0">
                  <a:latin typeface="Arial" pitchFamily="34" charset="0"/>
                  <a:cs typeface="Arial" pitchFamily="34" charset="0"/>
                </a:rPr>
                <a:t> </a:t>
              </a:r>
              <a:r>
                <a:rPr lang="en-US" sz="800" dirty="0" err="1">
                  <a:latin typeface="Arial" pitchFamily="34" charset="0"/>
                  <a:cs typeface="Arial" pitchFamily="34" charset="0"/>
                </a:rPr>
                <a:t>Masyarakat</a:t>
              </a:r>
              <a:endParaRPr lang="en-US" sz="800" dirty="0">
                <a:latin typeface="Arial" pitchFamily="34" charset="0"/>
                <a:cs typeface="Arial" pitchFamily="34" charset="0"/>
              </a:endParaRPr>
            </a:p>
          </p:txBody>
        </p:sp>
        <p:sp>
          <p:nvSpPr>
            <p:cNvPr id="12" name="Rectangle 11"/>
            <p:cNvSpPr/>
            <p:nvPr/>
          </p:nvSpPr>
          <p:spPr>
            <a:xfrm>
              <a:off x="3352800" y="512858"/>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latin typeface="Arial" pitchFamily="34" charset="0"/>
                  <a:cs typeface="Arial" pitchFamily="34" charset="0"/>
                </a:rPr>
                <a:t>Dukungan</a:t>
              </a:r>
              <a:r>
                <a:rPr lang="en-US" sz="800" dirty="0">
                  <a:latin typeface="Arial" pitchFamily="34" charset="0"/>
                  <a:cs typeface="Arial" pitchFamily="34" charset="0"/>
                </a:rPr>
                <a:t> </a:t>
              </a:r>
              <a:r>
                <a:rPr lang="en-US" sz="800" dirty="0" err="1">
                  <a:latin typeface="Arial" pitchFamily="34" charset="0"/>
                  <a:cs typeface="Arial" pitchFamily="34" charset="0"/>
                </a:rPr>
                <a:t>Ekonomi</a:t>
              </a:r>
              <a:endParaRPr lang="en-US" sz="800" dirty="0">
                <a:latin typeface="Arial" pitchFamily="34" charset="0"/>
                <a:cs typeface="Arial" pitchFamily="34" charset="0"/>
              </a:endParaRPr>
            </a:p>
          </p:txBody>
        </p:sp>
        <p:sp>
          <p:nvSpPr>
            <p:cNvPr id="13" name="Rectangle 12"/>
            <p:cNvSpPr/>
            <p:nvPr/>
          </p:nvSpPr>
          <p:spPr>
            <a:xfrm>
              <a:off x="3352800" y="817658"/>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latin typeface="Arial" pitchFamily="34" charset="0"/>
                  <a:cs typeface="Arial" pitchFamily="34" charset="0"/>
                </a:rPr>
                <a:t>Dukungan</a:t>
              </a:r>
              <a:r>
                <a:rPr lang="en-US" sz="800" dirty="0">
                  <a:latin typeface="Arial" pitchFamily="34" charset="0"/>
                  <a:cs typeface="Arial" pitchFamily="34" charset="0"/>
                </a:rPr>
                <a:t> </a:t>
              </a:r>
              <a:r>
                <a:rPr lang="en-US" sz="800" dirty="0" err="1">
                  <a:latin typeface="Arial" pitchFamily="34" charset="0"/>
                  <a:cs typeface="Arial" pitchFamily="34" charset="0"/>
                </a:rPr>
                <a:t>Pemerintah</a:t>
              </a:r>
              <a:endParaRPr lang="en-US" sz="800" dirty="0">
                <a:latin typeface="Arial" pitchFamily="34" charset="0"/>
                <a:cs typeface="Arial" pitchFamily="34" charset="0"/>
              </a:endParaRPr>
            </a:p>
          </p:txBody>
        </p:sp>
        <p:sp>
          <p:nvSpPr>
            <p:cNvPr id="14" name="Rectangle 13"/>
            <p:cNvSpPr/>
            <p:nvPr/>
          </p:nvSpPr>
          <p:spPr>
            <a:xfrm>
              <a:off x="3352800" y="1122458"/>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latin typeface="Arial" pitchFamily="34" charset="0"/>
                  <a:cs typeface="Arial" pitchFamily="34" charset="0"/>
                </a:rPr>
                <a:t>Kelengkapan</a:t>
              </a:r>
              <a:r>
                <a:rPr lang="en-US" sz="800" dirty="0">
                  <a:latin typeface="Arial" pitchFamily="34" charset="0"/>
                  <a:cs typeface="Arial" pitchFamily="34" charset="0"/>
                </a:rPr>
                <a:t> </a:t>
              </a:r>
              <a:r>
                <a:rPr lang="en-US" sz="800" dirty="0" err="1">
                  <a:latin typeface="Arial" pitchFamily="34" charset="0"/>
                  <a:cs typeface="Arial" pitchFamily="34" charset="0"/>
                </a:rPr>
                <a:t>Regulasi</a:t>
              </a:r>
              <a:endParaRPr lang="en-US" sz="800" dirty="0">
                <a:latin typeface="Arial" pitchFamily="34" charset="0"/>
                <a:cs typeface="Arial" pitchFamily="34" charset="0"/>
              </a:endParaRPr>
            </a:p>
          </p:txBody>
        </p:sp>
        <p:sp>
          <p:nvSpPr>
            <p:cNvPr id="15" name="Rectangle 14"/>
            <p:cNvSpPr/>
            <p:nvPr/>
          </p:nvSpPr>
          <p:spPr>
            <a:xfrm>
              <a:off x="3352800" y="1617758"/>
              <a:ext cx="16764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dirty="0" err="1">
                  <a:latin typeface="Arial" pitchFamily="34" charset="0"/>
                  <a:cs typeface="Arial" pitchFamily="34" charset="0"/>
                </a:rPr>
                <a:t>Kerja</a:t>
              </a:r>
              <a:r>
                <a:rPr lang="en-US" sz="800" dirty="0">
                  <a:latin typeface="Arial" pitchFamily="34" charset="0"/>
                  <a:cs typeface="Arial" pitchFamily="34" charset="0"/>
                </a:rPr>
                <a:t> </a:t>
              </a:r>
              <a:r>
                <a:rPr lang="en-US" sz="800" dirty="0" err="1">
                  <a:latin typeface="Arial" pitchFamily="34" charset="0"/>
                  <a:cs typeface="Arial" pitchFamily="34" charset="0"/>
                </a:rPr>
                <a:t>Sama</a:t>
              </a:r>
              <a:r>
                <a:rPr lang="en-US" sz="800" dirty="0">
                  <a:latin typeface="Arial" pitchFamily="34" charset="0"/>
                  <a:cs typeface="Arial" pitchFamily="34" charset="0"/>
                </a:rPr>
                <a:t> </a:t>
              </a:r>
              <a:r>
                <a:rPr lang="en-US" sz="800" dirty="0" err="1">
                  <a:latin typeface="Arial" pitchFamily="34" charset="0"/>
                  <a:cs typeface="Arial" pitchFamily="34" charset="0"/>
                </a:rPr>
                <a:t>Masyarakat</a:t>
              </a:r>
              <a:endParaRPr lang="en-US" sz="800" dirty="0">
                <a:latin typeface="Arial" pitchFamily="34" charset="0"/>
                <a:cs typeface="Arial" pitchFamily="34" charset="0"/>
              </a:endParaRPr>
            </a:p>
          </p:txBody>
        </p:sp>
        <p:sp>
          <p:nvSpPr>
            <p:cNvPr id="16" name="Rectangle 15"/>
            <p:cNvSpPr/>
            <p:nvPr/>
          </p:nvSpPr>
          <p:spPr>
            <a:xfrm>
              <a:off x="3352800" y="1922558"/>
              <a:ext cx="16764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dirty="0" err="1">
                  <a:latin typeface="Arial" pitchFamily="34" charset="0"/>
                  <a:cs typeface="Arial" pitchFamily="34" charset="0"/>
                </a:rPr>
                <a:t>Kerja</a:t>
              </a:r>
              <a:r>
                <a:rPr lang="en-US" sz="800" dirty="0">
                  <a:latin typeface="Arial" pitchFamily="34" charset="0"/>
                  <a:cs typeface="Arial" pitchFamily="34" charset="0"/>
                </a:rPr>
                <a:t> </a:t>
              </a:r>
              <a:r>
                <a:rPr lang="en-US" sz="800" dirty="0" err="1">
                  <a:latin typeface="Arial" pitchFamily="34" charset="0"/>
                  <a:cs typeface="Arial" pitchFamily="34" charset="0"/>
                </a:rPr>
                <a:t>Sama</a:t>
              </a:r>
              <a:r>
                <a:rPr lang="en-US" sz="800" dirty="0">
                  <a:latin typeface="Arial" pitchFamily="34" charset="0"/>
                  <a:cs typeface="Arial" pitchFamily="34" charset="0"/>
                </a:rPr>
                <a:t> </a:t>
              </a:r>
              <a:r>
                <a:rPr lang="en-US" sz="800" dirty="0" err="1">
                  <a:latin typeface="Arial" pitchFamily="34" charset="0"/>
                  <a:cs typeface="Arial" pitchFamily="34" charset="0"/>
                </a:rPr>
                <a:t>Lembaga</a:t>
              </a:r>
              <a:endParaRPr lang="en-US" sz="800" dirty="0">
                <a:latin typeface="Arial" pitchFamily="34" charset="0"/>
                <a:cs typeface="Arial" pitchFamily="34" charset="0"/>
              </a:endParaRPr>
            </a:p>
          </p:txBody>
        </p:sp>
        <p:sp>
          <p:nvSpPr>
            <p:cNvPr id="17" name="Rectangle 16"/>
            <p:cNvSpPr/>
            <p:nvPr/>
          </p:nvSpPr>
          <p:spPr>
            <a:xfrm>
              <a:off x="3352800" y="2398808"/>
              <a:ext cx="1676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Komitmen</a:t>
              </a:r>
              <a:r>
                <a:rPr lang="en-US" sz="800" dirty="0">
                  <a:latin typeface="Arial" pitchFamily="34" charset="0"/>
                  <a:cs typeface="Arial" pitchFamily="34" charset="0"/>
                </a:rPr>
                <a:t> </a:t>
              </a:r>
              <a:r>
                <a:rPr lang="en-US" sz="800" dirty="0" err="1">
                  <a:latin typeface="Arial" pitchFamily="34" charset="0"/>
                  <a:cs typeface="Arial" pitchFamily="34" charset="0"/>
                </a:rPr>
                <a:t>Pimpinan</a:t>
              </a:r>
              <a:endParaRPr lang="en-US" sz="800" dirty="0">
                <a:latin typeface="Arial" pitchFamily="34" charset="0"/>
                <a:cs typeface="Arial" pitchFamily="34" charset="0"/>
              </a:endParaRPr>
            </a:p>
          </p:txBody>
        </p:sp>
        <p:sp>
          <p:nvSpPr>
            <p:cNvPr id="18" name="Rectangle 17"/>
            <p:cNvSpPr/>
            <p:nvPr/>
          </p:nvSpPr>
          <p:spPr>
            <a:xfrm>
              <a:off x="3352800" y="2703608"/>
              <a:ext cx="1676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Struktur</a:t>
              </a:r>
              <a:r>
                <a:rPr lang="en-US" sz="800" dirty="0">
                  <a:latin typeface="Arial" pitchFamily="34" charset="0"/>
                  <a:cs typeface="Arial" pitchFamily="34" charset="0"/>
                </a:rPr>
                <a:t> </a:t>
              </a:r>
              <a:r>
                <a:rPr lang="en-US" sz="800" dirty="0" err="1">
                  <a:latin typeface="Arial" pitchFamily="34" charset="0"/>
                  <a:cs typeface="Arial" pitchFamily="34" charset="0"/>
                </a:rPr>
                <a:t>Organisasi</a:t>
              </a:r>
              <a:endParaRPr lang="en-US" sz="800" dirty="0">
                <a:latin typeface="Arial" pitchFamily="34" charset="0"/>
                <a:cs typeface="Arial" pitchFamily="34" charset="0"/>
              </a:endParaRPr>
            </a:p>
          </p:txBody>
        </p:sp>
        <p:sp>
          <p:nvSpPr>
            <p:cNvPr id="19" name="Rectangle 18"/>
            <p:cNvSpPr/>
            <p:nvPr/>
          </p:nvSpPr>
          <p:spPr>
            <a:xfrm>
              <a:off x="3352800" y="2998883"/>
              <a:ext cx="1676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Koordinasi</a:t>
              </a:r>
              <a:r>
                <a:rPr lang="en-US" sz="800" dirty="0">
                  <a:latin typeface="Arial" pitchFamily="34" charset="0"/>
                  <a:cs typeface="Arial" pitchFamily="34" charset="0"/>
                </a:rPr>
                <a:t> </a:t>
              </a:r>
              <a:r>
                <a:rPr lang="en-US" sz="800" dirty="0" err="1">
                  <a:latin typeface="Arial" pitchFamily="34" charset="0"/>
                  <a:cs typeface="Arial" pitchFamily="34" charset="0"/>
                </a:rPr>
                <a:t>Pegawai</a:t>
              </a:r>
              <a:endParaRPr lang="en-US" sz="800" dirty="0">
                <a:latin typeface="Arial" pitchFamily="34" charset="0"/>
                <a:cs typeface="Arial" pitchFamily="34" charset="0"/>
              </a:endParaRPr>
            </a:p>
          </p:txBody>
        </p:sp>
        <p:sp>
          <p:nvSpPr>
            <p:cNvPr id="20" name="Rectangle 19"/>
            <p:cNvSpPr/>
            <p:nvPr/>
          </p:nvSpPr>
          <p:spPr>
            <a:xfrm>
              <a:off x="3352800" y="3303683"/>
              <a:ext cx="1676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Sistem</a:t>
              </a:r>
              <a:r>
                <a:rPr lang="en-US" sz="800" dirty="0">
                  <a:latin typeface="Arial" pitchFamily="34" charset="0"/>
                  <a:cs typeface="Arial" pitchFamily="34" charset="0"/>
                </a:rPr>
                <a:t> </a:t>
              </a:r>
              <a:r>
                <a:rPr lang="en-US" sz="800" dirty="0" err="1">
                  <a:latin typeface="Arial" pitchFamily="34" charset="0"/>
                  <a:cs typeface="Arial" pitchFamily="34" charset="0"/>
                </a:rPr>
                <a:t>Manajemen</a:t>
              </a:r>
              <a:endParaRPr lang="en-US" sz="800" dirty="0">
                <a:latin typeface="Arial" pitchFamily="34" charset="0"/>
                <a:cs typeface="Arial" pitchFamily="34" charset="0"/>
              </a:endParaRPr>
            </a:p>
          </p:txBody>
        </p:sp>
        <p:sp>
          <p:nvSpPr>
            <p:cNvPr id="21" name="Rectangle 20"/>
            <p:cNvSpPr/>
            <p:nvPr/>
          </p:nvSpPr>
          <p:spPr>
            <a:xfrm>
              <a:off x="3352800" y="3789458"/>
              <a:ext cx="16764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Kelengkapan</a:t>
              </a:r>
              <a:r>
                <a:rPr lang="en-US" sz="800" dirty="0">
                  <a:latin typeface="Arial" pitchFamily="34" charset="0"/>
                  <a:cs typeface="Arial" pitchFamily="34" charset="0"/>
                </a:rPr>
                <a:t> </a:t>
              </a:r>
              <a:r>
                <a:rPr lang="en-US" sz="800" dirty="0" err="1">
                  <a:latin typeface="Arial" pitchFamily="34" charset="0"/>
                  <a:cs typeface="Arial" pitchFamily="34" charset="0"/>
                </a:rPr>
                <a:t>Pegawai</a:t>
              </a:r>
              <a:endParaRPr lang="en-US" sz="800" dirty="0">
                <a:latin typeface="Arial" pitchFamily="34" charset="0"/>
                <a:cs typeface="Arial" pitchFamily="34" charset="0"/>
              </a:endParaRPr>
            </a:p>
          </p:txBody>
        </p:sp>
        <p:sp>
          <p:nvSpPr>
            <p:cNvPr id="22" name="Rectangle 21"/>
            <p:cNvSpPr/>
            <p:nvPr/>
          </p:nvSpPr>
          <p:spPr>
            <a:xfrm>
              <a:off x="3352800" y="4094258"/>
              <a:ext cx="16764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Pengalaman</a:t>
              </a:r>
              <a:r>
                <a:rPr lang="en-US" sz="800" dirty="0">
                  <a:latin typeface="Arial" pitchFamily="34" charset="0"/>
                  <a:cs typeface="Arial" pitchFamily="34" charset="0"/>
                </a:rPr>
                <a:t> </a:t>
              </a:r>
              <a:r>
                <a:rPr lang="en-US" sz="800" dirty="0" err="1">
                  <a:latin typeface="Arial" pitchFamily="34" charset="0"/>
                  <a:cs typeface="Arial" pitchFamily="34" charset="0"/>
                </a:rPr>
                <a:t>Pegawai</a:t>
              </a:r>
              <a:endParaRPr lang="en-US" sz="800" dirty="0">
                <a:latin typeface="Arial" pitchFamily="34" charset="0"/>
                <a:cs typeface="Arial" pitchFamily="34" charset="0"/>
              </a:endParaRPr>
            </a:p>
          </p:txBody>
        </p:sp>
        <p:sp>
          <p:nvSpPr>
            <p:cNvPr id="23" name="Rectangle 22"/>
            <p:cNvSpPr/>
            <p:nvPr/>
          </p:nvSpPr>
          <p:spPr>
            <a:xfrm>
              <a:off x="3352800" y="4389533"/>
              <a:ext cx="16764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Pengelolaan</a:t>
              </a:r>
              <a:r>
                <a:rPr lang="en-US" sz="800" dirty="0">
                  <a:latin typeface="Arial" pitchFamily="34" charset="0"/>
                  <a:cs typeface="Arial" pitchFamily="34" charset="0"/>
                </a:rPr>
                <a:t> </a:t>
              </a:r>
              <a:r>
                <a:rPr lang="en-US" sz="800" dirty="0" err="1">
                  <a:latin typeface="Arial" pitchFamily="34" charset="0"/>
                  <a:cs typeface="Arial" pitchFamily="34" charset="0"/>
                </a:rPr>
                <a:t>Pegawai</a:t>
              </a:r>
              <a:endParaRPr lang="en-US" sz="800" dirty="0">
                <a:latin typeface="Arial" pitchFamily="34" charset="0"/>
                <a:cs typeface="Arial" pitchFamily="34" charset="0"/>
              </a:endParaRPr>
            </a:p>
          </p:txBody>
        </p:sp>
        <p:sp>
          <p:nvSpPr>
            <p:cNvPr id="24" name="Rectangle 23"/>
            <p:cNvSpPr/>
            <p:nvPr/>
          </p:nvSpPr>
          <p:spPr>
            <a:xfrm>
              <a:off x="5486400" y="3314700"/>
              <a:ext cx="19050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Rancangan</a:t>
              </a:r>
              <a:r>
                <a:rPr lang="en-US" sz="800" dirty="0">
                  <a:latin typeface="Arial" pitchFamily="34" charset="0"/>
                  <a:cs typeface="Arial" pitchFamily="34" charset="0"/>
                </a:rPr>
                <a:t> </a:t>
              </a:r>
              <a:r>
                <a:rPr lang="en-US" sz="800" dirty="0" err="1">
                  <a:latin typeface="Arial" pitchFamily="34" charset="0"/>
                  <a:cs typeface="Arial" pitchFamily="34" charset="0"/>
                </a:rPr>
                <a:t>Anggaran</a:t>
              </a:r>
              <a:endParaRPr lang="en-US" sz="800" dirty="0">
                <a:latin typeface="Arial" pitchFamily="34" charset="0"/>
                <a:cs typeface="Arial" pitchFamily="34" charset="0"/>
              </a:endParaRPr>
            </a:p>
          </p:txBody>
        </p:sp>
        <p:sp>
          <p:nvSpPr>
            <p:cNvPr id="25" name="Rectangle 24"/>
            <p:cNvSpPr/>
            <p:nvPr/>
          </p:nvSpPr>
          <p:spPr>
            <a:xfrm>
              <a:off x="5486400" y="3009900"/>
              <a:ext cx="19050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800" dirty="0" err="1">
                  <a:latin typeface="Arial" pitchFamily="34" charset="0"/>
                  <a:cs typeface="Arial" pitchFamily="34" charset="0"/>
                </a:rPr>
                <a:t>Rencana</a:t>
              </a:r>
              <a:r>
                <a:rPr lang="en-US" sz="800" dirty="0">
                  <a:latin typeface="Arial" pitchFamily="34" charset="0"/>
                  <a:cs typeface="Arial" pitchFamily="34" charset="0"/>
                </a:rPr>
                <a:t> Program</a:t>
              </a:r>
            </a:p>
          </p:txBody>
        </p:sp>
        <p:sp>
          <p:nvSpPr>
            <p:cNvPr id="26" name="Rectangle 25"/>
            <p:cNvSpPr/>
            <p:nvPr/>
          </p:nvSpPr>
          <p:spPr>
            <a:xfrm>
              <a:off x="5486400" y="4400550"/>
              <a:ext cx="1905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Sistem</a:t>
              </a:r>
              <a:r>
                <a:rPr lang="en-US" sz="800" dirty="0">
                  <a:latin typeface="Arial" pitchFamily="34" charset="0"/>
                  <a:cs typeface="Arial" pitchFamily="34" charset="0"/>
                </a:rPr>
                <a:t> </a:t>
              </a:r>
              <a:r>
                <a:rPr lang="en-US" sz="800" dirty="0" err="1">
                  <a:latin typeface="Arial" pitchFamily="34" charset="0"/>
                  <a:cs typeface="Arial" pitchFamily="34" charset="0"/>
                </a:rPr>
                <a:t>Insentif</a:t>
              </a:r>
              <a:endParaRPr lang="en-US" sz="800" dirty="0">
                <a:latin typeface="Arial" pitchFamily="34" charset="0"/>
                <a:cs typeface="Arial" pitchFamily="34" charset="0"/>
              </a:endParaRPr>
            </a:p>
          </p:txBody>
        </p:sp>
        <p:sp>
          <p:nvSpPr>
            <p:cNvPr id="27" name="Rectangle 26"/>
            <p:cNvSpPr/>
            <p:nvPr/>
          </p:nvSpPr>
          <p:spPr>
            <a:xfrm>
              <a:off x="5486400" y="4095750"/>
              <a:ext cx="1905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Pemberian</a:t>
              </a:r>
              <a:r>
                <a:rPr lang="en-US" sz="800" dirty="0">
                  <a:latin typeface="Arial" pitchFamily="34" charset="0"/>
                  <a:cs typeface="Arial" pitchFamily="34" charset="0"/>
                </a:rPr>
                <a:t> </a:t>
              </a:r>
              <a:r>
                <a:rPr lang="en-US" sz="800" dirty="0" err="1">
                  <a:latin typeface="Arial" pitchFamily="34" charset="0"/>
                  <a:cs typeface="Arial" pitchFamily="34" charset="0"/>
                </a:rPr>
                <a:t>Pelatihan</a:t>
              </a:r>
              <a:endParaRPr lang="en-US" sz="800" dirty="0">
                <a:latin typeface="Arial" pitchFamily="34" charset="0"/>
                <a:cs typeface="Arial" pitchFamily="34" charset="0"/>
              </a:endParaRPr>
            </a:p>
          </p:txBody>
        </p:sp>
        <p:sp>
          <p:nvSpPr>
            <p:cNvPr id="28" name="Rectangle 27"/>
            <p:cNvSpPr/>
            <p:nvPr/>
          </p:nvSpPr>
          <p:spPr>
            <a:xfrm>
              <a:off x="5486400" y="3800475"/>
              <a:ext cx="1905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dirty="0" err="1">
                  <a:latin typeface="Arial" pitchFamily="34" charset="0"/>
                  <a:cs typeface="Arial" pitchFamily="34" charset="0"/>
                </a:rPr>
                <a:t>Sistem</a:t>
              </a:r>
              <a:r>
                <a:rPr lang="en-US" sz="800" dirty="0">
                  <a:latin typeface="Arial" pitchFamily="34" charset="0"/>
                  <a:cs typeface="Arial" pitchFamily="34" charset="0"/>
                </a:rPr>
                <a:t> </a:t>
              </a:r>
              <a:r>
                <a:rPr lang="en-US" sz="800" dirty="0" err="1">
                  <a:latin typeface="Arial" pitchFamily="34" charset="0"/>
                  <a:cs typeface="Arial" pitchFamily="34" charset="0"/>
                </a:rPr>
                <a:t>Perekrutan</a:t>
              </a:r>
              <a:endParaRPr lang="en-US" sz="800" dirty="0">
                <a:latin typeface="Arial" pitchFamily="34" charset="0"/>
                <a:cs typeface="Arial" pitchFamily="34" charset="0"/>
              </a:endParaRPr>
            </a:p>
          </p:txBody>
        </p:sp>
        <p:sp>
          <p:nvSpPr>
            <p:cNvPr id="29" name="Rectangle 28"/>
            <p:cNvSpPr/>
            <p:nvPr/>
          </p:nvSpPr>
          <p:spPr>
            <a:xfrm rot="16200000">
              <a:off x="-345654" y="2359446"/>
              <a:ext cx="1910508"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err="1">
                  <a:latin typeface="Arial" pitchFamily="34" charset="0"/>
                  <a:cs typeface="Arial" pitchFamily="34" charset="0"/>
                </a:rPr>
                <a:t>Kapasitas</a:t>
              </a:r>
              <a:r>
                <a:rPr lang="en-US" sz="800" b="1" dirty="0">
                  <a:latin typeface="Arial" pitchFamily="34" charset="0"/>
                  <a:cs typeface="Arial" pitchFamily="34" charset="0"/>
                </a:rPr>
                <a:t> </a:t>
              </a:r>
              <a:r>
                <a:rPr lang="en-US" sz="800" b="1" dirty="0" err="1">
                  <a:latin typeface="Arial" pitchFamily="34" charset="0"/>
                  <a:cs typeface="Arial" pitchFamily="34" charset="0"/>
                </a:rPr>
                <a:t>Kelembagaan</a:t>
              </a:r>
              <a:endParaRPr lang="en-US" sz="800" b="1" dirty="0">
                <a:latin typeface="Arial" pitchFamily="34" charset="0"/>
                <a:cs typeface="Arial" pitchFamily="34" charset="0"/>
              </a:endParaRPr>
            </a:p>
          </p:txBody>
        </p:sp>
        <p:cxnSp>
          <p:nvCxnSpPr>
            <p:cNvPr id="42" name="Elbow Connector 41"/>
            <p:cNvCxnSpPr>
              <a:stCxn id="7" idx="3"/>
              <a:endCxn id="11" idx="1"/>
            </p:cNvCxnSpPr>
            <p:nvPr/>
          </p:nvCxnSpPr>
          <p:spPr>
            <a:xfrm flipV="1">
              <a:off x="2895600" y="360458"/>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7" idx="3"/>
              <a:endCxn id="12" idx="1"/>
            </p:cNvCxnSpPr>
            <p:nvPr/>
          </p:nvCxnSpPr>
          <p:spPr>
            <a:xfrm>
              <a:off x="2895600" y="371475"/>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 idx="3"/>
              <a:endCxn id="13" idx="1"/>
            </p:cNvCxnSpPr>
            <p:nvPr/>
          </p:nvCxnSpPr>
          <p:spPr>
            <a:xfrm>
              <a:off x="2895600" y="371475"/>
              <a:ext cx="457200" cy="5985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7" idx="3"/>
              <a:endCxn id="14" idx="1"/>
            </p:cNvCxnSpPr>
            <p:nvPr/>
          </p:nvCxnSpPr>
          <p:spPr>
            <a:xfrm>
              <a:off x="2895600" y="371475"/>
              <a:ext cx="457200" cy="9033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5486400" y="1933575"/>
              <a:ext cx="19050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dirty="0" err="1">
                  <a:latin typeface="Arial" pitchFamily="34" charset="0"/>
                  <a:cs typeface="Arial" pitchFamily="34" charset="0"/>
                </a:rPr>
                <a:t>Koordinasi</a:t>
              </a:r>
              <a:r>
                <a:rPr lang="en-US" sz="800" dirty="0">
                  <a:latin typeface="Arial" pitchFamily="34" charset="0"/>
                  <a:cs typeface="Arial" pitchFamily="34" charset="0"/>
                </a:rPr>
                <a:t> </a:t>
              </a:r>
              <a:r>
                <a:rPr lang="en-US" sz="800" dirty="0" err="1">
                  <a:latin typeface="Arial" pitchFamily="34" charset="0"/>
                  <a:cs typeface="Arial" pitchFamily="34" charset="0"/>
                </a:rPr>
                <a:t>Lembaga</a:t>
              </a:r>
              <a:endParaRPr lang="en-US" sz="800" dirty="0">
                <a:latin typeface="Arial" pitchFamily="34" charset="0"/>
                <a:cs typeface="Arial" pitchFamily="34" charset="0"/>
              </a:endParaRPr>
            </a:p>
          </p:txBody>
        </p:sp>
        <p:sp>
          <p:nvSpPr>
            <p:cNvPr id="51" name="Rectangle 50"/>
            <p:cNvSpPr/>
            <p:nvPr/>
          </p:nvSpPr>
          <p:spPr>
            <a:xfrm>
              <a:off x="5486400" y="1628775"/>
              <a:ext cx="19050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dirty="0" err="1">
                  <a:latin typeface="Arial" pitchFamily="34" charset="0"/>
                  <a:cs typeface="Arial" pitchFamily="34" charset="0"/>
                </a:rPr>
                <a:t>Pembagian</a:t>
              </a:r>
              <a:r>
                <a:rPr lang="en-US" sz="800" dirty="0">
                  <a:latin typeface="Arial" pitchFamily="34" charset="0"/>
                  <a:cs typeface="Arial" pitchFamily="34" charset="0"/>
                </a:rPr>
                <a:t> </a:t>
              </a:r>
              <a:r>
                <a:rPr lang="en-US" sz="800" dirty="0" err="1">
                  <a:latin typeface="Arial" pitchFamily="34" charset="0"/>
                  <a:cs typeface="Arial" pitchFamily="34" charset="0"/>
                </a:rPr>
                <a:t>Peran</a:t>
              </a:r>
              <a:r>
                <a:rPr lang="en-US" sz="800" dirty="0">
                  <a:latin typeface="Arial" pitchFamily="34" charset="0"/>
                  <a:cs typeface="Arial" pitchFamily="34" charset="0"/>
                </a:rPr>
                <a:t> </a:t>
              </a:r>
              <a:r>
                <a:rPr lang="en-US" sz="800" dirty="0" err="1">
                  <a:latin typeface="Arial" pitchFamily="34" charset="0"/>
                  <a:cs typeface="Arial" pitchFamily="34" charset="0"/>
                </a:rPr>
                <a:t>Lembaga</a:t>
              </a:r>
              <a:endParaRPr lang="en-US" sz="800" dirty="0">
                <a:latin typeface="Arial" pitchFamily="34" charset="0"/>
                <a:cs typeface="Arial" pitchFamily="34" charset="0"/>
              </a:endParaRPr>
            </a:p>
          </p:txBody>
        </p:sp>
        <p:cxnSp>
          <p:nvCxnSpPr>
            <p:cNvPr id="86" name="Elbow Connector 85"/>
            <p:cNvCxnSpPr>
              <a:stCxn id="29" idx="2"/>
              <a:endCxn id="7" idx="1"/>
            </p:cNvCxnSpPr>
            <p:nvPr/>
          </p:nvCxnSpPr>
          <p:spPr>
            <a:xfrm flipV="1">
              <a:off x="762000" y="371475"/>
              <a:ext cx="457200" cy="2140371"/>
            </a:xfrm>
            <a:prstGeom prst="bentConnector5">
              <a:avLst>
                <a:gd name="adj1" fmla="val 50000"/>
                <a:gd name="adj2" fmla="val 50000"/>
                <a:gd name="adj3"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Elbow Connector 89"/>
            <p:cNvCxnSpPr>
              <a:stCxn id="29" idx="2"/>
              <a:endCxn id="8" idx="1"/>
            </p:cNvCxnSpPr>
            <p:nvPr/>
          </p:nvCxnSpPr>
          <p:spPr>
            <a:xfrm flipV="1">
              <a:off x="762000" y="1781175"/>
              <a:ext cx="457200" cy="730671"/>
            </a:xfrm>
            <a:prstGeom prst="bentConnector5">
              <a:avLst>
                <a:gd name="adj1" fmla="val 50000"/>
                <a:gd name="adj2" fmla="val 50000"/>
                <a:gd name="adj3"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Elbow Connector 91"/>
            <p:cNvCxnSpPr>
              <a:stCxn id="29" idx="2"/>
              <a:endCxn id="9" idx="1"/>
            </p:cNvCxnSpPr>
            <p:nvPr/>
          </p:nvCxnSpPr>
          <p:spPr>
            <a:xfrm>
              <a:off x="762000" y="2511846"/>
              <a:ext cx="457200" cy="50379"/>
            </a:xfrm>
            <a:prstGeom prst="bentConnector5">
              <a:avLst>
                <a:gd name="adj1" fmla="val 50000"/>
                <a:gd name="adj2" fmla="val 856267"/>
                <a:gd name="adj3"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Elbow Connector 96"/>
            <p:cNvCxnSpPr>
              <a:stCxn id="29" idx="2"/>
              <a:endCxn id="10" idx="1"/>
            </p:cNvCxnSpPr>
            <p:nvPr/>
          </p:nvCxnSpPr>
          <p:spPr>
            <a:xfrm>
              <a:off x="762000" y="2511846"/>
              <a:ext cx="457200" cy="1441029"/>
            </a:xfrm>
            <a:prstGeom prst="bentConnector5">
              <a:avLst>
                <a:gd name="adj1" fmla="val 50000"/>
                <a:gd name="adj2" fmla="val 50000"/>
                <a:gd name="adj3" fmla="val 50000"/>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Elbow Connector 98"/>
            <p:cNvCxnSpPr>
              <a:stCxn id="8" idx="3"/>
              <a:endCxn id="15" idx="1"/>
            </p:cNvCxnSpPr>
            <p:nvPr/>
          </p:nvCxnSpPr>
          <p:spPr>
            <a:xfrm flipV="1">
              <a:off x="2895600" y="1770158"/>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Elbow Connector 100"/>
            <p:cNvCxnSpPr>
              <a:stCxn id="8" idx="3"/>
              <a:endCxn id="16" idx="1"/>
            </p:cNvCxnSpPr>
            <p:nvPr/>
          </p:nvCxnSpPr>
          <p:spPr>
            <a:xfrm>
              <a:off x="2895600" y="1781175"/>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 name="Elbow Connector 102"/>
            <p:cNvCxnSpPr>
              <a:stCxn id="9" idx="3"/>
              <a:endCxn id="17" idx="1"/>
            </p:cNvCxnSpPr>
            <p:nvPr/>
          </p:nvCxnSpPr>
          <p:spPr>
            <a:xfrm flipV="1">
              <a:off x="2895600" y="2551208"/>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9" idx="3"/>
              <a:endCxn id="18" idx="1"/>
            </p:cNvCxnSpPr>
            <p:nvPr/>
          </p:nvCxnSpPr>
          <p:spPr>
            <a:xfrm>
              <a:off x="2895600" y="2562225"/>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Elbow Connector 106"/>
            <p:cNvCxnSpPr>
              <a:stCxn id="9" idx="3"/>
              <a:endCxn id="19" idx="1"/>
            </p:cNvCxnSpPr>
            <p:nvPr/>
          </p:nvCxnSpPr>
          <p:spPr>
            <a:xfrm>
              <a:off x="2895600" y="2562225"/>
              <a:ext cx="457200" cy="589058"/>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stCxn id="9" idx="3"/>
              <a:endCxn id="20" idx="1"/>
            </p:cNvCxnSpPr>
            <p:nvPr/>
          </p:nvCxnSpPr>
          <p:spPr>
            <a:xfrm>
              <a:off x="2895600" y="2562225"/>
              <a:ext cx="457200" cy="893858"/>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 idx="3"/>
              <a:endCxn id="21" idx="1"/>
            </p:cNvCxnSpPr>
            <p:nvPr/>
          </p:nvCxnSpPr>
          <p:spPr>
            <a:xfrm flipV="1">
              <a:off x="2895600" y="3941858"/>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0" idx="3"/>
              <a:endCxn id="22" idx="1"/>
            </p:cNvCxnSpPr>
            <p:nvPr/>
          </p:nvCxnSpPr>
          <p:spPr>
            <a:xfrm>
              <a:off x="2895600" y="3952875"/>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Elbow Connector 114"/>
            <p:cNvCxnSpPr>
              <a:stCxn id="10" idx="3"/>
              <a:endCxn id="23" idx="1"/>
            </p:cNvCxnSpPr>
            <p:nvPr/>
          </p:nvCxnSpPr>
          <p:spPr>
            <a:xfrm>
              <a:off x="2895600" y="3952875"/>
              <a:ext cx="457200" cy="589058"/>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Elbow Connector 120"/>
            <p:cNvCxnSpPr>
              <a:stCxn id="16" idx="3"/>
              <a:endCxn id="51" idx="1"/>
            </p:cNvCxnSpPr>
            <p:nvPr/>
          </p:nvCxnSpPr>
          <p:spPr>
            <a:xfrm flipV="1">
              <a:off x="5029200" y="1781175"/>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16" idx="3"/>
              <a:endCxn id="50" idx="1"/>
            </p:cNvCxnSpPr>
            <p:nvPr/>
          </p:nvCxnSpPr>
          <p:spPr>
            <a:xfrm>
              <a:off x="5029200" y="2074958"/>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20" idx="3"/>
              <a:endCxn id="25" idx="1"/>
            </p:cNvCxnSpPr>
            <p:nvPr/>
          </p:nvCxnSpPr>
          <p:spPr>
            <a:xfrm flipV="1">
              <a:off x="5029200" y="3162300"/>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20" idx="3"/>
              <a:endCxn id="24" idx="1"/>
            </p:cNvCxnSpPr>
            <p:nvPr/>
          </p:nvCxnSpPr>
          <p:spPr>
            <a:xfrm>
              <a:off x="5029200" y="3456083"/>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23" idx="3"/>
              <a:endCxn id="28" idx="1"/>
            </p:cNvCxnSpPr>
            <p:nvPr/>
          </p:nvCxnSpPr>
          <p:spPr>
            <a:xfrm flipV="1">
              <a:off x="5029200" y="3952875"/>
              <a:ext cx="457200" cy="589058"/>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1" name="Elbow Connector 130"/>
            <p:cNvCxnSpPr>
              <a:stCxn id="23" idx="3"/>
              <a:endCxn id="27" idx="1"/>
            </p:cNvCxnSpPr>
            <p:nvPr/>
          </p:nvCxnSpPr>
          <p:spPr>
            <a:xfrm flipV="1">
              <a:off x="5029200" y="4248150"/>
              <a:ext cx="457200" cy="293783"/>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3" name="Elbow Connector 132"/>
            <p:cNvCxnSpPr>
              <a:stCxn id="23" idx="3"/>
              <a:endCxn id="26" idx="1"/>
            </p:cNvCxnSpPr>
            <p:nvPr/>
          </p:nvCxnSpPr>
          <p:spPr>
            <a:xfrm>
              <a:off x="5029200" y="4541933"/>
              <a:ext cx="457200" cy="11017"/>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6" name="TextBox 145"/>
          <p:cNvSpPr txBox="1"/>
          <p:nvPr/>
        </p:nvSpPr>
        <p:spPr>
          <a:xfrm>
            <a:off x="4565081" y="590550"/>
            <a:ext cx="4085349" cy="7386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400" b="1" dirty="0" err="1"/>
              <a:t>Faktor</a:t>
            </a:r>
            <a:r>
              <a:rPr lang="en-US" sz="1400" b="1" dirty="0"/>
              <a:t> </a:t>
            </a:r>
            <a:r>
              <a:rPr lang="en-US" sz="1400" b="1" dirty="0" err="1"/>
              <a:t>Kapasitas</a:t>
            </a:r>
            <a:r>
              <a:rPr lang="en-US" sz="1400" b="1" dirty="0"/>
              <a:t> </a:t>
            </a:r>
            <a:r>
              <a:rPr lang="en-US" sz="1400" b="1" dirty="0" err="1"/>
              <a:t>Kelembagaan</a:t>
            </a:r>
            <a:endParaRPr lang="en-US" sz="1400" b="1" dirty="0"/>
          </a:p>
          <a:p>
            <a:r>
              <a:rPr lang="en-US" sz="1400" b="1" dirty="0"/>
              <a:t>(</a:t>
            </a:r>
            <a:r>
              <a:rPr lang="en-US" sz="1400" b="1" dirty="0" err="1"/>
              <a:t>Studi</a:t>
            </a:r>
            <a:r>
              <a:rPr lang="en-US" sz="1400" b="1" dirty="0"/>
              <a:t> </a:t>
            </a:r>
            <a:r>
              <a:rPr lang="en-US" sz="1400" b="1" dirty="0" err="1"/>
              <a:t>Kasus</a:t>
            </a:r>
            <a:r>
              <a:rPr lang="en-US" sz="1400" b="1" dirty="0"/>
              <a:t>: </a:t>
            </a:r>
            <a:r>
              <a:rPr lang="en-US" sz="1400" b="1" dirty="0" err="1"/>
              <a:t>Lembaga</a:t>
            </a:r>
            <a:r>
              <a:rPr lang="en-US" sz="1400" b="1" dirty="0"/>
              <a:t> </a:t>
            </a:r>
            <a:r>
              <a:rPr lang="en-US" sz="1400" b="1" dirty="0" err="1"/>
              <a:t>Transportasi</a:t>
            </a:r>
            <a:r>
              <a:rPr lang="en-US" sz="1400" b="1" dirty="0"/>
              <a:t> Kota Bandung </a:t>
            </a:r>
            <a:r>
              <a:rPr lang="en-US" sz="1400" b="1" dirty="0" err="1"/>
              <a:t>dalam</a:t>
            </a:r>
            <a:r>
              <a:rPr lang="en-US" sz="1400" b="1" dirty="0"/>
              <a:t> Pembangunan </a:t>
            </a:r>
            <a:r>
              <a:rPr lang="en-US" sz="1400" b="1" i="1" dirty="0"/>
              <a:t>Cable Car</a:t>
            </a:r>
            <a:r>
              <a:rPr lang="en-US" sz="1400" b="1" dirty="0"/>
              <a:t>)</a:t>
            </a:r>
          </a:p>
        </p:txBody>
      </p:sp>
      <p:sp>
        <p:nvSpPr>
          <p:cNvPr id="147" name="TextBox 146"/>
          <p:cNvSpPr txBox="1"/>
          <p:nvPr/>
        </p:nvSpPr>
        <p:spPr>
          <a:xfrm>
            <a:off x="6516831" y="2050534"/>
            <a:ext cx="2133600"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dirty="0" err="1"/>
              <a:t>Berdasarkan</a:t>
            </a:r>
            <a:r>
              <a:rPr lang="en-US" dirty="0"/>
              <a:t> </a:t>
            </a:r>
            <a:r>
              <a:rPr lang="en-US" dirty="0" err="1"/>
              <a:t>hasil</a:t>
            </a:r>
            <a:r>
              <a:rPr lang="en-US" dirty="0"/>
              <a:t> </a:t>
            </a:r>
            <a:r>
              <a:rPr lang="en-US" dirty="0" err="1"/>
              <a:t>tinjauan</a:t>
            </a:r>
            <a:r>
              <a:rPr lang="en-US" dirty="0"/>
              <a:t> </a:t>
            </a:r>
            <a:r>
              <a:rPr lang="en-US" dirty="0" err="1"/>
              <a:t>literatur</a:t>
            </a:r>
            <a:r>
              <a:rPr lang="en-US" dirty="0"/>
              <a:t>, </a:t>
            </a:r>
            <a:r>
              <a:rPr lang="en-US" dirty="0" err="1"/>
              <a:t>kapasitas</a:t>
            </a:r>
            <a:r>
              <a:rPr lang="en-US" dirty="0"/>
              <a:t> </a:t>
            </a:r>
            <a:r>
              <a:rPr lang="en-US" dirty="0" err="1"/>
              <a:t>kelembagaan</a:t>
            </a:r>
            <a:r>
              <a:rPr lang="en-US" dirty="0"/>
              <a:t> </a:t>
            </a:r>
            <a:r>
              <a:rPr lang="en-US" dirty="0" err="1"/>
              <a:t>terdiri</a:t>
            </a:r>
            <a:r>
              <a:rPr lang="en-US" dirty="0"/>
              <a:t> </a:t>
            </a:r>
            <a:r>
              <a:rPr lang="en-US" dirty="0" err="1"/>
              <a:t>atas</a:t>
            </a:r>
            <a:r>
              <a:rPr lang="en-US" dirty="0"/>
              <a:t> </a:t>
            </a:r>
            <a:r>
              <a:rPr lang="en-US" b="1" dirty="0"/>
              <a:t>4 </a:t>
            </a:r>
            <a:r>
              <a:rPr lang="en-US" b="1" dirty="0" err="1"/>
              <a:t>faktor</a:t>
            </a:r>
            <a:r>
              <a:rPr lang="en-US" b="1" dirty="0"/>
              <a:t> </a:t>
            </a:r>
            <a:r>
              <a:rPr lang="en-US" b="1" dirty="0" err="1"/>
              <a:t>utama</a:t>
            </a:r>
            <a:r>
              <a:rPr lang="en-US" b="1" dirty="0"/>
              <a:t> </a:t>
            </a:r>
            <a:r>
              <a:rPr lang="en-US" dirty="0"/>
              <a:t>yang </a:t>
            </a:r>
            <a:r>
              <a:rPr lang="en-US" dirty="0" err="1"/>
              <a:t>terbagi</a:t>
            </a:r>
            <a:r>
              <a:rPr lang="en-US" dirty="0"/>
              <a:t> </a:t>
            </a:r>
            <a:r>
              <a:rPr lang="en-US" dirty="0" err="1"/>
              <a:t>kembali</a:t>
            </a:r>
            <a:r>
              <a:rPr lang="en-US" dirty="0"/>
              <a:t> </a:t>
            </a:r>
            <a:r>
              <a:rPr lang="en-US" dirty="0" err="1"/>
              <a:t>ke</a:t>
            </a:r>
            <a:r>
              <a:rPr lang="en-US" dirty="0"/>
              <a:t> </a:t>
            </a:r>
            <a:r>
              <a:rPr lang="en-US" dirty="0" err="1"/>
              <a:t>dalam</a:t>
            </a:r>
            <a:r>
              <a:rPr lang="en-US" dirty="0"/>
              <a:t> </a:t>
            </a:r>
            <a:r>
              <a:rPr lang="en-US" b="1" dirty="0"/>
              <a:t>17 sub-</a:t>
            </a:r>
            <a:r>
              <a:rPr lang="en-US" b="1" dirty="0" err="1"/>
              <a:t>faktor</a:t>
            </a:r>
            <a:r>
              <a:rPr lang="en-US" b="1" dirty="0"/>
              <a:t> </a:t>
            </a:r>
            <a:r>
              <a:rPr lang="en-US" b="1" dirty="0" err="1"/>
              <a:t>dasar</a:t>
            </a:r>
            <a:endParaRPr lang="en-US" b="1" dirty="0"/>
          </a:p>
        </p:txBody>
      </p:sp>
      <p:sp>
        <p:nvSpPr>
          <p:cNvPr id="54" name="TextBox 53"/>
          <p:cNvSpPr txBox="1"/>
          <p:nvPr/>
        </p:nvSpPr>
        <p:spPr>
          <a:xfrm>
            <a:off x="358977" y="4552950"/>
            <a:ext cx="7536794" cy="415498"/>
          </a:xfrm>
          <a:prstGeom prst="rect">
            <a:avLst/>
          </a:prstGeom>
          <a:noFill/>
        </p:spPr>
        <p:txBody>
          <a:bodyPr wrap="square" rtlCol="0">
            <a:spAutoFit/>
          </a:bodyPr>
          <a:lstStyle/>
          <a:p>
            <a:pPr>
              <a:tabLst>
                <a:tab pos="566738" algn="l"/>
                <a:tab pos="682625" algn="l"/>
              </a:tabLst>
              <a:defRPr/>
            </a:pPr>
            <a:r>
              <a:rPr lang="en-US" sz="1000" i="1" dirty="0" err="1">
                <a:latin typeface="Arial" pitchFamily="34" charset="0"/>
                <a:cs typeface="Arial" pitchFamily="34" charset="0"/>
              </a:rPr>
              <a:t>Sumber</a:t>
            </a:r>
            <a:r>
              <a:rPr lang="en-US" sz="1000" i="1" dirty="0">
                <a:latin typeface="Arial" pitchFamily="34" charset="0"/>
                <a:cs typeface="Arial" pitchFamily="34" charset="0"/>
              </a:rPr>
              <a:t>:	</a:t>
            </a:r>
            <a:r>
              <a:rPr lang="en-US" sz="1000" i="1" dirty="0" err="1">
                <a:latin typeface="Arial" pitchFamily="34" charset="0"/>
                <a:cs typeface="Arial" pitchFamily="34" charset="0"/>
              </a:rPr>
              <a:t>Willems</a:t>
            </a:r>
            <a:r>
              <a:rPr lang="en-US" sz="1000" i="1" dirty="0">
                <a:latin typeface="Arial" pitchFamily="34" charset="0"/>
                <a:cs typeface="Arial" pitchFamily="34" charset="0"/>
              </a:rPr>
              <a:t> &amp; </a:t>
            </a:r>
            <a:r>
              <a:rPr lang="en-US" sz="1000" i="1" dirty="0" err="1">
                <a:latin typeface="Arial" pitchFamily="34" charset="0"/>
                <a:cs typeface="Arial" pitchFamily="34" charset="0"/>
              </a:rPr>
              <a:t>Baumert</a:t>
            </a:r>
            <a:r>
              <a:rPr lang="en-US" sz="1000" i="1" dirty="0">
                <a:latin typeface="Arial" pitchFamily="34" charset="0"/>
                <a:cs typeface="Arial" pitchFamily="34" charset="0"/>
              </a:rPr>
              <a:t> (2003), </a:t>
            </a:r>
            <a:r>
              <a:rPr lang="en-US" sz="1000" i="1" dirty="0" err="1">
                <a:latin typeface="Arial" pitchFamily="34" charset="0"/>
                <a:cs typeface="Arial" pitchFamily="34" charset="0"/>
              </a:rPr>
              <a:t>Grindle</a:t>
            </a:r>
            <a:r>
              <a:rPr lang="en-US" sz="1000" i="1" dirty="0">
                <a:latin typeface="Arial" pitchFamily="34" charset="0"/>
                <a:cs typeface="Arial" pitchFamily="34" charset="0"/>
              </a:rPr>
              <a:t> &amp; </a:t>
            </a:r>
            <a:r>
              <a:rPr lang="en-US" sz="1000" i="1" dirty="0" err="1">
                <a:latin typeface="Arial" pitchFamily="34" charset="0"/>
                <a:cs typeface="Arial" pitchFamily="34" charset="0"/>
              </a:rPr>
              <a:t>Hilderbrand</a:t>
            </a:r>
            <a:r>
              <a:rPr lang="en-US" sz="1000" i="1" dirty="0">
                <a:latin typeface="Arial" pitchFamily="34" charset="0"/>
                <a:cs typeface="Arial" pitchFamily="34" charset="0"/>
              </a:rPr>
              <a:t> (1995), Kato (2008), Davis &amp; Lemma (2009), </a:t>
            </a:r>
          </a:p>
          <a:p>
            <a:pPr>
              <a:tabLst>
                <a:tab pos="566738" algn="l"/>
                <a:tab pos="682625" algn="l"/>
              </a:tabLst>
              <a:defRPr/>
            </a:pPr>
            <a:r>
              <a:rPr lang="en-US" sz="1000" i="1" dirty="0">
                <a:latin typeface="Arial" pitchFamily="34" charset="0"/>
                <a:cs typeface="Arial" pitchFamily="34" charset="0"/>
              </a:rPr>
              <a:t>	</a:t>
            </a:r>
            <a:r>
              <a:rPr lang="en-US" sz="1000" i="1" dirty="0" err="1">
                <a:latin typeface="Arial" pitchFamily="34" charset="0"/>
                <a:cs typeface="Arial" pitchFamily="34" charset="0"/>
              </a:rPr>
              <a:t>Lusthaus</a:t>
            </a:r>
            <a:r>
              <a:rPr lang="en-US" sz="1000" i="1" dirty="0">
                <a:latin typeface="Arial" pitchFamily="34" charset="0"/>
                <a:cs typeface="Arial" pitchFamily="34" charset="0"/>
              </a:rPr>
              <a:t>, Anderson, &amp; Murphy (1995), European Commission (2000), </a:t>
            </a:r>
            <a:r>
              <a:rPr lang="en-US" sz="1000" i="1" dirty="0" err="1">
                <a:latin typeface="Arial" pitchFamily="34" charset="0"/>
                <a:cs typeface="Arial" pitchFamily="34" charset="0"/>
              </a:rPr>
              <a:t>Meakin</a:t>
            </a:r>
            <a:r>
              <a:rPr lang="en-US" sz="1000" i="1" dirty="0">
                <a:latin typeface="Arial" pitchFamily="34" charset="0"/>
                <a:cs typeface="Arial" pitchFamily="34" charset="0"/>
              </a:rPr>
              <a:t> (2004)</a:t>
            </a:r>
          </a:p>
        </p:txBody>
      </p:sp>
    </p:spTree>
    <p:extLst>
      <p:ext uri="{BB962C8B-B14F-4D97-AF65-F5344CB8AC3E}">
        <p14:creationId xmlns:p14="http://schemas.microsoft.com/office/powerpoint/2010/main" val="665825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4088204"/>
              </p:ext>
            </p:extLst>
          </p:nvPr>
        </p:nvGraphicFramePr>
        <p:xfrm>
          <a:off x="533400" y="721960"/>
          <a:ext cx="8160316" cy="315468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0000"/>
                    </a:ext>
                  </a:extLst>
                </a:gridCol>
                <a:gridCol w="740664">
                  <a:extLst>
                    <a:ext uri="{9D8B030D-6E8A-4147-A177-3AD203B41FA5}">
                      <a16:colId xmlns:a16="http://schemas.microsoft.com/office/drawing/2014/main" val="20001"/>
                    </a:ext>
                  </a:extLst>
                </a:gridCol>
                <a:gridCol w="1330140">
                  <a:extLst>
                    <a:ext uri="{9D8B030D-6E8A-4147-A177-3AD203B41FA5}">
                      <a16:colId xmlns:a16="http://schemas.microsoft.com/office/drawing/2014/main" val="20002"/>
                    </a:ext>
                  </a:extLst>
                </a:gridCol>
                <a:gridCol w="740664">
                  <a:extLst>
                    <a:ext uri="{9D8B030D-6E8A-4147-A177-3AD203B41FA5}">
                      <a16:colId xmlns:a16="http://schemas.microsoft.com/office/drawing/2014/main" val="20003"/>
                    </a:ext>
                  </a:extLst>
                </a:gridCol>
                <a:gridCol w="1166172">
                  <a:extLst>
                    <a:ext uri="{9D8B030D-6E8A-4147-A177-3AD203B41FA5}">
                      <a16:colId xmlns:a16="http://schemas.microsoft.com/office/drawing/2014/main" val="20004"/>
                    </a:ext>
                  </a:extLst>
                </a:gridCol>
                <a:gridCol w="116840">
                  <a:extLst>
                    <a:ext uri="{9D8B030D-6E8A-4147-A177-3AD203B41FA5}">
                      <a16:colId xmlns:a16="http://schemas.microsoft.com/office/drawing/2014/main" val="20005"/>
                    </a:ext>
                  </a:extLst>
                </a:gridCol>
                <a:gridCol w="419412">
                  <a:extLst>
                    <a:ext uri="{9D8B030D-6E8A-4147-A177-3AD203B41FA5}">
                      <a16:colId xmlns:a16="http://schemas.microsoft.com/office/drawing/2014/main" val="20006"/>
                    </a:ext>
                  </a:extLst>
                </a:gridCol>
                <a:gridCol w="345440">
                  <a:extLst>
                    <a:ext uri="{9D8B030D-6E8A-4147-A177-3AD203B41FA5}">
                      <a16:colId xmlns:a16="http://schemas.microsoft.com/office/drawing/2014/main" val="20007"/>
                    </a:ext>
                  </a:extLst>
                </a:gridCol>
                <a:gridCol w="568960">
                  <a:extLst>
                    <a:ext uri="{9D8B030D-6E8A-4147-A177-3AD203B41FA5}">
                      <a16:colId xmlns:a16="http://schemas.microsoft.com/office/drawing/2014/main" val="20008"/>
                    </a:ext>
                  </a:extLst>
                </a:gridCol>
                <a:gridCol w="533400">
                  <a:extLst>
                    <a:ext uri="{9D8B030D-6E8A-4147-A177-3AD203B41FA5}">
                      <a16:colId xmlns:a16="http://schemas.microsoft.com/office/drawing/2014/main" val="20009"/>
                    </a:ext>
                  </a:extLst>
                </a:gridCol>
                <a:gridCol w="177800">
                  <a:extLst>
                    <a:ext uri="{9D8B030D-6E8A-4147-A177-3AD203B41FA5}">
                      <a16:colId xmlns:a16="http://schemas.microsoft.com/office/drawing/2014/main" val="20010"/>
                    </a:ext>
                  </a:extLst>
                </a:gridCol>
                <a:gridCol w="740664">
                  <a:extLst>
                    <a:ext uri="{9D8B030D-6E8A-4147-A177-3AD203B41FA5}">
                      <a16:colId xmlns:a16="http://schemas.microsoft.com/office/drawing/2014/main" val="20011"/>
                    </a:ext>
                  </a:extLst>
                </a:gridCol>
              </a:tblGrid>
              <a:tr h="398686">
                <a:tc>
                  <a:txBody>
                    <a:bodyPr/>
                    <a:lstStyle/>
                    <a:p>
                      <a:pPr algn="ctr"/>
                      <a:r>
                        <a:rPr lang="en-US" sz="1050" dirty="0" err="1">
                          <a:latin typeface="Arial" pitchFamily="34" charset="0"/>
                          <a:cs typeface="Arial" pitchFamily="34" charset="0"/>
                        </a:rPr>
                        <a:t>Faktor</a:t>
                      </a:r>
                      <a:r>
                        <a:rPr lang="en-US" sz="1050" dirty="0">
                          <a:latin typeface="Arial" pitchFamily="34" charset="0"/>
                          <a:cs typeface="Arial" pitchFamily="34" charset="0"/>
                        </a:rPr>
                        <a:t>/Sub-</a:t>
                      </a:r>
                      <a:r>
                        <a:rPr lang="en-US" sz="1050" dirty="0" err="1">
                          <a:latin typeface="Arial" pitchFamily="34" charset="0"/>
                          <a:cs typeface="Arial" pitchFamily="34" charset="0"/>
                        </a:rPr>
                        <a:t>Faktor</a:t>
                      </a:r>
                      <a:endParaRPr lang="en-US" sz="1050" dirty="0">
                        <a:latin typeface="Arial" pitchFamily="34" charset="0"/>
                        <a:cs typeface="Arial" pitchFamily="34" charset="0"/>
                      </a:endParaRPr>
                    </a:p>
                  </a:txBody>
                  <a:tcPr anchor="ctr"/>
                </a:tc>
                <a:tc>
                  <a:txBody>
                    <a:bodyPr/>
                    <a:lstStyle/>
                    <a:p>
                      <a:pPr algn="ctr"/>
                      <a:r>
                        <a:rPr lang="en-US" sz="1050" dirty="0" err="1">
                          <a:latin typeface="Arial" pitchFamily="34" charset="0"/>
                          <a:cs typeface="Arial" pitchFamily="34" charset="0"/>
                        </a:rPr>
                        <a:t>Bobot</a:t>
                      </a:r>
                      <a:endParaRPr lang="en-US" sz="1050" dirty="0">
                        <a:latin typeface="Arial" pitchFamily="34" charset="0"/>
                        <a:cs typeface="Arial" pitchFamily="34" charset="0"/>
                      </a:endParaRPr>
                    </a:p>
                  </a:txBody>
                  <a:tcPr anchor="ctr"/>
                </a:tc>
                <a:tc>
                  <a:txBody>
                    <a:bodyPr/>
                    <a:lstStyle/>
                    <a:p>
                      <a:pPr algn="ctr"/>
                      <a:r>
                        <a:rPr lang="en-US" sz="1050" dirty="0" err="1">
                          <a:latin typeface="Arial" pitchFamily="34" charset="0"/>
                          <a:cs typeface="Arial" pitchFamily="34" charset="0"/>
                        </a:rPr>
                        <a:t>Faktor</a:t>
                      </a:r>
                      <a:r>
                        <a:rPr lang="en-US" sz="1050" dirty="0">
                          <a:latin typeface="Arial" pitchFamily="34" charset="0"/>
                          <a:cs typeface="Arial" pitchFamily="34" charset="0"/>
                        </a:rPr>
                        <a:t>/Sub-</a:t>
                      </a:r>
                      <a:r>
                        <a:rPr lang="en-US" sz="1050" dirty="0" err="1">
                          <a:latin typeface="Arial" pitchFamily="34" charset="0"/>
                          <a:cs typeface="Arial" pitchFamily="34" charset="0"/>
                        </a:rPr>
                        <a:t>Faktor</a:t>
                      </a:r>
                      <a:endParaRPr lang="en-US" sz="1050" dirty="0">
                        <a:latin typeface="Arial" pitchFamily="34" charset="0"/>
                        <a:cs typeface="Arial" pitchFamily="34" charset="0"/>
                      </a:endParaRPr>
                    </a:p>
                  </a:txBody>
                  <a:tcPr anchor="ctr"/>
                </a:tc>
                <a:tc>
                  <a:txBody>
                    <a:bodyPr/>
                    <a:lstStyle/>
                    <a:p>
                      <a:pPr algn="ctr"/>
                      <a:r>
                        <a:rPr lang="en-US" sz="1050" dirty="0" err="1">
                          <a:latin typeface="Arial" pitchFamily="34" charset="0"/>
                          <a:cs typeface="Arial" pitchFamily="34" charset="0"/>
                        </a:rPr>
                        <a:t>Bobot</a:t>
                      </a:r>
                      <a:endParaRPr lang="en-US" sz="1050" dirty="0">
                        <a:latin typeface="Arial" pitchFamily="34" charset="0"/>
                        <a:cs typeface="Arial" pitchFamily="34" charset="0"/>
                      </a:endParaRP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err="1">
                          <a:latin typeface="Arial" pitchFamily="34" charset="0"/>
                          <a:cs typeface="Arial" pitchFamily="34" charset="0"/>
                        </a:rPr>
                        <a:t>Faktor</a:t>
                      </a:r>
                      <a:r>
                        <a:rPr lang="en-US" sz="1050" dirty="0">
                          <a:latin typeface="Arial" pitchFamily="34" charset="0"/>
                          <a:cs typeface="Arial" pitchFamily="34" charset="0"/>
                        </a:rPr>
                        <a:t>/Sub-</a:t>
                      </a:r>
                      <a:r>
                        <a:rPr lang="en-US" sz="1050" dirty="0" err="1">
                          <a:latin typeface="Arial" pitchFamily="34" charset="0"/>
                          <a:cs typeface="Arial" pitchFamily="34" charset="0"/>
                        </a:rPr>
                        <a:t>Faktor</a:t>
                      </a:r>
                      <a:endParaRPr lang="en-US" sz="1050" dirty="0">
                        <a:latin typeface="Arial" pitchFamily="34" charset="0"/>
                        <a:cs typeface="Arial" pitchFamily="34" charset="0"/>
                      </a:endParaRPr>
                    </a:p>
                  </a:txBody>
                  <a:tcPr anchor="ctr"/>
                </a:tc>
                <a:tc hMerge="1">
                  <a:txBody>
                    <a:bodyPr/>
                    <a:lstStyle/>
                    <a:p>
                      <a:endParaRPr lang="en-US"/>
                    </a:p>
                  </a:txBody>
                  <a:tcPr/>
                </a:tc>
                <a:tc gridSpan="2">
                  <a:txBody>
                    <a:bodyPr/>
                    <a:lstStyle/>
                    <a:p>
                      <a:pPr algn="ctr"/>
                      <a:r>
                        <a:rPr lang="en-US" sz="1050" dirty="0" err="1">
                          <a:latin typeface="Arial" pitchFamily="34" charset="0"/>
                          <a:cs typeface="Arial" pitchFamily="34" charset="0"/>
                        </a:rPr>
                        <a:t>Bobot</a:t>
                      </a:r>
                      <a:endParaRPr lang="en-US" sz="1050" dirty="0">
                        <a:latin typeface="Arial" pitchFamily="34" charset="0"/>
                        <a:cs typeface="Arial" pitchFamily="34" charset="0"/>
                      </a:endParaRPr>
                    </a:p>
                  </a:txBody>
                  <a:tcPr anchor="ctr"/>
                </a:tc>
                <a:tc hMerge="1">
                  <a:txBody>
                    <a:bodyPr/>
                    <a:lstStyle/>
                    <a:p>
                      <a:endParaRPr lang="en-US"/>
                    </a:p>
                  </a:txBody>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err="1">
                          <a:latin typeface="Arial" pitchFamily="34" charset="0"/>
                          <a:cs typeface="Arial" pitchFamily="34" charset="0"/>
                        </a:rPr>
                        <a:t>Faktor</a:t>
                      </a:r>
                      <a:r>
                        <a:rPr lang="en-US" sz="1050" dirty="0">
                          <a:latin typeface="Arial" pitchFamily="34" charset="0"/>
                          <a:cs typeface="Arial" pitchFamily="34" charset="0"/>
                        </a:rPr>
                        <a:t>/Sub-</a:t>
                      </a:r>
                      <a:r>
                        <a:rPr lang="en-US" sz="1050" dirty="0" err="1">
                          <a:latin typeface="Arial" pitchFamily="34" charset="0"/>
                          <a:cs typeface="Arial" pitchFamily="34" charset="0"/>
                        </a:rPr>
                        <a:t>Faktor</a:t>
                      </a:r>
                      <a:endParaRPr lang="en-US" sz="1050"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a:p>
                  </a:txBody>
                  <a:tcPr/>
                </a:tc>
                <a:tc>
                  <a:txBody>
                    <a:bodyPr/>
                    <a:lstStyle/>
                    <a:p>
                      <a:pPr algn="ctr"/>
                      <a:r>
                        <a:rPr lang="en-US" sz="1050" dirty="0" err="1">
                          <a:latin typeface="Arial" pitchFamily="34" charset="0"/>
                          <a:cs typeface="Arial" pitchFamily="34" charset="0"/>
                        </a:rPr>
                        <a:t>Bobot</a:t>
                      </a:r>
                      <a:endParaRPr lang="en-US" sz="1050" dirty="0">
                        <a:latin typeface="Arial" pitchFamily="34" charset="0"/>
                        <a:cs typeface="Arial" pitchFamily="34" charset="0"/>
                      </a:endParaRPr>
                    </a:p>
                  </a:txBody>
                  <a:tcPr anchor="ctr"/>
                </a:tc>
                <a:extLst>
                  <a:ext uri="{0D108BD9-81ED-4DB2-BD59-A6C34878D82A}">
                    <a16:rowId xmlns:a16="http://schemas.microsoft.com/office/drawing/2014/main" val="10000"/>
                  </a:ext>
                </a:extLst>
              </a:tr>
              <a:tr h="398686">
                <a:tc>
                  <a:txBody>
                    <a:bodyPr/>
                    <a:lstStyle/>
                    <a:p>
                      <a:pPr algn="l"/>
                      <a:r>
                        <a:rPr lang="en-US" sz="1050" b="1" i="1" dirty="0" err="1">
                          <a:latin typeface="Arial" pitchFamily="34" charset="0"/>
                          <a:cs typeface="Arial" pitchFamily="34" charset="0"/>
                        </a:rPr>
                        <a:t>Lingkungan</a:t>
                      </a:r>
                      <a:r>
                        <a:rPr lang="en-US" sz="1050" b="1" i="1" baseline="0" dirty="0">
                          <a:latin typeface="Arial" pitchFamily="34" charset="0"/>
                          <a:cs typeface="Arial" pitchFamily="34" charset="0"/>
                        </a:rPr>
                        <a:t> </a:t>
                      </a:r>
                      <a:r>
                        <a:rPr lang="en-US" sz="1050" b="1" i="1" baseline="0" dirty="0" err="1">
                          <a:latin typeface="Arial" pitchFamily="34" charset="0"/>
                          <a:cs typeface="Arial" pitchFamily="34" charset="0"/>
                        </a:rPr>
                        <a:t>Pendukung</a:t>
                      </a:r>
                      <a:endParaRPr lang="en-US" sz="1050" b="1" i="1" dirty="0">
                        <a:latin typeface="Arial" pitchFamily="34" charset="0"/>
                        <a:cs typeface="Arial" pitchFamily="34" charset="0"/>
                      </a:endParaRPr>
                    </a:p>
                  </a:txBody>
                  <a:tcPr anchor="ctr"/>
                </a:tc>
                <a:tc>
                  <a:txBody>
                    <a:bodyPr/>
                    <a:lstStyle/>
                    <a:p>
                      <a:pPr algn="r"/>
                      <a:r>
                        <a:rPr lang="en-US" sz="1050" b="1" i="1" dirty="0">
                          <a:latin typeface="Arial" pitchFamily="34" charset="0"/>
                          <a:cs typeface="Arial" pitchFamily="34" charset="0"/>
                        </a:rPr>
                        <a:t>6,798%</a:t>
                      </a:r>
                    </a:p>
                  </a:txBody>
                  <a:tcPr anchor="ctr"/>
                </a:tc>
                <a:tc>
                  <a:txBody>
                    <a:bodyPr/>
                    <a:lstStyle/>
                    <a:p>
                      <a:pPr algn="l"/>
                      <a:r>
                        <a:rPr lang="en-US" sz="1050" b="1" i="1" dirty="0" err="1">
                          <a:latin typeface="Arial" pitchFamily="34" charset="0"/>
                          <a:cs typeface="Arial" pitchFamily="34" charset="0"/>
                        </a:rPr>
                        <a:t>Hubungan</a:t>
                      </a:r>
                      <a:r>
                        <a:rPr lang="en-US" sz="1050" b="1" i="1" dirty="0">
                          <a:latin typeface="Arial" pitchFamily="34" charset="0"/>
                          <a:cs typeface="Arial" pitchFamily="34" charset="0"/>
                        </a:rPr>
                        <a:t> </a:t>
                      </a:r>
                      <a:r>
                        <a:rPr lang="en-US" sz="1050" b="1" i="1" dirty="0" err="1">
                          <a:latin typeface="Arial" pitchFamily="34" charset="0"/>
                          <a:cs typeface="Arial" pitchFamily="34" charset="0"/>
                        </a:rPr>
                        <a:t>Kerja</a:t>
                      </a:r>
                      <a:r>
                        <a:rPr lang="en-US" sz="1050" b="1" i="1" dirty="0">
                          <a:latin typeface="Arial" pitchFamily="34" charset="0"/>
                          <a:cs typeface="Arial" pitchFamily="34" charset="0"/>
                        </a:rPr>
                        <a:t> </a:t>
                      </a:r>
                      <a:r>
                        <a:rPr lang="en-US" sz="1050" b="1" i="1" dirty="0" err="1">
                          <a:latin typeface="Arial" pitchFamily="34" charset="0"/>
                          <a:cs typeface="Arial" pitchFamily="34" charset="0"/>
                        </a:rPr>
                        <a:t>Sama</a:t>
                      </a:r>
                      <a:endParaRPr lang="en-US" sz="1050" b="1" i="1" dirty="0">
                        <a:latin typeface="Arial" pitchFamily="34" charset="0"/>
                        <a:cs typeface="Arial" pitchFamily="34" charset="0"/>
                      </a:endParaRPr>
                    </a:p>
                  </a:txBody>
                  <a:tcPr anchor="ctr"/>
                </a:tc>
                <a:tc>
                  <a:txBody>
                    <a:bodyPr/>
                    <a:lstStyle/>
                    <a:p>
                      <a:pPr algn="r"/>
                      <a:r>
                        <a:rPr lang="en-US" sz="1050" b="1" i="1" dirty="0">
                          <a:latin typeface="Arial" pitchFamily="34" charset="0"/>
                          <a:cs typeface="Arial" pitchFamily="34" charset="0"/>
                        </a:rPr>
                        <a:t>24,593%</a:t>
                      </a:r>
                    </a:p>
                  </a:txBody>
                  <a:tcPr anchor="ctr"/>
                </a:tc>
                <a:tc gridSpan="2">
                  <a:txBody>
                    <a:bodyPr/>
                    <a:lstStyle/>
                    <a:p>
                      <a:pPr algn="l"/>
                      <a:r>
                        <a:rPr lang="en-US" sz="1050" b="1" i="1" dirty="0">
                          <a:latin typeface="Arial" pitchFamily="34" charset="0"/>
                          <a:cs typeface="Arial" pitchFamily="34" charset="0"/>
                        </a:rPr>
                        <a:t>Internal </a:t>
                      </a:r>
                      <a:r>
                        <a:rPr lang="en-US" sz="1050" b="1" i="1" dirty="0" err="1">
                          <a:latin typeface="Arial" pitchFamily="34" charset="0"/>
                          <a:cs typeface="Arial" pitchFamily="34" charset="0"/>
                        </a:rPr>
                        <a:t>Organisasi</a:t>
                      </a:r>
                      <a:endParaRPr lang="en-US" sz="1050" b="1" i="1" dirty="0">
                        <a:latin typeface="Arial" pitchFamily="34" charset="0"/>
                        <a:cs typeface="Arial" pitchFamily="34" charset="0"/>
                      </a:endParaRPr>
                    </a:p>
                  </a:txBody>
                  <a:tcPr anchor="ctr"/>
                </a:tc>
                <a:tc hMerge="1">
                  <a:txBody>
                    <a:bodyPr/>
                    <a:lstStyle/>
                    <a:p>
                      <a:endParaRPr lang="en-US"/>
                    </a:p>
                  </a:txBody>
                  <a:tcPr/>
                </a:tc>
                <a:tc gridSpan="2">
                  <a:txBody>
                    <a:bodyPr/>
                    <a:lstStyle/>
                    <a:p>
                      <a:pPr algn="r"/>
                      <a:r>
                        <a:rPr lang="en-US" sz="1050" b="1" i="1" dirty="0">
                          <a:latin typeface="Arial" pitchFamily="34" charset="0"/>
                          <a:cs typeface="Arial" pitchFamily="34" charset="0"/>
                        </a:rPr>
                        <a:t>53,607%</a:t>
                      </a:r>
                    </a:p>
                  </a:txBody>
                  <a:tcPr anchor="ctr"/>
                </a:tc>
                <a:tc hMerge="1">
                  <a:txBody>
                    <a:bodyPr/>
                    <a:lstStyle/>
                    <a:p>
                      <a:endParaRPr lang="en-US"/>
                    </a:p>
                  </a:txBody>
                  <a:tcPr/>
                </a:tc>
                <a:tc gridSpan="3">
                  <a:txBody>
                    <a:bodyPr/>
                    <a:lstStyle/>
                    <a:p>
                      <a:pPr algn="l"/>
                      <a:r>
                        <a:rPr lang="en-US" sz="1050" b="1" i="1" dirty="0" err="1">
                          <a:latin typeface="Arial" pitchFamily="34" charset="0"/>
                          <a:cs typeface="Arial" pitchFamily="34" charset="0"/>
                        </a:rPr>
                        <a:t>Tenaga</a:t>
                      </a:r>
                      <a:r>
                        <a:rPr lang="en-US" sz="1050" b="1" i="1" baseline="0" dirty="0">
                          <a:latin typeface="Arial" pitchFamily="34" charset="0"/>
                          <a:cs typeface="Arial" pitchFamily="34" charset="0"/>
                        </a:rPr>
                        <a:t> </a:t>
                      </a:r>
                      <a:r>
                        <a:rPr lang="en-US" sz="1050" b="1" i="1" baseline="0" dirty="0" err="1">
                          <a:latin typeface="Arial" pitchFamily="34" charset="0"/>
                          <a:cs typeface="Arial" pitchFamily="34" charset="0"/>
                        </a:rPr>
                        <a:t>Kerja</a:t>
                      </a:r>
                      <a:endParaRPr lang="en-US" sz="1050" b="1" i="1"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a:p>
                  </a:txBody>
                  <a:tcPr/>
                </a:tc>
                <a:tc>
                  <a:txBody>
                    <a:bodyPr/>
                    <a:lstStyle/>
                    <a:p>
                      <a:pPr algn="r"/>
                      <a:r>
                        <a:rPr lang="en-US" sz="1050" b="1" i="1" dirty="0">
                          <a:latin typeface="Arial" pitchFamily="34" charset="0"/>
                          <a:cs typeface="Arial" pitchFamily="34" charset="0"/>
                        </a:rPr>
                        <a:t>15,001%</a:t>
                      </a:r>
                    </a:p>
                  </a:txBody>
                  <a:tcPr anchor="ctr"/>
                </a:tc>
                <a:extLst>
                  <a:ext uri="{0D108BD9-81ED-4DB2-BD59-A6C34878D82A}">
                    <a16:rowId xmlns:a16="http://schemas.microsoft.com/office/drawing/2014/main" val="10001"/>
                  </a:ext>
                </a:extLst>
              </a:tr>
              <a:tr h="398686">
                <a:tc>
                  <a:txBody>
                    <a:bodyPr/>
                    <a:lstStyle/>
                    <a:p>
                      <a:pPr algn="l"/>
                      <a:r>
                        <a:rPr lang="en-US" sz="1050" dirty="0" err="1">
                          <a:latin typeface="Arial" pitchFamily="34" charset="0"/>
                          <a:cs typeface="Arial" pitchFamily="34" charset="0"/>
                        </a:rPr>
                        <a:t>Dukungan</a:t>
                      </a:r>
                      <a:r>
                        <a:rPr lang="en-US" sz="1050" dirty="0">
                          <a:latin typeface="Arial" pitchFamily="34" charset="0"/>
                          <a:cs typeface="Arial" pitchFamily="34" charset="0"/>
                        </a:rPr>
                        <a:t> </a:t>
                      </a:r>
                      <a:r>
                        <a:rPr lang="en-US" sz="1050" dirty="0" err="1">
                          <a:latin typeface="Arial" pitchFamily="34" charset="0"/>
                          <a:cs typeface="Arial" pitchFamily="34" charset="0"/>
                        </a:rPr>
                        <a:t>Masyarakat</a:t>
                      </a:r>
                      <a:endParaRPr lang="en-US" sz="1050" dirty="0">
                        <a:latin typeface="Arial" pitchFamily="34" charset="0"/>
                        <a:cs typeface="Arial" pitchFamily="34" charset="0"/>
                      </a:endParaRPr>
                    </a:p>
                  </a:txBody>
                  <a:tcPr anchor="ctr">
                    <a:solidFill>
                      <a:srgbClr val="FFFF00"/>
                    </a:solidFill>
                  </a:tcPr>
                </a:tc>
                <a:tc>
                  <a:txBody>
                    <a:bodyPr/>
                    <a:lstStyle/>
                    <a:p>
                      <a:pPr algn="r"/>
                      <a:r>
                        <a:rPr lang="en-US" sz="1050" dirty="0">
                          <a:latin typeface="Arial" pitchFamily="34" charset="0"/>
                          <a:cs typeface="Arial" pitchFamily="34" charset="0"/>
                        </a:rPr>
                        <a:t>0,982%</a:t>
                      </a:r>
                    </a:p>
                  </a:txBody>
                  <a:tcPr anchor="ctr">
                    <a:solidFill>
                      <a:srgbClr val="FFFF00"/>
                    </a:solidFill>
                  </a:tcPr>
                </a:tc>
                <a:tc>
                  <a:txBody>
                    <a:bodyPr/>
                    <a:lstStyle/>
                    <a:p>
                      <a:pPr algn="l"/>
                      <a:r>
                        <a:rPr lang="en-US" sz="1050" dirty="0" err="1">
                          <a:latin typeface="Arial" pitchFamily="34" charset="0"/>
                          <a:cs typeface="Arial" pitchFamily="34" charset="0"/>
                        </a:rPr>
                        <a:t>Kerja</a:t>
                      </a:r>
                      <a:r>
                        <a:rPr lang="en-US" sz="1050" dirty="0">
                          <a:latin typeface="Arial" pitchFamily="34" charset="0"/>
                          <a:cs typeface="Arial" pitchFamily="34" charset="0"/>
                        </a:rPr>
                        <a:t> </a:t>
                      </a:r>
                      <a:r>
                        <a:rPr lang="en-US" sz="1050" dirty="0" err="1">
                          <a:latin typeface="Arial" pitchFamily="34" charset="0"/>
                          <a:cs typeface="Arial" pitchFamily="34" charset="0"/>
                        </a:rPr>
                        <a:t>Sama</a:t>
                      </a:r>
                      <a:r>
                        <a:rPr lang="en-US" sz="1050" dirty="0">
                          <a:latin typeface="Arial" pitchFamily="34" charset="0"/>
                          <a:cs typeface="Arial" pitchFamily="34" charset="0"/>
                        </a:rPr>
                        <a:t> </a:t>
                      </a:r>
                      <a:r>
                        <a:rPr lang="en-US" sz="1050" dirty="0" err="1">
                          <a:latin typeface="Arial" pitchFamily="34" charset="0"/>
                          <a:cs typeface="Arial" pitchFamily="34" charset="0"/>
                        </a:rPr>
                        <a:t>Masyarakat</a:t>
                      </a:r>
                      <a:endParaRPr lang="en-US" sz="1050" dirty="0">
                        <a:latin typeface="Arial" pitchFamily="34" charset="0"/>
                        <a:cs typeface="Arial" pitchFamily="34" charset="0"/>
                      </a:endParaRPr>
                    </a:p>
                  </a:txBody>
                  <a:tcPr anchor="ctr"/>
                </a:tc>
                <a:tc>
                  <a:txBody>
                    <a:bodyPr/>
                    <a:lstStyle/>
                    <a:p>
                      <a:pPr algn="r"/>
                      <a:r>
                        <a:rPr lang="en-US" sz="1050" dirty="0">
                          <a:latin typeface="Arial" pitchFamily="34" charset="0"/>
                          <a:cs typeface="Arial" pitchFamily="34" charset="0"/>
                        </a:rPr>
                        <a:t>6,953%</a:t>
                      </a:r>
                    </a:p>
                  </a:txBody>
                  <a:tcPr anchor="ctr"/>
                </a:tc>
                <a:tc gridSpan="2">
                  <a:txBody>
                    <a:bodyPr/>
                    <a:lstStyle/>
                    <a:p>
                      <a:pPr algn="l"/>
                      <a:r>
                        <a:rPr lang="en-US" sz="1050" dirty="0" err="1">
                          <a:latin typeface="Arial" pitchFamily="34" charset="0"/>
                          <a:cs typeface="Arial" pitchFamily="34" charset="0"/>
                        </a:rPr>
                        <a:t>Komitmen</a:t>
                      </a:r>
                      <a:r>
                        <a:rPr lang="en-US" sz="1050" baseline="0" dirty="0">
                          <a:latin typeface="Arial" pitchFamily="34" charset="0"/>
                          <a:cs typeface="Arial" pitchFamily="34" charset="0"/>
                        </a:rPr>
                        <a:t> </a:t>
                      </a:r>
                      <a:r>
                        <a:rPr lang="en-US" sz="1050" baseline="0" dirty="0" err="1">
                          <a:latin typeface="Arial" pitchFamily="34" charset="0"/>
                          <a:cs typeface="Arial" pitchFamily="34" charset="0"/>
                        </a:rPr>
                        <a:t>Pimpinan</a:t>
                      </a:r>
                      <a:endParaRPr lang="en-US" sz="1050" dirty="0">
                        <a:latin typeface="Arial" pitchFamily="34" charset="0"/>
                        <a:cs typeface="Arial" pitchFamily="34" charset="0"/>
                      </a:endParaRPr>
                    </a:p>
                  </a:txBody>
                  <a:tcPr anchor="ctr">
                    <a:solidFill>
                      <a:srgbClr val="92D050"/>
                    </a:solidFill>
                  </a:tcPr>
                </a:tc>
                <a:tc hMerge="1">
                  <a:txBody>
                    <a:bodyPr/>
                    <a:lstStyle/>
                    <a:p>
                      <a:endParaRPr lang="en-US"/>
                    </a:p>
                  </a:txBody>
                  <a:tcPr/>
                </a:tc>
                <a:tc gridSpan="2">
                  <a:txBody>
                    <a:bodyPr/>
                    <a:lstStyle/>
                    <a:p>
                      <a:pPr algn="r"/>
                      <a:r>
                        <a:rPr lang="en-US" sz="1050" dirty="0">
                          <a:latin typeface="Arial" pitchFamily="34" charset="0"/>
                          <a:cs typeface="Arial" pitchFamily="34" charset="0"/>
                        </a:rPr>
                        <a:t>25,126%</a:t>
                      </a:r>
                    </a:p>
                  </a:txBody>
                  <a:tcPr anchor="ctr">
                    <a:solidFill>
                      <a:srgbClr val="92D050"/>
                    </a:solidFill>
                  </a:tcPr>
                </a:tc>
                <a:tc hMerge="1">
                  <a:txBody>
                    <a:bodyPr/>
                    <a:lstStyle/>
                    <a:p>
                      <a:endParaRPr lang="en-US"/>
                    </a:p>
                  </a:txBody>
                  <a:tcPr/>
                </a:tc>
                <a:tc gridSpan="3">
                  <a:txBody>
                    <a:bodyPr/>
                    <a:lstStyle/>
                    <a:p>
                      <a:pPr algn="l"/>
                      <a:r>
                        <a:rPr lang="en-US" sz="1050" dirty="0" err="1">
                          <a:latin typeface="Arial" pitchFamily="34" charset="0"/>
                          <a:cs typeface="Arial" pitchFamily="34" charset="0"/>
                        </a:rPr>
                        <a:t>Kelengkapan</a:t>
                      </a:r>
                      <a:r>
                        <a:rPr lang="en-US" sz="1050" dirty="0">
                          <a:latin typeface="Arial" pitchFamily="34" charset="0"/>
                          <a:cs typeface="Arial" pitchFamily="34" charset="0"/>
                        </a:rPr>
                        <a:t> </a:t>
                      </a:r>
                      <a:r>
                        <a:rPr lang="en-US" sz="1050" dirty="0" err="1">
                          <a:latin typeface="Arial" pitchFamily="34" charset="0"/>
                          <a:cs typeface="Arial" pitchFamily="34" charset="0"/>
                        </a:rPr>
                        <a:t>Pegawai</a:t>
                      </a:r>
                      <a:endParaRPr lang="en-US" sz="1050"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a:p>
                  </a:txBody>
                  <a:tcPr/>
                </a:tc>
                <a:tc>
                  <a:txBody>
                    <a:bodyPr/>
                    <a:lstStyle/>
                    <a:p>
                      <a:pPr algn="r"/>
                      <a:r>
                        <a:rPr lang="en-US" sz="1050" dirty="0">
                          <a:latin typeface="Arial" pitchFamily="34" charset="0"/>
                          <a:cs typeface="Arial" pitchFamily="34" charset="0"/>
                        </a:rPr>
                        <a:t>2,173%</a:t>
                      </a:r>
                    </a:p>
                  </a:txBody>
                  <a:tcPr anchor="ctr"/>
                </a:tc>
                <a:extLst>
                  <a:ext uri="{0D108BD9-81ED-4DB2-BD59-A6C34878D82A}">
                    <a16:rowId xmlns:a16="http://schemas.microsoft.com/office/drawing/2014/main" val="10002"/>
                  </a:ext>
                </a:extLst>
              </a:tr>
              <a:tr h="398686">
                <a:tc>
                  <a:txBody>
                    <a:bodyPr/>
                    <a:lstStyle/>
                    <a:p>
                      <a:pPr algn="l"/>
                      <a:r>
                        <a:rPr lang="en-US" sz="1050" dirty="0" err="1">
                          <a:latin typeface="Arial" pitchFamily="34" charset="0"/>
                          <a:cs typeface="Arial" pitchFamily="34" charset="0"/>
                        </a:rPr>
                        <a:t>Dukungan</a:t>
                      </a:r>
                      <a:r>
                        <a:rPr lang="en-US" sz="1050" dirty="0">
                          <a:latin typeface="Arial" pitchFamily="34" charset="0"/>
                          <a:cs typeface="Arial" pitchFamily="34" charset="0"/>
                        </a:rPr>
                        <a:t> </a:t>
                      </a:r>
                      <a:r>
                        <a:rPr lang="en-US" sz="1050" dirty="0" err="1">
                          <a:latin typeface="Arial" pitchFamily="34" charset="0"/>
                          <a:cs typeface="Arial" pitchFamily="34" charset="0"/>
                        </a:rPr>
                        <a:t>Ekonomi</a:t>
                      </a:r>
                      <a:endParaRPr lang="en-US" sz="1050" dirty="0">
                        <a:latin typeface="Arial" pitchFamily="34" charset="0"/>
                        <a:cs typeface="Arial" pitchFamily="34" charset="0"/>
                      </a:endParaRPr>
                    </a:p>
                  </a:txBody>
                  <a:tcPr anchor="ctr">
                    <a:solidFill>
                      <a:srgbClr val="FFFF00"/>
                    </a:solidFill>
                  </a:tcPr>
                </a:tc>
                <a:tc>
                  <a:txBody>
                    <a:bodyPr/>
                    <a:lstStyle/>
                    <a:p>
                      <a:pPr algn="r"/>
                      <a:r>
                        <a:rPr lang="en-US" sz="1050" dirty="0">
                          <a:latin typeface="Arial" pitchFamily="34" charset="0"/>
                          <a:cs typeface="Arial" pitchFamily="34" charset="0"/>
                        </a:rPr>
                        <a:t>1,101%</a:t>
                      </a:r>
                    </a:p>
                  </a:txBody>
                  <a:tcPr anchor="ctr">
                    <a:solidFill>
                      <a:srgbClr val="FFFF00"/>
                    </a:solidFill>
                  </a:tcPr>
                </a:tc>
                <a:tc>
                  <a:txBody>
                    <a:bodyPr/>
                    <a:lstStyle/>
                    <a:p>
                      <a:pPr algn="l"/>
                      <a:r>
                        <a:rPr lang="en-US" sz="1050" dirty="0" err="1">
                          <a:latin typeface="Arial" pitchFamily="34" charset="0"/>
                          <a:cs typeface="Arial" pitchFamily="34" charset="0"/>
                        </a:rPr>
                        <a:t>Pembagian</a:t>
                      </a:r>
                      <a:r>
                        <a:rPr lang="en-US" sz="1050" dirty="0">
                          <a:latin typeface="Arial" pitchFamily="34" charset="0"/>
                          <a:cs typeface="Arial" pitchFamily="34" charset="0"/>
                        </a:rPr>
                        <a:t> </a:t>
                      </a:r>
                      <a:r>
                        <a:rPr lang="en-US" sz="1050" dirty="0" err="1">
                          <a:latin typeface="Arial" pitchFamily="34" charset="0"/>
                          <a:cs typeface="Arial" pitchFamily="34" charset="0"/>
                        </a:rPr>
                        <a:t>Peran</a:t>
                      </a:r>
                      <a:r>
                        <a:rPr lang="en-US" sz="1050" dirty="0">
                          <a:latin typeface="Arial" pitchFamily="34" charset="0"/>
                          <a:cs typeface="Arial" pitchFamily="34" charset="0"/>
                        </a:rPr>
                        <a:t> </a:t>
                      </a:r>
                      <a:r>
                        <a:rPr lang="en-US" sz="1050" dirty="0" err="1">
                          <a:latin typeface="Arial" pitchFamily="34" charset="0"/>
                          <a:cs typeface="Arial" pitchFamily="34" charset="0"/>
                        </a:rPr>
                        <a:t>Lembaga</a:t>
                      </a:r>
                      <a:endParaRPr lang="en-US" sz="1050" dirty="0">
                        <a:latin typeface="Arial" pitchFamily="34" charset="0"/>
                        <a:cs typeface="Arial" pitchFamily="34" charset="0"/>
                      </a:endParaRPr>
                    </a:p>
                  </a:txBody>
                  <a:tcPr anchor="ctr">
                    <a:solidFill>
                      <a:srgbClr val="92D050"/>
                    </a:solidFill>
                  </a:tcPr>
                </a:tc>
                <a:tc>
                  <a:txBody>
                    <a:bodyPr/>
                    <a:lstStyle/>
                    <a:p>
                      <a:pPr algn="r"/>
                      <a:r>
                        <a:rPr lang="en-US" sz="1050" dirty="0">
                          <a:latin typeface="Arial" pitchFamily="34" charset="0"/>
                          <a:cs typeface="Arial" pitchFamily="34" charset="0"/>
                        </a:rPr>
                        <a:t>10,604%</a:t>
                      </a:r>
                    </a:p>
                  </a:txBody>
                  <a:tcPr anchor="ctr">
                    <a:solidFill>
                      <a:srgbClr val="92D050"/>
                    </a:solidFill>
                  </a:tcPr>
                </a:tc>
                <a:tc gridSpan="2">
                  <a:txBody>
                    <a:bodyPr/>
                    <a:lstStyle/>
                    <a:p>
                      <a:pPr algn="l"/>
                      <a:r>
                        <a:rPr lang="en-US" sz="1050" dirty="0" err="1">
                          <a:latin typeface="Arial" pitchFamily="34" charset="0"/>
                          <a:cs typeface="Arial" pitchFamily="34" charset="0"/>
                        </a:rPr>
                        <a:t>Struktur</a:t>
                      </a:r>
                      <a:r>
                        <a:rPr lang="en-US" sz="1050" dirty="0">
                          <a:latin typeface="Arial" pitchFamily="34" charset="0"/>
                          <a:cs typeface="Arial" pitchFamily="34" charset="0"/>
                        </a:rPr>
                        <a:t> </a:t>
                      </a:r>
                      <a:r>
                        <a:rPr lang="en-US" sz="1050" dirty="0" err="1">
                          <a:latin typeface="Arial" pitchFamily="34" charset="0"/>
                          <a:cs typeface="Arial" pitchFamily="34" charset="0"/>
                        </a:rPr>
                        <a:t>Organisasi</a:t>
                      </a:r>
                      <a:endParaRPr lang="en-US" sz="1050" dirty="0">
                        <a:latin typeface="Arial" pitchFamily="34" charset="0"/>
                        <a:cs typeface="Arial" pitchFamily="34" charset="0"/>
                      </a:endParaRPr>
                    </a:p>
                  </a:txBody>
                  <a:tcPr anchor="ctr">
                    <a:solidFill>
                      <a:srgbClr val="92D050"/>
                    </a:solidFill>
                  </a:tcPr>
                </a:tc>
                <a:tc hMerge="1">
                  <a:txBody>
                    <a:bodyPr/>
                    <a:lstStyle/>
                    <a:p>
                      <a:endParaRPr lang="en-US"/>
                    </a:p>
                  </a:txBody>
                  <a:tcPr/>
                </a:tc>
                <a:tc gridSpan="2">
                  <a:txBody>
                    <a:bodyPr/>
                    <a:lstStyle/>
                    <a:p>
                      <a:pPr algn="r"/>
                      <a:r>
                        <a:rPr lang="en-US" sz="1050" dirty="0">
                          <a:latin typeface="Arial" pitchFamily="34" charset="0"/>
                          <a:cs typeface="Arial" pitchFamily="34" charset="0"/>
                        </a:rPr>
                        <a:t>13,183%</a:t>
                      </a:r>
                    </a:p>
                  </a:txBody>
                  <a:tcPr anchor="ctr">
                    <a:solidFill>
                      <a:srgbClr val="92D050"/>
                    </a:solidFill>
                  </a:tcPr>
                </a:tc>
                <a:tc hMerge="1">
                  <a:txBody>
                    <a:bodyPr/>
                    <a:lstStyle/>
                    <a:p>
                      <a:endParaRPr lang="en-US"/>
                    </a:p>
                  </a:txBody>
                  <a:tcPr/>
                </a:tc>
                <a:tc gridSpan="3">
                  <a:txBody>
                    <a:bodyPr/>
                    <a:lstStyle/>
                    <a:p>
                      <a:pPr algn="l"/>
                      <a:r>
                        <a:rPr lang="en-US" sz="1050" dirty="0" err="1">
                          <a:latin typeface="Arial" pitchFamily="34" charset="0"/>
                          <a:cs typeface="Arial" pitchFamily="34" charset="0"/>
                        </a:rPr>
                        <a:t>Pengalaman</a:t>
                      </a:r>
                      <a:r>
                        <a:rPr lang="en-US" sz="1050" dirty="0">
                          <a:latin typeface="Arial" pitchFamily="34" charset="0"/>
                          <a:cs typeface="Arial" pitchFamily="34" charset="0"/>
                        </a:rPr>
                        <a:t> </a:t>
                      </a:r>
                      <a:r>
                        <a:rPr lang="en-US" sz="1050" dirty="0" err="1">
                          <a:latin typeface="Arial" pitchFamily="34" charset="0"/>
                          <a:cs typeface="Arial" pitchFamily="34" charset="0"/>
                        </a:rPr>
                        <a:t>Pegawai</a:t>
                      </a:r>
                      <a:endParaRPr lang="en-US" sz="1050"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a:p>
                  </a:txBody>
                  <a:tcPr/>
                </a:tc>
                <a:tc>
                  <a:txBody>
                    <a:bodyPr/>
                    <a:lstStyle/>
                    <a:p>
                      <a:pPr algn="r"/>
                      <a:r>
                        <a:rPr lang="en-US" sz="1050" dirty="0">
                          <a:latin typeface="Arial" pitchFamily="34" charset="0"/>
                          <a:cs typeface="Arial" pitchFamily="34" charset="0"/>
                        </a:rPr>
                        <a:t>6,736%</a:t>
                      </a:r>
                    </a:p>
                  </a:txBody>
                  <a:tcPr anchor="ctr"/>
                </a:tc>
                <a:extLst>
                  <a:ext uri="{0D108BD9-81ED-4DB2-BD59-A6C34878D82A}">
                    <a16:rowId xmlns:a16="http://schemas.microsoft.com/office/drawing/2014/main" val="10003"/>
                  </a:ext>
                </a:extLst>
              </a:tr>
              <a:tr h="398686">
                <a:tc>
                  <a:txBody>
                    <a:bodyPr/>
                    <a:lstStyle/>
                    <a:p>
                      <a:pPr algn="l"/>
                      <a:r>
                        <a:rPr lang="en-US" sz="1050" dirty="0" err="1">
                          <a:latin typeface="Arial" pitchFamily="34" charset="0"/>
                          <a:cs typeface="Arial" pitchFamily="34" charset="0"/>
                        </a:rPr>
                        <a:t>Dukungan</a:t>
                      </a:r>
                      <a:r>
                        <a:rPr lang="en-US" sz="1050" dirty="0">
                          <a:latin typeface="Arial" pitchFamily="34" charset="0"/>
                          <a:cs typeface="Arial" pitchFamily="34" charset="0"/>
                        </a:rPr>
                        <a:t> </a:t>
                      </a:r>
                      <a:r>
                        <a:rPr lang="en-US" sz="1050" dirty="0" err="1">
                          <a:latin typeface="Arial" pitchFamily="34" charset="0"/>
                          <a:cs typeface="Arial" pitchFamily="34" charset="0"/>
                        </a:rPr>
                        <a:t>Pemerintah</a:t>
                      </a:r>
                      <a:endParaRPr lang="en-US" sz="1050" dirty="0">
                        <a:latin typeface="Arial" pitchFamily="34" charset="0"/>
                        <a:cs typeface="Arial" pitchFamily="34" charset="0"/>
                      </a:endParaRPr>
                    </a:p>
                  </a:txBody>
                  <a:tcPr anchor="ctr"/>
                </a:tc>
                <a:tc>
                  <a:txBody>
                    <a:bodyPr/>
                    <a:lstStyle/>
                    <a:p>
                      <a:pPr algn="r"/>
                      <a:r>
                        <a:rPr lang="en-US" sz="1050" dirty="0">
                          <a:latin typeface="Arial" pitchFamily="34" charset="0"/>
                          <a:cs typeface="Arial" pitchFamily="34" charset="0"/>
                        </a:rPr>
                        <a:t>2,558%</a:t>
                      </a:r>
                    </a:p>
                  </a:txBody>
                  <a:tcPr anchor="ctr"/>
                </a:tc>
                <a:tc>
                  <a:txBody>
                    <a:bodyPr/>
                    <a:lstStyle/>
                    <a:p>
                      <a:pPr algn="l"/>
                      <a:r>
                        <a:rPr lang="en-US" sz="1050" dirty="0" err="1">
                          <a:latin typeface="Arial" pitchFamily="34" charset="0"/>
                          <a:cs typeface="Arial" pitchFamily="34" charset="0"/>
                        </a:rPr>
                        <a:t>Koordinasi</a:t>
                      </a:r>
                      <a:r>
                        <a:rPr lang="en-US" sz="1050" baseline="0" dirty="0">
                          <a:latin typeface="Arial" pitchFamily="34" charset="0"/>
                          <a:cs typeface="Arial" pitchFamily="34" charset="0"/>
                        </a:rPr>
                        <a:t> </a:t>
                      </a:r>
                      <a:r>
                        <a:rPr lang="en-US" sz="1050" baseline="0" dirty="0" err="1">
                          <a:latin typeface="Arial" pitchFamily="34" charset="0"/>
                          <a:cs typeface="Arial" pitchFamily="34" charset="0"/>
                        </a:rPr>
                        <a:t>Lembaga</a:t>
                      </a:r>
                      <a:endParaRPr lang="en-US" sz="1050" dirty="0">
                        <a:latin typeface="Arial" pitchFamily="34" charset="0"/>
                        <a:cs typeface="Arial" pitchFamily="34" charset="0"/>
                      </a:endParaRPr>
                    </a:p>
                  </a:txBody>
                  <a:tcPr anchor="ctr">
                    <a:lnB w="12700" cap="flat" cmpd="sng" algn="ctr">
                      <a:solidFill>
                        <a:schemeClr val="bg1"/>
                      </a:solidFill>
                      <a:prstDash val="solid"/>
                      <a:round/>
                      <a:headEnd type="none" w="med" len="med"/>
                      <a:tailEnd type="none" w="med" len="med"/>
                    </a:lnB>
                  </a:tcPr>
                </a:tc>
                <a:tc>
                  <a:txBody>
                    <a:bodyPr/>
                    <a:lstStyle/>
                    <a:p>
                      <a:pPr algn="r"/>
                      <a:r>
                        <a:rPr lang="en-US" sz="1050" dirty="0">
                          <a:latin typeface="Arial" pitchFamily="34" charset="0"/>
                          <a:cs typeface="Arial" pitchFamily="34" charset="0"/>
                        </a:rPr>
                        <a:t>7,036%</a:t>
                      </a:r>
                    </a:p>
                  </a:txBody>
                  <a:tcPr anchor="ctr">
                    <a:lnB w="12700" cap="flat" cmpd="sng" algn="ctr">
                      <a:solidFill>
                        <a:schemeClr val="bg1"/>
                      </a:solidFill>
                      <a:prstDash val="solid"/>
                      <a:round/>
                      <a:headEnd type="none" w="med" len="med"/>
                      <a:tailEnd type="none" w="med" len="med"/>
                    </a:lnB>
                  </a:tcPr>
                </a:tc>
                <a:tc gridSpan="2">
                  <a:txBody>
                    <a:bodyPr/>
                    <a:lstStyle/>
                    <a:p>
                      <a:pPr algn="l"/>
                      <a:r>
                        <a:rPr lang="en-US" sz="1050" dirty="0" err="1">
                          <a:latin typeface="Arial" pitchFamily="34" charset="0"/>
                          <a:cs typeface="Arial" pitchFamily="34" charset="0"/>
                        </a:rPr>
                        <a:t>Koordinasi</a:t>
                      </a:r>
                      <a:r>
                        <a:rPr lang="en-US" sz="1050" dirty="0">
                          <a:latin typeface="Arial" pitchFamily="34" charset="0"/>
                          <a:cs typeface="Arial" pitchFamily="34" charset="0"/>
                        </a:rPr>
                        <a:t> </a:t>
                      </a:r>
                      <a:r>
                        <a:rPr lang="en-US" sz="1050" dirty="0" err="1">
                          <a:latin typeface="Arial" pitchFamily="34" charset="0"/>
                          <a:cs typeface="Arial" pitchFamily="34" charset="0"/>
                        </a:rPr>
                        <a:t>Pegawai</a:t>
                      </a:r>
                      <a:endParaRPr lang="en-US" sz="1050" dirty="0">
                        <a:latin typeface="Arial" pitchFamily="34" charset="0"/>
                        <a:cs typeface="Arial" pitchFamily="34" charset="0"/>
                      </a:endParaRPr>
                    </a:p>
                  </a:txBody>
                  <a:tcPr anchor="ctr"/>
                </a:tc>
                <a:tc hMerge="1">
                  <a:txBody>
                    <a:bodyPr/>
                    <a:lstStyle/>
                    <a:p>
                      <a:endParaRPr lang="en-US"/>
                    </a:p>
                  </a:txBody>
                  <a:tcPr/>
                </a:tc>
                <a:tc gridSpan="2">
                  <a:txBody>
                    <a:bodyPr/>
                    <a:lstStyle/>
                    <a:p>
                      <a:pPr algn="r"/>
                      <a:r>
                        <a:rPr lang="en-US" sz="1050" dirty="0">
                          <a:latin typeface="Arial" pitchFamily="34" charset="0"/>
                          <a:cs typeface="Arial" pitchFamily="34" charset="0"/>
                        </a:rPr>
                        <a:t>4,681%</a:t>
                      </a:r>
                    </a:p>
                  </a:txBody>
                  <a:tcPr anchor="ctr"/>
                </a:tc>
                <a:tc hMerge="1">
                  <a:txBody>
                    <a:bodyPr/>
                    <a:lstStyle/>
                    <a:p>
                      <a:endParaRPr lang="en-US"/>
                    </a:p>
                  </a:txBody>
                  <a:tcPr/>
                </a:tc>
                <a:tc gridSpan="3">
                  <a:txBody>
                    <a:bodyPr/>
                    <a:lstStyle/>
                    <a:p>
                      <a:pPr algn="l"/>
                      <a:r>
                        <a:rPr lang="en-US" sz="1050" dirty="0" err="1">
                          <a:latin typeface="Arial" pitchFamily="34" charset="0"/>
                          <a:cs typeface="Arial" pitchFamily="34" charset="0"/>
                        </a:rPr>
                        <a:t>Sistem</a:t>
                      </a:r>
                      <a:r>
                        <a:rPr lang="en-US" sz="1050" baseline="0" dirty="0">
                          <a:latin typeface="Arial" pitchFamily="34" charset="0"/>
                          <a:cs typeface="Arial" pitchFamily="34" charset="0"/>
                        </a:rPr>
                        <a:t> </a:t>
                      </a:r>
                      <a:r>
                        <a:rPr lang="en-US" sz="1050" baseline="0" dirty="0" err="1">
                          <a:latin typeface="Arial" pitchFamily="34" charset="0"/>
                          <a:cs typeface="Arial" pitchFamily="34" charset="0"/>
                        </a:rPr>
                        <a:t>Perekrutan</a:t>
                      </a:r>
                      <a:endParaRPr lang="en-US" sz="1050" dirty="0">
                        <a:latin typeface="Arial" pitchFamily="34" charset="0"/>
                        <a:cs typeface="Arial" pitchFamily="34" charset="0"/>
                      </a:endParaRPr>
                    </a:p>
                  </a:txBody>
                  <a:tcPr anchor="ctr">
                    <a:solidFill>
                      <a:srgbClr val="FFFF00"/>
                    </a:solidFill>
                  </a:tcPr>
                </a:tc>
                <a:tc hMerge="1">
                  <a:txBody>
                    <a:bodyPr/>
                    <a:lstStyle/>
                    <a:p>
                      <a:endParaRPr lang="en-US"/>
                    </a:p>
                  </a:txBody>
                  <a:tcPr/>
                </a:tc>
                <a:tc hMerge="1">
                  <a:txBody>
                    <a:bodyPr/>
                    <a:lstStyle/>
                    <a:p>
                      <a:endParaRPr lang="en-US"/>
                    </a:p>
                  </a:txBody>
                  <a:tcPr/>
                </a:tc>
                <a:tc>
                  <a:txBody>
                    <a:bodyPr/>
                    <a:lstStyle/>
                    <a:p>
                      <a:pPr algn="r"/>
                      <a:r>
                        <a:rPr lang="en-US" sz="1050" dirty="0">
                          <a:latin typeface="Arial" pitchFamily="34" charset="0"/>
                          <a:cs typeface="Arial" pitchFamily="34" charset="0"/>
                        </a:rPr>
                        <a:t>1,647%</a:t>
                      </a:r>
                    </a:p>
                  </a:txBody>
                  <a:tcPr anchor="ctr">
                    <a:solidFill>
                      <a:srgbClr val="FFFF00"/>
                    </a:solidFill>
                  </a:tcPr>
                </a:tc>
                <a:extLst>
                  <a:ext uri="{0D108BD9-81ED-4DB2-BD59-A6C34878D82A}">
                    <a16:rowId xmlns:a16="http://schemas.microsoft.com/office/drawing/2014/main" val="10004"/>
                  </a:ext>
                </a:extLst>
              </a:tr>
              <a:tr h="398686">
                <a:tc>
                  <a:txBody>
                    <a:bodyPr/>
                    <a:lstStyle/>
                    <a:p>
                      <a:pPr algn="l"/>
                      <a:r>
                        <a:rPr lang="en-US" sz="1050" dirty="0" err="1">
                          <a:latin typeface="Arial" pitchFamily="34" charset="0"/>
                          <a:cs typeface="Arial" pitchFamily="34" charset="0"/>
                        </a:rPr>
                        <a:t>Kelengkapan</a:t>
                      </a:r>
                      <a:r>
                        <a:rPr lang="en-US" sz="1050" baseline="0" dirty="0">
                          <a:latin typeface="Arial" pitchFamily="34" charset="0"/>
                          <a:cs typeface="Arial" pitchFamily="34" charset="0"/>
                        </a:rPr>
                        <a:t> </a:t>
                      </a:r>
                      <a:r>
                        <a:rPr lang="en-US" sz="1050" baseline="0" dirty="0" err="1">
                          <a:latin typeface="Arial" pitchFamily="34" charset="0"/>
                          <a:cs typeface="Arial" pitchFamily="34" charset="0"/>
                        </a:rPr>
                        <a:t>Regulasi</a:t>
                      </a:r>
                      <a:endParaRPr lang="en-US" sz="1050" dirty="0">
                        <a:latin typeface="Arial" pitchFamily="34" charset="0"/>
                        <a:cs typeface="Arial" pitchFamily="34" charset="0"/>
                      </a:endParaRPr>
                    </a:p>
                  </a:txBody>
                  <a:tcPr anchor="ctr">
                    <a:lnB w="12700" cap="flat" cmpd="sng" algn="ctr">
                      <a:solidFill>
                        <a:schemeClr val="bg1"/>
                      </a:solidFill>
                      <a:prstDash val="solid"/>
                      <a:round/>
                      <a:headEnd type="none" w="med" len="med"/>
                      <a:tailEnd type="none" w="med" len="med"/>
                    </a:lnB>
                  </a:tcPr>
                </a:tc>
                <a:tc>
                  <a:txBody>
                    <a:bodyPr/>
                    <a:lstStyle/>
                    <a:p>
                      <a:pPr algn="r"/>
                      <a:r>
                        <a:rPr lang="en-US" sz="1050" dirty="0">
                          <a:latin typeface="Arial" pitchFamily="34" charset="0"/>
                          <a:cs typeface="Arial" pitchFamily="34" charset="0"/>
                        </a:rPr>
                        <a:t>2,158%</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a:endParaRPr lang="en-US" sz="1050" dirty="0">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r"/>
                      <a:endParaRPr lang="en-US" sz="1050" dirty="0">
                        <a:latin typeface="Arial" pitchFamily="34" charset="0"/>
                        <a:cs typeface="Arial" pitchFamily="34" charset="0"/>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lumMod val="60000"/>
                        <a:lumOff val="40000"/>
                      </a:schemeClr>
                    </a:solidFill>
                  </a:tcPr>
                </a:tc>
                <a:tc gridSpan="2">
                  <a:txBody>
                    <a:bodyPr/>
                    <a:lstStyle/>
                    <a:p>
                      <a:pPr algn="l"/>
                      <a:r>
                        <a:rPr lang="en-US" sz="1050" dirty="0" err="1">
                          <a:latin typeface="Arial" pitchFamily="34" charset="0"/>
                          <a:cs typeface="Arial" pitchFamily="34" charset="0"/>
                        </a:rPr>
                        <a:t>Rencana</a:t>
                      </a:r>
                      <a:r>
                        <a:rPr lang="en-US" sz="1050" dirty="0">
                          <a:latin typeface="Arial" pitchFamily="34" charset="0"/>
                          <a:cs typeface="Arial" pitchFamily="34" charset="0"/>
                        </a:rPr>
                        <a:t> Program</a:t>
                      </a:r>
                    </a:p>
                  </a:txBody>
                  <a:tcPr anchor="ctr">
                    <a:lnL w="12700" cap="flat" cmpd="sng" algn="ctr">
                      <a:solidFill>
                        <a:schemeClr val="bg1"/>
                      </a:solidFill>
                      <a:prstDash val="solid"/>
                      <a:round/>
                      <a:headEnd type="none" w="med" len="med"/>
                      <a:tailEnd type="none" w="med" len="med"/>
                    </a:lnL>
                  </a:tcPr>
                </a:tc>
                <a:tc hMerge="1">
                  <a:txBody>
                    <a:bodyPr/>
                    <a:lstStyle/>
                    <a:p>
                      <a:endParaRPr lang="en-US"/>
                    </a:p>
                  </a:txBody>
                  <a:tcPr/>
                </a:tc>
                <a:tc gridSpan="2">
                  <a:txBody>
                    <a:bodyPr/>
                    <a:lstStyle/>
                    <a:p>
                      <a:pPr algn="r"/>
                      <a:r>
                        <a:rPr lang="en-US" sz="1050" dirty="0">
                          <a:latin typeface="Arial" pitchFamily="34" charset="0"/>
                          <a:cs typeface="Arial" pitchFamily="34" charset="0"/>
                        </a:rPr>
                        <a:t>7,226%</a:t>
                      </a:r>
                    </a:p>
                  </a:txBody>
                  <a:tcPr anchor="ctr"/>
                </a:tc>
                <a:tc hMerge="1">
                  <a:txBody>
                    <a:bodyPr/>
                    <a:lstStyle/>
                    <a:p>
                      <a:endParaRPr lang="en-US"/>
                    </a:p>
                  </a:txBody>
                  <a:tcPr/>
                </a:tc>
                <a:tc gridSpan="3">
                  <a:txBody>
                    <a:bodyPr/>
                    <a:lstStyle/>
                    <a:p>
                      <a:pPr algn="l"/>
                      <a:r>
                        <a:rPr lang="en-US" sz="1050" dirty="0" err="1">
                          <a:latin typeface="Arial" pitchFamily="34" charset="0"/>
                          <a:cs typeface="Arial" pitchFamily="34" charset="0"/>
                        </a:rPr>
                        <a:t>Pemberian</a:t>
                      </a:r>
                      <a:r>
                        <a:rPr lang="en-US" sz="1050" baseline="0" dirty="0">
                          <a:latin typeface="Arial" pitchFamily="34" charset="0"/>
                          <a:cs typeface="Arial" pitchFamily="34" charset="0"/>
                        </a:rPr>
                        <a:t> </a:t>
                      </a:r>
                      <a:r>
                        <a:rPr lang="en-US" sz="1050" baseline="0" dirty="0" err="1">
                          <a:latin typeface="Arial" pitchFamily="34" charset="0"/>
                          <a:cs typeface="Arial" pitchFamily="34" charset="0"/>
                        </a:rPr>
                        <a:t>Pelatihan</a:t>
                      </a:r>
                      <a:endParaRPr lang="en-US" sz="1050" dirty="0">
                        <a:latin typeface="Arial" pitchFamily="34" charset="0"/>
                        <a:cs typeface="Arial" pitchFamily="34" charset="0"/>
                      </a:endParaRPr>
                    </a:p>
                  </a:txBody>
                  <a:tcPr anchor="ctr"/>
                </a:tc>
                <a:tc hMerge="1">
                  <a:txBody>
                    <a:bodyPr/>
                    <a:lstStyle/>
                    <a:p>
                      <a:endParaRPr lang="en-US"/>
                    </a:p>
                  </a:txBody>
                  <a:tcPr/>
                </a:tc>
                <a:tc hMerge="1">
                  <a:txBody>
                    <a:bodyPr/>
                    <a:lstStyle/>
                    <a:p>
                      <a:endParaRPr lang="en-US"/>
                    </a:p>
                  </a:txBody>
                  <a:tcPr/>
                </a:tc>
                <a:tc>
                  <a:txBody>
                    <a:bodyPr/>
                    <a:lstStyle/>
                    <a:p>
                      <a:pPr algn="r"/>
                      <a:r>
                        <a:rPr lang="en-US" sz="1050" dirty="0">
                          <a:latin typeface="Arial" pitchFamily="34" charset="0"/>
                          <a:cs typeface="Arial" pitchFamily="34" charset="0"/>
                        </a:rPr>
                        <a:t>2,778%</a:t>
                      </a:r>
                    </a:p>
                  </a:txBody>
                  <a:tcPr anchor="ctr"/>
                </a:tc>
                <a:extLst>
                  <a:ext uri="{0D108BD9-81ED-4DB2-BD59-A6C34878D82A}">
                    <a16:rowId xmlns:a16="http://schemas.microsoft.com/office/drawing/2014/main" val="10005"/>
                  </a:ext>
                </a:extLst>
              </a:tr>
              <a:tr h="398686">
                <a:tc>
                  <a:txBody>
                    <a:bodyPr/>
                    <a:lstStyle/>
                    <a:p>
                      <a:pPr algn="l"/>
                      <a:endParaRPr lang="en-US" sz="1050" dirty="0">
                        <a:latin typeface="Arial" pitchFamily="34" charset="0"/>
                        <a:cs typeface="Arial"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r"/>
                      <a:endParaRPr lang="en-US" sz="1050" dirty="0">
                        <a:latin typeface="Arial" pitchFamily="34" charset="0"/>
                        <a:cs typeface="Arial"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l"/>
                      <a:endParaRPr lang="en-US" sz="1050" dirty="0">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a:txBody>
                    <a:bodyPr/>
                    <a:lstStyle/>
                    <a:p>
                      <a:pPr algn="r"/>
                      <a:endParaRPr lang="en-US" sz="1050" dirty="0">
                        <a:latin typeface="Arial" pitchFamily="34" charset="0"/>
                        <a:cs typeface="Arial" pitchFamily="34" charset="0"/>
                      </a:endParaRPr>
                    </a:p>
                  </a:txBody>
                  <a:tcPr anchor="ctr">
                    <a:lnL w="12700" cmpd="sng">
                      <a:noFill/>
                    </a:lnL>
                    <a:lnR w="1270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gridSpan="2">
                  <a:txBody>
                    <a:bodyPr/>
                    <a:lstStyle/>
                    <a:p>
                      <a:pPr algn="l"/>
                      <a:r>
                        <a:rPr lang="en-US" sz="1050" dirty="0" err="1">
                          <a:latin typeface="Arial" pitchFamily="34" charset="0"/>
                          <a:cs typeface="Arial" pitchFamily="34" charset="0"/>
                        </a:rPr>
                        <a:t>Rancangan</a:t>
                      </a:r>
                      <a:r>
                        <a:rPr lang="en-US" sz="1050" dirty="0">
                          <a:latin typeface="Arial" pitchFamily="34" charset="0"/>
                          <a:cs typeface="Arial" pitchFamily="34" charset="0"/>
                        </a:rPr>
                        <a:t> </a:t>
                      </a:r>
                      <a:r>
                        <a:rPr lang="en-US" sz="1050" dirty="0" err="1">
                          <a:latin typeface="Arial" pitchFamily="34" charset="0"/>
                          <a:cs typeface="Arial" pitchFamily="34" charset="0"/>
                        </a:rPr>
                        <a:t>Anggaran</a:t>
                      </a:r>
                      <a:endParaRPr lang="en-US" sz="1050" dirty="0">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B w="12700" cmpd="sng">
                      <a:noFill/>
                    </a:lnB>
                  </a:tcPr>
                </a:tc>
                <a:tc hMerge="1">
                  <a:txBody>
                    <a:bodyPr/>
                    <a:lstStyle/>
                    <a:p>
                      <a:endParaRPr lang="en-US"/>
                    </a:p>
                  </a:txBody>
                  <a:tcPr/>
                </a:tc>
                <a:tc gridSpan="2">
                  <a:txBody>
                    <a:bodyPr/>
                    <a:lstStyle/>
                    <a:p>
                      <a:pPr algn="r"/>
                      <a:r>
                        <a:rPr lang="en-US" sz="1050" dirty="0">
                          <a:latin typeface="Arial" pitchFamily="34" charset="0"/>
                          <a:cs typeface="Arial" pitchFamily="34" charset="0"/>
                        </a:rPr>
                        <a:t>3,392%</a:t>
                      </a:r>
                    </a:p>
                  </a:txBody>
                  <a:tcPr anchor="ctr">
                    <a:lnB w="12700" cmpd="sng">
                      <a:noFill/>
                    </a:lnB>
                  </a:tcPr>
                </a:tc>
                <a:tc hMerge="1">
                  <a:txBody>
                    <a:bodyPr/>
                    <a:lstStyle/>
                    <a:p>
                      <a:endParaRPr lang="en-US"/>
                    </a:p>
                  </a:txBody>
                  <a:tcPr/>
                </a:tc>
                <a:tc gridSpan="3">
                  <a:txBody>
                    <a:bodyPr/>
                    <a:lstStyle/>
                    <a:p>
                      <a:pPr algn="l"/>
                      <a:r>
                        <a:rPr lang="en-US" sz="1050" dirty="0" err="1">
                          <a:latin typeface="Arial" pitchFamily="34" charset="0"/>
                          <a:cs typeface="Arial" pitchFamily="34" charset="0"/>
                        </a:rPr>
                        <a:t>Sistem</a:t>
                      </a:r>
                      <a:r>
                        <a:rPr lang="en-US" sz="1050" dirty="0">
                          <a:latin typeface="Arial" pitchFamily="34" charset="0"/>
                          <a:cs typeface="Arial" pitchFamily="34" charset="0"/>
                        </a:rPr>
                        <a:t> </a:t>
                      </a:r>
                      <a:r>
                        <a:rPr lang="en-US" sz="1050" dirty="0" err="1">
                          <a:latin typeface="Arial" pitchFamily="34" charset="0"/>
                          <a:cs typeface="Arial" pitchFamily="34" charset="0"/>
                        </a:rPr>
                        <a:t>Insentif</a:t>
                      </a:r>
                      <a:endParaRPr lang="en-US" sz="1050" dirty="0">
                        <a:latin typeface="Arial" pitchFamily="34" charset="0"/>
                        <a:cs typeface="Arial" pitchFamily="34" charset="0"/>
                      </a:endParaRPr>
                    </a:p>
                  </a:txBody>
                  <a:tcPr anchor="ctr">
                    <a:lnB w="12700" cmpd="sng">
                      <a:noFill/>
                    </a:lnB>
                  </a:tcPr>
                </a:tc>
                <a:tc hMerge="1">
                  <a:txBody>
                    <a:bodyPr/>
                    <a:lstStyle/>
                    <a:p>
                      <a:endParaRPr lang="en-US"/>
                    </a:p>
                  </a:txBody>
                  <a:tcPr/>
                </a:tc>
                <a:tc hMerge="1">
                  <a:txBody>
                    <a:bodyPr/>
                    <a:lstStyle/>
                    <a:p>
                      <a:endParaRPr lang="en-US"/>
                    </a:p>
                  </a:txBody>
                  <a:tcPr/>
                </a:tc>
                <a:tc>
                  <a:txBody>
                    <a:bodyPr/>
                    <a:lstStyle/>
                    <a:p>
                      <a:pPr algn="r"/>
                      <a:r>
                        <a:rPr lang="en-US" sz="1050" dirty="0">
                          <a:latin typeface="Arial" pitchFamily="34" charset="0"/>
                          <a:cs typeface="Arial" pitchFamily="34" charset="0"/>
                        </a:rPr>
                        <a:t>1,667%</a:t>
                      </a:r>
                    </a:p>
                  </a:txBody>
                  <a:tcPr anchor="ctr">
                    <a:lnB w="12700" cmpd="sng">
                      <a:noFill/>
                    </a:lnB>
                  </a:tcPr>
                </a:tc>
                <a:extLst>
                  <a:ext uri="{0D108BD9-81ED-4DB2-BD59-A6C34878D82A}">
                    <a16:rowId xmlns:a16="http://schemas.microsoft.com/office/drawing/2014/main" val="10006"/>
                  </a:ext>
                </a:extLst>
              </a:tr>
              <a:tr h="274320">
                <a:tc gridSpan="5">
                  <a:txBody>
                    <a:bodyPr/>
                    <a:lstStyle/>
                    <a:p>
                      <a:pPr algn="l"/>
                      <a:r>
                        <a:rPr lang="en-US" sz="700" b="0" i="1" dirty="0" err="1">
                          <a:solidFill>
                            <a:schemeClr val="bg1"/>
                          </a:solidFill>
                          <a:latin typeface="Arial" pitchFamily="34" charset="0"/>
                          <a:cs typeface="Arial" pitchFamily="34" charset="0"/>
                        </a:rPr>
                        <a:t>Sumber</a:t>
                      </a:r>
                      <a:r>
                        <a:rPr lang="en-US" sz="700" b="0" i="1" dirty="0">
                          <a:solidFill>
                            <a:schemeClr val="bg1"/>
                          </a:solidFill>
                          <a:latin typeface="Arial" pitchFamily="34" charset="0"/>
                          <a:cs typeface="Arial" pitchFamily="34" charset="0"/>
                        </a:rPr>
                        <a:t>:</a:t>
                      </a:r>
                      <a:r>
                        <a:rPr lang="en-US" sz="700" b="0" i="1" baseline="0" dirty="0">
                          <a:solidFill>
                            <a:schemeClr val="bg1"/>
                          </a:solidFill>
                          <a:latin typeface="Arial" pitchFamily="34" charset="0"/>
                          <a:cs typeface="Arial" pitchFamily="34" charset="0"/>
                        </a:rPr>
                        <a:t> </a:t>
                      </a:r>
                      <a:r>
                        <a:rPr lang="en-US" sz="700" b="0" i="1" baseline="0" dirty="0" err="1">
                          <a:solidFill>
                            <a:schemeClr val="bg1"/>
                          </a:solidFill>
                          <a:latin typeface="Arial" pitchFamily="34" charset="0"/>
                          <a:cs typeface="Arial" pitchFamily="34" charset="0"/>
                        </a:rPr>
                        <a:t>Hasil</a:t>
                      </a:r>
                      <a:r>
                        <a:rPr lang="en-US" sz="700" b="0" i="1" baseline="0" dirty="0">
                          <a:solidFill>
                            <a:schemeClr val="bg1"/>
                          </a:solidFill>
                          <a:latin typeface="Arial" pitchFamily="34" charset="0"/>
                          <a:cs typeface="Arial" pitchFamily="34" charset="0"/>
                        </a:rPr>
                        <a:t> </a:t>
                      </a:r>
                      <a:r>
                        <a:rPr lang="en-US" sz="700" b="0" i="1" baseline="0" dirty="0" err="1">
                          <a:solidFill>
                            <a:schemeClr val="bg1"/>
                          </a:solidFill>
                          <a:latin typeface="Arial" pitchFamily="34" charset="0"/>
                          <a:cs typeface="Arial" pitchFamily="34" charset="0"/>
                        </a:rPr>
                        <a:t>Perhitungan</a:t>
                      </a:r>
                      <a:r>
                        <a:rPr lang="en-US" sz="700" b="0" i="1" baseline="0" dirty="0">
                          <a:solidFill>
                            <a:schemeClr val="bg1"/>
                          </a:solidFill>
                          <a:latin typeface="Arial" pitchFamily="34" charset="0"/>
                          <a:cs typeface="Arial" pitchFamily="34" charset="0"/>
                        </a:rPr>
                        <a:t> Analytical Hierarchy Process (2020)</a:t>
                      </a:r>
                      <a:endParaRPr lang="en-US" sz="700" b="0" i="1" dirty="0">
                        <a:solidFill>
                          <a:schemeClr val="bg1"/>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hMerge="1">
                  <a:txBody>
                    <a:bodyPr/>
                    <a:lstStyle/>
                    <a:p>
                      <a:pPr algn="r"/>
                      <a:endParaRPr lang="en-US" sz="1050" dirty="0">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hMerge="1">
                  <a:txBody>
                    <a:bodyPr/>
                    <a:lstStyle/>
                    <a:p>
                      <a:pPr algn="l"/>
                      <a:endParaRPr lang="en-US" sz="1050" dirty="0">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hMerge="1">
                  <a:txBody>
                    <a:bodyPr/>
                    <a:lstStyle/>
                    <a:p>
                      <a:pPr algn="r"/>
                      <a:endParaRPr lang="en-US" sz="1050" dirty="0">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lumMod val="60000"/>
                        <a:lumOff val="40000"/>
                      </a:schemeClr>
                    </a:solidFill>
                  </a:tcPr>
                </a:tc>
                <a:tc hMerge="1">
                  <a:txBody>
                    <a:bodyPr/>
                    <a:lstStyle/>
                    <a:p>
                      <a:pPr algn="l"/>
                      <a:endParaRPr lang="en-US" sz="1050" dirty="0">
                        <a:latin typeface="Arial" pitchFamily="34" charset="0"/>
                        <a:cs typeface="Arial" pitchFamily="34" charset="0"/>
                      </a:endParaRPr>
                    </a:p>
                  </a:txBody>
                  <a:tcPr anchor="ctr">
                    <a:lnL w="12700" cmpd="sng">
                      <a:noFill/>
                    </a:lnL>
                  </a:tcPr>
                </a:tc>
                <a:tc gridSpan="2">
                  <a:txBody>
                    <a:bodyPr/>
                    <a:lstStyle/>
                    <a:p>
                      <a:endParaRPr lang="en-US"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2D050"/>
                    </a:solidFill>
                  </a:tcPr>
                </a:tc>
                <a:tc hMerge="1">
                  <a:txBody>
                    <a:bodyPr/>
                    <a:lstStyle/>
                    <a:p>
                      <a:pPr algn="l"/>
                      <a:endParaRPr lang="en-US" sz="1000" b="0" i="1" dirty="0">
                        <a:solidFill>
                          <a:schemeClr val="bg1"/>
                        </a:solidFill>
                        <a:latin typeface="Arial" pitchFamily="34" charset="0"/>
                        <a:cs typeface="Arial" pitchFamily="34" charset="0"/>
                      </a:endParaRPr>
                    </a:p>
                  </a:txBody>
                  <a:tcPr anchor="ctr"/>
                </a:tc>
                <a:tc gridSpan="2">
                  <a:txBody>
                    <a:bodyPr/>
                    <a:lstStyle/>
                    <a:p>
                      <a:pPr algn="l"/>
                      <a:r>
                        <a:rPr lang="en-US" sz="700" b="1" i="0" dirty="0" err="1">
                          <a:solidFill>
                            <a:schemeClr val="bg1"/>
                          </a:solidFill>
                          <a:latin typeface="Arial" pitchFamily="34" charset="0"/>
                          <a:cs typeface="Arial" pitchFamily="34" charset="0"/>
                        </a:rPr>
                        <a:t>Terbesar</a:t>
                      </a:r>
                      <a:endParaRPr lang="en-US" sz="700" b="1" i="0" dirty="0">
                        <a:solidFill>
                          <a:schemeClr val="bg1"/>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hMerge="1">
                  <a:txBody>
                    <a:bodyPr/>
                    <a:lstStyle/>
                    <a:p>
                      <a:pPr algn="l"/>
                      <a:endParaRPr lang="en-US" sz="1050" dirty="0">
                        <a:latin typeface="Arial" pitchFamily="34" charset="0"/>
                        <a:cs typeface="Arial" pitchFamily="34" charset="0"/>
                      </a:endParaRPr>
                    </a:p>
                  </a:txBody>
                  <a:tcPr anchor="ctr"/>
                </a:tc>
                <a:tc>
                  <a:txBody>
                    <a:bodyPr/>
                    <a:lstStyle/>
                    <a:p>
                      <a:endParaRPr lang="en-US" sz="12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FF00"/>
                    </a:solidFill>
                  </a:tcPr>
                </a:tc>
                <a:tc gridSpan="2">
                  <a:txBody>
                    <a:bodyPr/>
                    <a:lstStyle/>
                    <a:p>
                      <a:pPr algn="l"/>
                      <a:r>
                        <a:rPr lang="en-US" sz="700" b="1" i="0" dirty="0" err="1">
                          <a:solidFill>
                            <a:schemeClr val="bg1"/>
                          </a:solidFill>
                          <a:latin typeface="Arial" pitchFamily="34" charset="0"/>
                          <a:cs typeface="Arial" pitchFamily="34" charset="0"/>
                        </a:rPr>
                        <a:t>Terkecil</a:t>
                      </a:r>
                      <a:endParaRPr lang="en-US" sz="700" b="1" i="0" dirty="0">
                        <a:solidFill>
                          <a:schemeClr val="bg1"/>
                        </a:solidFill>
                        <a:latin typeface="Arial" pitchFamily="34" charset="0"/>
                        <a:cs typeface="Arial"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solidFill>
                  </a:tcPr>
                </a:tc>
                <a:tc hMerge="1">
                  <a:txBody>
                    <a:bodyPr/>
                    <a:lstStyle/>
                    <a:p>
                      <a:pPr algn="l"/>
                      <a:endParaRPr lang="en-US" sz="1000" b="0" i="1" dirty="0">
                        <a:solidFill>
                          <a:schemeClr val="bg1"/>
                        </a:solidFill>
                        <a:latin typeface="Arial" pitchFamily="34" charset="0"/>
                        <a:cs typeface="Arial" pitchFamily="34" charset="0"/>
                      </a:endParaRPr>
                    </a:p>
                  </a:txBody>
                  <a:tcPr anchor="ctr"/>
                </a:tc>
                <a:extLst>
                  <a:ext uri="{0D108BD9-81ED-4DB2-BD59-A6C34878D82A}">
                    <a16:rowId xmlns:a16="http://schemas.microsoft.com/office/drawing/2014/main" val="10007"/>
                  </a:ext>
                </a:extLst>
              </a:tr>
            </a:tbl>
          </a:graphicData>
        </a:graphic>
      </p:graphicFrame>
      <p:sp>
        <p:nvSpPr>
          <p:cNvPr id="6" name="TextBox 5"/>
          <p:cNvSpPr txBox="1"/>
          <p:nvPr/>
        </p:nvSpPr>
        <p:spPr>
          <a:xfrm>
            <a:off x="533400" y="340960"/>
            <a:ext cx="6172200" cy="369332"/>
          </a:xfrm>
          <a:prstGeom prst="rect">
            <a:avLst/>
          </a:prstGeom>
          <a:noFill/>
        </p:spPr>
        <p:txBody>
          <a:bodyPr wrap="square" rtlCol="0">
            <a:spAutoFit/>
          </a:bodyPr>
          <a:lstStyle/>
          <a:p>
            <a:r>
              <a:rPr lang="en-US" b="1" dirty="0" err="1"/>
              <a:t>Nilai</a:t>
            </a:r>
            <a:r>
              <a:rPr lang="en-US" b="1" dirty="0"/>
              <a:t> </a:t>
            </a:r>
            <a:r>
              <a:rPr lang="en-US" b="1" dirty="0" err="1"/>
              <a:t>Bobot</a:t>
            </a:r>
            <a:r>
              <a:rPr lang="en-US" b="1" dirty="0"/>
              <a:t> </a:t>
            </a:r>
            <a:r>
              <a:rPr lang="en-US" b="1" dirty="0" err="1"/>
              <a:t>Faktor</a:t>
            </a:r>
            <a:r>
              <a:rPr lang="en-US" b="1" dirty="0"/>
              <a:t> &amp; Sub-</a:t>
            </a:r>
            <a:r>
              <a:rPr lang="en-US" b="1" dirty="0" err="1"/>
              <a:t>Faktor</a:t>
            </a:r>
            <a:r>
              <a:rPr lang="en-US" b="1" dirty="0"/>
              <a:t> </a:t>
            </a:r>
            <a:r>
              <a:rPr lang="en-US" b="1" dirty="0" err="1"/>
              <a:t>Kapasitas</a:t>
            </a:r>
            <a:r>
              <a:rPr lang="en-US" b="1" dirty="0"/>
              <a:t> </a:t>
            </a:r>
            <a:r>
              <a:rPr lang="en-US" b="1" dirty="0" err="1"/>
              <a:t>Kelembagaan</a:t>
            </a:r>
            <a:endParaRPr lang="en-US" b="1" dirty="0"/>
          </a:p>
        </p:txBody>
      </p:sp>
      <p:sp>
        <p:nvSpPr>
          <p:cNvPr id="8" name="TextBox 7"/>
          <p:cNvSpPr txBox="1"/>
          <p:nvPr/>
        </p:nvSpPr>
        <p:spPr>
          <a:xfrm>
            <a:off x="304800" y="4171950"/>
            <a:ext cx="85344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dirty="0" err="1"/>
              <a:t>Lembaga</a:t>
            </a:r>
            <a:r>
              <a:rPr lang="en-US" dirty="0"/>
              <a:t> </a:t>
            </a:r>
            <a:r>
              <a:rPr lang="en-US" dirty="0" err="1"/>
              <a:t>Transportasi</a:t>
            </a:r>
            <a:r>
              <a:rPr lang="en-US" dirty="0"/>
              <a:t> Kota Bandung </a:t>
            </a:r>
            <a:r>
              <a:rPr lang="en-US" dirty="0" err="1"/>
              <a:t>memandang</a:t>
            </a:r>
            <a:r>
              <a:rPr lang="en-US" dirty="0"/>
              <a:t> </a:t>
            </a:r>
            <a:r>
              <a:rPr lang="en-US" b="1" dirty="0" err="1"/>
              <a:t>faktor</a:t>
            </a:r>
            <a:r>
              <a:rPr lang="en-US" b="1" dirty="0"/>
              <a:t> Internal </a:t>
            </a:r>
            <a:r>
              <a:rPr lang="en-US" b="1" dirty="0" err="1"/>
              <a:t>Organisasi</a:t>
            </a:r>
            <a:r>
              <a:rPr lang="en-US" b="1" dirty="0"/>
              <a:t> </a:t>
            </a:r>
            <a:r>
              <a:rPr lang="en-US" b="1" dirty="0" err="1"/>
              <a:t>dan</a:t>
            </a:r>
            <a:r>
              <a:rPr lang="en-US" b="1" dirty="0"/>
              <a:t> </a:t>
            </a:r>
            <a:r>
              <a:rPr lang="en-US" b="1" dirty="0" err="1"/>
              <a:t>Hubungan</a:t>
            </a:r>
            <a:r>
              <a:rPr lang="en-US" b="1" dirty="0"/>
              <a:t> </a:t>
            </a:r>
            <a:r>
              <a:rPr lang="en-US" b="1" dirty="0" err="1"/>
              <a:t>Kerja</a:t>
            </a:r>
            <a:r>
              <a:rPr lang="en-US" b="1" dirty="0"/>
              <a:t> </a:t>
            </a:r>
            <a:r>
              <a:rPr lang="en-US" b="1" dirty="0" err="1"/>
              <a:t>Sama</a:t>
            </a:r>
            <a:r>
              <a:rPr lang="en-US" b="1" dirty="0"/>
              <a:t> </a:t>
            </a:r>
            <a:r>
              <a:rPr lang="en-US" b="1" dirty="0" err="1"/>
              <a:t>memiliki</a:t>
            </a:r>
            <a:r>
              <a:rPr lang="en-US" b="1" dirty="0"/>
              <a:t> </a:t>
            </a:r>
            <a:r>
              <a:rPr lang="en-US" b="1" dirty="0" err="1"/>
              <a:t>pengaruh</a:t>
            </a:r>
            <a:r>
              <a:rPr lang="en-US" b="1" dirty="0"/>
              <a:t> paling </a:t>
            </a:r>
            <a:r>
              <a:rPr lang="en-US" b="1" dirty="0" err="1"/>
              <a:t>besar</a:t>
            </a:r>
            <a:r>
              <a:rPr lang="en-US" dirty="0"/>
              <a:t> </a:t>
            </a:r>
            <a:r>
              <a:rPr lang="en-US" dirty="0" err="1"/>
              <a:t>terhadap</a:t>
            </a:r>
            <a:r>
              <a:rPr lang="en-US" dirty="0"/>
              <a:t> </a:t>
            </a:r>
            <a:r>
              <a:rPr lang="en-US" dirty="0" err="1"/>
              <a:t>kapasitas</a:t>
            </a:r>
            <a:r>
              <a:rPr lang="en-US" dirty="0"/>
              <a:t> </a:t>
            </a:r>
            <a:r>
              <a:rPr lang="en-US" dirty="0" err="1"/>
              <a:t>kelembagaan</a:t>
            </a:r>
            <a:endParaRPr lang="en-US" b="1" dirty="0"/>
          </a:p>
        </p:txBody>
      </p:sp>
    </p:spTree>
    <p:extLst>
      <p:ext uri="{BB962C8B-B14F-4D97-AF65-F5344CB8AC3E}">
        <p14:creationId xmlns:p14="http://schemas.microsoft.com/office/powerpoint/2010/main" val="756427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955250816"/>
              </p:ext>
            </p:extLst>
          </p:nvPr>
        </p:nvGraphicFramePr>
        <p:xfrm>
          <a:off x="1828800" y="133350"/>
          <a:ext cx="7144512" cy="475488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758952">
                  <a:extLst>
                    <a:ext uri="{9D8B030D-6E8A-4147-A177-3AD203B41FA5}">
                      <a16:colId xmlns:a16="http://schemas.microsoft.com/office/drawing/2014/main" val="20001"/>
                    </a:ext>
                  </a:extLst>
                </a:gridCol>
                <a:gridCol w="758952">
                  <a:extLst>
                    <a:ext uri="{9D8B030D-6E8A-4147-A177-3AD203B41FA5}">
                      <a16:colId xmlns:a16="http://schemas.microsoft.com/office/drawing/2014/main" val="20002"/>
                    </a:ext>
                  </a:extLst>
                </a:gridCol>
                <a:gridCol w="758952">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58952">
                  <a:extLst>
                    <a:ext uri="{9D8B030D-6E8A-4147-A177-3AD203B41FA5}">
                      <a16:colId xmlns:a16="http://schemas.microsoft.com/office/drawing/2014/main" val="20005"/>
                    </a:ext>
                  </a:extLst>
                </a:gridCol>
                <a:gridCol w="758952">
                  <a:extLst>
                    <a:ext uri="{9D8B030D-6E8A-4147-A177-3AD203B41FA5}">
                      <a16:colId xmlns:a16="http://schemas.microsoft.com/office/drawing/2014/main" val="20006"/>
                    </a:ext>
                  </a:extLst>
                </a:gridCol>
                <a:gridCol w="758952">
                  <a:extLst>
                    <a:ext uri="{9D8B030D-6E8A-4147-A177-3AD203B41FA5}">
                      <a16:colId xmlns:a16="http://schemas.microsoft.com/office/drawing/2014/main" val="20007"/>
                    </a:ext>
                  </a:extLst>
                </a:gridCol>
                <a:gridCol w="457200">
                  <a:extLst>
                    <a:ext uri="{9D8B030D-6E8A-4147-A177-3AD203B41FA5}">
                      <a16:colId xmlns:a16="http://schemas.microsoft.com/office/drawing/2014/main" val="20008"/>
                    </a:ext>
                  </a:extLst>
                </a:gridCol>
              </a:tblGrid>
              <a:tr h="0">
                <a:tc rowSpan="2">
                  <a:txBody>
                    <a:bodyPr/>
                    <a:lstStyle/>
                    <a:p>
                      <a:pPr algn="ctr"/>
                      <a:r>
                        <a:rPr lang="en-US" sz="700" dirty="0" err="1">
                          <a:latin typeface="Arial" pitchFamily="34" charset="0"/>
                          <a:cs typeface="Arial" pitchFamily="34" charset="0"/>
                        </a:rPr>
                        <a:t>Faktor</a:t>
                      </a:r>
                      <a:r>
                        <a:rPr lang="en-US" sz="700" dirty="0">
                          <a:latin typeface="Arial" pitchFamily="34" charset="0"/>
                          <a:cs typeface="Arial" pitchFamily="34" charset="0"/>
                        </a:rPr>
                        <a:t> / Sub-</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Faktor</a:t>
                      </a:r>
                      <a:endParaRPr lang="en-US" sz="700" dirty="0">
                        <a:latin typeface="Arial" pitchFamily="34" charset="0"/>
                        <a:cs typeface="Arial" pitchFamily="34" charset="0"/>
                      </a:endParaRPr>
                    </a:p>
                  </a:txBody>
                  <a:tcPr anchor="ctr"/>
                </a:tc>
                <a:tc gridSpan="7">
                  <a:txBody>
                    <a:bodyPr/>
                    <a:lstStyle/>
                    <a:p>
                      <a:pPr algn="ctr"/>
                      <a:r>
                        <a:rPr lang="en-US" sz="700" dirty="0" err="1">
                          <a:latin typeface="Arial" pitchFamily="34" charset="0"/>
                          <a:cs typeface="Arial" pitchFamily="34" charset="0"/>
                        </a:rPr>
                        <a:t>Lembaga</a:t>
                      </a:r>
                      <a:endParaRPr lang="en-US" sz="700" dirty="0">
                        <a:latin typeface="Arial"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700" dirty="0">
                          <a:latin typeface="Arial" pitchFamily="34" charset="0"/>
                          <a:cs typeface="Arial" pitchFamily="34" charset="0"/>
                        </a:rPr>
                        <a:t>Rata-Rata</a:t>
                      </a:r>
                    </a:p>
                  </a:txBody>
                  <a:tcPr anchor="ctr"/>
                </a:tc>
                <a:extLst>
                  <a:ext uri="{0D108BD9-81ED-4DB2-BD59-A6C34878D82A}">
                    <a16:rowId xmlns:a16="http://schemas.microsoft.com/office/drawing/2014/main" val="10000"/>
                  </a:ext>
                </a:extLst>
              </a:tr>
              <a:tr h="0">
                <a:tc vMerge="1">
                  <a:txBody>
                    <a:bodyPr/>
                    <a:lstStyle/>
                    <a:p>
                      <a:endParaRPr lang="en-US" dirty="0"/>
                    </a:p>
                  </a:txBody>
                  <a:tcPr/>
                </a:tc>
                <a:tc>
                  <a:txBody>
                    <a:bodyPr/>
                    <a:lstStyle/>
                    <a:p>
                      <a:pPr algn="ctr"/>
                      <a:r>
                        <a:rPr lang="en-US" sz="700" dirty="0" err="1">
                          <a:latin typeface="Arial" pitchFamily="34" charset="0"/>
                          <a:cs typeface="Arial" pitchFamily="34" charset="0"/>
                        </a:rPr>
                        <a:t>Dishub</a:t>
                      </a:r>
                      <a:endParaRPr lang="en-US" sz="700" dirty="0">
                        <a:latin typeface="Arial" pitchFamily="34" charset="0"/>
                        <a:cs typeface="Arial" pitchFamily="34" charset="0"/>
                      </a:endParaRPr>
                    </a:p>
                  </a:txBody>
                  <a:tcPr/>
                </a:tc>
                <a:tc>
                  <a:txBody>
                    <a:bodyPr/>
                    <a:lstStyle/>
                    <a:p>
                      <a:pPr algn="ctr"/>
                      <a:r>
                        <a:rPr lang="en-US" sz="700" dirty="0" err="1">
                          <a:latin typeface="Arial" pitchFamily="34" charset="0"/>
                          <a:cs typeface="Arial" pitchFamily="34" charset="0"/>
                        </a:rPr>
                        <a:t>Bappelitbang</a:t>
                      </a:r>
                      <a:endParaRPr lang="en-US" sz="700" dirty="0">
                        <a:latin typeface="Arial" pitchFamily="34" charset="0"/>
                        <a:cs typeface="Arial" pitchFamily="34" charset="0"/>
                      </a:endParaRPr>
                    </a:p>
                  </a:txBody>
                  <a:tcPr/>
                </a:tc>
                <a:tc>
                  <a:txBody>
                    <a:bodyPr/>
                    <a:lstStyle/>
                    <a:p>
                      <a:pPr algn="ctr"/>
                      <a:r>
                        <a:rPr lang="en-US" sz="700" dirty="0">
                          <a:latin typeface="Arial" pitchFamily="34" charset="0"/>
                          <a:cs typeface="Arial" pitchFamily="34" charset="0"/>
                        </a:rPr>
                        <a:t>DPMPTSP</a:t>
                      </a:r>
                    </a:p>
                  </a:txBody>
                  <a:tcPr/>
                </a:tc>
                <a:tc>
                  <a:txBody>
                    <a:bodyPr/>
                    <a:lstStyle/>
                    <a:p>
                      <a:pPr algn="ctr"/>
                      <a:r>
                        <a:rPr lang="en-US" sz="700" dirty="0">
                          <a:latin typeface="Arial" pitchFamily="34" charset="0"/>
                          <a:cs typeface="Arial" pitchFamily="34" charset="0"/>
                        </a:rPr>
                        <a:t>B.</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Kerjasama</a:t>
                      </a:r>
                      <a:endParaRPr lang="en-US" sz="700" dirty="0">
                        <a:latin typeface="Arial" pitchFamily="34" charset="0"/>
                        <a:cs typeface="Arial" pitchFamily="34" charset="0"/>
                      </a:endParaRPr>
                    </a:p>
                  </a:txBody>
                  <a:tcPr/>
                </a:tc>
                <a:tc>
                  <a:txBody>
                    <a:bodyPr/>
                    <a:lstStyle/>
                    <a:p>
                      <a:pPr algn="ctr"/>
                      <a:r>
                        <a:rPr lang="en-US" sz="700" dirty="0" err="1">
                          <a:latin typeface="Arial" pitchFamily="34" charset="0"/>
                          <a:cs typeface="Arial" pitchFamily="34" charset="0"/>
                        </a:rPr>
                        <a:t>Distaru</a:t>
                      </a:r>
                      <a:endParaRPr lang="en-US" sz="700" dirty="0">
                        <a:latin typeface="Arial" pitchFamily="34" charset="0"/>
                        <a:cs typeface="Arial" pitchFamily="34" charset="0"/>
                      </a:endParaRPr>
                    </a:p>
                  </a:txBody>
                  <a:tcPr/>
                </a:tc>
                <a:tc>
                  <a:txBody>
                    <a:bodyPr/>
                    <a:lstStyle/>
                    <a:p>
                      <a:pPr algn="ctr"/>
                      <a:r>
                        <a:rPr lang="en-US" sz="700" dirty="0">
                          <a:latin typeface="Arial" pitchFamily="34" charset="0"/>
                          <a:cs typeface="Arial" pitchFamily="34" charset="0"/>
                        </a:rPr>
                        <a:t>DLHK</a:t>
                      </a:r>
                    </a:p>
                  </a:txBody>
                  <a:tcPr/>
                </a:tc>
                <a:tc>
                  <a:txBody>
                    <a:bodyPr/>
                    <a:lstStyle/>
                    <a:p>
                      <a:pPr algn="ctr"/>
                      <a:r>
                        <a:rPr lang="en-US" sz="700" dirty="0">
                          <a:latin typeface="Arial" pitchFamily="34" charset="0"/>
                          <a:cs typeface="Arial" pitchFamily="34" charset="0"/>
                        </a:rPr>
                        <a:t>PT</a:t>
                      </a:r>
                      <a:r>
                        <a:rPr lang="en-US" sz="700" baseline="0" dirty="0">
                          <a:latin typeface="Arial" pitchFamily="34" charset="0"/>
                          <a:cs typeface="Arial" pitchFamily="34" charset="0"/>
                        </a:rPr>
                        <a:t> ADP</a:t>
                      </a:r>
                      <a:endParaRPr lang="en-US" sz="700" dirty="0">
                        <a:latin typeface="Arial" pitchFamily="34" charset="0"/>
                        <a:cs typeface="Arial" pitchFamily="34" charset="0"/>
                      </a:endParaRPr>
                    </a:p>
                  </a:txBody>
                  <a:tcPr/>
                </a:tc>
                <a:tc vMerge="1">
                  <a:txBody>
                    <a:bodyPr/>
                    <a:lstStyle/>
                    <a:p>
                      <a:endParaRPr lang="en-US" dirty="0"/>
                    </a:p>
                  </a:txBody>
                  <a:tcPr/>
                </a:tc>
                <a:extLst>
                  <a:ext uri="{0D108BD9-81ED-4DB2-BD59-A6C34878D82A}">
                    <a16:rowId xmlns:a16="http://schemas.microsoft.com/office/drawing/2014/main" val="10001"/>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Masyarakat</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2,14</a:t>
                      </a:r>
                    </a:p>
                  </a:txBody>
                  <a:tcPr/>
                </a:tc>
                <a:extLst>
                  <a:ext uri="{0D108BD9-81ED-4DB2-BD59-A6C34878D82A}">
                    <a16:rowId xmlns:a16="http://schemas.microsoft.com/office/drawing/2014/main" val="10002"/>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Ekonomi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2,57</a:t>
                      </a:r>
                    </a:p>
                  </a:txBody>
                  <a:tcPr/>
                </a:tc>
                <a:extLst>
                  <a:ext uri="{0D108BD9-81ED-4DB2-BD59-A6C34878D82A}">
                    <a16:rowId xmlns:a16="http://schemas.microsoft.com/office/drawing/2014/main" val="10003"/>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Pemerintah</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1,86</a:t>
                      </a:r>
                    </a:p>
                  </a:txBody>
                  <a:tcPr/>
                </a:tc>
                <a:extLst>
                  <a:ext uri="{0D108BD9-81ED-4DB2-BD59-A6C34878D82A}">
                    <a16:rowId xmlns:a16="http://schemas.microsoft.com/office/drawing/2014/main" val="10004"/>
                  </a:ext>
                </a:extLst>
              </a:tr>
              <a:tr h="0">
                <a:tc>
                  <a:txBody>
                    <a:bodyPr/>
                    <a:lstStyle/>
                    <a:p>
                      <a:r>
                        <a:rPr lang="en-US" sz="700" dirty="0" err="1">
                          <a:latin typeface="Arial" pitchFamily="34" charset="0"/>
                          <a:cs typeface="Arial" pitchFamily="34" charset="0"/>
                        </a:rPr>
                        <a:t>Kelengkapan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Regulasi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2,29</a:t>
                      </a:r>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b="1" dirty="0" err="1">
                          <a:solidFill>
                            <a:schemeClr val="bg1"/>
                          </a:solidFill>
                          <a:latin typeface="Arial" pitchFamily="34" charset="0"/>
                          <a:cs typeface="Arial" pitchFamily="34" charset="0"/>
                        </a:rPr>
                        <a:t>Lingkungan</a:t>
                      </a:r>
                      <a:r>
                        <a:rPr lang="en-US" sz="700" b="1" baseline="0" dirty="0">
                          <a:solidFill>
                            <a:schemeClr val="bg1"/>
                          </a:solidFill>
                          <a:latin typeface="Arial" pitchFamily="34" charset="0"/>
                          <a:cs typeface="Arial" pitchFamily="34" charset="0"/>
                        </a:rPr>
                        <a:t> </a:t>
                      </a:r>
                      <a:r>
                        <a:rPr lang="en-US" sz="700" b="1" baseline="0" dirty="0" err="1">
                          <a:solidFill>
                            <a:schemeClr val="bg1"/>
                          </a:solidFill>
                          <a:latin typeface="Arial" pitchFamily="34" charset="0"/>
                          <a:cs typeface="Arial" pitchFamily="34" charset="0"/>
                        </a:rPr>
                        <a:t>Pendukung</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9</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8,86</a:t>
                      </a:r>
                    </a:p>
                  </a:txBody>
                  <a:tcPr>
                    <a:solidFill>
                      <a:schemeClr val="tx1"/>
                    </a:solidFill>
                  </a:tcPr>
                </a:tc>
                <a:extLst>
                  <a:ext uri="{0D108BD9-81ED-4DB2-BD59-A6C34878D82A}">
                    <a16:rowId xmlns:a16="http://schemas.microsoft.com/office/drawing/2014/main" val="10006"/>
                  </a:ext>
                </a:extLst>
              </a:tr>
              <a:tr h="0">
                <a:tc>
                  <a:txBody>
                    <a:bodyPr/>
                    <a:lstStyle/>
                    <a:p>
                      <a:r>
                        <a:rPr lang="en-US" sz="700" dirty="0" err="1">
                          <a:latin typeface="Arial" pitchFamily="34" charset="0"/>
                          <a:cs typeface="Arial" pitchFamily="34" charset="0"/>
                        </a:rPr>
                        <a:t>Kerja</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Sama</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Masyarakat</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2,00</a:t>
                      </a:r>
                    </a:p>
                  </a:txBody>
                  <a:tcPr/>
                </a:tc>
                <a:extLst>
                  <a:ext uri="{0D108BD9-81ED-4DB2-BD59-A6C34878D82A}">
                    <a16:rowId xmlns:a16="http://schemas.microsoft.com/office/drawing/2014/main" val="10007"/>
                  </a:ext>
                </a:extLst>
              </a:tr>
              <a:tr h="0">
                <a:tc>
                  <a:txBody>
                    <a:bodyPr/>
                    <a:lstStyle/>
                    <a:p>
                      <a:r>
                        <a:rPr lang="en-US" sz="700" dirty="0" err="1">
                          <a:latin typeface="Arial" pitchFamily="34" charset="0"/>
                          <a:cs typeface="Arial" pitchFamily="34" charset="0"/>
                        </a:rPr>
                        <a:t>Pembagian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Peran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Lembaga</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3,71</a:t>
                      </a:r>
                    </a:p>
                  </a:txBody>
                  <a:tcPr/>
                </a:tc>
                <a:extLst>
                  <a:ext uri="{0D108BD9-81ED-4DB2-BD59-A6C34878D82A}">
                    <a16:rowId xmlns:a16="http://schemas.microsoft.com/office/drawing/2014/main" val="10008"/>
                  </a:ext>
                </a:extLst>
              </a:tr>
              <a:tr h="0">
                <a:tc>
                  <a:txBody>
                    <a:bodyPr/>
                    <a:lstStyle/>
                    <a:p>
                      <a:r>
                        <a:rPr lang="en-US" sz="700" dirty="0" err="1">
                          <a:latin typeface="Arial" pitchFamily="34" charset="0"/>
                          <a:cs typeface="Arial" pitchFamily="34" charset="0"/>
                        </a:rPr>
                        <a:t>Koordinasi</a:t>
                      </a:r>
                      <a:r>
                        <a:rPr lang="en-US" sz="700" dirty="0">
                          <a:latin typeface="Arial" pitchFamily="34" charset="0"/>
                          <a:cs typeface="Arial" pitchFamily="34" charset="0"/>
                        </a:rPr>
                        <a:t> </a:t>
                      </a:r>
                      <a:r>
                        <a:rPr lang="en-US" sz="700" dirty="0" err="1">
                          <a:latin typeface="Arial" pitchFamily="34" charset="0"/>
                          <a:cs typeface="Arial" pitchFamily="34" charset="0"/>
                        </a:rPr>
                        <a:t>Lembaga</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2,00</a:t>
                      </a:r>
                    </a:p>
                  </a:txBody>
                  <a:tcPr/>
                </a:tc>
                <a:extLst>
                  <a:ext uri="{0D108BD9-81ED-4DB2-BD59-A6C34878D82A}">
                    <a16:rowId xmlns:a16="http://schemas.microsoft.com/office/drawing/2014/main" val="10009"/>
                  </a:ext>
                </a:extLst>
              </a:tr>
              <a:tr h="0">
                <a:tc>
                  <a:txBody>
                    <a:bodyPr/>
                    <a:lstStyle/>
                    <a:p>
                      <a:r>
                        <a:rPr lang="en-US" sz="700" b="1" dirty="0" err="1">
                          <a:solidFill>
                            <a:schemeClr val="bg1"/>
                          </a:solidFill>
                          <a:latin typeface="Arial" pitchFamily="34" charset="0"/>
                          <a:cs typeface="Arial" pitchFamily="34" charset="0"/>
                        </a:rPr>
                        <a:t>Hubungan</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Kerja</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Sama</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7,71</a:t>
                      </a:r>
                    </a:p>
                  </a:txBody>
                  <a:tcPr>
                    <a:solidFill>
                      <a:schemeClr val="tx1"/>
                    </a:solidFill>
                  </a:tcPr>
                </a:tc>
                <a:extLst>
                  <a:ext uri="{0D108BD9-81ED-4DB2-BD59-A6C34878D82A}">
                    <a16:rowId xmlns:a16="http://schemas.microsoft.com/office/drawing/2014/main" val="10010"/>
                  </a:ext>
                </a:extLst>
              </a:tr>
              <a:tr h="0">
                <a:tc>
                  <a:txBody>
                    <a:bodyPr/>
                    <a:lstStyle/>
                    <a:p>
                      <a:r>
                        <a:rPr lang="en-US" sz="700" dirty="0" err="1">
                          <a:latin typeface="Arial" pitchFamily="34" charset="0"/>
                          <a:cs typeface="Arial" pitchFamily="34" charset="0"/>
                        </a:rPr>
                        <a:t>Komitmen</a:t>
                      </a:r>
                      <a:r>
                        <a:rPr lang="en-US" sz="700" dirty="0">
                          <a:latin typeface="Arial" pitchFamily="34" charset="0"/>
                          <a:cs typeface="Arial" pitchFamily="34" charset="0"/>
                        </a:rPr>
                        <a:t> </a:t>
                      </a:r>
                      <a:r>
                        <a:rPr lang="en-US" sz="700" dirty="0" err="1">
                          <a:latin typeface="Arial" pitchFamily="34" charset="0"/>
                          <a:cs typeface="Arial" pitchFamily="34" charset="0"/>
                        </a:rPr>
                        <a:t>Pimpinan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2,29</a:t>
                      </a:r>
                    </a:p>
                  </a:txBody>
                  <a:tcPr/>
                </a:tc>
                <a:extLst>
                  <a:ext uri="{0D108BD9-81ED-4DB2-BD59-A6C34878D82A}">
                    <a16:rowId xmlns:a16="http://schemas.microsoft.com/office/drawing/2014/main" val="10011"/>
                  </a:ext>
                </a:extLst>
              </a:tr>
              <a:tr h="0">
                <a:tc>
                  <a:txBody>
                    <a:bodyPr/>
                    <a:lstStyle/>
                    <a:p>
                      <a:r>
                        <a:rPr lang="en-US" sz="700" dirty="0" err="1">
                          <a:latin typeface="Arial" pitchFamily="34" charset="0"/>
                          <a:cs typeface="Arial" pitchFamily="34" charset="0"/>
                        </a:rPr>
                        <a:t>Struktur</a:t>
                      </a:r>
                      <a:r>
                        <a:rPr lang="en-US" sz="700" dirty="0">
                          <a:latin typeface="Arial" pitchFamily="34" charset="0"/>
                          <a:cs typeface="Arial" pitchFamily="34" charset="0"/>
                        </a:rPr>
                        <a:t> </a:t>
                      </a:r>
                      <a:r>
                        <a:rPr lang="en-US" sz="700" dirty="0" err="1">
                          <a:latin typeface="Arial" pitchFamily="34" charset="0"/>
                          <a:cs typeface="Arial" pitchFamily="34" charset="0"/>
                        </a:rPr>
                        <a:t>Organisasi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2,43</a:t>
                      </a:r>
                    </a:p>
                  </a:txBody>
                  <a:tcPr/>
                </a:tc>
                <a:extLst>
                  <a:ext uri="{0D108BD9-81ED-4DB2-BD59-A6C34878D82A}">
                    <a16:rowId xmlns:a16="http://schemas.microsoft.com/office/drawing/2014/main" val="10012"/>
                  </a:ext>
                </a:extLst>
              </a:tr>
              <a:tr h="0">
                <a:tc>
                  <a:txBody>
                    <a:bodyPr/>
                    <a:lstStyle/>
                    <a:p>
                      <a:r>
                        <a:rPr lang="en-US" sz="700" dirty="0" err="1">
                          <a:latin typeface="Arial" pitchFamily="34" charset="0"/>
                          <a:cs typeface="Arial" pitchFamily="34" charset="0"/>
                        </a:rPr>
                        <a:t>Koordinasi</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2,29</a:t>
                      </a:r>
                    </a:p>
                  </a:txBody>
                  <a:tcPr/>
                </a:tc>
                <a:extLst>
                  <a:ext uri="{0D108BD9-81ED-4DB2-BD59-A6C34878D82A}">
                    <a16:rowId xmlns:a16="http://schemas.microsoft.com/office/drawing/2014/main" val="10013"/>
                  </a:ext>
                </a:extLst>
              </a:tr>
              <a:tr h="0">
                <a:tc>
                  <a:txBody>
                    <a:bodyPr/>
                    <a:lstStyle/>
                    <a:p>
                      <a:r>
                        <a:rPr lang="en-US" sz="700" dirty="0" err="1">
                          <a:latin typeface="Arial" pitchFamily="34" charset="0"/>
                          <a:cs typeface="Arial" pitchFamily="34" charset="0"/>
                        </a:rPr>
                        <a:t>Rencana</a:t>
                      </a:r>
                      <a:r>
                        <a:rPr lang="en-US" sz="700" baseline="0" dirty="0">
                          <a:latin typeface="Arial" pitchFamily="34" charset="0"/>
                          <a:cs typeface="Arial" pitchFamily="34" charset="0"/>
                        </a:rPr>
                        <a:t> Program</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2,43</a:t>
                      </a:r>
                    </a:p>
                  </a:txBody>
                  <a:tcPr/>
                </a:tc>
                <a:extLst>
                  <a:ext uri="{0D108BD9-81ED-4DB2-BD59-A6C34878D82A}">
                    <a16:rowId xmlns:a16="http://schemas.microsoft.com/office/drawing/2014/main" val="10014"/>
                  </a:ext>
                </a:extLst>
              </a:tr>
              <a:tr h="0">
                <a:tc>
                  <a:txBody>
                    <a:bodyPr/>
                    <a:lstStyle/>
                    <a:p>
                      <a:r>
                        <a:rPr lang="en-US" sz="700" dirty="0" err="1">
                          <a:latin typeface="Arial" pitchFamily="34" charset="0"/>
                          <a:cs typeface="Arial" pitchFamily="34" charset="0"/>
                        </a:rPr>
                        <a:t>Rancangan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Anggaran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2,29</a:t>
                      </a:r>
                    </a:p>
                  </a:txBody>
                  <a:tcPr/>
                </a:tc>
                <a:extLst>
                  <a:ext uri="{0D108BD9-81ED-4DB2-BD59-A6C34878D82A}">
                    <a16:rowId xmlns:a16="http://schemas.microsoft.com/office/drawing/2014/main" val="10015"/>
                  </a:ext>
                </a:extLst>
              </a:tr>
              <a:tr h="0">
                <a:tc>
                  <a:txBody>
                    <a:bodyPr/>
                    <a:lstStyle/>
                    <a:p>
                      <a:r>
                        <a:rPr lang="en-US" sz="700" b="1" dirty="0">
                          <a:solidFill>
                            <a:schemeClr val="bg1"/>
                          </a:solidFill>
                          <a:latin typeface="Arial" pitchFamily="34" charset="0"/>
                          <a:cs typeface="Arial" pitchFamily="34" charset="0"/>
                        </a:rPr>
                        <a:t>Internal </a:t>
                      </a:r>
                      <a:r>
                        <a:rPr lang="en-US" sz="700" b="1" dirty="0" err="1">
                          <a:solidFill>
                            <a:schemeClr val="bg1"/>
                          </a:solidFill>
                          <a:latin typeface="Arial" pitchFamily="34" charset="0"/>
                          <a:cs typeface="Arial" pitchFamily="34" charset="0"/>
                        </a:rPr>
                        <a:t>Organisasi</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14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11,71</a:t>
                      </a:r>
                    </a:p>
                  </a:txBody>
                  <a:tcPr>
                    <a:solidFill>
                      <a:schemeClr val="tx1"/>
                    </a:solidFill>
                  </a:tcPr>
                </a:tc>
                <a:extLst>
                  <a:ext uri="{0D108BD9-81ED-4DB2-BD59-A6C34878D82A}">
                    <a16:rowId xmlns:a16="http://schemas.microsoft.com/office/drawing/2014/main" val="10016"/>
                  </a:ext>
                </a:extLst>
              </a:tr>
              <a:tr h="0">
                <a:tc>
                  <a:txBody>
                    <a:bodyPr/>
                    <a:lstStyle/>
                    <a:p>
                      <a:r>
                        <a:rPr lang="en-US" sz="700" dirty="0" err="1">
                          <a:latin typeface="Arial" pitchFamily="34" charset="0"/>
                          <a:cs typeface="Arial" pitchFamily="34" charset="0"/>
                        </a:rPr>
                        <a:t>Kelengkapan</a:t>
                      </a:r>
                      <a:r>
                        <a:rPr lang="en-US" sz="700" dirty="0">
                          <a:latin typeface="Arial" pitchFamily="34" charset="0"/>
                          <a:cs typeface="Arial" pitchFamily="34" charset="0"/>
                        </a:rPr>
                        <a:t> </a:t>
                      </a:r>
                      <a:r>
                        <a:rPr lang="en-US" sz="70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2,00</a:t>
                      </a:r>
                    </a:p>
                  </a:txBody>
                  <a:tcPr/>
                </a:tc>
                <a:extLst>
                  <a:ext uri="{0D108BD9-81ED-4DB2-BD59-A6C34878D82A}">
                    <a16:rowId xmlns:a16="http://schemas.microsoft.com/office/drawing/2014/main" val="10017"/>
                  </a:ext>
                </a:extLst>
              </a:tr>
              <a:tr h="0">
                <a:tc>
                  <a:txBody>
                    <a:bodyPr/>
                    <a:lstStyle/>
                    <a:p>
                      <a:r>
                        <a:rPr lang="en-US" sz="700" dirty="0" err="1">
                          <a:latin typeface="Arial" pitchFamily="34" charset="0"/>
                          <a:cs typeface="Arial" pitchFamily="34" charset="0"/>
                        </a:rPr>
                        <a:t>Pengalaman</a:t>
                      </a:r>
                      <a:r>
                        <a:rPr lang="en-US" sz="700" dirty="0">
                          <a:latin typeface="Arial" pitchFamily="34" charset="0"/>
                          <a:cs typeface="Arial" pitchFamily="34" charset="0"/>
                        </a:rPr>
                        <a:t> </a:t>
                      </a:r>
                      <a:r>
                        <a:rPr lang="en-US" sz="70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2,00</a:t>
                      </a:r>
                    </a:p>
                  </a:txBody>
                  <a:tcPr/>
                </a:tc>
                <a:extLst>
                  <a:ext uri="{0D108BD9-81ED-4DB2-BD59-A6C34878D82A}">
                    <a16:rowId xmlns:a16="http://schemas.microsoft.com/office/drawing/2014/main" val="10018"/>
                  </a:ext>
                </a:extLst>
              </a:tr>
              <a:tr h="0">
                <a:tc>
                  <a:txBody>
                    <a:bodyPr/>
                    <a:lstStyle/>
                    <a:p>
                      <a:r>
                        <a:rPr lang="en-US" sz="700" dirty="0" err="1">
                          <a:latin typeface="Arial" pitchFamily="34" charset="0"/>
                          <a:cs typeface="Arial" pitchFamily="34" charset="0"/>
                        </a:rPr>
                        <a:t>Sistem</a:t>
                      </a:r>
                      <a:r>
                        <a:rPr lang="en-US" sz="700" dirty="0">
                          <a:latin typeface="Arial" pitchFamily="34" charset="0"/>
                          <a:cs typeface="Arial" pitchFamily="34" charset="0"/>
                        </a:rPr>
                        <a:t> </a:t>
                      </a:r>
                      <a:r>
                        <a:rPr lang="en-US" sz="700" dirty="0" err="1">
                          <a:latin typeface="Arial" pitchFamily="34" charset="0"/>
                          <a:cs typeface="Arial" pitchFamily="34" charset="0"/>
                        </a:rPr>
                        <a:t>Perekrutan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2,57</a:t>
                      </a:r>
                    </a:p>
                  </a:txBody>
                  <a:tcPr/>
                </a:tc>
                <a:extLst>
                  <a:ext uri="{0D108BD9-81ED-4DB2-BD59-A6C34878D82A}">
                    <a16:rowId xmlns:a16="http://schemas.microsoft.com/office/drawing/2014/main" val="10019"/>
                  </a:ext>
                </a:extLst>
              </a:tr>
              <a:tr h="0">
                <a:tc>
                  <a:txBody>
                    <a:bodyPr/>
                    <a:lstStyle/>
                    <a:p>
                      <a:r>
                        <a:rPr lang="en-US" sz="700" dirty="0" err="1">
                          <a:latin typeface="Arial" pitchFamily="34" charset="0"/>
                          <a:cs typeface="Arial" pitchFamily="34" charset="0"/>
                        </a:rPr>
                        <a:t>Pemberian</a:t>
                      </a:r>
                      <a:r>
                        <a:rPr lang="en-US" sz="700" dirty="0">
                          <a:latin typeface="Arial" pitchFamily="34" charset="0"/>
                          <a:cs typeface="Arial" pitchFamily="34" charset="0"/>
                        </a:rPr>
                        <a:t> </a:t>
                      </a:r>
                      <a:r>
                        <a:rPr lang="en-US" sz="700" dirty="0" err="1">
                          <a:latin typeface="Arial" pitchFamily="34" charset="0"/>
                          <a:cs typeface="Arial" pitchFamily="34" charset="0"/>
                        </a:rPr>
                        <a:t>Pelatihan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3</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2</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2,43</a:t>
                      </a:r>
                    </a:p>
                  </a:txBody>
                  <a:tcPr/>
                </a:tc>
                <a:extLst>
                  <a:ext uri="{0D108BD9-81ED-4DB2-BD59-A6C34878D82A}">
                    <a16:rowId xmlns:a16="http://schemas.microsoft.com/office/drawing/2014/main" val="10020"/>
                  </a:ext>
                </a:extLst>
              </a:tr>
              <a:tr h="0">
                <a:tc>
                  <a:txBody>
                    <a:bodyPr/>
                    <a:lstStyle/>
                    <a:p>
                      <a:r>
                        <a:rPr lang="en-US" sz="700" dirty="0" err="1">
                          <a:latin typeface="Arial" pitchFamily="34" charset="0"/>
                          <a:cs typeface="Arial" pitchFamily="34" charset="0"/>
                        </a:rPr>
                        <a:t>Sistem</a:t>
                      </a:r>
                      <a:r>
                        <a:rPr lang="en-US" sz="700" dirty="0">
                          <a:latin typeface="Arial" pitchFamily="34" charset="0"/>
                          <a:cs typeface="Arial" pitchFamily="34" charset="0"/>
                        </a:rPr>
                        <a:t> </a:t>
                      </a:r>
                      <a:r>
                        <a:rPr lang="en-US" sz="700" dirty="0" err="1">
                          <a:latin typeface="Arial" pitchFamily="34" charset="0"/>
                          <a:cs typeface="Arial" pitchFamily="34" charset="0"/>
                        </a:rPr>
                        <a:t>Insentif</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4</a:t>
                      </a:r>
                    </a:p>
                  </a:txBody>
                  <a:tcPr/>
                </a:tc>
                <a:tc>
                  <a:txBody>
                    <a:bodyPr/>
                    <a:lstStyle/>
                    <a:p>
                      <a:pPr algn="r"/>
                      <a:r>
                        <a:rPr lang="en-US" sz="700" dirty="0">
                          <a:latin typeface="Arial" pitchFamily="34" charset="0"/>
                          <a:cs typeface="Arial" pitchFamily="34" charset="0"/>
                        </a:rPr>
                        <a:t>1</a:t>
                      </a:r>
                    </a:p>
                  </a:txBody>
                  <a:tcPr/>
                </a:tc>
                <a:tc>
                  <a:txBody>
                    <a:bodyPr/>
                    <a:lstStyle/>
                    <a:p>
                      <a:pPr algn="r"/>
                      <a:r>
                        <a:rPr lang="en-US" sz="700" dirty="0">
                          <a:latin typeface="Arial" pitchFamily="34" charset="0"/>
                          <a:cs typeface="Arial" pitchFamily="34" charset="0"/>
                        </a:rPr>
                        <a:t>3,57</a:t>
                      </a:r>
                    </a:p>
                  </a:txBody>
                  <a:tcPr/>
                </a:tc>
                <a:extLst>
                  <a:ext uri="{0D108BD9-81ED-4DB2-BD59-A6C34878D82A}">
                    <a16:rowId xmlns:a16="http://schemas.microsoft.com/office/drawing/2014/main" val="10021"/>
                  </a:ext>
                </a:extLst>
              </a:tr>
              <a:tr h="0">
                <a:tc>
                  <a:txBody>
                    <a:bodyPr/>
                    <a:lstStyle/>
                    <a:p>
                      <a:r>
                        <a:rPr lang="en-US" sz="700" b="1" dirty="0" err="1">
                          <a:solidFill>
                            <a:schemeClr val="bg1"/>
                          </a:solidFill>
                          <a:latin typeface="Arial" pitchFamily="34" charset="0"/>
                          <a:cs typeface="Arial" pitchFamily="34" charset="0"/>
                        </a:rPr>
                        <a:t>Tenaga</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Kerja</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13</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13</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13</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12,57</a:t>
                      </a:r>
                    </a:p>
                  </a:txBody>
                  <a:tcPr>
                    <a:solidFill>
                      <a:schemeClr val="tx1"/>
                    </a:solidFill>
                  </a:tcPr>
                </a:tc>
                <a:extLst>
                  <a:ext uri="{0D108BD9-81ED-4DB2-BD59-A6C34878D82A}">
                    <a16:rowId xmlns:a16="http://schemas.microsoft.com/office/drawing/2014/main" val="10022"/>
                  </a:ext>
                </a:extLst>
              </a:tr>
              <a:tr h="0">
                <a:tc>
                  <a:txBody>
                    <a:bodyPr/>
                    <a:lstStyle/>
                    <a:p>
                      <a:r>
                        <a:rPr lang="en-US" sz="700" b="1" dirty="0">
                          <a:solidFill>
                            <a:schemeClr val="bg1"/>
                          </a:solidFill>
                          <a:latin typeface="Arial" pitchFamily="34" charset="0"/>
                          <a:cs typeface="Arial" pitchFamily="34" charset="0"/>
                        </a:rPr>
                        <a:t>Total</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39</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36</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40,86</a:t>
                      </a:r>
                    </a:p>
                  </a:txBody>
                  <a:tcPr>
                    <a:solidFill>
                      <a:schemeClr val="tx1"/>
                    </a:solidFill>
                  </a:tcPr>
                </a:tc>
                <a:extLst>
                  <a:ext uri="{0D108BD9-81ED-4DB2-BD59-A6C34878D82A}">
                    <a16:rowId xmlns:a16="http://schemas.microsoft.com/office/drawing/2014/main" val="10023"/>
                  </a:ext>
                </a:extLst>
              </a:tr>
            </a:tbl>
          </a:graphicData>
        </a:graphic>
      </p:graphicFrame>
      <p:sp>
        <p:nvSpPr>
          <p:cNvPr id="6" name="TextBox 5"/>
          <p:cNvSpPr txBox="1"/>
          <p:nvPr/>
        </p:nvSpPr>
        <p:spPr>
          <a:xfrm>
            <a:off x="0" y="209550"/>
            <a:ext cx="1828800" cy="1015663"/>
          </a:xfrm>
          <a:prstGeom prst="rect">
            <a:avLst/>
          </a:prstGeom>
          <a:noFill/>
        </p:spPr>
        <p:txBody>
          <a:bodyPr wrap="square" rtlCol="0">
            <a:spAutoFit/>
          </a:bodyPr>
          <a:lstStyle/>
          <a:p>
            <a:pPr algn="ctr"/>
            <a:r>
              <a:rPr lang="en-US" sz="1200" b="1" dirty="0" err="1"/>
              <a:t>Nilai</a:t>
            </a:r>
            <a:r>
              <a:rPr lang="en-US" sz="1200" b="1" dirty="0"/>
              <a:t> </a:t>
            </a:r>
            <a:r>
              <a:rPr lang="en-US" sz="1200" b="1" dirty="0" err="1"/>
              <a:t>Faktor</a:t>
            </a:r>
            <a:r>
              <a:rPr lang="en-US" sz="1200" b="1" dirty="0"/>
              <a:t> </a:t>
            </a:r>
            <a:r>
              <a:rPr lang="en-US" sz="1200" b="1" dirty="0" err="1"/>
              <a:t>dan</a:t>
            </a:r>
            <a:r>
              <a:rPr lang="en-US" sz="1200" b="1" dirty="0"/>
              <a:t> Sub-</a:t>
            </a:r>
            <a:r>
              <a:rPr lang="en-US" sz="1200" b="1" dirty="0" err="1"/>
              <a:t>Faktor</a:t>
            </a:r>
            <a:r>
              <a:rPr lang="en-US" sz="1200" b="1" dirty="0"/>
              <a:t> </a:t>
            </a:r>
            <a:r>
              <a:rPr lang="en-US" sz="1200" b="1" dirty="0" err="1"/>
              <a:t>Tiap</a:t>
            </a:r>
            <a:r>
              <a:rPr lang="en-US" sz="1200" b="1" dirty="0"/>
              <a:t> </a:t>
            </a:r>
            <a:r>
              <a:rPr lang="en-US" sz="1200" b="1" dirty="0" err="1"/>
              <a:t>Lembaga</a:t>
            </a:r>
            <a:r>
              <a:rPr lang="en-US" sz="1200" b="1" dirty="0"/>
              <a:t> </a:t>
            </a:r>
            <a:r>
              <a:rPr lang="en-US" sz="1200" b="1" dirty="0" err="1"/>
              <a:t>Transportasi</a:t>
            </a:r>
            <a:r>
              <a:rPr lang="en-US" sz="1200" b="1" dirty="0"/>
              <a:t> di </a:t>
            </a:r>
            <a:br>
              <a:rPr lang="en-US" sz="1200" b="1" dirty="0"/>
            </a:br>
            <a:r>
              <a:rPr lang="en-US" sz="1200" b="1" dirty="0"/>
              <a:t>Kota Bandung </a:t>
            </a:r>
            <a:r>
              <a:rPr lang="en-US" sz="1200" b="1" dirty="0" err="1"/>
              <a:t>dalam</a:t>
            </a:r>
            <a:r>
              <a:rPr lang="en-US" sz="1200" b="1" dirty="0"/>
              <a:t> Pembangunan </a:t>
            </a:r>
            <a:r>
              <a:rPr lang="en-US" sz="1200" b="1" i="1" dirty="0"/>
              <a:t>Cable Car</a:t>
            </a:r>
          </a:p>
        </p:txBody>
      </p:sp>
      <p:sp>
        <p:nvSpPr>
          <p:cNvPr id="8" name="TextBox 7"/>
          <p:cNvSpPr txBox="1"/>
          <p:nvPr/>
        </p:nvSpPr>
        <p:spPr>
          <a:xfrm>
            <a:off x="109251" y="1541473"/>
            <a:ext cx="16764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200" dirty="0" err="1"/>
              <a:t>Tiap</a:t>
            </a:r>
            <a:r>
              <a:rPr lang="en-US" sz="1200" dirty="0"/>
              <a:t> sub-</a:t>
            </a:r>
            <a:r>
              <a:rPr lang="en-US" sz="1200" dirty="0" err="1"/>
              <a:t>faktor</a:t>
            </a:r>
            <a:r>
              <a:rPr lang="en-US" sz="1200" dirty="0"/>
              <a:t> </a:t>
            </a:r>
            <a:r>
              <a:rPr lang="en-US" sz="1200" dirty="0" err="1"/>
              <a:t>diberikan</a:t>
            </a:r>
            <a:r>
              <a:rPr lang="en-US" sz="1200" dirty="0"/>
              <a:t> </a:t>
            </a:r>
            <a:r>
              <a:rPr lang="en-US" sz="1200" dirty="0" err="1"/>
              <a:t>nilai</a:t>
            </a:r>
            <a:r>
              <a:rPr lang="en-US" sz="1200" dirty="0"/>
              <a:t> ordinal </a:t>
            </a:r>
            <a:r>
              <a:rPr lang="en-US" sz="1200" dirty="0" err="1"/>
              <a:t>dengan</a:t>
            </a:r>
            <a:r>
              <a:rPr lang="en-US" sz="1200" dirty="0"/>
              <a:t> </a:t>
            </a:r>
            <a:r>
              <a:rPr lang="en-US" sz="1200" dirty="0" err="1"/>
              <a:t>skala</a:t>
            </a:r>
            <a:r>
              <a:rPr lang="en-US" sz="1200" dirty="0"/>
              <a:t> </a:t>
            </a:r>
            <a:br>
              <a:rPr lang="en-US" sz="1200" dirty="0"/>
            </a:br>
            <a:r>
              <a:rPr lang="en-US" sz="1200" dirty="0"/>
              <a:t>1 – 4. </a:t>
            </a:r>
            <a:r>
              <a:rPr lang="en-US" sz="1200" dirty="0" err="1"/>
              <a:t>Semakin</a:t>
            </a:r>
            <a:r>
              <a:rPr lang="en-US" sz="1200" dirty="0"/>
              <a:t> </a:t>
            </a:r>
            <a:r>
              <a:rPr lang="en-US" sz="1200" dirty="0" err="1"/>
              <a:t>tinggi</a:t>
            </a:r>
            <a:r>
              <a:rPr lang="en-US" sz="1200" dirty="0"/>
              <a:t> </a:t>
            </a:r>
            <a:r>
              <a:rPr lang="en-US" sz="1200" dirty="0" err="1"/>
              <a:t>nilai</a:t>
            </a:r>
            <a:r>
              <a:rPr lang="en-US" sz="1200" dirty="0"/>
              <a:t> yang </a:t>
            </a:r>
            <a:r>
              <a:rPr lang="en-US" sz="1200" dirty="0" err="1"/>
              <a:t>diberikan</a:t>
            </a:r>
            <a:r>
              <a:rPr lang="en-US" sz="1200" dirty="0"/>
              <a:t>, </a:t>
            </a:r>
            <a:r>
              <a:rPr lang="en-US" sz="1200" dirty="0" err="1"/>
              <a:t>maka</a:t>
            </a:r>
            <a:r>
              <a:rPr lang="en-US" sz="1200" dirty="0"/>
              <a:t> </a:t>
            </a:r>
            <a:r>
              <a:rPr lang="en-US" sz="1200" dirty="0" err="1"/>
              <a:t>semakin</a:t>
            </a:r>
            <a:r>
              <a:rPr lang="en-US" sz="1200" dirty="0"/>
              <a:t> </a:t>
            </a:r>
            <a:r>
              <a:rPr lang="en-US" sz="1200" dirty="0" err="1"/>
              <a:t>mendekati</a:t>
            </a:r>
            <a:r>
              <a:rPr lang="en-US" sz="1200" dirty="0"/>
              <a:t> </a:t>
            </a:r>
            <a:r>
              <a:rPr lang="en-US" sz="1200" dirty="0" err="1"/>
              <a:t>kondisi</a:t>
            </a:r>
            <a:r>
              <a:rPr lang="en-US" sz="1200" dirty="0"/>
              <a:t> ideal.</a:t>
            </a:r>
            <a:endParaRPr lang="en-US" sz="1200" i="1" dirty="0"/>
          </a:p>
        </p:txBody>
      </p:sp>
      <p:sp>
        <p:nvSpPr>
          <p:cNvPr id="9" name="TextBox 8"/>
          <p:cNvSpPr txBox="1"/>
          <p:nvPr/>
        </p:nvSpPr>
        <p:spPr>
          <a:xfrm>
            <a:off x="1752600" y="4851856"/>
            <a:ext cx="1828800" cy="215444"/>
          </a:xfrm>
          <a:prstGeom prst="rect">
            <a:avLst/>
          </a:prstGeom>
          <a:noFill/>
        </p:spPr>
        <p:txBody>
          <a:bodyPr wrap="square" rtlCol="0">
            <a:spAutoFit/>
          </a:bodyPr>
          <a:lstStyle/>
          <a:p>
            <a:pPr>
              <a:tabLst>
                <a:tab pos="566738" algn="l"/>
                <a:tab pos="682625" algn="l"/>
              </a:tabLst>
              <a:defRPr/>
            </a:pPr>
            <a:r>
              <a:rPr lang="en-US" sz="800" i="1" dirty="0" err="1">
                <a:latin typeface="Arial" pitchFamily="34" charset="0"/>
                <a:cs typeface="Arial" pitchFamily="34" charset="0"/>
              </a:rPr>
              <a:t>Sumber</a:t>
            </a:r>
            <a:r>
              <a:rPr lang="en-US" sz="800" i="1" dirty="0">
                <a:latin typeface="Arial" pitchFamily="34" charset="0"/>
                <a:cs typeface="Arial" pitchFamily="34" charset="0"/>
              </a:rPr>
              <a:t>: </a:t>
            </a:r>
            <a:r>
              <a:rPr lang="en-US" sz="800" i="1" dirty="0" err="1">
                <a:latin typeface="Arial" pitchFamily="34" charset="0"/>
                <a:cs typeface="Arial" pitchFamily="34" charset="0"/>
              </a:rPr>
              <a:t>Hasil</a:t>
            </a:r>
            <a:r>
              <a:rPr lang="en-US" sz="800" i="1" dirty="0">
                <a:latin typeface="Arial" pitchFamily="34" charset="0"/>
                <a:cs typeface="Arial" pitchFamily="34" charset="0"/>
              </a:rPr>
              <a:t> </a:t>
            </a:r>
            <a:r>
              <a:rPr lang="en-US" sz="800" i="1" dirty="0" err="1">
                <a:latin typeface="Arial" pitchFamily="34" charset="0"/>
                <a:cs typeface="Arial" pitchFamily="34" charset="0"/>
              </a:rPr>
              <a:t>Analisis</a:t>
            </a:r>
            <a:r>
              <a:rPr lang="en-US" sz="800" i="1" dirty="0">
                <a:latin typeface="Arial" pitchFamily="34" charset="0"/>
                <a:cs typeface="Arial" pitchFamily="34" charset="0"/>
              </a:rPr>
              <a:t> (2020)</a:t>
            </a:r>
          </a:p>
        </p:txBody>
      </p:sp>
    </p:spTree>
    <p:extLst>
      <p:ext uri="{BB962C8B-B14F-4D97-AF65-F5344CB8AC3E}">
        <p14:creationId xmlns:p14="http://schemas.microsoft.com/office/powerpoint/2010/main" val="403434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5373532"/>
              </p:ext>
            </p:extLst>
          </p:nvPr>
        </p:nvGraphicFramePr>
        <p:xfrm>
          <a:off x="1828800" y="133350"/>
          <a:ext cx="7144512" cy="475488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758952">
                  <a:extLst>
                    <a:ext uri="{9D8B030D-6E8A-4147-A177-3AD203B41FA5}">
                      <a16:colId xmlns:a16="http://schemas.microsoft.com/office/drawing/2014/main" val="20001"/>
                    </a:ext>
                  </a:extLst>
                </a:gridCol>
                <a:gridCol w="758952">
                  <a:extLst>
                    <a:ext uri="{9D8B030D-6E8A-4147-A177-3AD203B41FA5}">
                      <a16:colId xmlns:a16="http://schemas.microsoft.com/office/drawing/2014/main" val="20002"/>
                    </a:ext>
                  </a:extLst>
                </a:gridCol>
                <a:gridCol w="758952">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58952">
                  <a:extLst>
                    <a:ext uri="{9D8B030D-6E8A-4147-A177-3AD203B41FA5}">
                      <a16:colId xmlns:a16="http://schemas.microsoft.com/office/drawing/2014/main" val="20005"/>
                    </a:ext>
                  </a:extLst>
                </a:gridCol>
                <a:gridCol w="758952">
                  <a:extLst>
                    <a:ext uri="{9D8B030D-6E8A-4147-A177-3AD203B41FA5}">
                      <a16:colId xmlns:a16="http://schemas.microsoft.com/office/drawing/2014/main" val="20006"/>
                    </a:ext>
                  </a:extLst>
                </a:gridCol>
                <a:gridCol w="758952">
                  <a:extLst>
                    <a:ext uri="{9D8B030D-6E8A-4147-A177-3AD203B41FA5}">
                      <a16:colId xmlns:a16="http://schemas.microsoft.com/office/drawing/2014/main" val="20007"/>
                    </a:ext>
                  </a:extLst>
                </a:gridCol>
                <a:gridCol w="457200">
                  <a:extLst>
                    <a:ext uri="{9D8B030D-6E8A-4147-A177-3AD203B41FA5}">
                      <a16:colId xmlns:a16="http://schemas.microsoft.com/office/drawing/2014/main" val="20008"/>
                    </a:ext>
                  </a:extLst>
                </a:gridCol>
              </a:tblGrid>
              <a:tr h="0">
                <a:tc rowSpan="2">
                  <a:txBody>
                    <a:bodyPr/>
                    <a:lstStyle/>
                    <a:p>
                      <a:pPr algn="ctr"/>
                      <a:r>
                        <a:rPr lang="en-US" sz="700" dirty="0" err="1">
                          <a:latin typeface="Arial" pitchFamily="34" charset="0"/>
                          <a:cs typeface="Arial" pitchFamily="34" charset="0"/>
                        </a:rPr>
                        <a:t>Faktor</a:t>
                      </a:r>
                      <a:r>
                        <a:rPr lang="en-US" sz="700" dirty="0">
                          <a:latin typeface="Arial" pitchFamily="34" charset="0"/>
                          <a:cs typeface="Arial" pitchFamily="34" charset="0"/>
                        </a:rPr>
                        <a:t> / Sub-</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Faktor</a:t>
                      </a:r>
                      <a:endParaRPr lang="en-US" sz="700" dirty="0">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7">
                  <a:txBody>
                    <a:bodyPr/>
                    <a:lstStyle/>
                    <a:p>
                      <a:pPr algn="ctr"/>
                      <a:r>
                        <a:rPr lang="en-US" sz="700" dirty="0" err="1">
                          <a:latin typeface="Arial" pitchFamily="34" charset="0"/>
                          <a:cs typeface="Arial" pitchFamily="34" charset="0"/>
                        </a:rPr>
                        <a:t>Lembaga</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700" dirty="0">
                          <a:latin typeface="Arial" pitchFamily="34" charset="0"/>
                          <a:cs typeface="Arial" pitchFamily="34" charset="0"/>
                        </a:rPr>
                        <a:t>Rata-Rata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0">
                <a:tc vMerge="1">
                  <a:txBody>
                    <a:bodyPr/>
                    <a:lstStyle/>
                    <a:p>
                      <a:endParaRPr lang="en-US" dirty="0"/>
                    </a:p>
                  </a:txBody>
                  <a:tcPr/>
                </a:tc>
                <a:tc>
                  <a:txBody>
                    <a:bodyPr/>
                    <a:lstStyle/>
                    <a:p>
                      <a:pPr algn="ctr"/>
                      <a:r>
                        <a:rPr lang="en-US" sz="700" dirty="0" err="1">
                          <a:latin typeface="Arial" pitchFamily="34" charset="0"/>
                          <a:cs typeface="Arial" pitchFamily="34" charset="0"/>
                        </a:rPr>
                        <a:t>Dishub</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err="1">
                          <a:latin typeface="Arial" pitchFamily="34" charset="0"/>
                          <a:cs typeface="Arial" pitchFamily="34" charset="0"/>
                        </a:rPr>
                        <a:t>Bappelitbang</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a:latin typeface="Arial" pitchFamily="34" charset="0"/>
                          <a:cs typeface="Arial" pitchFamily="34" charset="0"/>
                        </a:rPr>
                        <a:t>DPMPTSP</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a:latin typeface="Arial" pitchFamily="34" charset="0"/>
                          <a:cs typeface="Arial" pitchFamily="34" charset="0"/>
                        </a:rPr>
                        <a:t>B.</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Kerjasama</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err="1">
                          <a:latin typeface="Arial" pitchFamily="34" charset="0"/>
                          <a:cs typeface="Arial" pitchFamily="34" charset="0"/>
                        </a:rPr>
                        <a:t>Distaru</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a:latin typeface="Arial" pitchFamily="34" charset="0"/>
                          <a:cs typeface="Arial" pitchFamily="34" charset="0"/>
                        </a:rPr>
                        <a:t>DLHK</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dirty="0">
                          <a:latin typeface="Arial" pitchFamily="34" charset="0"/>
                          <a:cs typeface="Arial" pitchFamily="34" charset="0"/>
                        </a:rPr>
                        <a:t>PT</a:t>
                      </a:r>
                      <a:r>
                        <a:rPr lang="en-US" sz="700" baseline="0" dirty="0">
                          <a:latin typeface="Arial" pitchFamily="34" charset="0"/>
                          <a:cs typeface="Arial" pitchFamily="34" charset="0"/>
                        </a:rPr>
                        <a:t> ADP</a:t>
                      </a:r>
                      <a:endParaRPr lang="en-US" sz="700"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US" dirty="0"/>
                    </a:p>
                  </a:txBody>
                  <a:tcPr/>
                </a:tc>
                <a:extLst>
                  <a:ext uri="{0D108BD9-81ED-4DB2-BD59-A6C34878D82A}">
                    <a16:rowId xmlns:a16="http://schemas.microsoft.com/office/drawing/2014/main" val="10001"/>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Masyarakat</a:t>
                      </a:r>
                      <a:endParaRPr lang="en-US" sz="700" dirty="0">
                        <a:latin typeface="Arial" pitchFamily="34" charset="0"/>
                        <a:cs typeface="Arial" pitchFamily="34" charset="0"/>
                      </a:endParaRP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0,020</a:t>
                      </a:r>
                    </a:p>
                  </a:txBody>
                  <a:tcPr>
                    <a:lnT w="12700" cap="flat" cmpd="sng" algn="ctr">
                      <a:solidFill>
                        <a:schemeClr val="bg1"/>
                      </a:solidFill>
                      <a:prstDash val="solid"/>
                      <a:round/>
                      <a:headEnd type="none" w="med" len="med"/>
                      <a:tailEnd type="none" w="med" len="med"/>
                    </a:lnT>
                  </a:tcPr>
                </a:tc>
                <a:tc>
                  <a:txBody>
                    <a:bodyPr/>
                    <a:lstStyle/>
                    <a:p>
                      <a:pPr algn="r"/>
                      <a:r>
                        <a:rPr lang="en-US" sz="700" dirty="0">
                          <a:latin typeface="Arial" pitchFamily="34" charset="0"/>
                          <a:cs typeface="Arial" pitchFamily="34" charset="0"/>
                        </a:rPr>
                        <a:t>0,029</a:t>
                      </a:r>
                    </a:p>
                  </a:txBody>
                  <a:tcPr>
                    <a:lnT w="12700" cap="flat" cmpd="sng" algn="ctr">
                      <a:solidFill>
                        <a:schemeClr val="bg1"/>
                      </a:solidFill>
                      <a:prstDash val="solid"/>
                      <a:round/>
                      <a:headEnd type="none" w="med" len="med"/>
                      <a:tailEnd type="none" w="med" len="med"/>
                    </a:lnT>
                    <a:solidFill>
                      <a:srgbClr val="92D050"/>
                    </a:solidFill>
                  </a:tcPr>
                </a:tc>
                <a:tc>
                  <a:txBody>
                    <a:bodyPr/>
                    <a:lstStyle/>
                    <a:p>
                      <a:pPr algn="r"/>
                      <a:r>
                        <a:rPr lang="en-US" sz="700" dirty="0">
                          <a:latin typeface="Arial" pitchFamily="34" charset="0"/>
                          <a:cs typeface="Arial" pitchFamily="34" charset="0"/>
                        </a:rPr>
                        <a:t>0,021</a:t>
                      </a: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Ekonomi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0,022</a:t>
                      </a:r>
                    </a:p>
                  </a:txBody>
                  <a:tcPr/>
                </a:tc>
                <a:tc>
                  <a:txBody>
                    <a:bodyPr/>
                    <a:lstStyle/>
                    <a:p>
                      <a:pPr algn="r"/>
                      <a:r>
                        <a:rPr lang="en-US" sz="700" dirty="0">
                          <a:latin typeface="Arial" pitchFamily="34" charset="0"/>
                          <a:cs typeface="Arial" pitchFamily="34" charset="0"/>
                        </a:rPr>
                        <a:t>0,044</a:t>
                      </a:r>
                    </a:p>
                  </a:txBody>
                  <a:tcPr/>
                </a:tc>
                <a:tc>
                  <a:txBody>
                    <a:bodyPr/>
                    <a:lstStyle/>
                    <a:p>
                      <a:pPr algn="r"/>
                      <a:r>
                        <a:rPr lang="en-US" sz="700" dirty="0">
                          <a:latin typeface="Arial" pitchFamily="34" charset="0"/>
                          <a:cs typeface="Arial" pitchFamily="34" charset="0"/>
                        </a:rPr>
                        <a:t>0,044</a:t>
                      </a:r>
                    </a:p>
                  </a:txBody>
                  <a:tcPr/>
                </a:tc>
                <a:tc>
                  <a:txBody>
                    <a:bodyPr/>
                    <a:lstStyle/>
                    <a:p>
                      <a:pPr algn="r"/>
                      <a:r>
                        <a:rPr lang="en-US" sz="700" dirty="0">
                          <a:latin typeface="Arial" pitchFamily="34" charset="0"/>
                          <a:cs typeface="Arial" pitchFamily="34" charset="0"/>
                        </a:rPr>
                        <a:t>0,022</a:t>
                      </a:r>
                    </a:p>
                  </a:txBody>
                  <a:tcPr/>
                </a:tc>
                <a:tc>
                  <a:txBody>
                    <a:bodyPr/>
                    <a:lstStyle/>
                    <a:p>
                      <a:pPr algn="r"/>
                      <a:r>
                        <a:rPr lang="en-US" sz="700" dirty="0">
                          <a:latin typeface="Arial" pitchFamily="34" charset="0"/>
                          <a:cs typeface="Arial" pitchFamily="34" charset="0"/>
                        </a:rPr>
                        <a:t>0,022</a:t>
                      </a:r>
                    </a:p>
                  </a:txBody>
                  <a:tcPr/>
                </a:tc>
                <a:tc>
                  <a:txBody>
                    <a:bodyPr/>
                    <a:lstStyle/>
                    <a:p>
                      <a:pPr algn="r"/>
                      <a:r>
                        <a:rPr lang="en-US" sz="700" dirty="0">
                          <a:latin typeface="Arial" pitchFamily="34" charset="0"/>
                          <a:cs typeface="Arial" pitchFamily="34" charset="0"/>
                        </a:rPr>
                        <a:t>0,011</a:t>
                      </a:r>
                    </a:p>
                  </a:txBody>
                  <a:tcPr>
                    <a:solidFill>
                      <a:srgbClr val="FFFF00"/>
                    </a:solidFill>
                  </a:tcPr>
                </a:tc>
                <a:tc>
                  <a:txBody>
                    <a:bodyPr/>
                    <a:lstStyle/>
                    <a:p>
                      <a:pPr algn="r"/>
                      <a:r>
                        <a:rPr lang="en-US" sz="700" dirty="0">
                          <a:latin typeface="Arial" pitchFamily="34" charset="0"/>
                          <a:cs typeface="Arial" pitchFamily="34" charset="0"/>
                        </a:rPr>
                        <a:t>0,033</a:t>
                      </a:r>
                    </a:p>
                  </a:txBody>
                  <a:tcPr>
                    <a:solidFill>
                      <a:srgbClr val="92D050"/>
                    </a:solidFill>
                  </a:tcPr>
                </a:tc>
                <a:tc>
                  <a:txBody>
                    <a:bodyPr/>
                    <a:lstStyle/>
                    <a:p>
                      <a:pPr algn="r"/>
                      <a:r>
                        <a:rPr lang="en-US" sz="700" dirty="0">
                          <a:latin typeface="Arial" pitchFamily="34" charset="0"/>
                          <a:cs typeface="Arial" pitchFamily="34" charset="0"/>
                        </a:rPr>
                        <a:t>0,028</a:t>
                      </a:r>
                    </a:p>
                  </a:txBody>
                  <a:tcPr/>
                </a:tc>
                <a:extLst>
                  <a:ext uri="{0D108BD9-81ED-4DB2-BD59-A6C34878D82A}">
                    <a16:rowId xmlns:a16="http://schemas.microsoft.com/office/drawing/2014/main" val="10003"/>
                  </a:ext>
                </a:extLst>
              </a:tr>
              <a:tr h="0">
                <a:tc>
                  <a:txBody>
                    <a:bodyPr/>
                    <a:lstStyle/>
                    <a:p>
                      <a:r>
                        <a:rPr lang="en-US" sz="700" dirty="0" err="1">
                          <a:latin typeface="Arial" pitchFamily="34" charset="0"/>
                          <a:cs typeface="Arial" pitchFamily="34" charset="0"/>
                        </a:rPr>
                        <a:t>Dukungan</a:t>
                      </a:r>
                      <a:r>
                        <a:rPr lang="en-US" sz="700" dirty="0">
                          <a:latin typeface="Arial" pitchFamily="34" charset="0"/>
                          <a:cs typeface="Arial" pitchFamily="34" charset="0"/>
                        </a:rPr>
                        <a:t> </a:t>
                      </a:r>
                      <a:r>
                        <a:rPr lang="en-US" sz="700" dirty="0" err="1">
                          <a:latin typeface="Arial" pitchFamily="34" charset="0"/>
                          <a:cs typeface="Arial" pitchFamily="34" charset="0"/>
                        </a:rPr>
                        <a:t>Pemerintah</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0,051</a:t>
                      </a:r>
                    </a:p>
                  </a:txBody>
                  <a:tcPr/>
                </a:tc>
                <a:tc>
                  <a:txBody>
                    <a:bodyPr/>
                    <a:lstStyle/>
                    <a:p>
                      <a:pPr algn="r"/>
                      <a:r>
                        <a:rPr lang="en-US" sz="700" dirty="0">
                          <a:latin typeface="Arial" pitchFamily="34" charset="0"/>
                          <a:cs typeface="Arial" pitchFamily="34" charset="0"/>
                        </a:rPr>
                        <a:t>0,051</a:t>
                      </a:r>
                    </a:p>
                  </a:txBody>
                  <a:tcPr/>
                </a:tc>
                <a:tc>
                  <a:txBody>
                    <a:bodyPr/>
                    <a:lstStyle/>
                    <a:p>
                      <a:pPr algn="r"/>
                      <a:r>
                        <a:rPr lang="en-US" sz="700" dirty="0">
                          <a:latin typeface="Arial" pitchFamily="34" charset="0"/>
                          <a:cs typeface="Arial" pitchFamily="34" charset="0"/>
                        </a:rPr>
                        <a:t>0,051</a:t>
                      </a:r>
                    </a:p>
                  </a:txBody>
                  <a:tcPr/>
                </a:tc>
                <a:tc>
                  <a:txBody>
                    <a:bodyPr/>
                    <a:lstStyle/>
                    <a:p>
                      <a:pPr algn="r"/>
                      <a:r>
                        <a:rPr lang="en-US" sz="700" dirty="0">
                          <a:latin typeface="Arial" pitchFamily="34" charset="0"/>
                          <a:cs typeface="Arial" pitchFamily="34" charset="0"/>
                        </a:rPr>
                        <a:t>0,051</a:t>
                      </a:r>
                    </a:p>
                  </a:txBody>
                  <a:tcPr/>
                </a:tc>
                <a:tc>
                  <a:txBody>
                    <a:bodyPr/>
                    <a:lstStyle/>
                    <a:p>
                      <a:pPr algn="r"/>
                      <a:r>
                        <a:rPr lang="en-US" sz="700" dirty="0">
                          <a:latin typeface="Arial" pitchFamily="34" charset="0"/>
                          <a:cs typeface="Arial" pitchFamily="34" charset="0"/>
                        </a:rPr>
                        <a:t>0,026</a:t>
                      </a:r>
                    </a:p>
                  </a:txBody>
                  <a:tcPr>
                    <a:solidFill>
                      <a:srgbClr val="FFFF00"/>
                    </a:solidFill>
                  </a:tcPr>
                </a:tc>
                <a:tc>
                  <a:txBody>
                    <a:bodyPr/>
                    <a:lstStyle/>
                    <a:p>
                      <a:pPr algn="r"/>
                      <a:r>
                        <a:rPr lang="en-US" sz="700" dirty="0">
                          <a:latin typeface="Arial" pitchFamily="34" charset="0"/>
                          <a:cs typeface="Arial" pitchFamily="34" charset="0"/>
                        </a:rPr>
                        <a:t>0,026</a:t>
                      </a:r>
                    </a:p>
                  </a:txBody>
                  <a:tcPr>
                    <a:solidFill>
                      <a:srgbClr val="FFFF00"/>
                    </a:solidFill>
                  </a:tcPr>
                </a:tc>
                <a:tc>
                  <a:txBody>
                    <a:bodyPr/>
                    <a:lstStyle/>
                    <a:p>
                      <a:pPr algn="r"/>
                      <a:r>
                        <a:rPr lang="en-US" sz="700" dirty="0">
                          <a:latin typeface="Arial" pitchFamily="34" charset="0"/>
                          <a:cs typeface="Arial" pitchFamily="34" charset="0"/>
                        </a:rPr>
                        <a:t>0,077</a:t>
                      </a:r>
                    </a:p>
                  </a:txBody>
                  <a:tcPr>
                    <a:solidFill>
                      <a:srgbClr val="92D050"/>
                    </a:solidFill>
                  </a:tcPr>
                </a:tc>
                <a:tc>
                  <a:txBody>
                    <a:bodyPr/>
                    <a:lstStyle/>
                    <a:p>
                      <a:pPr algn="r"/>
                      <a:r>
                        <a:rPr lang="en-US" sz="700" dirty="0">
                          <a:latin typeface="Arial" pitchFamily="34" charset="0"/>
                          <a:cs typeface="Arial" pitchFamily="34" charset="0"/>
                        </a:rPr>
                        <a:t>0,048</a:t>
                      </a:r>
                    </a:p>
                  </a:txBody>
                  <a:tcPr/>
                </a:tc>
                <a:extLst>
                  <a:ext uri="{0D108BD9-81ED-4DB2-BD59-A6C34878D82A}">
                    <a16:rowId xmlns:a16="http://schemas.microsoft.com/office/drawing/2014/main" val="10004"/>
                  </a:ext>
                </a:extLst>
              </a:tr>
              <a:tr h="0">
                <a:tc>
                  <a:txBody>
                    <a:bodyPr/>
                    <a:lstStyle/>
                    <a:p>
                      <a:r>
                        <a:rPr lang="en-US" sz="700" dirty="0" err="1">
                          <a:latin typeface="Arial" pitchFamily="34" charset="0"/>
                          <a:cs typeface="Arial" pitchFamily="34" charset="0"/>
                        </a:rPr>
                        <a:t>Kelengkapan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Regulasi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0,065</a:t>
                      </a:r>
                    </a:p>
                  </a:txBody>
                  <a:tcPr/>
                </a:tc>
                <a:tc>
                  <a:txBody>
                    <a:bodyPr/>
                    <a:lstStyle/>
                    <a:p>
                      <a:pPr algn="r"/>
                      <a:r>
                        <a:rPr lang="en-US" sz="700" dirty="0">
                          <a:latin typeface="Arial" pitchFamily="34" charset="0"/>
                          <a:cs typeface="Arial" pitchFamily="34" charset="0"/>
                        </a:rPr>
                        <a:t>0,043</a:t>
                      </a:r>
                    </a:p>
                  </a:txBody>
                  <a:tcPr/>
                </a:tc>
                <a:tc>
                  <a:txBody>
                    <a:bodyPr/>
                    <a:lstStyle/>
                    <a:p>
                      <a:pPr algn="r"/>
                      <a:r>
                        <a:rPr lang="en-US" sz="700" dirty="0">
                          <a:latin typeface="Arial" pitchFamily="34" charset="0"/>
                          <a:cs typeface="Arial" pitchFamily="34" charset="0"/>
                        </a:rPr>
                        <a:t>0,043</a:t>
                      </a:r>
                    </a:p>
                  </a:txBody>
                  <a:tcPr/>
                </a:tc>
                <a:tc>
                  <a:txBody>
                    <a:bodyPr/>
                    <a:lstStyle/>
                    <a:p>
                      <a:pPr algn="r"/>
                      <a:r>
                        <a:rPr lang="en-US" sz="700" dirty="0">
                          <a:latin typeface="Arial" pitchFamily="34" charset="0"/>
                          <a:cs typeface="Arial" pitchFamily="34" charset="0"/>
                        </a:rPr>
                        <a:t>0,043</a:t>
                      </a:r>
                    </a:p>
                  </a:txBody>
                  <a:tcPr/>
                </a:tc>
                <a:tc>
                  <a:txBody>
                    <a:bodyPr/>
                    <a:lstStyle/>
                    <a:p>
                      <a:pPr algn="r"/>
                      <a:r>
                        <a:rPr lang="en-US" sz="700" dirty="0">
                          <a:latin typeface="Arial" pitchFamily="34" charset="0"/>
                          <a:cs typeface="Arial" pitchFamily="34" charset="0"/>
                        </a:rPr>
                        <a:t>0,065</a:t>
                      </a:r>
                    </a:p>
                  </a:txBody>
                  <a:tcPr/>
                </a:tc>
                <a:tc>
                  <a:txBody>
                    <a:bodyPr/>
                    <a:lstStyle/>
                    <a:p>
                      <a:pPr algn="r"/>
                      <a:r>
                        <a:rPr lang="en-US" sz="700" dirty="0">
                          <a:latin typeface="Arial" pitchFamily="34" charset="0"/>
                          <a:cs typeface="Arial" pitchFamily="34" charset="0"/>
                        </a:rPr>
                        <a:t>0,022</a:t>
                      </a:r>
                    </a:p>
                  </a:txBody>
                  <a:tcPr>
                    <a:solidFill>
                      <a:srgbClr val="FFFF00"/>
                    </a:solidFill>
                  </a:tcPr>
                </a:tc>
                <a:tc>
                  <a:txBody>
                    <a:bodyPr/>
                    <a:lstStyle/>
                    <a:p>
                      <a:pPr algn="r"/>
                      <a:r>
                        <a:rPr lang="en-US" sz="700" dirty="0">
                          <a:latin typeface="Arial" pitchFamily="34" charset="0"/>
                          <a:cs typeface="Arial" pitchFamily="34" charset="0"/>
                        </a:rPr>
                        <a:t>0,065</a:t>
                      </a:r>
                    </a:p>
                  </a:txBody>
                  <a:tcPr/>
                </a:tc>
                <a:tc>
                  <a:txBody>
                    <a:bodyPr/>
                    <a:lstStyle/>
                    <a:p>
                      <a:pPr algn="r"/>
                      <a:r>
                        <a:rPr lang="en-US" sz="700" dirty="0">
                          <a:latin typeface="Arial" pitchFamily="34" charset="0"/>
                          <a:cs typeface="Arial" pitchFamily="34" charset="0"/>
                        </a:rPr>
                        <a:t>0,049</a:t>
                      </a:r>
                    </a:p>
                  </a:txBody>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b="1" dirty="0" err="1">
                          <a:solidFill>
                            <a:schemeClr val="bg1"/>
                          </a:solidFill>
                          <a:latin typeface="Arial" pitchFamily="34" charset="0"/>
                          <a:cs typeface="Arial" pitchFamily="34" charset="0"/>
                        </a:rPr>
                        <a:t>Lingkungan</a:t>
                      </a:r>
                      <a:r>
                        <a:rPr lang="en-US" sz="700" b="1" baseline="0" dirty="0">
                          <a:solidFill>
                            <a:schemeClr val="bg1"/>
                          </a:solidFill>
                          <a:latin typeface="Arial" pitchFamily="34" charset="0"/>
                          <a:cs typeface="Arial" pitchFamily="34" charset="0"/>
                        </a:rPr>
                        <a:t> </a:t>
                      </a:r>
                      <a:r>
                        <a:rPr lang="en-US" sz="700" b="1" baseline="0" dirty="0" err="1">
                          <a:solidFill>
                            <a:schemeClr val="bg1"/>
                          </a:solidFill>
                          <a:latin typeface="Arial" pitchFamily="34" charset="0"/>
                          <a:cs typeface="Arial" pitchFamily="34" charset="0"/>
                        </a:rPr>
                        <a:t>Pendukung</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0,158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0,158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0,158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0,136</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0,132</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0,078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0,204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0,146</a:t>
                      </a:r>
                    </a:p>
                  </a:txBody>
                  <a:tcPr>
                    <a:solidFill>
                      <a:schemeClr val="tx1"/>
                    </a:solidFill>
                  </a:tcPr>
                </a:tc>
                <a:extLst>
                  <a:ext uri="{0D108BD9-81ED-4DB2-BD59-A6C34878D82A}">
                    <a16:rowId xmlns:a16="http://schemas.microsoft.com/office/drawing/2014/main" val="10006"/>
                  </a:ext>
                </a:extLst>
              </a:tr>
              <a:tr h="0">
                <a:tc>
                  <a:txBody>
                    <a:bodyPr/>
                    <a:lstStyle/>
                    <a:p>
                      <a:r>
                        <a:rPr lang="en-US" sz="700" dirty="0" err="1">
                          <a:latin typeface="Arial" pitchFamily="34" charset="0"/>
                          <a:cs typeface="Arial" pitchFamily="34" charset="0"/>
                        </a:rPr>
                        <a:t>Kerja</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Sama</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Masyarakat</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tc>
                  <a:txBody>
                    <a:bodyPr/>
                    <a:lstStyle/>
                    <a:p>
                      <a:pPr algn="r"/>
                      <a:r>
                        <a:rPr lang="en-US" sz="700" dirty="0">
                          <a:latin typeface="Arial" pitchFamily="34" charset="0"/>
                          <a:cs typeface="Arial" pitchFamily="34" charset="0"/>
                        </a:rPr>
                        <a:t>0,139</a:t>
                      </a:r>
                    </a:p>
                  </a:txBody>
                  <a:tcPr/>
                </a:tc>
                <a:extLst>
                  <a:ext uri="{0D108BD9-81ED-4DB2-BD59-A6C34878D82A}">
                    <a16:rowId xmlns:a16="http://schemas.microsoft.com/office/drawing/2014/main" val="10007"/>
                  </a:ext>
                </a:extLst>
              </a:tr>
              <a:tr h="0">
                <a:tc>
                  <a:txBody>
                    <a:bodyPr/>
                    <a:lstStyle/>
                    <a:p>
                      <a:r>
                        <a:rPr lang="en-US" sz="700" dirty="0" err="1">
                          <a:latin typeface="Arial" pitchFamily="34" charset="0"/>
                          <a:cs typeface="Arial" pitchFamily="34" charset="0"/>
                        </a:rPr>
                        <a:t>Pembagian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Peran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Lembaga</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0,424</a:t>
                      </a:r>
                    </a:p>
                  </a:txBody>
                  <a:tcPr/>
                </a:tc>
                <a:tc>
                  <a:txBody>
                    <a:bodyPr/>
                    <a:lstStyle/>
                    <a:p>
                      <a:pPr algn="r"/>
                      <a:r>
                        <a:rPr lang="en-US" sz="700" dirty="0">
                          <a:latin typeface="Arial" pitchFamily="34" charset="0"/>
                          <a:cs typeface="Arial" pitchFamily="34" charset="0"/>
                        </a:rPr>
                        <a:t>0,318</a:t>
                      </a:r>
                    </a:p>
                  </a:txBody>
                  <a:tcPr/>
                </a:tc>
                <a:tc>
                  <a:txBody>
                    <a:bodyPr/>
                    <a:lstStyle/>
                    <a:p>
                      <a:pPr algn="r"/>
                      <a:r>
                        <a:rPr lang="en-US" sz="700" dirty="0">
                          <a:latin typeface="Arial" pitchFamily="34" charset="0"/>
                          <a:cs typeface="Arial" pitchFamily="34" charset="0"/>
                        </a:rPr>
                        <a:t>0,318</a:t>
                      </a:r>
                    </a:p>
                  </a:txBody>
                  <a:tcPr/>
                </a:tc>
                <a:tc>
                  <a:txBody>
                    <a:bodyPr/>
                    <a:lstStyle/>
                    <a:p>
                      <a:pPr algn="r"/>
                      <a:r>
                        <a:rPr lang="en-US" sz="700" dirty="0">
                          <a:latin typeface="Arial" pitchFamily="34" charset="0"/>
                          <a:cs typeface="Arial" pitchFamily="34" charset="0"/>
                        </a:rPr>
                        <a:t>0,424</a:t>
                      </a:r>
                    </a:p>
                  </a:txBody>
                  <a:tcPr/>
                </a:tc>
                <a:tc>
                  <a:txBody>
                    <a:bodyPr/>
                    <a:lstStyle/>
                    <a:p>
                      <a:pPr algn="r"/>
                      <a:r>
                        <a:rPr lang="en-US" sz="700" dirty="0">
                          <a:latin typeface="Arial" pitchFamily="34" charset="0"/>
                          <a:cs typeface="Arial" pitchFamily="34" charset="0"/>
                        </a:rPr>
                        <a:t>0,424</a:t>
                      </a:r>
                    </a:p>
                  </a:txBody>
                  <a:tcPr/>
                </a:tc>
                <a:tc>
                  <a:txBody>
                    <a:bodyPr/>
                    <a:lstStyle/>
                    <a:p>
                      <a:pPr algn="r"/>
                      <a:r>
                        <a:rPr lang="en-US" sz="700" dirty="0">
                          <a:latin typeface="Arial" pitchFamily="34" charset="0"/>
                          <a:cs typeface="Arial" pitchFamily="34" charset="0"/>
                        </a:rPr>
                        <a:t>0,424</a:t>
                      </a:r>
                    </a:p>
                  </a:txBody>
                  <a:tcPr/>
                </a:tc>
                <a:tc>
                  <a:txBody>
                    <a:bodyPr/>
                    <a:lstStyle/>
                    <a:p>
                      <a:pPr algn="r"/>
                      <a:r>
                        <a:rPr lang="en-US" sz="700" dirty="0">
                          <a:latin typeface="Arial" pitchFamily="34" charset="0"/>
                          <a:cs typeface="Arial" pitchFamily="34" charset="0"/>
                        </a:rPr>
                        <a:t>0,424</a:t>
                      </a:r>
                    </a:p>
                  </a:txBody>
                  <a:tcPr/>
                </a:tc>
                <a:tc>
                  <a:txBody>
                    <a:bodyPr/>
                    <a:lstStyle/>
                    <a:p>
                      <a:pPr algn="r"/>
                      <a:r>
                        <a:rPr lang="en-US" sz="700" dirty="0">
                          <a:latin typeface="Arial" pitchFamily="34" charset="0"/>
                          <a:cs typeface="Arial" pitchFamily="34" charset="0"/>
                        </a:rPr>
                        <a:t>0,394</a:t>
                      </a:r>
                    </a:p>
                  </a:txBody>
                  <a:tcPr/>
                </a:tc>
                <a:extLst>
                  <a:ext uri="{0D108BD9-81ED-4DB2-BD59-A6C34878D82A}">
                    <a16:rowId xmlns:a16="http://schemas.microsoft.com/office/drawing/2014/main" val="10008"/>
                  </a:ext>
                </a:extLst>
              </a:tr>
              <a:tr h="0">
                <a:tc>
                  <a:txBody>
                    <a:bodyPr/>
                    <a:lstStyle/>
                    <a:p>
                      <a:r>
                        <a:rPr lang="en-US" sz="700" dirty="0" err="1">
                          <a:latin typeface="Arial" pitchFamily="34" charset="0"/>
                          <a:cs typeface="Arial" pitchFamily="34" charset="0"/>
                        </a:rPr>
                        <a:t>Koordinasi</a:t>
                      </a:r>
                      <a:r>
                        <a:rPr lang="en-US" sz="700" dirty="0">
                          <a:latin typeface="Arial" pitchFamily="34" charset="0"/>
                          <a:cs typeface="Arial" pitchFamily="34" charset="0"/>
                        </a:rPr>
                        <a:t> </a:t>
                      </a:r>
                      <a:r>
                        <a:rPr lang="en-US" sz="700" dirty="0" err="1">
                          <a:latin typeface="Arial" pitchFamily="34" charset="0"/>
                          <a:cs typeface="Arial" pitchFamily="34" charset="0"/>
                        </a:rPr>
                        <a:t>Lembaga</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tc>
                  <a:txBody>
                    <a:bodyPr/>
                    <a:lstStyle/>
                    <a:p>
                      <a:pPr algn="r"/>
                      <a:r>
                        <a:rPr lang="en-US" sz="700" dirty="0">
                          <a:latin typeface="Arial" pitchFamily="34" charset="0"/>
                          <a:cs typeface="Arial" pitchFamily="34" charset="0"/>
                        </a:rPr>
                        <a:t>0,141</a:t>
                      </a:r>
                    </a:p>
                  </a:txBody>
                  <a:tcPr/>
                </a:tc>
                <a:extLst>
                  <a:ext uri="{0D108BD9-81ED-4DB2-BD59-A6C34878D82A}">
                    <a16:rowId xmlns:a16="http://schemas.microsoft.com/office/drawing/2014/main" val="10009"/>
                  </a:ext>
                </a:extLst>
              </a:tr>
              <a:tr h="0">
                <a:tc>
                  <a:txBody>
                    <a:bodyPr/>
                    <a:lstStyle/>
                    <a:p>
                      <a:r>
                        <a:rPr lang="en-US" sz="700" b="1" dirty="0" err="1">
                          <a:solidFill>
                            <a:schemeClr val="bg1"/>
                          </a:solidFill>
                          <a:latin typeface="Arial" pitchFamily="34" charset="0"/>
                          <a:cs typeface="Arial" pitchFamily="34" charset="0"/>
                        </a:rPr>
                        <a:t>Hubungan</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Kerja</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Sama</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0,704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0,598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0,598</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0,704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0,704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0,704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0,704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0,674</a:t>
                      </a:r>
                    </a:p>
                  </a:txBody>
                  <a:tcPr>
                    <a:solidFill>
                      <a:schemeClr val="tx1"/>
                    </a:solidFill>
                  </a:tcPr>
                </a:tc>
                <a:extLst>
                  <a:ext uri="{0D108BD9-81ED-4DB2-BD59-A6C34878D82A}">
                    <a16:rowId xmlns:a16="http://schemas.microsoft.com/office/drawing/2014/main" val="10010"/>
                  </a:ext>
                </a:extLst>
              </a:tr>
              <a:tr h="0">
                <a:tc>
                  <a:txBody>
                    <a:bodyPr/>
                    <a:lstStyle/>
                    <a:p>
                      <a:r>
                        <a:rPr lang="en-US" sz="700" dirty="0" err="1">
                          <a:latin typeface="Arial" pitchFamily="34" charset="0"/>
                          <a:cs typeface="Arial" pitchFamily="34" charset="0"/>
                        </a:rPr>
                        <a:t>Komitmen</a:t>
                      </a:r>
                      <a:r>
                        <a:rPr lang="en-US" sz="700" dirty="0">
                          <a:latin typeface="Arial" pitchFamily="34" charset="0"/>
                          <a:cs typeface="Arial" pitchFamily="34" charset="0"/>
                        </a:rPr>
                        <a:t> </a:t>
                      </a:r>
                      <a:r>
                        <a:rPr lang="en-US" sz="700" dirty="0" err="1">
                          <a:latin typeface="Arial" pitchFamily="34" charset="0"/>
                          <a:cs typeface="Arial" pitchFamily="34" charset="0"/>
                        </a:rPr>
                        <a:t>Pimpinan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0,503</a:t>
                      </a:r>
                    </a:p>
                  </a:txBody>
                  <a:tcPr/>
                </a:tc>
                <a:tc>
                  <a:txBody>
                    <a:bodyPr/>
                    <a:lstStyle/>
                    <a:p>
                      <a:pPr algn="r"/>
                      <a:r>
                        <a:rPr lang="en-US" sz="700" dirty="0">
                          <a:latin typeface="Arial" pitchFamily="34" charset="0"/>
                          <a:cs typeface="Arial" pitchFamily="34" charset="0"/>
                        </a:rPr>
                        <a:t>1,005</a:t>
                      </a:r>
                    </a:p>
                  </a:txBody>
                  <a:tcPr>
                    <a:solidFill>
                      <a:srgbClr val="92D050"/>
                    </a:solidFill>
                  </a:tcPr>
                </a:tc>
                <a:tc>
                  <a:txBody>
                    <a:bodyPr/>
                    <a:lstStyle/>
                    <a:p>
                      <a:pPr algn="r"/>
                      <a:r>
                        <a:rPr lang="en-US" sz="700" dirty="0">
                          <a:latin typeface="Arial" pitchFamily="34" charset="0"/>
                          <a:cs typeface="Arial" pitchFamily="34" charset="0"/>
                        </a:rPr>
                        <a:t>0,574</a:t>
                      </a:r>
                    </a:p>
                  </a:txBody>
                  <a:tcPr/>
                </a:tc>
                <a:extLst>
                  <a:ext uri="{0D108BD9-81ED-4DB2-BD59-A6C34878D82A}">
                    <a16:rowId xmlns:a16="http://schemas.microsoft.com/office/drawing/2014/main" val="10011"/>
                  </a:ext>
                </a:extLst>
              </a:tr>
              <a:tr h="0">
                <a:tc>
                  <a:txBody>
                    <a:bodyPr/>
                    <a:lstStyle/>
                    <a:p>
                      <a:r>
                        <a:rPr lang="en-US" sz="700" dirty="0" err="1">
                          <a:latin typeface="Arial" pitchFamily="34" charset="0"/>
                          <a:cs typeface="Arial" pitchFamily="34" charset="0"/>
                        </a:rPr>
                        <a:t>Struktur</a:t>
                      </a:r>
                      <a:r>
                        <a:rPr lang="en-US" sz="700" dirty="0">
                          <a:latin typeface="Arial" pitchFamily="34" charset="0"/>
                          <a:cs typeface="Arial" pitchFamily="34" charset="0"/>
                        </a:rPr>
                        <a:t> </a:t>
                      </a:r>
                      <a:r>
                        <a:rPr lang="en-US" sz="700" dirty="0" err="1">
                          <a:latin typeface="Arial" pitchFamily="34" charset="0"/>
                          <a:cs typeface="Arial" pitchFamily="34" charset="0"/>
                        </a:rPr>
                        <a:t>Organisasi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0,395</a:t>
                      </a:r>
                    </a:p>
                  </a:txBody>
                  <a:tcPr/>
                </a:tc>
                <a:tc>
                  <a:txBody>
                    <a:bodyPr/>
                    <a:lstStyle/>
                    <a:p>
                      <a:pPr algn="r"/>
                      <a:r>
                        <a:rPr lang="en-US" sz="700" dirty="0">
                          <a:latin typeface="Arial" pitchFamily="34" charset="0"/>
                          <a:cs typeface="Arial" pitchFamily="34" charset="0"/>
                        </a:rPr>
                        <a:t>0,395</a:t>
                      </a:r>
                    </a:p>
                  </a:txBody>
                  <a:tcPr/>
                </a:tc>
                <a:tc>
                  <a:txBody>
                    <a:bodyPr/>
                    <a:lstStyle/>
                    <a:p>
                      <a:pPr algn="r"/>
                      <a:r>
                        <a:rPr lang="en-US" sz="700" dirty="0">
                          <a:latin typeface="Arial" pitchFamily="34" charset="0"/>
                          <a:cs typeface="Arial" pitchFamily="34" charset="0"/>
                        </a:rPr>
                        <a:t>0,395</a:t>
                      </a:r>
                    </a:p>
                  </a:txBody>
                  <a:tcPr/>
                </a:tc>
                <a:tc>
                  <a:txBody>
                    <a:bodyPr/>
                    <a:lstStyle/>
                    <a:p>
                      <a:pPr algn="r"/>
                      <a:r>
                        <a:rPr lang="en-US" sz="700" dirty="0">
                          <a:latin typeface="Arial" pitchFamily="34" charset="0"/>
                          <a:cs typeface="Arial" pitchFamily="34" charset="0"/>
                        </a:rPr>
                        <a:t>0,264</a:t>
                      </a:r>
                    </a:p>
                  </a:txBody>
                  <a:tcPr>
                    <a:solidFill>
                      <a:srgbClr val="FFFF00"/>
                    </a:solidFill>
                  </a:tcPr>
                </a:tc>
                <a:tc>
                  <a:txBody>
                    <a:bodyPr/>
                    <a:lstStyle/>
                    <a:p>
                      <a:pPr algn="r"/>
                      <a:r>
                        <a:rPr lang="en-US" sz="700" dirty="0">
                          <a:latin typeface="Arial" pitchFamily="34" charset="0"/>
                          <a:cs typeface="Arial" pitchFamily="34" charset="0"/>
                        </a:rPr>
                        <a:t>0,395</a:t>
                      </a:r>
                    </a:p>
                  </a:txBody>
                  <a:tcPr/>
                </a:tc>
                <a:tc>
                  <a:txBody>
                    <a:bodyPr/>
                    <a:lstStyle/>
                    <a:p>
                      <a:pPr algn="r"/>
                      <a:r>
                        <a:rPr lang="en-US" sz="700" dirty="0">
                          <a:latin typeface="Arial" pitchFamily="34" charset="0"/>
                          <a:cs typeface="Arial" pitchFamily="34" charset="0"/>
                        </a:rPr>
                        <a:t>0,395</a:t>
                      </a:r>
                    </a:p>
                  </a:txBody>
                  <a:tcPr/>
                </a:tc>
                <a:tc>
                  <a:txBody>
                    <a:bodyPr/>
                    <a:lstStyle/>
                    <a:p>
                      <a:pPr algn="r"/>
                      <a:r>
                        <a:rPr lang="en-US" sz="700" dirty="0">
                          <a:latin typeface="Arial" pitchFamily="34" charset="0"/>
                          <a:cs typeface="Arial" pitchFamily="34" charset="0"/>
                        </a:rPr>
                        <a:t>0,264</a:t>
                      </a:r>
                    </a:p>
                  </a:txBody>
                  <a:tcPr>
                    <a:solidFill>
                      <a:srgbClr val="FFFF00"/>
                    </a:solidFill>
                  </a:tcPr>
                </a:tc>
                <a:tc>
                  <a:txBody>
                    <a:bodyPr/>
                    <a:lstStyle/>
                    <a:p>
                      <a:pPr algn="r"/>
                      <a:r>
                        <a:rPr lang="en-US" sz="700" dirty="0">
                          <a:latin typeface="Arial" pitchFamily="34" charset="0"/>
                          <a:cs typeface="Arial" pitchFamily="34" charset="0"/>
                        </a:rPr>
                        <a:t>0,320</a:t>
                      </a:r>
                    </a:p>
                  </a:txBody>
                  <a:tcPr/>
                </a:tc>
                <a:extLst>
                  <a:ext uri="{0D108BD9-81ED-4DB2-BD59-A6C34878D82A}">
                    <a16:rowId xmlns:a16="http://schemas.microsoft.com/office/drawing/2014/main" val="10012"/>
                  </a:ext>
                </a:extLst>
              </a:tr>
              <a:tr h="0">
                <a:tc>
                  <a:txBody>
                    <a:bodyPr/>
                    <a:lstStyle/>
                    <a:p>
                      <a:r>
                        <a:rPr lang="en-US" sz="700" dirty="0" err="1">
                          <a:latin typeface="Arial" pitchFamily="34" charset="0"/>
                          <a:cs typeface="Arial" pitchFamily="34" charset="0"/>
                        </a:rPr>
                        <a:t>Koordinasi</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0,140</a:t>
                      </a:r>
                    </a:p>
                  </a:txBody>
                  <a:tcPr/>
                </a:tc>
                <a:tc>
                  <a:txBody>
                    <a:bodyPr/>
                    <a:lstStyle/>
                    <a:p>
                      <a:pPr algn="r"/>
                      <a:r>
                        <a:rPr lang="en-US" sz="700" dirty="0">
                          <a:latin typeface="Arial" pitchFamily="34" charset="0"/>
                          <a:cs typeface="Arial" pitchFamily="34" charset="0"/>
                        </a:rPr>
                        <a:t>0,094</a:t>
                      </a:r>
                    </a:p>
                  </a:txBody>
                  <a:tcPr/>
                </a:tc>
                <a:tc>
                  <a:txBody>
                    <a:bodyPr/>
                    <a:lstStyle/>
                    <a:p>
                      <a:pPr algn="r"/>
                      <a:r>
                        <a:rPr lang="en-US" sz="700" dirty="0">
                          <a:latin typeface="Arial" pitchFamily="34" charset="0"/>
                          <a:cs typeface="Arial" pitchFamily="34" charset="0"/>
                        </a:rPr>
                        <a:t>0,094</a:t>
                      </a:r>
                    </a:p>
                  </a:txBody>
                  <a:tcPr/>
                </a:tc>
                <a:tc>
                  <a:txBody>
                    <a:bodyPr/>
                    <a:lstStyle/>
                    <a:p>
                      <a:pPr algn="r"/>
                      <a:r>
                        <a:rPr lang="en-US" sz="700" dirty="0">
                          <a:latin typeface="Arial" pitchFamily="34" charset="0"/>
                          <a:cs typeface="Arial" pitchFamily="34" charset="0"/>
                        </a:rPr>
                        <a:t>0,094</a:t>
                      </a:r>
                    </a:p>
                  </a:txBody>
                  <a:tcPr/>
                </a:tc>
                <a:tc>
                  <a:txBody>
                    <a:bodyPr/>
                    <a:lstStyle/>
                    <a:p>
                      <a:pPr algn="r"/>
                      <a:r>
                        <a:rPr lang="en-US" sz="700" dirty="0">
                          <a:latin typeface="Arial" pitchFamily="34" charset="0"/>
                          <a:cs typeface="Arial" pitchFamily="34" charset="0"/>
                        </a:rPr>
                        <a:t>0,094</a:t>
                      </a:r>
                    </a:p>
                  </a:txBody>
                  <a:tcPr/>
                </a:tc>
                <a:tc>
                  <a:txBody>
                    <a:bodyPr/>
                    <a:lstStyle/>
                    <a:p>
                      <a:pPr algn="r"/>
                      <a:r>
                        <a:rPr lang="en-US" sz="700" dirty="0">
                          <a:latin typeface="Arial" pitchFamily="34" charset="0"/>
                          <a:cs typeface="Arial" pitchFamily="34" charset="0"/>
                        </a:rPr>
                        <a:t>0,094</a:t>
                      </a:r>
                    </a:p>
                  </a:txBody>
                  <a:tcPr/>
                </a:tc>
                <a:tc>
                  <a:txBody>
                    <a:bodyPr/>
                    <a:lstStyle/>
                    <a:p>
                      <a:pPr algn="r"/>
                      <a:r>
                        <a:rPr lang="en-US" sz="700" dirty="0">
                          <a:latin typeface="Arial" pitchFamily="34" charset="0"/>
                          <a:cs typeface="Arial" pitchFamily="34" charset="0"/>
                        </a:rPr>
                        <a:t>0,140</a:t>
                      </a:r>
                    </a:p>
                  </a:txBody>
                  <a:tcPr/>
                </a:tc>
                <a:tc>
                  <a:txBody>
                    <a:bodyPr/>
                    <a:lstStyle/>
                    <a:p>
                      <a:pPr algn="r"/>
                      <a:r>
                        <a:rPr lang="en-US" sz="700" dirty="0">
                          <a:latin typeface="Arial" pitchFamily="34" charset="0"/>
                          <a:cs typeface="Arial" pitchFamily="34" charset="0"/>
                        </a:rPr>
                        <a:t> 0,107</a:t>
                      </a:r>
                    </a:p>
                  </a:txBody>
                  <a:tcPr/>
                </a:tc>
                <a:extLst>
                  <a:ext uri="{0D108BD9-81ED-4DB2-BD59-A6C34878D82A}">
                    <a16:rowId xmlns:a16="http://schemas.microsoft.com/office/drawing/2014/main" val="10013"/>
                  </a:ext>
                </a:extLst>
              </a:tr>
              <a:tr h="0">
                <a:tc>
                  <a:txBody>
                    <a:bodyPr/>
                    <a:lstStyle/>
                    <a:p>
                      <a:r>
                        <a:rPr lang="en-US" sz="700" dirty="0" err="1">
                          <a:latin typeface="Arial" pitchFamily="34" charset="0"/>
                          <a:cs typeface="Arial" pitchFamily="34" charset="0"/>
                        </a:rPr>
                        <a:t>Rencana</a:t>
                      </a:r>
                      <a:r>
                        <a:rPr lang="en-US" sz="700" baseline="0" dirty="0">
                          <a:latin typeface="Arial" pitchFamily="34" charset="0"/>
                          <a:cs typeface="Arial" pitchFamily="34" charset="0"/>
                        </a:rPr>
                        <a:t> Program</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0,217</a:t>
                      </a:r>
                    </a:p>
                  </a:txBody>
                  <a:tcPr/>
                </a:tc>
                <a:tc>
                  <a:txBody>
                    <a:bodyPr/>
                    <a:lstStyle/>
                    <a:p>
                      <a:pPr algn="r"/>
                      <a:r>
                        <a:rPr lang="en-US" sz="700" dirty="0">
                          <a:latin typeface="Arial" pitchFamily="34" charset="0"/>
                          <a:cs typeface="Arial" pitchFamily="34" charset="0"/>
                        </a:rPr>
                        <a:t>0,217</a:t>
                      </a:r>
                    </a:p>
                  </a:txBody>
                  <a:tcPr/>
                </a:tc>
                <a:tc>
                  <a:txBody>
                    <a:bodyPr/>
                    <a:lstStyle/>
                    <a:p>
                      <a:pPr algn="r"/>
                      <a:r>
                        <a:rPr lang="en-US" sz="700" dirty="0">
                          <a:latin typeface="Arial" pitchFamily="34" charset="0"/>
                          <a:cs typeface="Arial" pitchFamily="34" charset="0"/>
                        </a:rPr>
                        <a:t>0,145 </a:t>
                      </a:r>
                    </a:p>
                  </a:txBody>
                  <a:tcPr/>
                </a:tc>
                <a:tc>
                  <a:txBody>
                    <a:bodyPr/>
                    <a:lstStyle/>
                    <a:p>
                      <a:pPr algn="r"/>
                      <a:r>
                        <a:rPr lang="en-US" sz="700" dirty="0">
                          <a:latin typeface="Arial" pitchFamily="34" charset="0"/>
                          <a:cs typeface="Arial" pitchFamily="34" charset="0"/>
                        </a:rPr>
                        <a:t> 0,145</a:t>
                      </a:r>
                    </a:p>
                  </a:txBody>
                  <a:tcPr/>
                </a:tc>
                <a:tc>
                  <a:txBody>
                    <a:bodyPr/>
                    <a:lstStyle/>
                    <a:p>
                      <a:pPr algn="r"/>
                      <a:r>
                        <a:rPr lang="en-US" sz="700" dirty="0">
                          <a:latin typeface="Arial" pitchFamily="34" charset="0"/>
                          <a:cs typeface="Arial" pitchFamily="34" charset="0"/>
                        </a:rPr>
                        <a:t> 0,217</a:t>
                      </a:r>
                    </a:p>
                  </a:txBody>
                  <a:tcPr/>
                </a:tc>
                <a:tc>
                  <a:txBody>
                    <a:bodyPr/>
                    <a:lstStyle/>
                    <a:p>
                      <a:pPr algn="r"/>
                      <a:r>
                        <a:rPr lang="en-US" sz="700" dirty="0">
                          <a:latin typeface="Arial" pitchFamily="34" charset="0"/>
                          <a:cs typeface="Arial" pitchFamily="34" charset="0"/>
                        </a:rPr>
                        <a:t> 0,145</a:t>
                      </a:r>
                    </a:p>
                  </a:txBody>
                  <a:tcPr/>
                </a:tc>
                <a:tc>
                  <a:txBody>
                    <a:bodyPr/>
                    <a:lstStyle/>
                    <a:p>
                      <a:pPr algn="r"/>
                      <a:r>
                        <a:rPr lang="en-US" sz="700" dirty="0">
                          <a:latin typeface="Arial" pitchFamily="34" charset="0"/>
                          <a:cs typeface="Arial" pitchFamily="34" charset="0"/>
                        </a:rPr>
                        <a:t> 0,145</a:t>
                      </a:r>
                    </a:p>
                  </a:txBody>
                  <a:tcPr/>
                </a:tc>
                <a:tc>
                  <a:txBody>
                    <a:bodyPr/>
                    <a:lstStyle/>
                    <a:p>
                      <a:pPr algn="r"/>
                      <a:r>
                        <a:rPr lang="en-US" sz="700" dirty="0">
                          <a:latin typeface="Arial" pitchFamily="34" charset="0"/>
                          <a:cs typeface="Arial" pitchFamily="34" charset="0"/>
                        </a:rPr>
                        <a:t> 0,175</a:t>
                      </a:r>
                    </a:p>
                  </a:txBody>
                  <a:tcPr/>
                </a:tc>
                <a:extLst>
                  <a:ext uri="{0D108BD9-81ED-4DB2-BD59-A6C34878D82A}">
                    <a16:rowId xmlns:a16="http://schemas.microsoft.com/office/drawing/2014/main" val="10014"/>
                  </a:ext>
                </a:extLst>
              </a:tr>
              <a:tr h="0">
                <a:tc>
                  <a:txBody>
                    <a:bodyPr/>
                    <a:lstStyle/>
                    <a:p>
                      <a:r>
                        <a:rPr lang="en-US" sz="700" dirty="0" err="1">
                          <a:latin typeface="Arial" pitchFamily="34" charset="0"/>
                          <a:cs typeface="Arial" pitchFamily="34" charset="0"/>
                        </a:rPr>
                        <a:t>Rancangan</a:t>
                      </a:r>
                      <a:r>
                        <a:rPr lang="en-US" sz="700" baseline="0" dirty="0">
                          <a:latin typeface="Arial" pitchFamily="34" charset="0"/>
                          <a:cs typeface="Arial" pitchFamily="34" charset="0"/>
                        </a:rPr>
                        <a:t> </a:t>
                      </a:r>
                      <a:r>
                        <a:rPr lang="en-US" sz="700" baseline="0" dirty="0" err="1">
                          <a:latin typeface="Arial" pitchFamily="34" charset="0"/>
                          <a:cs typeface="Arial" pitchFamily="34" charset="0"/>
                        </a:rPr>
                        <a:t>Anggaran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0,102</a:t>
                      </a:r>
                    </a:p>
                  </a:txBody>
                  <a:tcPr>
                    <a:solidFill>
                      <a:srgbClr val="92D050"/>
                    </a:solidFill>
                  </a:tcPr>
                </a:tc>
                <a:tc>
                  <a:txBody>
                    <a:bodyPr/>
                    <a:lstStyle/>
                    <a:p>
                      <a:pPr algn="r"/>
                      <a:r>
                        <a:rPr lang="en-US" sz="700" dirty="0">
                          <a:latin typeface="Arial" pitchFamily="34" charset="0"/>
                          <a:cs typeface="Arial" pitchFamily="34" charset="0"/>
                        </a:rPr>
                        <a:t> 0,068 </a:t>
                      </a:r>
                    </a:p>
                  </a:txBody>
                  <a:tcPr/>
                </a:tc>
                <a:tc>
                  <a:txBody>
                    <a:bodyPr/>
                    <a:lstStyle/>
                    <a:p>
                      <a:pPr algn="r"/>
                      <a:r>
                        <a:rPr lang="en-US" sz="700" dirty="0">
                          <a:latin typeface="Arial" pitchFamily="34" charset="0"/>
                          <a:cs typeface="Arial" pitchFamily="34" charset="0"/>
                        </a:rPr>
                        <a:t> 0,068</a:t>
                      </a:r>
                    </a:p>
                  </a:txBody>
                  <a:tcPr/>
                </a:tc>
                <a:tc>
                  <a:txBody>
                    <a:bodyPr/>
                    <a:lstStyle/>
                    <a:p>
                      <a:pPr algn="r"/>
                      <a:r>
                        <a:rPr lang="en-US" sz="700" dirty="0">
                          <a:latin typeface="Arial" pitchFamily="34" charset="0"/>
                          <a:cs typeface="Arial" pitchFamily="34" charset="0"/>
                        </a:rPr>
                        <a:t> 0,068</a:t>
                      </a:r>
                    </a:p>
                  </a:txBody>
                  <a:tcPr/>
                </a:tc>
                <a:tc>
                  <a:txBody>
                    <a:bodyPr/>
                    <a:lstStyle/>
                    <a:p>
                      <a:pPr algn="r"/>
                      <a:r>
                        <a:rPr lang="en-US" sz="700" dirty="0">
                          <a:latin typeface="Arial" pitchFamily="34" charset="0"/>
                          <a:cs typeface="Arial" pitchFamily="34" charset="0"/>
                        </a:rPr>
                        <a:t> 0,068</a:t>
                      </a:r>
                    </a:p>
                  </a:txBody>
                  <a:tcPr/>
                </a:tc>
                <a:tc>
                  <a:txBody>
                    <a:bodyPr/>
                    <a:lstStyle/>
                    <a:p>
                      <a:pPr algn="r"/>
                      <a:r>
                        <a:rPr lang="en-US" sz="700" dirty="0">
                          <a:latin typeface="Arial" pitchFamily="34" charset="0"/>
                          <a:cs typeface="Arial" pitchFamily="34" charset="0"/>
                        </a:rPr>
                        <a:t> 0,068 </a:t>
                      </a:r>
                    </a:p>
                  </a:txBody>
                  <a:tcPr/>
                </a:tc>
                <a:tc>
                  <a:txBody>
                    <a:bodyPr/>
                    <a:lstStyle/>
                    <a:p>
                      <a:pPr algn="r"/>
                      <a:r>
                        <a:rPr lang="en-US" sz="700" dirty="0">
                          <a:latin typeface="Arial" pitchFamily="34" charset="0"/>
                          <a:cs typeface="Arial" pitchFamily="34" charset="0"/>
                        </a:rPr>
                        <a:t> 0,102</a:t>
                      </a:r>
                    </a:p>
                  </a:txBody>
                  <a:tcPr>
                    <a:solidFill>
                      <a:srgbClr val="92D050"/>
                    </a:solidFill>
                  </a:tcPr>
                </a:tc>
                <a:tc>
                  <a:txBody>
                    <a:bodyPr/>
                    <a:lstStyle/>
                    <a:p>
                      <a:pPr algn="r"/>
                      <a:r>
                        <a:rPr lang="en-US" sz="700" dirty="0">
                          <a:latin typeface="Arial" pitchFamily="34" charset="0"/>
                          <a:cs typeface="Arial" pitchFamily="34" charset="0"/>
                        </a:rPr>
                        <a:t> 0,078</a:t>
                      </a:r>
                    </a:p>
                  </a:txBody>
                  <a:tcPr/>
                </a:tc>
                <a:extLst>
                  <a:ext uri="{0D108BD9-81ED-4DB2-BD59-A6C34878D82A}">
                    <a16:rowId xmlns:a16="http://schemas.microsoft.com/office/drawing/2014/main" val="10015"/>
                  </a:ext>
                </a:extLst>
              </a:tr>
              <a:tr h="0">
                <a:tc>
                  <a:txBody>
                    <a:bodyPr/>
                    <a:lstStyle/>
                    <a:p>
                      <a:r>
                        <a:rPr lang="en-US" sz="700" b="1" dirty="0">
                          <a:solidFill>
                            <a:schemeClr val="bg1"/>
                          </a:solidFill>
                          <a:latin typeface="Arial" pitchFamily="34" charset="0"/>
                          <a:cs typeface="Arial" pitchFamily="34" charset="0"/>
                        </a:rPr>
                        <a:t>Internal </a:t>
                      </a:r>
                      <a:r>
                        <a:rPr lang="en-US" sz="700" b="1" dirty="0" err="1">
                          <a:solidFill>
                            <a:schemeClr val="bg1"/>
                          </a:solidFill>
                          <a:latin typeface="Arial" pitchFamily="34" charset="0"/>
                          <a:cs typeface="Arial" pitchFamily="34" charset="0"/>
                        </a:rPr>
                        <a:t>Organisasi</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1,357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1,276</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1,072</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1,276</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1,204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1,655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1,254</a:t>
                      </a:r>
                    </a:p>
                  </a:txBody>
                  <a:tcPr>
                    <a:solidFill>
                      <a:schemeClr val="tx1"/>
                    </a:solidFill>
                  </a:tcPr>
                </a:tc>
                <a:extLst>
                  <a:ext uri="{0D108BD9-81ED-4DB2-BD59-A6C34878D82A}">
                    <a16:rowId xmlns:a16="http://schemas.microsoft.com/office/drawing/2014/main" val="10016"/>
                  </a:ext>
                </a:extLst>
              </a:tr>
              <a:tr h="0">
                <a:tc>
                  <a:txBody>
                    <a:bodyPr/>
                    <a:lstStyle/>
                    <a:p>
                      <a:r>
                        <a:rPr lang="en-US" sz="700" dirty="0" err="1">
                          <a:latin typeface="Arial" pitchFamily="34" charset="0"/>
                          <a:cs typeface="Arial" pitchFamily="34" charset="0"/>
                        </a:rPr>
                        <a:t>Kelengkapan</a:t>
                      </a:r>
                      <a:r>
                        <a:rPr lang="en-US" sz="700" dirty="0">
                          <a:latin typeface="Arial" pitchFamily="34" charset="0"/>
                          <a:cs typeface="Arial" pitchFamily="34" charset="0"/>
                        </a:rPr>
                        <a:t> </a:t>
                      </a:r>
                      <a:r>
                        <a:rPr lang="en-US" sz="70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0,043</a:t>
                      </a:r>
                    </a:p>
                  </a:txBody>
                  <a:tcPr/>
                </a:tc>
                <a:tc>
                  <a:txBody>
                    <a:bodyPr/>
                    <a:lstStyle/>
                    <a:p>
                      <a:pPr algn="r"/>
                      <a:r>
                        <a:rPr lang="en-US" sz="700" dirty="0">
                          <a:latin typeface="Arial" pitchFamily="34" charset="0"/>
                          <a:cs typeface="Arial" pitchFamily="34" charset="0"/>
                        </a:rPr>
                        <a:t> 0,043</a:t>
                      </a:r>
                    </a:p>
                  </a:txBody>
                  <a:tcPr/>
                </a:tc>
                <a:tc>
                  <a:txBody>
                    <a:bodyPr/>
                    <a:lstStyle/>
                    <a:p>
                      <a:pPr algn="r"/>
                      <a:r>
                        <a:rPr lang="en-US" sz="700" dirty="0">
                          <a:latin typeface="Arial" pitchFamily="34" charset="0"/>
                          <a:cs typeface="Arial" pitchFamily="34" charset="0"/>
                        </a:rPr>
                        <a:t> 0,043</a:t>
                      </a:r>
                    </a:p>
                  </a:txBody>
                  <a:tcPr/>
                </a:tc>
                <a:tc>
                  <a:txBody>
                    <a:bodyPr/>
                    <a:lstStyle/>
                    <a:p>
                      <a:pPr algn="r"/>
                      <a:r>
                        <a:rPr lang="en-US" sz="700" dirty="0">
                          <a:latin typeface="Arial" pitchFamily="34" charset="0"/>
                          <a:cs typeface="Arial" pitchFamily="34" charset="0"/>
                        </a:rPr>
                        <a:t> 0,043</a:t>
                      </a:r>
                    </a:p>
                  </a:txBody>
                  <a:tcPr/>
                </a:tc>
                <a:tc>
                  <a:txBody>
                    <a:bodyPr/>
                    <a:lstStyle/>
                    <a:p>
                      <a:pPr algn="r"/>
                      <a:r>
                        <a:rPr lang="en-US" sz="700" dirty="0">
                          <a:latin typeface="Arial" pitchFamily="34" charset="0"/>
                          <a:cs typeface="Arial" pitchFamily="34" charset="0"/>
                        </a:rPr>
                        <a:t> 0,043</a:t>
                      </a:r>
                    </a:p>
                  </a:txBody>
                  <a:tcPr/>
                </a:tc>
                <a:tc>
                  <a:txBody>
                    <a:bodyPr/>
                    <a:lstStyle/>
                    <a:p>
                      <a:pPr algn="r"/>
                      <a:r>
                        <a:rPr lang="en-US" sz="700" dirty="0">
                          <a:latin typeface="Arial" pitchFamily="34" charset="0"/>
                          <a:cs typeface="Arial" pitchFamily="34" charset="0"/>
                        </a:rPr>
                        <a:t> 0,065 </a:t>
                      </a:r>
                    </a:p>
                  </a:txBody>
                  <a:tcPr>
                    <a:solidFill>
                      <a:srgbClr val="92D050"/>
                    </a:solidFill>
                  </a:tcPr>
                </a:tc>
                <a:tc>
                  <a:txBody>
                    <a:bodyPr/>
                    <a:lstStyle/>
                    <a:p>
                      <a:pPr algn="r"/>
                      <a:r>
                        <a:rPr lang="en-US" sz="700" dirty="0">
                          <a:latin typeface="Arial" pitchFamily="34" charset="0"/>
                          <a:cs typeface="Arial" pitchFamily="34" charset="0"/>
                        </a:rPr>
                        <a:t> 0,022</a:t>
                      </a:r>
                    </a:p>
                  </a:txBody>
                  <a:tcPr>
                    <a:solidFill>
                      <a:srgbClr val="FFFF00"/>
                    </a:solidFill>
                  </a:tcPr>
                </a:tc>
                <a:tc>
                  <a:txBody>
                    <a:bodyPr/>
                    <a:lstStyle/>
                    <a:p>
                      <a:pPr algn="r"/>
                      <a:r>
                        <a:rPr lang="en-US" sz="700" dirty="0">
                          <a:latin typeface="Arial" pitchFamily="34" charset="0"/>
                          <a:cs typeface="Arial" pitchFamily="34" charset="0"/>
                        </a:rPr>
                        <a:t> 0,043</a:t>
                      </a:r>
                    </a:p>
                  </a:txBody>
                  <a:tcPr/>
                </a:tc>
                <a:extLst>
                  <a:ext uri="{0D108BD9-81ED-4DB2-BD59-A6C34878D82A}">
                    <a16:rowId xmlns:a16="http://schemas.microsoft.com/office/drawing/2014/main" val="10017"/>
                  </a:ext>
                </a:extLst>
              </a:tr>
              <a:tr h="0">
                <a:tc>
                  <a:txBody>
                    <a:bodyPr/>
                    <a:lstStyle/>
                    <a:p>
                      <a:r>
                        <a:rPr lang="en-US" sz="700" dirty="0" err="1">
                          <a:latin typeface="Arial" pitchFamily="34" charset="0"/>
                          <a:cs typeface="Arial" pitchFamily="34" charset="0"/>
                        </a:rPr>
                        <a:t>Pengalaman</a:t>
                      </a:r>
                      <a:r>
                        <a:rPr lang="en-US" sz="700" dirty="0">
                          <a:latin typeface="Arial" pitchFamily="34" charset="0"/>
                          <a:cs typeface="Arial" pitchFamily="34" charset="0"/>
                        </a:rPr>
                        <a:t> </a:t>
                      </a:r>
                      <a:r>
                        <a:rPr lang="en-US" sz="700" dirty="0" err="1">
                          <a:latin typeface="Arial" pitchFamily="34" charset="0"/>
                          <a:cs typeface="Arial" pitchFamily="34" charset="0"/>
                        </a:rPr>
                        <a:t>Pegawai</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0,067</a:t>
                      </a:r>
                    </a:p>
                  </a:txBody>
                  <a:tcPr>
                    <a:solidFill>
                      <a:srgbClr val="FFFF00"/>
                    </a:solidFill>
                  </a:tcPr>
                </a:tc>
                <a:tc>
                  <a:txBody>
                    <a:bodyPr/>
                    <a:lstStyle/>
                    <a:p>
                      <a:pPr algn="r"/>
                      <a:r>
                        <a:rPr lang="en-US" sz="700" dirty="0">
                          <a:latin typeface="Arial" pitchFamily="34" charset="0"/>
                          <a:cs typeface="Arial" pitchFamily="34" charset="0"/>
                        </a:rPr>
                        <a:t> 0,202</a:t>
                      </a:r>
                    </a:p>
                  </a:txBody>
                  <a:tcPr/>
                </a:tc>
                <a:tc>
                  <a:txBody>
                    <a:bodyPr/>
                    <a:lstStyle/>
                    <a:p>
                      <a:pPr algn="r"/>
                      <a:r>
                        <a:rPr lang="en-US" sz="700" dirty="0">
                          <a:latin typeface="Arial" pitchFamily="34" charset="0"/>
                          <a:cs typeface="Arial" pitchFamily="34" charset="0"/>
                        </a:rPr>
                        <a:t> 0,067</a:t>
                      </a:r>
                    </a:p>
                  </a:txBody>
                  <a:tcPr>
                    <a:solidFill>
                      <a:srgbClr val="FFFF00"/>
                    </a:solidFill>
                  </a:tcPr>
                </a:tc>
                <a:tc>
                  <a:txBody>
                    <a:bodyPr/>
                    <a:lstStyle/>
                    <a:p>
                      <a:pPr algn="r"/>
                      <a:r>
                        <a:rPr lang="en-US" sz="700" dirty="0">
                          <a:latin typeface="Arial" pitchFamily="34" charset="0"/>
                          <a:cs typeface="Arial" pitchFamily="34" charset="0"/>
                        </a:rPr>
                        <a:t> 0,202</a:t>
                      </a:r>
                    </a:p>
                  </a:txBody>
                  <a:tcPr/>
                </a:tc>
                <a:tc>
                  <a:txBody>
                    <a:bodyPr/>
                    <a:lstStyle/>
                    <a:p>
                      <a:pPr algn="r"/>
                      <a:r>
                        <a:rPr lang="en-US" sz="700" dirty="0">
                          <a:latin typeface="Arial" pitchFamily="34" charset="0"/>
                          <a:cs typeface="Arial" pitchFamily="34" charset="0"/>
                        </a:rPr>
                        <a:t>0,135</a:t>
                      </a:r>
                    </a:p>
                  </a:txBody>
                  <a:tcPr/>
                </a:tc>
                <a:tc>
                  <a:txBody>
                    <a:bodyPr/>
                    <a:lstStyle/>
                    <a:p>
                      <a:pPr algn="r"/>
                      <a:r>
                        <a:rPr lang="en-US" sz="700">
                          <a:latin typeface="Arial" pitchFamily="34" charset="0"/>
                          <a:cs typeface="Arial" pitchFamily="34" charset="0"/>
                        </a:rPr>
                        <a:t>0,135</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0,135</a:t>
                      </a:r>
                    </a:p>
                  </a:txBody>
                  <a:tcPr/>
                </a:tc>
                <a:tc>
                  <a:txBody>
                    <a:bodyPr/>
                    <a:lstStyle/>
                    <a:p>
                      <a:pPr algn="r"/>
                      <a:r>
                        <a:rPr lang="en-US" sz="700" dirty="0">
                          <a:latin typeface="Arial" pitchFamily="34" charset="0"/>
                          <a:cs typeface="Arial" pitchFamily="34" charset="0"/>
                        </a:rPr>
                        <a:t>0,135</a:t>
                      </a:r>
                    </a:p>
                  </a:txBody>
                  <a:tcPr/>
                </a:tc>
                <a:extLst>
                  <a:ext uri="{0D108BD9-81ED-4DB2-BD59-A6C34878D82A}">
                    <a16:rowId xmlns:a16="http://schemas.microsoft.com/office/drawing/2014/main" val="10018"/>
                  </a:ext>
                </a:extLst>
              </a:tr>
              <a:tr h="0">
                <a:tc>
                  <a:txBody>
                    <a:bodyPr/>
                    <a:lstStyle/>
                    <a:p>
                      <a:r>
                        <a:rPr lang="en-US" sz="700" dirty="0" err="1">
                          <a:latin typeface="Arial" pitchFamily="34" charset="0"/>
                          <a:cs typeface="Arial" pitchFamily="34" charset="0"/>
                        </a:rPr>
                        <a:t>Sistem</a:t>
                      </a:r>
                      <a:r>
                        <a:rPr lang="en-US" sz="700" dirty="0">
                          <a:latin typeface="Arial" pitchFamily="34" charset="0"/>
                          <a:cs typeface="Arial" pitchFamily="34" charset="0"/>
                        </a:rPr>
                        <a:t> </a:t>
                      </a:r>
                      <a:r>
                        <a:rPr lang="en-US" sz="700" dirty="0" err="1">
                          <a:latin typeface="Arial" pitchFamily="34" charset="0"/>
                          <a:cs typeface="Arial" pitchFamily="34" charset="0"/>
                        </a:rPr>
                        <a:t>Perekrutan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0,049 </a:t>
                      </a:r>
                    </a:p>
                  </a:txBody>
                  <a:tcPr/>
                </a:tc>
                <a:tc>
                  <a:txBody>
                    <a:bodyPr/>
                    <a:lstStyle/>
                    <a:p>
                      <a:pPr algn="r"/>
                      <a:r>
                        <a:rPr lang="en-US" sz="700">
                          <a:latin typeface="Arial" pitchFamily="34" charset="0"/>
                          <a:cs typeface="Arial" pitchFamily="34" charset="0"/>
                        </a:rPr>
                        <a:t> 0,049 </a:t>
                      </a:r>
                      <a:endParaRPr lang="en-US" sz="700" dirty="0">
                        <a:latin typeface="Arial" pitchFamily="34" charset="0"/>
                        <a:cs typeface="Arial" pitchFamily="34" charset="0"/>
                      </a:endParaRPr>
                    </a:p>
                  </a:txBody>
                  <a:tcPr/>
                </a:tc>
                <a:tc>
                  <a:txBody>
                    <a:bodyPr/>
                    <a:lstStyle/>
                    <a:p>
                      <a:pPr algn="r"/>
                      <a:r>
                        <a:rPr lang="en-US" sz="700">
                          <a:latin typeface="Arial" pitchFamily="34" charset="0"/>
                          <a:cs typeface="Arial" pitchFamily="34" charset="0"/>
                        </a:rPr>
                        <a:t> 0,049 </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0,049 </a:t>
                      </a:r>
                    </a:p>
                  </a:txBody>
                  <a:tcPr/>
                </a:tc>
                <a:tc>
                  <a:txBody>
                    <a:bodyPr/>
                    <a:lstStyle/>
                    <a:p>
                      <a:pPr algn="r"/>
                      <a:r>
                        <a:rPr lang="en-US" sz="700" dirty="0">
                          <a:latin typeface="Arial" pitchFamily="34" charset="0"/>
                          <a:cs typeface="Arial" pitchFamily="34" charset="0"/>
                        </a:rPr>
                        <a:t>0,033</a:t>
                      </a:r>
                    </a:p>
                  </a:txBody>
                  <a:tcPr/>
                </a:tc>
                <a:tc>
                  <a:txBody>
                    <a:bodyPr/>
                    <a:lstStyle/>
                    <a:p>
                      <a:pPr algn="r"/>
                      <a:r>
                        <a:rPr lang="en-US" sz="700">
                          <a:latin typeface="Arial" pitchFamily="34" charset="0"/>
                          <a:cs typeface="Arial" pitchFamily="34" charset="0"/>
                        </a:rPr>
                        <a:t>0,033</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0,033</a:t>
                      </a:r>
                    </a:p>
                  </a:txBody>
                  <a:tcPr/>
                </a:tc>
                <a:tc>
                  <a:txBody>
                    <a:bodyPr/>
                    <a:lstStyle/>
                    <a:p>
                      <a:pPr algn="r"/>
                      <a:r>
                        <a:rPr lang="en-US" sz="700" dirty="0">
                          <a:latin typeface="Arial" pitchFamily="34" charset="0"/>
                          <a:cs typeface="Arial" pitchFamily="34" charset="0"/>
                        </a:rPr>
                        <a:t>0,042</a:t>
                      </a:r>
                    </a:p>
                  </a:txBody>
                  <a:tcPr/>
                </a:tc>
                <a:extLst>
                  <a:ext uri="{0D108BD9-81ED-4DB2-BD59-A6C34878D82A}">
                    <a16:rowId xmlns:a16="http://schemas.microsoft.com/office/drawing/2014/main" val="10019"/>
                  </a:ext>
                </a:extLst>
              </a:tr>
              <a:tr h="0">
                <a:tc>
                  <a:txBody>
                    <a:bodyPr/>
                    <a:lstStyle/>
                    <a:p>
                      <a:r>
                        <a:rPr lang="en-US" sz="700" dirty="0" err="1">
                          <a:latin typeface="Arial" pitchFamily="34" charset="0"/>
                          <a:cs typeface="Arial" pitchFamily="34" charset="0"/>
                        </a:rPr>
                        <a:t>Pemberian</a:t>
                      </a:r>
                      <a:r>
                        <a:rPr lang="en-US" sz="700" dirty="0">
                          <a:latin typeface="Arial" pitchFamily="34" charset="0"/>
                          <a:cs typeface="Arial" pitchFamily="34" charset="0"/>
                        </a:rPr>
                        <a:t> </a:t>
                      </a:r>
                      <a:r>
                        <a:rPr lang="en-US" sz="700" dirty="0" err="1">
                          <a:latin typeface="Arial" pitchFamily="34" charset="0"/>
                          <a:cs typeface="Arial" pitchFamily="34" charset="0"/>
                        </a:rPr>
                        <a:t>Pelatihan</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0,083</a:t>
                      </a:r>
                    </a:p>
                  </a:txBody>
                  <a:tcPr/>
                </a:tc>
                <a:tc>
                  <a:txBody>
                    <a:bodyPr/>
                    <a:lstStyle/>
                    <a:p>
                      <a:pPr algn="r"/>
                      <a:r>
                        <a:rPr lang="en-US" sz="700" dirty="0">
                          <a:latin typeface="Arial" pitchFamily="34" charset="0"/>
                          <a:cs typeface="Arial" pitchFamily="34" charset="0"/>
                        </a:rPr>
                        <a:t>0,083</a:t>
                      </a:r>
                    </a:p>
                  </a:txBody>
                  <a:tcPr/>
                </a:tc>
                <a:tc>
                  <a:txBody>
                    <a:bodyPr/>
                    <a:lstStyle/>
                    <a:p>
                      <a:pPr algn="r"/>
                      <a:r>
                        <a:rPr lang="en-US" sz="700" dirty="0">
                          <a:latin typeface="Arial" pitchFamily="34" charset="0"/>
                          <a:cs typeface="Arial" pitchFamily="34" charset="0"/>
                        </a:rPr>
                        <a:t>0,083</a:t>
                      </a:r>
                    </a:p>
                  </a:txBody>
                  <a:tcPr/>
                </a:tc>
                <a:tc>
                  <a:txBody>
                    <a:bodyPr/>
                    <a:lstStyle/>
                    <a:p>
                      <a:pPr algn="r"/>
                      <a:r>
                        <a:rPr lang="en-US" sz="700" dirty="0">
                          <a:latin typeface="Arial" pitchFamily="34" charset="0"/>
                          <a:cs typeface="Arial" pitchFamily="34" charset="0"/>
                        </a:rPr>
                        <a:t>0,083</a:t>
                      </a:r>
                    </a:p>
                  </a:txBody>
                  <a:tcPr/>
                </a:tc>
                <a:tc>
                  <a:txBody>
                    <a:bodyPr/>
                    <a:lstStyle/>
                    <a:p>
                      <a:pPr algn="r"/>
                      <a:r>
                        <a:rPr lang="en-US" sz="700" dirty="0">
                          <a:latin typeface="Arial" pitchFamily="34" charset="0"/>
                          <a:cs typeface="Arial" pitchFamily="34" charset="0"/>
                        </a:rPr>
                        <a:t>0,056</a:t>
                      </a:r>
                    </a:p>
                  </a:txBody>
                  <a:tcPr/>
                </a:tc>
                <a:tc>
                  <a:txBody>
                    <a:bodyPr/>
                    <a:lstStyle/>
                    <a:p>
                      <a:pPr algn="r"/>
                      <a:r>
                        <a:rPr lang="en-US" sz="700" dirty="0">
                          <a:latin typeface="Arial" pitchFamily="34" charset="0"/>
                          <a:cs typeface="Arial" pitchFamily="34" charset="0"/>
                        </a:rPr>
                        <a:t>0,056</a:t>
                      </a:r>
                    </a:p>
                  </a:txBody>
                  <a:tcPr/>
                </a:tc>
                <a:tc>
                  <a:txBody>
                    <a:bodyPr/>
                    <a:lstStyle/>
                    <a:p>
                      <a:pPr algn="r"/>
                      <a:r>
                        <a:rPr lang="en-US" sz="700" dirty="0">
                          <a:latin typeface="Arial" pitchFamily="34" charset="0"/>
                          <a:cs typeface="Arial" pitchFamily="34" charset="0"/>
                        </a:rPr>
                        <a:t>0,028</a:t>
                      </a:r>
                    </a:p>
                  </a:txBody>
                  <a:tcPr>
                    <a:solidFill>
                      <a:srgbClr val="FFFF00"/>
                    </a:solidFill>
                  </a:tcPr>
                </a:tc>
                <a:tc>
                  <a:txBody>
                    <a:bodyPr/>
                    <a:lstStyle/>
                    <a:p>
                      <a:pPr algn="r"/>
                      <a:r>
                        <a:rPr lang="en-US" sz="700" dirty="0">
                          <a:latin typeface="Arial" pitchFamily="34" charset="0"/>
                          <a:cs typeface="Arial" pitchFamily="34" charset="0"/>
                        </a:rPr>
                        <a:t>0,067</a:t>
                      </a:r>
                    </a:p>
                  </a:txBody>
                  <a:tcPr/>
                </a:tc>
                <a:extLst>
                  <a:ext uri="{0D108BD9-81ED-4DB2-BD59-A6C34878D82A}">
                    <a16:rowId xmlns:a16="http://schemas.microsoft.com/office/drawing/2014/main" val="10020"/>
                  </a:ext>
                </a:extLst>
              </a:tr>
              <a:tr h="0">
                <a:tc>
                  <a:txBody>
                    <a:bodyPr/>
                    <a:lstStyle/>
                    <a:p>
                      <a:r>
                        <a:rPr lang="en-US" sz="700" dirty="0" err="1">
                          <a:latin typeface="Arial" pitchFamily="34" charset="0"/>
                          <a:cs typeface="Arial" pitchFamily="34" charset="0"/>
                        </a:rPr>
                        <a:t>Sistem</a:t>
                      </a:r>
                      <a:r>
                        <a:rPr lang="en-US" sz="700" dirty="0">
                          <a:latin typeface="Arial" pitchFamily="34" charset="0"/>
                          <a:cs typeface="Arial" pitchFamily="34" charset="0"/>
                        </a:rPr>
                        <a:t> </a:t>
                      </a:r>
                      <a:r>
                        <a:rPr lang="en-US" sz="700" dirty="0" err="1">
                          <a:latin typeface="Arial" pitchFamily="34" charset="0"/>
                          <a:cs typeface="Arial" pitchFamily="34" charset="0"/>
                        </a:rPr>
                        <a:t>Insentif</a:t>
                      </a:r>
                      <a:endParaRPr lang="en-US" sz="700" dirty="0">
                        <a:latin typeface="Arial" pitchFamily="34" charset="0"/>
                        <a:cs typeface="Arial" pitchFamily="34" charset="0"/>
                      </a:endParaRPr>
                    </a:p>
                  </a:txBody>
                  <a:tcPr/>
                </a:tc>
                <a:tc>
                  <a:txBody>
                    <a:bodyPr/>
                    <a:lstStyle/>
                    <a:p>
                      <a:pPr algn="r"/>
                      <a:r>
                        <a:rPr lang="en-US" sz="700" dirty="0">
                          <a:latin typeface="Arial" pitchFamily="34" charset="0"/>
                          <a:cs typeface="Arial" pitchFamily="34" charset="0"/>
                        </a:rPr>
                        <a:t> 0,067</a:t>
                      </a:r>
                    </a:p>
                  </a:txBody>
                  <a:tcPr/>
                </a:tc>
                <a:tc>
                  <a:txBody>
                    <a:bodyPr/>
                    <a:lstStyle/>
                    <a:p>
                      <a:pPr algn="r"/>
                      <a:r>
                        <a:rPr lang="en-US" sz="700" dirty="0">
                          <a:latin typeface="Arial" pitchFamily="34" charset="0"/>
                          <a:cs typeface="Arial" pitchFamily="34" charset="0"/>
                        </a:rPr>
                        <a:t>0,067</a:t>
                      </a:r>
                    </a:p>
                  </a:txBody>
                  <a:tcPr/>
                </a:tc>
                <a:tc>
                  <a:txBody>
                    <a:bodyPr/>
                    <a:lstStyle/>
                    <a:p>
                      <a:pPr algn="r"/>
                      <a:r>
                        <a:rPr lang="en-US" sz="700" dirty="0">
                          <a:latin typeface="Arial" pitchFamily="34" charset="0"/>
                          <a:cs typeface="Arial" pitchFamily="34" charset="0"/>
                        </a:rPr>
                        <a:t>0,067</a:t>
                      </a:r>
                    </a:p>
                  </a:txBody>
                  <a:tcPr/>
                </a:tc>
                <a:tc>
                  <a:txBody>
                    <a:bodyPr/>
                    <a:lstStyle/>
                    <a:p>
                      <a:pPr algn="r"/>
                      <a:r>
                        <a:rPr lang="en-US" sz="700" dirty="0">
                          <a:latin typeface="Arial" pitchFamily="34" charset="0"/>
                          <a:cs typeface="Arial" pitchFamily="34" charset="0"/>
                        </a:rPr>
                        <a:t>0,067</a:t>
                      </a:r>
                    </a:p>
                  </a:txBody>
                  <a:tcPr/>
                </a:tc>
                <a:tc>
                  <a:txBody>
                    <a:bodyPr/>
                    <a:lstStyle/>
                    <a:p>
                      <a:pPr algn="r"/>
                      <a:r>
                        <a:rPr lang="en-US" sz="700" dirty="0">
                          <a:latin typeface="Arial" pitchFamily="34" charset="0"/>
                          <a:cs typeface="Arial" pitchFamily="34" charset="0"/>
                        </a:rPr>
                        <a:t>0,067</a:t>
                      </a:r>
                    </a:p>
                  </a:txBody>
                  <a:tcPr/>
                </a:tc>
                <a:tc>
                  <a:txBody>
                    <a:bodyPr/>
                    <a:lstStyle/>
                    <a:p>
                      <a:pPr algn="r"/>
                      <a:r>
                        <a:rPr lang="en-US" sz="700" dirty="0">
                          <a:latin typeface="Arial" pitchFamily="34" charset="0"/>
                          <a:cs typeface="Arial" pitchFamily="34" charset="0"/>
                        </a:rPr>
                        <a:t>0,067</a:t>
                      </a:r>
                    </a:p>
                  </a:txBody>
                  <a:tcPr/>
                </a:tc>
                <a:tc>
                  <a:txBody>
                    <a:bodyPr/>
                    <a:lstStyle/>
                    <a:p>
                      <a:pPr algn="r"/>
                      <a:r>
                        <a:rPr lang="en-US" sz="700" dirty="0">
                          <a:latin typeface="Arial" pitchFamily="34" charset="0"/>
                          <a:cs typeface="Arial" pitchFamily="34" charset="0"/>
                        </a:rPr>
                        <a:t>0,017</a:t>
                      </a:r>
                    </a:p>
                  </a:txBody>
                  <a:tcPr>
                    <a:solidFill>
                      <a:srgbClr val="FFFF00"/>
                    </a:solidFill>
                  </a:tcPr>
                </a:tc>
                <a:tc>
                  <a:txBody>
                    <a:bodyPr/>
                    <a:lstStyle/>
                    <a:p>
                      <a:pPr algn="r"/>
                      <a:r>
                        <a:rPr lang="en-US" sz="700" dirty="0">
                          <a:latin typeface="Arial" pitchFamily="34" charset="0"/>
                          <a:cs typeface="Arial" pitchFamily="34" charset="0"/>
                        </a:rPr>
                        <a:t>0,060</a:t>
                      </a:r>
                    </a:p>
                  </a:txBody>
                  <a:tcPr/>
                </a:tc>
                <a:extLst>
                  <a:ext uri="{0D108BD9-81ED-4DB2-BD59-A6C34878D82A}">
                    <a16:rowId xmlns:a16="http://schemas.microsoft.com/office/drawing/2014/main" val="10021"/>
                  </a:ext>
                </a:extLst>
              </a:tr>
              <a:tr h="0">
                <a:tc>
                  <a:txBody>
                    <a:bodyPr/>
                    <a:lstStyle/>
                    <a:p>
                      <a:r>
                        <a:rPr lang="en-US" sz="700" b="1" dirty="0" err="1">
                          <a:solidFill>
                            <a:schemeClr val="bg1"/>
                          </a:solidFill>
                          <a:latin typeface="Arial" pitchFamily="34" charset="0"/>
                          <a:cs typeface="Arial" pitchFamily="34" charset="0"/>
                        </a:rPr>
                        <a:t>Tenaga</a:t>
                      </a:r>
                      <a:r>
                        <a:rPr lang="en-US" sz="700" b="1" dirty="0">
                          <a:solidFill>
                            <a:schemeClr val="bg1"/>
                          </a:solidFill>
                          <a:latin typeface="Arial" pitchFamily="34" charset="0"/>
                          <a:cs typeface="Arial" pitchFamily="34" charset="0"/>
                        </a:rPr>
                        <a:t> </a:t>
                      </a:r>
                      <a:r>
                        <a:rPr lang="en-US" sz="700" b="1" dirty="0" err="1">
                          <a:solidFill>
                            <a:schemeClr val="bg1"/>
                          </a:solidFill>
                          <a:latin typeface="Arial" pitchFamily="34" charset="0"/>
                          <a:cs typeface="Arial" pitchFamily="34" charset="0"/>
                        </a:rPr>
                        <a:t>Kerja</a:t>
                      </a:r>
                      <a:endParaRPr lang="en-US" sz="700" b="1" dirty="0">
                        <a:solidFill>
                          <a:schemeClr val="bg1"/>
                        </a:solidFill>
                        <a:latin typeface="Arial" pitchFamily="34" charset="0"/>
                        <a:cs typeface="Arial" pitchFamily="34" charset="0"/>
                      </a:endParaRPr>
                    </a:p>
                  </a:txBody>
                  <a:tcPr>
                    <a:solidFill>
                      <a:schemeClr val="tx1"/>
                    </a:solidFill>
                  </a:tcPr>
                </a:tc>
                <a:tc>
                  <a:txBody>
                    <a:bodyPr/>
                    <a:lstStyle/>
                    <a:p>
                      <a:pPr algn="r"/>
                      <a:r>
                        <a:rPr lang="en-US" sz="700" b="1" dirty="0">
                          <a:solidFill>
                            <a:schemeClr val="bg1"/>
                          </a:solidFill>
                          <a:latin typeface="Arial" pitchFamily="34" charset="0"/>
                          <a:cs typeface="Arial" pitchFamily="34" charset="0"/>
                        </a:rPr>
                        <a:t>0,310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0,445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0,310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0,445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0,333</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0,355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0,234</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0,348</a:t>
                      </a:r>
                    </a:p>
                  </a:txBody>
                  <a:tcPr>
                    <a:solidFill>
                      <a:schemeClr val="tx1"/>
                    </a:solidFill>
                  </a:tcPr>
                </a:tc>
                <a:extLst>
                  <a:ext uri="{0D108BD9-81ED-4DB2-BD59-A6C34878D82A}">
                    <a16:rowId xmlns:a16="http://schemas.microsoft.com/office/drawing/2014/main" val="10022"/>
                  </a:ext>
                </a:extLst>
              </a:tr>
              <a:tr h="0">
                <a:tc>
                  <a:txBody>
                    <a:bodyPr/>
                    <a:lstStyle/>
                    <a:p>
                      <a:r>
                        <a:rPr lang="en-US" sz="700" b="1" dirty="0">
                          <a:solidFill>
                            <a:schemeClr val="bg1"/>
                          </a:solidFill>
                          <a:latin typeface="Arial" pitchFamily="34" charset="0"/>
                          <a:cs typeface="Arial" pitchFamily="34" charset="0"/>
                        </a:rPr>
                        <a:t>Total</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2,529</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2,477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2,270</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2,357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2,445</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2,341</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2,797</a:t>
                      </a:r>
                    </a:p>
                  </a:txBody>
                  <a:tcPr>
                    <a:solidFill>
                      <a:schemeClr val="tx1"/>
                    </a:solidFill>
                  </a:tcPr>
                </a:tc>
                <a:tc>
                  <a:txBody>
                    <a:bodyPr/>
                    <a:lstStyle/>
                    <a:p>
                      <a:pPr algn="r"/>
                      <a:r>
                        <a:rPr lang="en-US" sz="700" b="1" dirty="0">
                          <a:solidFill>
                            <a:schemeClr val="bg1"/>
                          </a:solidFill>
                          <a:latin typeface="Arial" pitchFamily="34" charset="0"/>
                          <a:cs typeface="Arial" pitchFamily="34" charset="0"/>
                        </a:rPr>
                        <a:t>2,422</a:t>
                      </a:r>
                    </a:p>
                  </a:txBody>
                  <a:tcPr>
                    <a:solidFill>
                      <a:schemeClr val="tx1"/>
                    </a:solidFill>
                  </a:tcPr>
                </a:tc>
                <a:extLst>
                  <a:ext uri="{0D108BD9-81ED-4DB2-BD59-A6C34878D82A}">
                    <a16:rowId xmlns:a16="http://schemas.microsoft.com/office/drawing/2014/main" val="10023"/>
                  </a:ext>
                </a:extLst>
              </a:tr>
            </a:tbl>
          </a:graphicData>
        </a:graphic>
      </p:graphicFrame>
      <p:sp>
        <p:nvSpPr>
          <p:cNvPr id="6" name="TextBox 5"/>
          <p:cNvSpPr txBox="1"/>
          <p:nvPr/>
        </p:nvSpPr>
        <p:spPr>
          <a:xfrm>
            <a:off x="0" y="209550"/>
            <a:ext cx="1828800" cy="1015663"/>
          </a:xfrm>
          <a:prstGeom prst="rect">
            <a:avLst/>
          </a:prstGeom>
          <a:noFill/>
        </p:spPr>
        <p:txBody>
          <a:bodyPr wrap="square" rtlCol="0">
            <a:spAutoFit/>
          </a:bodyPr>
          <a:lstStyle/>
          <a:p>
            <a:pPr algn="ctr"/>
            <a:r>
              <a:rPr lang="en-US" sz="1200" b="1" dirty="0" err="1"/>
              <a:t>Skoring</a:t>
            </a:r>
            <a:r>
              <a:rPr lang="en-US" sz="1200" b="1" dirty="0"/>
              <a:t> </a:t>
            </a:r>
            <a:r>
              <a:rPr lang="en-US" sz="1200" b="1" dirty="0" err="1"/>
              <a:t>Faktor</a:t>
            </a:r>
            <a:r>
              <a:rPr lang="en-US" sz="1200" b="1" dirty="0"/>
              <a:t> </a:t>
            </a:r>
            <a:r>
              <a:rPr lang="en-US" sz="1200" b="1" dirty="0" err="1"/>
              <a:t>dan</a:t>
            </a:r>
            <a:r>
              <a:rPr lang="en-US" sz="1200" b="1" dirty="0"/>
              <a:t> Sub-</a:t>
            </a:r>
            <a:r>
              <a:rPr lang="en-US" sz="1200" b="1" dirty="0" err="1"/>
              <a:t>Faktor</a:t>
            </a:r>
            <a:r>
              <a:rPr lang="en-US" sz="1200" b="1" dirty="0"/>
              <a:t> </a:t>
            </a:r>
            <a:r>
              <a:rPr lang="en-US" sz="1200" b="1" dirty="0" err="1"/>
              <a:t>Tiap</a:t>
            </a:r>
            <a:r>
              <a:rPr lang="en-US" sz="1200" b="1" dirty="0"/>
              <a:t> </a:t>
            </a:r>
            <a:r>
              <a:rPr lang="en-US" sz="1200" b="1" dirty="0" err="1"/>
              <a:t>Lembaga</a:t>
            </a:r>
            <a:r>
              <a:rPr lang="en-US" sz="1200" b="1" dirty="0"/>
              <a:t> </a:t>
            </a:r>
            <a:r>
              <a:rPr lang="en-US" sz="1200" b="1" dirty="0" err="1"/>
              <a:t>Transportasi</a:t>
            </a:r>
            <a:r>
              <a:rPr lang="en-US" sz="1200" b="1" dirty="0"/>
              <a:t> di </a:t>
            </a:r>
            <a:br>
              <a:rPr lang="en-US" sz="1200" b="1" dirty="0"/>
            </a:br>
            <a:r>
              <a:rPr lang="en-US" sz="1200" b="1" dirty="0"/>
              <a:t>Kota Bandung </a:t>
            </a:r>
            <a:r>
              <a:rPr lang="en-US" sz="1200" b="1" dirty="0" err="1"/>
              <a:t>dalam</a:t>
            </a:r>
            <a:r>
              <a:rPr lang="en-US" sz="1200" b="1" dirty="0"/>
              <a:t> Pembangunan </a:t>
            </a:r>
            <a:r>
              <a:rPr lang="en-US" sz="1200" b="1" i="1" dirty="0"/>
              <a:t>Cable Car</a:t>
            </a:r>
          </a:p>
        </p:txBody>
      </p:sp>
      <p:sp>
        <p:nvSpPr>
          <p:cNvPr id="7" name="TextBox 6"/>
          <p:cNvSpPr txBox="1"/>
          <p:nvPr/>
        </p:nvSpPr>
        <p:spPr>
          <a:xfrm>
            <a:off x="109251" y="1541473"/>
            <a:ext cx="16764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200" dirty="0" err="1"/>
              <a:t>Tiap</a:t>
            </a:r>
            <a:r>
              <a:rPr lang="en-US" sz="1200" dirty="0"/>
              <a:t> sub-</a:t>
            </a:r>
            <a:r>
              <a:rPr lang="en-US" sz="1200" dirty="0" err="1"/>
              <a:t>faktor</a:t>
            </a:r>
            <a:r>
              <a:rPr lang="en-US" sz="1200" dirty="0"/>
              <a:t> </a:t>
            </a:r>
            <a:r>
              <a:rPr lang="en-US" sz="1200" dirty="0" err="1"/>
              <a:t>diberikan</a:t>
            </a:r>
            <a:r>
              <a:rPr lang="en-US" sz="1200" dirty="0"/>
              <a:t> </a:t>
            </a:r>
            <a:r>
              <a:rPr lang="en-US" sz="1200" dirty="0" err="1"/>
              <a:t>nilai</a:t>
            </a:r>
            <a:r>
              <a:rPr lang="en-US" sz="1200" dirty="0"/>
              <a:t> ordinal </a:t>
            </a:r>
            <a:r>
              <a:rPr lang="en-US" sz="1200" dirty="0" err="1"/>
              <a:t>dengan</a:t>
            </a:r>
            <a:r>
              <a:rPr lang="en-US" sz="1200" dirty="0"/>
              <a:t> </a:t>
            </a:r>
            <a:r>
              <a:rPr lang="en-US" sz="1200" dirty="0" err="1"/>
              <a:t>skala</a:t>
            </a:r>
            <a:r>
              <a:rPr lang="en-US" sz="1200" dirty="0"/>
              <a:t> </a:t>
            </a:r>
            <a:br>
              <a:rPr lang="en-US" sz="1200" dirty="0"/>
            </a:br>
            <a:r>
              <a:rPr lang="en-US" sz="1200" dirty="0"/>
              <a:t>1 – 4. </a:t>
            </a:r>
            <a:r>
              <a:rPr lang="en-US" sz="1200" dirty="0" err="1"/>
              <a:t>Semakin</a:t>
            </a:r>
            <a:r>
              <a:rPr lang="en-US" sz="1200" dirty="0"/>
              <a:t> </a:t>
            </a:r>
            <a:r>
              <a:rPr lang="en-US" sz="1200" dirty="0" err="1"/>
              <a:t>tinggi</a:t>
            </a:r>
            <a:r>
              <a:rPr lang="en-US" sz="1200" dirty="0"/>
              <a:t> </a:t>
            </a:r>
            <a:r>
              <a:rPr lang="en-US" sz="1200" dirty="0" err="1"/>
              <a:t>nilai</a:t>
            </a:r>
            <a:r>
              <a:rPr lang="en-US" sz="1200" dirty="0"/>
              <a:t> yang </a:t>
            </a:r>
            <a:r>
              <a:rPr lang="en-US" sz="1200" dirty="0" err="1"/>
              <a:t>diberikan</a:t>
            </a:r>
            <a:r>
              <a:rPr lang="en-US" sz="1200" dirty="0"/>
              <a:t>, </a:t>
            </a:r>
            <a:r>
              <a:rPr lang="en-US" sz="1200" dirty="0" err="1"/>
              <a:t>maka</a:t>
            </a:r>
            <a:r>
              <a:rPr lang="en-US" sz="1200" dirty="0"/>
              <a:t> </a:t>
            </a:r>
            <a:r>
              <a:rPr lang="en-US" sz="1200" dirty="0" err="1"/>
              <a:t>semakin</a:t>
            </a:r>
            <a:r>
              <a:rPr lang="en-US" sz="1200" dirty="0"/>
              <a:t> </a:t>
            </a:r>
            <a:r>
              <a:rPr lang="en-US" sz="1200" dirty="0" err="1"/>
              <a:t>mendekati</a:t>
            </a:r>
            <a:r>
              <a:rPr lang="en-US" sz="1200" dirty="0"/>
              <a:t> </a:t>
            </a:r>
            <a:r>
              <a:rPr lang="en-US" sz="1200" dirty="0" err="1"/>
              <a:t>kondisi</a:t>
            </a:r>
            <a:r>
              <a:rPr lang="en-US" sz="1200" dirty="0"/>
              <a:t> ideal.</a:t>
            </a:r>
            <a:endParaRPr lang="en-US" sz="1200" i="1" dirty="0"/>
          </a:p>
        </p:txBody>
      </p:sp>
      <p:sp>
        <p:nvSpPr>
          <p:cNvPr id="8" name="TextBox 7"/>
          <p:cNvSpPr txBox="1"/>
          <p:nvPr/>
        </p:nvSpPr>
        <p:spPr>
          <a:xfrm>
            <a:off x="109251" y="2894202"/>
            <a:ext cx="16764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200" dirty="0" err="1"/>
              <a:t>Nilai</a:t>
            </a:r>
            <a:r>
              <a:rPr lang="en-US" sz="1200" dirty="0"/>
              <a:t> yang </a:t>
            </a:r>
            <a:r>
              <a:rPr lang="en-US" sz="1200" dirty="0" err="1"/>
              <a:t>diberikan</a:t>
            </a:r>
            <a:r>
              <a:rPr lang="en-US" sz="1200" dirty="0"/>
              <a:t> </a:t>
            </a:r>
            <a:r>
              <a:rPr lang="en-US" sz="1200" dirty="0" err="1"/>
              <a:t>kemudian</a:t>
            </a:r>
            <a:r>
              <a:rPr lang="en-US" sz="1200" dirty="0"/>
              <a:t> </a:t>
            </a:r>
            <a:r>
              <a:rPr lang="en-US" sz="1200" dirty="0" err="1"/>
              <a:t>dikalikan</a:t>
            </a:r>
            <a:r>
              <a:rPr lang="en-US" sz="1200" dirty="0"/>
              <a:t> </a:t>
            </a:r>
            <a:r>
              <a:rPr lang="en-US" sz="1200" dirty="0" err="1"/>
              <a:t>dengan</a:t>
            </a:r>
            <a:r>
              <a:rPr lang="en-US" sz="1200" dirty="0"/>
              <a:t> </a:t>
            </a:r>
            <a:r>
              <a:rPr lang="en-US" sz="1200" dirty="0" err="1"/>
              <a:t>besar</a:t>
            </a:r>
            <a:r>
              <a:rPr lang="en-US" sz="1200" dirty="0"/>
              <a:t> </a:t>
            </a:r>
            <a:r>
              <a:rPr lang="en-US" sz="1200" dirty="0" err="1"/>
              <a:t>bobot</a:t>
            </a:r>
            <a:r>
              <a:rPr lang="en-US" sz="1200" dirty="0"/>
              <a:t> </a:t>
            </a:r>
            <a:r>
              <a:rPr lang="en-US" sz="1200" dirty="0" err="1"/>
              <a:t>dari</a:t>
            </a:r>
            <a:r>
              <a:rPr lang="en-US" sz="1200" dirty="0"/>
              <a:t> </a:t>
            </a:r>
            <a:r>
              <a:rPr lang="en-US" sz="1200" dirty="0" err="1"/>
              <a:t>tiap</a:t>
            </a:r>
            <a:r>
              <a:rPr lang="en-US" sz="1200" dirty="0"/>
              <a:t> </a:t>
            </a:r>
            <a:br>
              <a:rPr lang="en-US" sz="1200" dirty="0"/>
            </a:br>
            <a:r>
              <a:rPr lang="en-US" sz="1200" dirty="0"/>
              <a:t>sub-</a:t>
            </a:r>
            <a:r>
              <a:rPr lang="en-US" sz="1200" dirty="0" err="1"/>
              <a:t>faktor</a:t>
            </a:r>
            <a:r>
              <a:rPr lang="en-US" sz="1200" dirty="0"/>
              <a:t>.</a:t>
            </a:r>
            <a:endParaRPr lang="en-US" sz="1200" i="1" dirty="0"/>
          </a:p>
        </p:txBody>
      </p:sp>
      <p:sp>
        <p:nvSpPr>
          <p:cNvPr id="9" name="TextBox 8"/>
          <p:cNvSpPr txBox="1"/>
          <p:nvPr/>
        </p:nvSpPr>
        <p:spPr>
          <a:xfrm>
            <a:off x="1752600" y="4851856"/>
            <a:ext cx="1828800" cy="215444"/>
          </a:xfrm>
          <a:prstGeom prst="rect">
            <a:avLst/>
          </a:prstGeom>
          <a:noFill/>
        </p:spPr>
        <p:txBody>
          <a:bodyPr wrap="square" rtlCol="0">
            <a:spAutoFit/>
          </a:bodyPr>
          <a:lstStyle/>
          <a:p>
            <a:pPr>
              <a:tabLst>
                <a:tab pos="566738" algn="l"/>
                <a:tab pos="682625" algn="l"/>
              </a:tabLst>
              <a:defRPr/>
            </a:pPr>
            <a:r>
              <a:rPr lang="en-US" sz="800" i="1" dirty="0" err="1">
                <a:latin typeface="Arial" pitchFamily="34" charset="0"/>
                <a:cs typeface="Arial" pitchFamily="34" charset="0"/>
              </a:rPr>
              <a:t>Sumber</a:t>
            </a:r>
            <a:r>
              <a:rPr lang="en-US" sz="800" i="1" dirty="0">
                <a:latin typeface="Arial" pitchFamily="34" charset="0"/>
                <a:cs typeface="Arial" pitchFamily="34" charset="0"/>
              </a:rPr>
              <a:t>: </a:t>
            </a:r>
            <a:r>
              <a:rPr lang="en-US" sz="800" i="1" dirty="0" err="1">
                <a:latin typeface="Arial" pitchFamily="34" charset="0"/>
                <a:cs typeface="Arial" pitchFamily="34" charset="0"/>
              </a:rPr>
              <a:t>Hasil</a:t>
            </a:r>
            <a:r>
              <a:rPr lang="en-US" sz="800" i="1" dirty="0">
                <a:latin typeface="Arial" pitchFamily="34" charset="0"/>
                <a:cs typeface="Arial" pitchFamily="34" charset="0"/>
              </a:rPr>
              <a:t> </a:t>
            </a:r>
            <a:r>
              <a:rPr lang="en-US" sz="800" i="1" dirty="0" err="1">
                <a:latin typeface="Arial" pitchFamily="34" charset="0"/>
                <a:cs typeface="Arial" pitchFamily="34" charset="0"/>
              </a:rPr>
              <a:t>Analisis</a:t>
            </a:r>
            <a:r>
              <a:rPr lang="en-US" sz="800" i="1" dirty="0">
                <a:latin typeface="Arial" pitchFamily="34" charset="0"/>
                <a:cs typeface="Arial" pitchFamily="34" charset="0"/>
              </a:rPr>
              <a:t> (2020)</a:t>
            </a:r>
          </a:p>
        </p:txBody>
      </p:sp>
      <p:grpSp>
        <p:nvGrpSpPr>
          <p:cNvPr id="2" name="Group 1"/>
          <p:cNvGrpSpPr/>
          <p:nvPr/>
        </p:nvGrpSpPr>
        <p:grpSpPr>
          <a:xfrm>
            <a:off x="888140" y="4207282"/>
            <a:ext cx="842790" cy="752296"/>
            <a:chOff x="7696200" y="2982791"/>
            <a:chExt cx="1223790" cy="1092388"/>
          </a:xfrm>
        </p:grpSpPr>
        <p:sp>
          <p:nvSpPr>
            <p:cNvPr id="10" name="TextBox 9"/>
            <p:cNvSpPr txBox="1"/>
            <p:nvPr/>
          </p:nvSpPr>
          <p:spPr>
            <a:xfrm>
              <a:off x="7776990" y="3229012"/>
              <a:ext cx="1143000" cy="446915"/>
            </a:xfrm>
            <a:prstGeom prst="rect">
              <a:avLst/>
            </a:prstGeom>
            <a:solidFill>
              <a:srgbClr val="FFFF00"/>
            </a:solidFill>
          </p:spPr>
          <p:txBody>
            <a:bodyPr wrap="square" rtlCol="0">
              <a:spAutoFit/>
            </a:bodyPr>
            <a:lstStyle/>
            <a:p>
              <a:pPr algn="ctr"/>
              <a:r>
                <a:rPr lang="en-US" sz="700" i="1" dirty="0" err="1">
                  <a:latin typeface="Arial" pitchFamily="34" charset="0"/>
                  <a:cs typeface="Arial" pitchFamily="34" charset="0"/>
                </a:rPr>
                <a:t>Nilai</a:t>
              </a:r>
              <a:r>
                <a:rPr lang="en-US" sz="700" i="1" dirty="0">
                  <a:latin typeface="Arial" pitchFamily="34" charset="0"/>
                  <a:cs typeface="Arial" pitchFamily="34" charset="0"/>
                </a:rPr>
                <a:t> </a:t>
              </a:r>
              <a:r>
                <a:rPr lang="en-US" sz="700" i="1" dirty="0" err="1">
                  <a:latin typeface="Arial" pitchFamily="34" charset="0"/>
                  <a:cs typeface="Arial" pitchFamily="34" charset="0"/>
                </a:rPr>
                <a:t>Terkecil</a:t>
              </a:r>
              <a:r>
                <a:rPr lang="en-US" sz="700" i="1" dirty="0">
                  <a:latin typeface="Arial" pitchFamily="34" charset="0"/>
                  <a:cs typeface="Arial" pitchFamily="34" charset="0"/>
                </a:rPr>
                <a:t> </a:t>
              </a:r>
              <a:br>
                <a:rPr lang="en-US" sz="700" i="1" dirty="0">
                  <a:latin typeface="Arial" pitchFamily="34" charset="0"/>
                  <a:cs typeface="Arial" pitchFamily="34" charset="0"/>
                </a:rPr>
              </a:br>
              <a:r>
                <a:rPr lang="en-US" sz="700" i="1" dirty="0">
                  <a:latin typeface="Arial" pitchFamily="34" charset="0"/>
                  <a:cs typeface="Arial" pitchFamily="34" charset="0"/>
                </a:rPr>
                <a:t>Per Sub-</a:t>
              </a:r>
              <a:r>
                <a:rPr lang="en-US" sz="700" i="1" dirty="0" err="1">
                  <a:latin typeface="Arial" pitchFamily="34" charset="0"/>
                  <a:cs typeface="Arial" pitchFamily="34" charset="0"/>
                </a:rPr>
                <a:t>Faktor</a:t>
              </a:r>
              <a:endParaRPr lang="en-US" sz="700" i="1" dirty="0">
                <a:latin typeface="Arial" pitchFamily="34" charset="0"/>
                <a:cs typeface="Arial" pitchFamily="34" charset="0"/>
              </a:endParaRPr>
            </a:p>
          </p:txBody>
        </p:sp>
        <p:sp>
          <p:nvSpPr>
            <p:cNvPr id="11" name="TextBox 10"/>
            <p:cNvSpPr txBox="1"/>
            <p:nvPr/>
          </p:nvSpPr>
          <p:spPr>
            <a:xfrm>
              <a:off x="7776990" y="3628264"/>
              <a:ext cx="1143000" cy="446915"/>
            </a:xfrm>
            <a:prstGeom prst="rect">
              <a:avLst/>
            </a:prstGeom>
            <a:solidFill>
              <a:srgbClr val="92D050"/>
            </a:solidFill>
          </p:spPr>
          <p:txBody>
            <a:bodyPr wrap="square" rtlCol="0">
              <a:spAutoFit/>
            </a:bodyPr>
            <a:lstStyle/>
            <a:p>
              <a:pPr algn="ctr"/>
              <a:r>
                <a:rPr lang="en-US" sz="700" i="1" dirty="0" err="1">
                  <a:latin typeface="Arial" pitchFamily="34" charset="0"/>
                  <a:cs typeface="Arial" pitchFamily="34" charset="0"/>
                </a:rPr>
                <a:t>Nilai</a:t>
              </a:r>
              <a:r>
                <a:rPr lang="en-US" sz="700" i="1" dirty="0">
                  <a:latin typeface="Arial" pitchFamily="34" charset="0"/>
                  <a:cs typeface="Arial" pitchFamily="34" charset="0"/>
                </a:rPr>
                <a:t> </a:t>
              </a:r>
              <a:r>
                <a:rPr lang="en-US" sz="700" i="1" dirty="0" err="1">
                  <a:latin typeface="Arial" pitchFamily="34" charset="0"/>
                  <a:cs typeface="Arial" pitchFamily="34" charset="0"/>
                </a:rPr>
                <a:t>Terbesar</a:t>
              </a:r>
              <a:r>
                <a:rPr lang="en-US" sz="700" i="1" dirty="0">
                  <a:latin typeface="Arial" pitchFamily="34" charset="0"/>
                  <a:cs typeface="Arial" pitchFamily="34" charset="0"/>
                </a:rPr>
                <a:t> Per Sub-</a:t>
              </a:r>
              <a:r>
                <a:rPr lang="en-US" sz="700" i="1" dirty="0" err="1">
                  <a:latin typeface="Arial" pitchFamily="34" charset="0"/>
                  <a:cs typeface="Arial" pitchFamily="34" charset="0"/>
                </a:rPr>
                <a:t>Faktor</a:t>
              </a:r>
              <a:endParaRPr lang="en-US" sz="700" i="1" dirty="0">
                <a:latin typeface="Arial" pitchFamily="34" charset="0"/>
                <a:cs typeface="Arial" pitchFamily="34" charset="0"/>
              </a:endParaRPr>
            </a:p>
          </p:txBody>
        </p:sp>
        <p:sp>
          <p:nvSpPr>
            <p:cNvPr id="12" name="TextBox 11"/>
            <p:cNvSpPr txBox="1"/>
            <p:nvPr/>
          </p:nvSpPr>
          <p:spPr>
            <a:xfrm>
              <a:off x="7696200" y="2982791"/>
              <a:ext cx="1143000" cy="290495"/>
            </a:xfrm>
            <a:prstGeom prst="rect">
              <a:avLst/>
            </a:prstGeom>
            <a:noFill/>
          </p:spPr>
          <p:txBody>
            <a:bodyPr wrap="square" rtlCol="0">
              <a:spAutoFit/>
            </a:bodyPr>
            <a:lstStyle/>
            <a:p>
              <a:r>
                <a:rPr lang="en-US" sz="700" b="1" i="1" dirty="0" err="1">
                  <a:latin typeface="Arial" pitchFamily="34" charset="0"/>
                  <a:cs typeface="Arial" pitchFamily="34" charset="0"/>
                </a:rPr>
                <a:t>Keterangan</a:t>
              </a:r>
              <a:r>
                <a:rPr lang="en-US" sz="700" b="1" i="1" dirty="0">
                  <a:latin typeface="Arial" pitchFamily="34" charset="0"/>
                  <a:cs typeface="Arial" pitchFamily="34" charset="0"/>
                </a:rPr>
                <a:t>:</a:t>
              </a:r>
            </a:p>
          </p:txBody>
        </p:sp>
      </p:grpSp>
    </p:spTree>
    <p:extLst>
      <p:ext uri="{BB962C8B-B14F-4D97-AF65-F5344CB8AC3E}">
        <p14:creationId xmlns:p14="http://schemas.microsoft.com/office/powerpoint/2010/main" val="67136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383521"/>
              </p:ext>
            </p:extLst>
          </p:nvPr>
        </p:nvGraphicFramePr>
        <p:xfrm>
          <a:off x="1371600" y="1428750"/>
          <a:ext cx="2590799" cy="1295400"/>
        </p:xfrm>
        <a:graphic>
          <a:graphicData uri="http://schemas.openxmlformats.org/drawingml/2006/table">
            <a:tbl>
              <a:tblPr firstRow="1" bandRow="1">
                <a:tableStyleId>{5C22544A-7EE6-4342-B048-85BDC9FD1C3A}</a:tableStyleId>
              </a:tblPr>
              <a:tblGrid>
                <a:gridCol w="1385776">
                  <a:extLst>
                    <a:ext uri="{9D8B030D-6E8A-4147-A177-3AD203B41FA5}">
                      <a16:colId xmlns:a16="http://schemas.microsoft.com/office/drawing/2014/main" val="20000"/>
                    </a:ext>
                  </a:extLst>
                </a:gridCol>
                <a:gridCol w="1205023">
                  <a:extLst>
                    <a:ext uri="{9D8B030D-6E8A-4147-A177-3AD203B41FA5}">
                      <a16:colId xmlns:a16="http://schemas.microsoft.com/office/drawing/2014/main" val="20001"/>
                    </a:ext>
                  </a:extLst>
                </a:gridCol>
              </a:tblGrid>
              <a:tr h="182880">
                <a:tc>
                  <a:txBody>
                    <a:bodyPr/>
                    <a:lstStyle/>
                    <a:p>
                      <a:pPr algn="ctr"/>
                      <a:r>
                        <a:rPr lang="en-US" sz="1100" dirty="0" err="1">
                          <a:latin typeface="Arial" pitchFamily="34" charset="0"/>
                          <a:cs typeface="Arial" pitchFamily="34" charset="0"/>
                        </a:rPr>
                        <a:t>Klasifikasi</a:t>
                      </a:r>
                      <a:endParaRPr lang="en-US" sz="1100" dirty="0">
                        <a:latin typeface="Arial" pitchFamily="34" charset="0"/>
                        <a:cs typeface="Arial" pitchFamily="34" charset="0"/>
                      </a:endParaRPr>
                    </a:p>
                  </a:txBody>
                  <a:tcPr anchor="ctr"/>
                </a:tc>
                <a:tc>
                  <a:txBody>
                    <a:bodyPr/>
                    <a:lstStyle/>
                    <a:p>
                      <a:pPr algn="ctr"/>
                      <a:r>
                        <a:rPr lang="en-US" sz="1100" dirty="0" err="1">
                          <a:latin typeface="Arial" pitchFamily="34" charset="0"/>
                          <a:cs typeface="Arial" pitchFamily="34" charset="0"/>
                        </a:rPr>
                        <a:t>Rentang</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0"/>
                  </a:ext>
                </a:extLst>
              </a:tr>
              <a:tr h="182880">
                <a:tc>
                  <a:txBody>
                    <a:bodyPr/>
                    <a:lstStyle/>
                    <a:p>
                      <a:pPr algn="ctr"/>
                      <a:r>
                        <a:rPr lang="en-US" sz="1100" dirty="0" err="1">
                          <a:latin typeface="Arial" pitchFamily="34" charset="0"/>
                          <a:cs typeface="Arial" pitchFamily="34" charset="0"/>
                        </a:rPr>
                        <a:t>Kurang</a:t>
                      </a:r>
                      <a:endParaRPr lang="en-US" sz="1100" dirty="0">
                        <a:latin typeface="Arial" pitchFamily="34" charset="0"/>
                        <a:cs typeface="Arial" pitchFamily="34" charset="0"/>
                      </a:endParaRPr>
                    </a:p>
                  </a:txBody>
                  <a:tcPr anchor="ctr"/>
                </a:tc>
                <a:tc>
                  <a:txBody>
                    <a:bodyPr/>
                    <a:lstStyle/>
                    <a:p>
                      <a:pPr algn="ctr"/>
                      <a:r>
                        <a:rPr lang="en-US" sz="1100" dirty="0">
                          <a:latin typeface="Arial" pitchFamily="34" charset="0"/>
                          <a:cs typeface="Arial" pitchFamily="34" charset="0"/>
                        </a:rPr>
                        <a:t>1,00 – 1,75</a:t>
                      </a:r>
                    </a:p>
                  </a:txBody>
                  <a:tcPr anchor="ctr"/>
                </a:tc>
                <a:extLst>
                  <a:ext uri="{0D108BD9-81ED-4DB2-BD59-A6C34878D82A}">
                    <a16:rowId xmlns:a16="http://schemas.microsoft.com/office/drawing/2014/main" val="10001"/>
                  </a:ext>
                </a:extLst>
              </a:tr>
              <a:tr h="182880">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tc>
                  <a:txBody>
                    <a:bodyPr/>
                    <a:lstStyle/>
                    <a:p>
                      <a:pPr algn="ctr"/>
                      <a:r>
                        <a:rPr lang="en-US" sz="1100" dirty="0">
                          <a:latin typeface="Arial" pitchFamily="34" charset="0"/>
                          <a:cs typeface="Arial" pitchFamily="34" charset="0"/>
                        </a:rPr>
                        <a:t>1,75</a:t>
                      </a:r>
                      <a:r>
                        <a:rPr lang="en-US" sz="1100" baseline="0" dirty="0">
                          <a:latin typeface="Arial" pitchFamily="34" charset="0"/>
                          <a:cs typeface="Arial" pitchFamily="34" charset="0"/>
                        </a:rPr>
                        <a:t> – 2,50</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2"/>
                  </a:ext>
                </a:extLst>
              </a:tr>
              <a:tr h="182880">
                <a:tc>
                  <a:txBody>
                    <a:bodyPr/>
                    <a:lstStyle/>
                    <a:p>
                      <a:pPr algn="ctr"/>
                      <a:r>
                        <a:rPr lang="en-US" sz="1100" dirty="0" err="1">
                          <a:latin typeface="Arial" pitchFamily="34" charset="0"/>
                          <a:cs typeface="Arial" pitchFamily="34" charset="0"/>
                        </a:rPr>
                        <a:t>Baik</a:t>
                      </a:r>
                      <a:endParaRPr lang="en-US" sz="1100" dirty="0">
                        <a:latin typeface="Arial" pitchFamily="34" charset="0"/>
                        <a:cs typeface="Arial" pitchFamily="34" charset="0"/>
                      </a:endParaRPr>
                    </a:p>
                  </a:txBody>
                  <a:tcPr anchor="ctr"/>
                </a:tc>
                <a:tc>
                  <a:txBody>
                    <a:bodyPr/>
                    <a:lstStyle/>
                    <a:p>
                      <a:pPr algn="ctr"/>
                      <a:r>
                        <a:rPr lang="en-US" sz="1100" dirty="0">
                          <a:latin typeface="Arial" pitchFamily="34" charset="0"/>
                          <a:cs typeface="Arial" pitchFamily="34" charset="0"/>
                        </a:rPr>
                        <a:t>2,50 – 3,25</a:t>
                      </a:r>
                    </a:p>
                  </a:txBody>
                  <a:tcPr anchor="ctr"/>
                </a:tc>
                <a:extLst>
                  <a:ext uri="{0D108BD9-81ED-4DB2-BD59-A6C34878D82A}">
                    <a16:rowId xmlns:a16="http://schemas.microsoft.com/office/drawing/2014/main" val="10003"/>
                  </a:ext>
                </a:extLst>
              </a:tr>
              <a:tr h="182880">
                <a:tc>
                  <a:txBody>
                    <a:bodyPr/>
                    <a:lstStyle/>
                    <a:p>
                      <a:pPr algn="ctr"/>
                      <a:r>
                        <a:rPr lang="en-US" sz="1100" dirty="0" err="1">
                          <a:latin typeface="Arial" pitchFamily="34" charset="0"/>
                          <a:cs typeface="Arial" pitchFamily="34" charset="0"/>
                        </a:rPr>
                        <a:t>Sangat</a:t>
                      </a:r>
                      <a:r>
                        <a:rPr lang="en-US" sz="1100" dirty="0">
                          <a:latin typeface="Arial" pitchFamily="34" charset="0"/>
                          <a:cs typeface="Arial" pitchFamily="34" charset="0"/>
                        </a:rPr>
                        <a:t> </a:t>
                      </a:r>
                      <a:r>
                        <a:rPr lang="en-US" sz="1100" dirty="0" err="1">
                          <a:latin typeface="Arial" pitchFamily="34" charset="0"/>
                          <a:cs typeface="Arial" pitchFamily="34" charset="0"/>
                        </a:rPr>
                        <a:t>Baik</a:t>
                      </a:r>
                      <a:endParaRPr lang="en-US" sz="1100" dirty="0">
                        <a:latin typeface="Arial" pitchFamily="34" charset="0"/>
                        <a:cs typeface="Arial" pitchFamily="34" charset="0"/>
                      </a:endParaRPr>
                    </a:p>
                  </a:txBody>
                  <a:tcPr anchor="ctr"/>
                </a:tc>
                <a:tc>
                  <a:txBody>
                    <a:bodyPr/>
                    <a:lstStyle/>
                    <a:p>
                      <a:pPr algn="ctr"/>
                      <a:r>
                        <a:rPr lang="en-US" sz="1100" dirty="0">
                          <a:latin typeface="Arial" pitchFamily="34" charset="0"/>
                          <a:cs typeface="Arial" pitchFamily="34" charset="0"/>
                        </a:rPr>
                        <a:t>3,25 – 4,00</a:t>
                      </a:r>
                    </a:p>
                  </a:txBody>
                  <a:tcPr anchor="ctr"/>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79989176"/>
              </p:ext>
            </p:extLst>
          </p:nvPr>
        </p:nvGraphicFramePr>
        <p:xfrm>
          <a:off x="4114800" y="1428750"/>
          <a:ext cx="3581401" cy="2331720"/>
        </p:xfrm>
        <a:graphic>
          <a:graphicData uri="http://schemas.openxmlformats.org/drawingml/2006/table">
            <a:tbl>
              <a:tblPr firstRow="1" bandRow="1">
                <a:tableStyleId>{5C22544A-7EE6-4342-B048-85BDC9FD1C3A}</a:tableStyleId>
              </a:tblPr>
              <a:tblGrid>
                <a:gridCol w="1307495">
                  <a:extLst>
                    <a:ext uri="{9D8B030D-6E8A-4147-A177-3AD203B41FA5}">
                      <a16:colId xmlns:a16="http://schemas.microsoft.com/office/drawing/2014/main" val="20000"/>
                    </a:ext>
                  </a:extLst>
                </a:gridCol>
                <a:gridCol w="902305">
                  <a:extLst>
                    <a:ext uri="{9D8B030D-6E8A-4147-A177-3AD203B41FA5}">
                      <a16:colId xmlns:a16="http://schemas.microsoft.com/office/drawing/2014/main" val="20001"/>
                    </a:ext>
                  </a:extLst>
                </a:gridCol>
                <a:gridCol w="1371601">
                  <a:extLst>
                    <a:ext uri="{9D8B030D-6E8A-4147-A177-3AD203B41FA5}">
                      <a16:colId xmlns:a16="http://schemas.microsoft.com/office/drawing/2014/main" val="20002"/>
                    </a:ext>
                  </a:extLst>
                </a:gridCol>
              </a:tblGrid>
              <a:tr h="182880">
                <a:tc>
                  <a:txBody>
                    <a:bodyPr/>
                    <a:lstStyle/>
                    <a:p>
                      <a:pPr algn="ctr"/>
                      <a:r>
                        <a:rPr lang="en-US" sz="1100" dirty="0" err="1">
                          <a:latin typeface="Arial" pitchFamily="34" charset="0"/>
                          <a:cs typeface="Arial" pitchFamily="34" charset="0"/>
                        </a:rPr>
                        <a:t>Lembaga</a:t>
                      </a:r>
                      <a:endParaRPr lang="en-US" sz="1100" dirty="0">
                        <a:latin typeface="Arial" pitchFamily="34" charset="0"/>
                        <a:cs typeface="Arial" pitchFamily="34" charset="0"/>
                      </a:endParaRPr>
                    </a:p>
                  </a:txBody>
                  <a:tcPr anchor="ctr"/>
                </a:tc>
                <a:tc>
                  <a:txBody>
                    <a:bodyPr/>
                    <a:lstStyle/>
                    <a:p>
                      <a:pPr algn="ctr"/>
                      <a:r>
                        <a:rPr lang="en-US" sz="1100" dirty="0" err="1">
                          <a:latin typeface="Arial" pitchFamily="34" charset="0"/>
                          <a:cs typeface="Arial" pitchFamily="34" charset="0"/>
                        </a:rPr>
                        <a:t>Skoring</a:t>
                      </a:r>
                      <a:endParaRPr lang="en-US" sz="1100" dirty="0">
                        <a:latin typeface="Arial" pitchFamily="34" charset="0"/>
                        <a:cs typeface="Arial" pitchFamily="34" charset="0"/>
                      </a:endParaRPr>
                    </a:p>
                  </a:txBody>
                  <a:tcPr anchor="ctr"/>
                </a:tc>
                <a:tc>
                  <a:txBody>
                    <a:bodyPr/>
                    <a:lstStyle/>
                    <a:p>
                      <a:pPr algn="ctr"/>
                      <a:r>
                        <a:rPr lang="en-US" sz="1100" dirty="0" err="1">
                          <a:latin typeface="Arial" pitchFamily="34" charset="0"/>
                          <a:cs typeface="Arial" pitchFamily="34" charset="0"/>
                        </a:rPr>
                        <a:t>Klasifikasi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0"/>
                  </a:ext>
                </a:extLst>
              </a:tr>
              <a:tr h="182880">
                <a:tc>
                  <a:txBody>
                    <a:bodyPr/>
                    <a:lstStyle/>
                    <a:p>
                      <a:pPr algn="l"/>
                      <a:r>
                        <a:rPr lang="en-US" sz="1100" b="1" dirty="0" err="1">
                          <a:latin typeface="Arial" pitchFamily="34" charset="0"/>
                          <a:cs typeface="Arial" pitchFamily="34" charset="0"/>
                        </a:rPr>
                        <a:t>Dishub</a:t>
                      </a:r>
                      <a:endParaRPr lang="en-US" sz="1100" b="1" dirty="0">
                        <a:latin typeface="Arial" pitchFamily="34" charset="0"/>
                        <a:cs typeface="Arial" pitchFamily="34" charset="0"/>
                      </a:endParaRPr>
                    </a:p>
                  </a:txBody>
                  <a:tcPr anchor="ctr"/>
                </a:tc>
                <a:tc>
                  <a:txBody>
                    <a:bodyPr/>
                    <a:lstStyle/>
                    <a:p>
                      <a:pPr algn="r"/>
                      <a:r>
                        <a:rPr lang="en-US" sz="1100" b="1" dirty="0">
                          <a:latin typeface="Arial" pitchFamily="34" charset="0"/>
                          <a:cs typeface="Arial" pitchFamily="34" charset="0"/>
                        </a:rPr>
                        <a:t>2,529</a:t>
                      </a:r>
                    </a:p>
                  </a:txBody>
                  <a:tcPr anchor="ctr"/>
                </a:tc>
                <a:tc>
                  <a:txBody>
                    <a:bodyPr/>
                    <a:lstStyle/>
                    <a:p>
                      <a:pPr algn="ctr"/>
                      <a:r>
                        <a:rPr lang="en-US" sz="1100" b="1" dirty="0" err="1">
                          <a:latin typeface="Arial" pitchFamily="34" charset="0"/>
                          <a:cs typeface="Arial" pitchFamily="34" charset="0"/>
                        </a:rPr>
                        <a:t>Baik</a:t>
                      </a:r>
                      <a:endParaRPr lang="en-US" sz="1100" b="1" dirty="0">
                        <a:latin typeface="Arial" pitchFamily="34" charset="0"/>
                        <a:cs typeface="Arial" pitchFamily="34" charset="0"/>
                      </a:endParaRPr>
                    </a:p>
                  </a:txBody>
                  <a:tcPr anchor="ctr"/>
                </a:tc>
                <a:extLst>
                  <a:ext uri="{0D108BD9-81ED-4DB2-BD59-A6C34878D82A}">
                    <a16:rowId xmlns:a16="http://schemas.microsoft.com/office/drawing/2014/main" val="10001"/>
                  </a:ext>
                </a:extLst>
              </a:tr>
              <a:tr h="182880">
                <a:tc>
                  <a:txBody>
                    <a:bodyPr/>
                    <a:lstStyle/>
                    <a:p>
                      <a:pPr algn="l"/>
                      <a:r>
                        <a:rPr lang="en-US" sz="1100" dirty="0" err="1">
                          <a:latin typeface="Arial" pitchFamily="34" charset="0"/>
                          <a:cs typeface="Arial" pitchFamily="34" charset="0"/>
                        </a:rPr>
                        <a:t>Bappelitbang</a:t>
                      </a:r>
                      <a:endParaRPr lang="en-US" sz="1100" dirty="0">
                        <a:latin typeface="Arial" pitchFamily="34" charset="0"/>
                        <a:cs typeface="Arial" pitchFamily="34" charset="0"/>
                      </a:endParaRPr>
                    </a:p>
                  </a:txBody>
                  <a:tcPr anchor="ctr"/>
                </a:tc>
                <a:tc>
                  <a:txBody>
                    <a:bodyPr/>
                    <a:lstStyle/>
                    <a:p>
                      <a:pPr algn="r"/>
                      <a:r>
                        <a:rPr lang="en-US" sz="1100" dirty="0">
                          <a:latin typeface="Arial" pitchFamily="34" charset="0"/>
                          <a:cs typeface="Arial" pitchFamily="34" charset="0"/>
                        </a:rPr>
                        <a:t>2,477</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2"/>
                  </a:ext>
                </a:extLst>
              </a:tr>
              <a:tr h="182880">
                <a:tc>
                  <a:txBody>
                    <a:bodyPr/>
                    <a:lstStyle/>
                    <a:p>
                      <a:pPr algn="l"/>
                      <a:r>
                        <a:rPr lang="en-US" sz="1100" dirty="0">
                          <a:latin typeface="Arial" pitchFamily="34" charset="0"/>
                          <a:cs typeface="Arial" pitchFamily="34" charset="0"/>
                        </a:rPr>
                        <a:t>DPMPTSP</a:t>
                      </a:r>
                    </a:p>
                  </a:txBody>
                  <a:tcPr anchor="ctr"/>
                </a:tc>
                <a:tc>
                  <a:txBody>
                    <a:bodyPr/>
                    <a:lstStyle/>
                    <a:p>
                      <a:pPr algn="r"/>
                      <a:r>
                        <a:rPr lang="en-US" sz="1100" dirty="0">
                          <a:latin typeface="Arial" pitchFamily="34" charset="0"/>
                          <a:cs typeface="Arial" pitchFamily="34" charset="0"/>
                        </a:rPr>
                        <a:t>2,270</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3"/>
                  </a:ext>
                </a:extLst>
              </a:tr>
              <a:tr h="182880">
                <a:tc>
                  <a:txBody>
                    <a:bodyPr/>
                    <a:lstStyle/>
                    <a:p>
                      <a:pPr algn="l"/>
                      <a:r>
                        <a:rPr lang="en-US" sz="1100" dirty="0">
                          <a:latin typeface="Arial" pitchFamily="34" charset="0"/>
                          <a:cs typeface="Arial" pitchFamily="34" charset="0"/>
                        </a:rPr>
                        <a:t>B. </a:t>
                      </a:r>
                      <a:r>
                        <a:rPr lang="en-US" sz="1100" dirty="0" err="1">
                          <a:latin typeface="Arial" pitchFamily="34" charset="0"/>
                          <a:cs typeface="Arial" pitchFamily="34" charset="0"/>
                        </a:rPr>
                        <a:t>Kerjasama</a:t>
                      </a:r>
                      <a:endParaRPr lang="en-US" sz="1100" dirty="0">
                        <a:latin typeface="Arial" pitchFamily="34" charset="0"/>
                        <a:cs typeface="Arial" pitchFamily="34" charset="0"/>
                      </a:endParaRPr>
                    </a:p>
                  </a:txBody>
                  <a:tcPr anchor="ctr"/>
                </a:tc>
                <a:tc>
                  <a:txBody>
                    <a:bodyPr/>
                    <a:lstStyle/>
                    <a:p>
                      <a:pPr algn="r"/>
                      <a:r>
                        <a:rPr lang="en-US" sz="1100" dirty="0">
                          <a:latin typeface="Arial" pitchFamily="34" charset="0"/>
                          <a:cs typeface="Arial" pitchFamily="34" charset="0"/>
                        </a:rPr>
                        <a:t>2,357</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4"/>
                  </a:ext>
                </a:extLst>
              </a:tr>
              <a:tr h="182880">
                <a:tc>
                  <a:txBody>
                    <a:bodyPr/>
                    <a:lstStyle/>
                    <a:p>
                      <a:pPr algn="l"/>
                      <a:r>
                        <a:rPr lang="en-US" sz="1100" dirty="0" err="1">
                          <a:latin typeface="Arial" pitchFamily="34" charset="0"/>
                          <a:cs typeface="Arial" pitchFamily="34" charset="0"/>
                        </a:rPr>
                        <a:t>Distaru</a:t>
                      </a:r>
                      <a:endParaRPr lang="en-US" sz="1100" dirty="0">
                        <a:latin typeface="Arial" pitchFamily="34" charset="0"/>
                        <a:cs typeface="Arial" pitchFamily="34" charset="0"/>
                      </a:endParaRPr>
                    </a:p>
                  </a:txBody>
                  <a:tcPr anchor="ctr"/>
                </a:tc>
                <a:tc>
                  <a:txBody>
                    <a:bodyPr/>
                    <a:lstStyle/>
                    <a:p>
                      <a:pPr algn="r"/>
                      <a:r>
                        <a:rPr lang="en-US" sz="1100" dirty="0">
                          <a:latin typeface="Arial" pitchFamily="34" charset="0"/>
                          <a:cs typeface="Arial" pitchFamily="34" charset="0"/>
                        </a:rPr>
                        <a:t>2,445</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5"/>
                  </a:ext>
                </a:extLst>
              </a:tr>
              <a:tr h="182880">
                <a:tc>
                  <a:txBody>
                    <a:bodyPr/>
                    <a:lstStyle/>
                    <a:p>
                      <a:pPr algn="l"/>
                      <a:r>
                        <a:rPr lang="en-US" sz="1100" dirty="0">
                          <a:latin typeface="Arial" pitchFamily="34" charset="0"/>
                          <a:cs typeface="Arial" pitchFamily="34" charset="0"/>
                        </a:rPr>
                        <a:t>DLHK</a:t>
                      </a:r>
                    </a:p>
                  </a:txBody>
                  <a:tcPr anchor="ctr"/>
                </a:tc>
                <a:tc>
                  <a:txBody>
                    <a:bodyPr/>
                    <a:lstStyle/>
                    <a:p>
                      <a:pPr algn="r"/>
                      <a:r>
                        <a:rPr lang="en-US" sz="1100" dirty="0">
                          <a:latin typeface="Arial" pitchFamily="34" charset="0"/>
                          <a:cs typeface="Arial" pitchFamily="34" charset="0"/>
                        </a:rPr>
                        <a:t>2,341</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6"/>
                  </a:ext>
                </a:extLst>
              </a:tr>
              <a:tr h="182880">
                <a:tc>
                  <a:txBody>
                    <a:bodyPr/>
                    <a:lstStyle/>
                    <a:p>
                      <a:pPr algn="l"/>
                      <a:r>
                        <a:rPr lang="en-US" sz="1100" b="1" dirty="0">
                          <a:latin typeface="Arial" pitchFamily="34" charset="0"/>
                          <a:cs typeface="Arial" pitchFamily="34" charset="0"/>
                        </a:rPr>
                        <a:t>PT ADP</a:t>
                      </a:r>
                    </a:p>
                  </a:txBody>
                  <a:tcPr anchor="ctr"/>
                </a:tc>
                <a:tc>
                  <a:txBody>
                    <a:bodyPr/>
                    <a:lstStyle/>
                    <a:p>
                      <a:pPr algn="r"/>
                      <a:r>
                        <a:rPr lang="en-US" sz="1100" b="1" dirty="0">
                          <a:latin typeface="Arial" pitchFamily="34" charset="0"/>
                          <a:cs typeface="Arial" pitchFamily="34" charset="0"/>
                        </a:rPr>
                        <a:t>2,797</a:t>
                      </a:r>
                    </a:p>
                  </a:txBody>
                  <a:tcPr anchor="ctr"/>
                </a:tc>
                <a:tc>
                  <a:txBody>
                    <a:bodyPr/>
                    <a:lstStyle/>
                    <a:p>
                      <a:pPr algn="ctr"/>
                      <a:r>
                        <a:rPr lang="en-US" sz="1100" b="1" dirty="0" err="1">
                          <a:latin typeface="Arial" pitchFamily="34" charset="0"/>
                          <a:cs typeface="Arial" pitchFamily="34" charset="0"/>
                        </a:rPr>
                        <a:t>Baik</a:t>
                      </a:r>
                      <a:endParaRPr lang="en-US" sz="1100" b="1" dirty="0">
                        <a:latin typeface="Arial" pitchFamily="34" charset="0"/>
                        <a:cs typeface="Arial" pitchFamily="34" charset="0"/>
                      </a:endParaRPr>
                    </a:p>
                  </a:txBody>
                  <a:tcPr anchor="ctr"/>
                </a:tc>
                <a:extLst>
                  <a:ext uri="{0D108BD9-81ED-4DB2-BD59-A6C34878D82A}">
                    <a16:rowId xmlns:a16="http://schemas.microsoft.com/office/drawing/2014/main" val="10007"/>
                  </a:ext>
                </a:extLst>
              </a:tr>
              <a:tr h="182880">
                <a:tc>
                  <a:txBody>
                    <a:bodyPr/>
                    <a:lstStyle/>
                    <a:p>
                      <a:pPr algn="l"/>
                      <a:r>
                        <a:rPr lang="en-US" sz="1100" dirty="0">
                          <a:latin typeface="Arial" pitchFamily="34" charset="0"/>
                          <a:cs typeface="Arial" pitchFamily="34" charset="0"/>
                        </a:rPr>
                        <a:t>Rata-Rata</a:t>
                      </a:r>
                    </a:p>
                  </a:txBody>
                  <a:tcPr anchor="ctr"/>
                </a:tc>
                <a:tc>
                  <a:txBody>
                    <a:bodyPr/>
                    <a:lstStyle/>
                    <a:p>
                      <a:pPr algn="r"/>
                      <a:r>
                        <a:rPr lang="en-US" sz="1100" dirty="0">
                          <a:latin typeface="Arial" pitchFamily="34" charset="0"/>
                          <a:cs typeface="Arial" pitchFamily="34" charset="0"/>
                        </a:rPr>
                        <a:t>2,422</a:t>
                      </a:r>
                    </a:p>
                  </a:txBody>
                  <a:tcPr anchor="ctr"/>
                </a:tc>
                <a:tc>
                  <a:txBody>
                    <a:bodyPr/>
                    <a:lstStyle/>
                    <a:p>
                      <a:pPr algn="ctr"/>
                      <a:r>
                        <a:rPr lang="en-US" sz="1100" dirty="0" err="1">
                          <a:latin typeface="Arial" pitchFamily="34" charset="0"/>
                          <a:cs typeface="Arial" pitchFamily="34" charset="0"/>
                        </a:rPr>
                        <a:t>Mencukupi</a:t>
                      </a:r>
                      <a:endParaRPr lang="en-US" sz="1100" dirty="0">
                        <a:latin typeface="Arial" pitchFamily="34" charset="0"/>
                        <a:cs typeface="Arial" pitchFamily="34" charset="0"/>
                      </a:endParaRPr>
                    </a:p>
                  </a:txBody>
                  <a:tcPr anchor="ctr"/>
                </a:tc>
                <a:extLst>
                  <a:ext uri="{0D108BD9-81ED-4DB2-BD59-A6C34878D82A}">
                    <a16:rowId xmlns:a16="http://schemas.microsoft.com/office/drawing/2014/main" val="10008"/>
                  </a:ext>
                </a:extLst>
              </a:tr>
            </a:tbl>
          </a:graphicData>
        </a:graphic>
      </p:graphicFrame>
      <p:sp>
        <p:nvSpPr>
          <p:cNvPr id="7" name="TextBox 6"/>
          <p:cNvSpPr txBox="1"/>
          <p:nvPr/>
        </p:nvSpPr>
        <p:spPr>
          <a:xfrm>
            <a:off x="533400" y="340960"/>
            <a:ext cx="6172200" cy="923330"/>
          </a:xfrm>
          <a:prstGeom prst="rect">
            <a:avLst/>
          </a:prstGeom>
          <a:noFill/>
        </p:spPr>
        <p:txBody>
          <a:bodyPr wrap="square" rtlCol="0">
            <a:spAutoFit/>
          </a:bodyPr>
          <a:lstStyle/>
          <a:p>
            <a:r>
              <a:rPr lang="en-US" b="1" dirty="0" err="1"/>
              <a:t>Klasifikasi</a:t>
            </a:r>
            <a:r>
              <a:rPr lang="en-US" b="1" dirty="0"/>
              <a:t> Tingkat </a:t>
            </a:r>
            <a:r>
              <a:rPr lang="en-US" b="1" dirty="0" err="1"/>
              <a:t>Kapasitas</a:t>
            </a:r>
            <a:r>
              <a:rPr lang="en-US" b="1" dirty="0"/>
              <a:t> </a:t>
            </a:r>
            <a:r>
              <a:rPr lang="en-US" b="1" dirty="0" err="1"/>
              <a:t>Kelembagaan</a:t>
            </a:r>
            <a:r>
              <a:rPr lang="en-US" b="1" dirty="0"/>
              <a:t> </a:t>
            </a:r>
            <a:br>
              <a:rPr lang="en-US" b="1" dirty="0"/>
            </a:br>
            <a:r>
              <a:rPr lang="en-US" b="1" dirty="0" err="1"/>
              <a:t>Tiap</a:t>
            </a:r>
            <a:r>
              <a:rPr lang="en-US" b="1" dirty="0"/>
              <a:t> </a:t>
            </a:r>
            <a:r>
              <a:rPr lang="en-US" b="1" dirty="0" err="1"/>
              <a:t>Lembaga</a:t>
            </a:r>
            <a:r>
              <a:rPr lang="en-US" b="1" dirty="0"/>
              <a:t> </a:t>
            </a:r>
            <a:r>
              <a:rPr lang="en-US" b="1" dirty="0" err="1"/>
              <a:t>Transportasi</a:t>
            </a:r>
            <a:r>
              <a:rPr lang="en-US" b="1" dirty="0"/>
              <a:t> Kota Bandung </a:t>
            </a:r>
            <a:r>
              <a:rPr lang="en-US" b="1" dirty="0" err="1"/>
              <a:t>dalam</a:t>
            </a:r>
            <a:br>
              <a:rPr lang="en-US" b="1" dirty="0"/>
            </a:br>
            <a:r>
              <a:rPr lang="en-US" b="1" dirty="0"/>
              <a:t>Pembangunan </a:t>
            </a:r>
            <a:r>
              <a:rPr lang="en-US" b="1" i="1" dirty="0"/>
              <a:t>Cable Car</a:t>
            </a:r>
          </a:p>
        </p:txBody>
      </p:sp>
      <p:sp>
        <p:nvSpPr>
          <p:cNvPr id="8" name="TextBox 7"/>
          <p:cNvSpPr txBox="1"/>
          <p:nvPr/>
        </p:nvSpPr>
        <p:spPr>
          <a:xfrm>
            <a:off x="1371600" y="2952750"/>
            <a:ext cx="25146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1600" dirty="0" err="1"/>
              <a:t>Kapasitas</a:t>
            </a:r>
            <a:r>
              <a:rPr lang="en-US" sz="1600" dirty="0"/>
              <a:t> </a:t>
            </a:r>
            <a:r>
              <a:rPr lang="en-US" sz="1600" dirty="0" err="1"/>
              <a:t>Kelembagaan</a:t>
            </a:r>
            <a:r>
              <a:rPr lang="en-US" sz="1600" dirty="0"/>
              <a:t> </a:t>
            </a:r>
            <a:r>
              <a:rPr lang="en-US" sz="1600" dirty="0" err="1"/>
              <a:t>dari</a:t>
            </a:r>
            <a:r>
              <a:rPr lang="en-US" sz="1600" dirty="0"/>
              <a:t> </a:t>
            </a:r>
            <a:r>
              <a:rPr lang="en-US" sz="1600" dirty="0" err="1"/>
              <a:t>Lembaga</a:t>
            </a:r>
            <a:r>
              <a:rPr lang="en-US" sz="1600" dirty="0"/>
              <a:t> </a:t>
            </a:r>
            <a:r>
              <a:rPr lang="en-US" sz="1600" dirty="0" err="1"/>
              <a:t>Transportasi</a:t>
            </a:r>
            <a:r>
              <a:rPr lang="en-US" sz="1600" dirty="0"/>
              <a:t> di Kota Bandung </a:t>
            </a:r>
            <a:r>
              <a:rPr lang="en-US" sz="1600" dirty="0" err="1"/>
              <a:t>terbilang</a:t>
            </a:r>
            <a:r>
              <a:rPr lang="en-US" sz="1600" dirty="0"/>
              <a:t> </a:t>
            </a:r>
            <a:r>
              <a:rPr lang="en-US" sz="1600" b="1" dirty="0" err="1"/>
              <a:t>mencukupi</a:t>
            </a:r>
            <a:r>
              <a:rPr lang="en-US" sz="1600" dirty="0"/>
              <a:t>, </a:t>
            </a:r>
            <a:r>
              <a:rPr lang="en-US" sz="1600" dirty="0" err="1"/>
              <a:t>dengan</a:t>
            </a:r>
            <a:r>
              <a:rPr lang="en-US" sz="1600" dirty="0"/>
              <a:t> </a:t>
            </a:r>
            <a:r>
              <a:rPr lang="en-US" sz="1600" b="1" dirty="0" err="1"/>
              <a:t>dua</a:t>
            </a:r>
            <a:r>
              <a:rPr lang="en-US" sz="1600" b="1" dirty="0"/>
              <a:t> </a:t>
            </a:r>
            <a:r>
              <a:rPr lang="en-US" sz="1600" b="1" dirty="0" err="1"/>
              <a:t>lembaga</a:t>
            </a:r>
            <a:r>
              <a:rPr lang="en-US" sz="1600" dirty="0"/>
              <a:t> </a:t>
            </a:r>
            <a:r>
              <a:rPr lang="en-US" sz="1600" dirty="0" err="1"/>
              <a:t>tergolong</a:t>
            </a:r>
            <a:r>
              <a:rPr lang="en-US" sz="1600" dirty="0"/>
              <a:t> </a:t>
            </a:r>
            <a:r>
              <a:rPr lang="en-US" sz="1600" dirty="0" err="1"/>
              <a:t>dalam</a:t>
            </a:r>
            <a:r>
              <a:rPr lang="en-US" sz="1600" dirty="0"/>
              <a:t> </a:t>
            </a:r>
            <a:r>
              <a:rPr lang="en-US" sz="1600" b="1" dirty="0" err="1"/>
              <a:t>kategori</a:t>
            </a:r>
            <a:r>
              <a:rPr lang="en-US" sz="1600" b="1" dirty="0"/>
              <a:t> </a:t>
            </a:r>
            <a:r>
              <a:rPr lang="en-US" sz="1600" b="1" dirty="0" err="1"/>
              <a:t>baik</a:t>
            </a:r>
            <a:endParaRPr lang="en-US" sz="1600" b="1" dirty="0"/>
          </a:p>
        </p:txBody>
      </p:sp>
    </p:spTree>
    <p:extLst>
      <p:ext uri="{BB962C8B-B14F-4D97-AF65-F5344CB8AC3E}">
        <p14:creationId xmlns:p14="http://schemas.microsoft.com/office/powerpoint/2010/main" val="353114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err="1"/>
              <a:t>Definisi</a:t>
            </a:r>
            <a:r>
              <a:rPr lang="en-US" sz="2400" dirty="0"/>
              <a:t> </a:t>
            </a:r>
            <a:r>
              <a:rPr lang="en-US" sz="2400" dirty="0" err="1"/>
              <a:t>Kelembagaan</a:t>
            </a:r>
            <a:r>
              <a:rPr lang="en-US" sz="2400" dirty="0"/>
              <a:t> (1)</a:t>
            </a:r>
          </a:p>
        </p:txBody>
      </p:sp>
      <p:sp>
        <p:nvSpPr>
          <p:cNvPr id="3" name="Content Placeholder 2"/>
          <p:cNvSpPr>
            <a:spLocks noGrp="1"/>
          </p:cNvSpPr>
          <p:nvPr>
            <p:ph idx="1"/>
          </p:nvPr>
        </p:nvSpPr>
        <p:spPr>
          <a:xfrm>
            <a:off x="990600" y="1276350"/>
            <a:ext cx="6400800" cy="3394472"/>
          </a:xfrm>
        </p:spPr>
        <p:txBody>
          <a:bodyPr>
            <a:normAutofit/>
          </a:bodyPr>
          <a:lstStyle/>
          <a:p>
            <a:r>
              <a:rPr lang="en-US" sz="1800" dirty="0"/>
              <a:t>Institution refers to rule of the game or the humanly devised constraints that shape human interactions in a society (</a:t>
            </a:r>
            <a:r>
              <a:rPr lang="en-US" sz="1800" dirty="0" err="1"/>
              <a:t>Clingermayer</a:t>
            </a:r>
            <a:r>
              <a:rPr lang="en-US" sz="1800" dirty="0"/>
              <a:t> and </a:t>
            </a:r>
            <a:r>
              <a:rPr lang="en-US" sz="1800" dirty="0" err="1"/>
              <a:t>Feiock</a:t>
            </a:r>
            <a:r>
              <a:rPr lang="en-US" sz="1800" dirty="0"/>
              <a:t>, 2001). </a:t>
            </a:r>
          </a:p>
          <a:p>
            <a:endParaRPr lang="en-US" sz="1800" dirty="0"/>
          </a:p>
          <a:p>
            <a:r>
              <a:rPr lang="en-US" sz="1800" dirty="0"/>
              <a:t>Institutions serve to guide individual behavior, reduce uncertainty, and stabilize public choices that would otherwise be even more turbulent then they are. In this sense, institutions produce more predictable rules of the game and therefore tend to reduce decision transaction cost (Amin and Thrift, 1995). </a:t>
            </a:r>
          </a:p>
        </p:txBody>
      </p:sp>
    </p:spTree>
    <p:extLst>
      <p:ext uri="{BB962C8B-B14F-4D97-AF65-F5344CB8AC3E}">
        <p14:creationId xmlns:p14="http://schemas.microsoft.com/office/powerpoint/2010/main" val="389742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a:graphicFrameLocks/>
          </p:cNvGraphicFramePr>
          <p:nvPr>
            <p:extLst>
              <p:ext uri="{D42A27DB-BD31-4B8C-83A1-F6EECF244321}">
                <p14:modId xmlns:p14="http://schemas.microsoft.com/office/powerpoint/2010/main" val="3287959868"/>
              </p:ext>
            </p:extLst>
          </p:nvPr>
        </p:nvGraphicFramePr>
        <p:xfrm>
          <a:off x="563390" y="184150"/>
          <a:ext cx="8382000" cy="28963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28681847"/>
              </p:ext>
            </p:extLst>
          </p:nvPr>
        </p:nvGraphicFramePr>
        <p:xfrm>
          <a:off x="250634" y="2868899"/>
          <a:ext cx="7391404" cy="1965960"/>
        </p:xfrm>
        <a:graphic>
          <a:graphicData uri="http://schemas.openxmlformats.org/drawingml/2006/table">
            <a:tbl>
              <a:tblPr firstRow="1" bandRow="1">
                <a:tableStyleId>{5C22544A-7EE6-4342-B048-85BDC9FD1C3A}</a:tableStyleId>
              </a:tblPr>
              <a:tblGrid>
                <a:gridCol w="788332">
                  <a:extLst>
                    <a:ext uri="{9D8B030D-6E8A-4147-A177-3AD203B41FA5}">
                      <a16:colId xmlns:a16="http://schemas.microsoft.com/office/drawing/2014/main" val="20000"/>
                    </a:ext>
                  </a:extLst>
                </a:gridCol>
                <a:gridCol w="825384">
                  <a:extLst>
                    <a:ext uri="{9D8B030D-6E8A-4147-A177-3AD203B41FA5}">
                      <a16:colId xmlns:a16="http://schemas.microsoft.com/office/drawing/2014/main" val="20001"/>
                    </a:ext>
                  </a:extLst>
                </a:gridCol>
                <a:gridCol w="825384">
                  <a:extLst>
                    <a:ext uri="{9D8B030D-6E8A-4147-A177-3AD203B41FA5}">
                      <a16:colId xmlns:a16="http://schemas.microsoft.com/office/drawing/2014/main" val="20002"/>
                    </a:ext>
                  </a:extLst>
                </a:gridCol>
                <a:gridCol w="825384">
                  <a:extLst>
                    <a:ext uri="{9D8B030D-6E8A-4147-A177-3AD203B41FA5}">
                      <a16:colId xmlns:a16="http://schemas.microsoft.com/office/drawing/2014/main" val="20003"/>
                    </a:ext>
                  </a:extLst>
                </a:gridCol>
                <a:gridCol w="825384">
                  <a:extLst>
                    <a:ext uri="{9D8B030D-6E8A-4147-A177-3AD203B41FA5}">
                      <a16:colId xmlns:a16="http://schemas.microsoft.com/office/drawing/2014/main" val="20004"/>
                    </a:ext>
                  </a:extLst>
                </a:gridCol>
                <a:gridCol w="825384">
                  <a:extLst>
                    <a:ext uri="{9D8B030D-6E8A-4147-A177-3AD203B41FA5}">
                      <a16:colId xmlns:a16="http://schemas.microsoft.com/office/drawing/2014/main" val="20005"/>
                    </a:ext>
                  </a:extLst>
                </a:gridCol>
                <a:gridCol w="825384">
                  <a:extLst>
                    <a:ext uri="{9D8B030D-6E8A-4147-A177-3AD203B41FA5}">
                      <a16:colId xmlns:a16="http://schemas.microsoft.com/office/drawing/2014/main" val="20006"/>
                    </a:ext>
                  </a:extLst>
                </a:gridCol>
                <a:gridCol w="825384">
                  <a:extLst>
                    <a:ext uri="{9D8B030D-6E8A-4147-A177-3AD203B41FA5}">
                      <a16:colId xmlns:a16="http://schemas.microsoft.com/office/drawing/2014/main" val="20007"/>
                    </a:ext>
                  </a:extLst>
                </a:gridCol>
                <a:gridCol w="825384">
                  <a:extLst>
                    <a:ext uri="{9D8B030D-6E8A-4147-A177-3AD203B41FA5}">
                      <a16:colId xmlns:a16="http://schemas.microsoft.com/office/drawing/2014/main" val="20008"/>
                    </a:ext>
                  </a:extLst>
                </a:gridCol>
              </a:tblGrid>
              <a:tr h="0">
                <a:tc rowSpan="2">
                  <a:txBody>
                    <a:bodyPr/>
                    <a:lstStyle/>
                    <a:p>
                      <a:pPr algn="ctr"/>
                      <a:r>
                        <a:rPr lang="en-US" sz="800" b="1" dirty="0" err="1">
                          <a:latin typeface="Arial" pitchFamily="34" charset="0"/>
                          <a:cs typeface="Arial" pitchFamily="34" charset="0"/>
                        </a:rPr>
                        <a:t>Faktor</a:t>
                      </a:r>
                      <a:endParaRPr lang="en-US" sz="800" b="1" dirty="0">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7">
                  <a:txBody>
                    <a:bodyPr/>
                    <a:lstStyle/>
                    <a:p>
                      <a:pPr algn="ctr"/>
                      <a:r>
                        <a:rPr lang="en-US" sz="800" b="1" dirty="0" err="1">
                          <a:latin typeface="Arial" pitchFamily="34" charset="0"/>
                          <a:cs typeface="Arial" pitchFamily="34" charset="0"/>
                        </a:rPr>
                        <a:t>Lembaga</a:t>
                      </a:r>
                      <a:endParaRPr lang="en-US" sz="800" b="1" dirty="0">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800" b="1" dirty="0">
                          <a:latin typeface="Arial" pitchFamily="34" charset="0"/>
                          <a:cs typeface="Arial" pitchFamily="34" charset="0"/>
                        </a:rPr>
                        <a:t>Rata-Rata</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0">
                <a:tc vMerge="1">
                  <a:txBody>
                    <a:bodyPr/>
                    <a:lstStyle/>
                    <a:p>
                      <a:endParaRPr lang="en-US" dirty="0"/>
                    </a:p>
                  </a:txBody>
                  <a:tcPr/>
                </a:tc>
                <a:tc>
                  <a:txBody>
                    <a:bodyPr/>
                    <a:lstStyle/>
                    <a:p>
                      <a:pPr algn="ctr"/>
                      <a:r>
                        <a:rPr lang="en-US" sz="700" b="1" dirty="0" err="1">
                          <a:latin typeface="Arial" pitchFamily="34" charset="0"/>
                          <a:cs typeface="Arial" pitchFamily="34" charset="0"/>
                        </a:rPr>
                        <a:t>Dishub</a:t>
                      </a:r>
                      <a:endParaRPr lang="en-US" sz="700" b="1"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err="1">
                          <a:latin typeface="Arial" pitchFamily="34" charset="0"/>
                          <a:cs typeface="Arial" pitchFamily="34" charset="0"/>
                        </a:rPr>
                        <a:t>Bappelitbang</a:t>
                      </a:r>
                      <a:endParaRPr lang="en-US" sz="700" b="1"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a:latin typeface="Arial" pitchFamily="34" charset="0"/>
                          <a:cs typeface="Arial" pitchFamily="34" charset="0"/>
                        </a:rPr>
                        <a:t>DPMPTSP</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a:latin typeface="Arial" pitchFamily="34" charset="0"/>
                          <a:cs typeface="Arial" pitchFamily="34" charset="0"/>
                        </a:rPr>
                        <a:t>B.</a:t>
                      </a:r>
                      <a:r>
                        <a:rPr lang="en-US" sz="700" b="1" baseline="0" dirty="0">
                          <a:latin typeface="Arial" pitchFamily="34" charset="0"/>
                          <a:cs typeface="Arial" pitchFamily="34" charset="0"/>
                        </a:rPr>
                        <a:t> </a:t>
                      </a:r>
                      <a:r>
                        <a:rPr lang="en-US" sz="700" b="1" baseline="0" dirty="0" err="1">
                          <a:latin typeface="Arial" pitchFamily="34" charset="0"/>
                          <a:cs typeface="Arial" pitchFamily="34" charset="0"/>
                        </a:rPr>
                        <a:t>Kerjasama</a:t>
                      </a:r>
                      <a:endParaRPr lang="en-US" sz="700" b="1"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err="1">
                          <a:latin typeface="Arial" pitchFamily="34" charset="0"/>
                          <a:cs typeface="Arial" pitchFamily="34" charset="0"/>
                        </a:rPr>
                        <a:t>Distaru</a:t>
                      </a:r>
                      <a:endParaRPr lang="en-US" sz="700" b="1"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a:latin typeface="Arial" pitchFamily="34" charset="0"/>
                          <a:cs typeface="Arial" pitchFamily="34" charset="0"/>
                        </a:rPr>
                        <a:t>DLHK</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700" b="1" dirty="0">
                          <a:latin typeface="Arial" pitchFamily="34" charset="0"/>
                          <a:cs typeface="Arial" pitchFamily="34" charset="0"/>
                        </a:rPr>
                        <a:t>PT</a:t>
                      </a:r>
                      <a:r>
                        <a:rPr lang="en-US" sz="700" b="1" baseline="0" dirty="0">
                          <a:latin typeface="Arial" pitchFamily="34" charset="0"/>
                          <a:cs typeface="Arial" pitchFamily="34" charset="0"/>
                        </a:rPr>
                        <a:t> ADP</a:t>
                      </a:r>
                      <a:endParaRPr lang="en-US" sz="700" b="1" dirty="0">
                        <a:latin typeface="Arial" pitchFamily="34" charset="0"/>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US" dirty="0"/>
                    </a:p>
                  </a:txBody>
                  <a:tcPr/>
                </a:tc>
                <a:extLst>
                  <a:ext uri="{0D108BD9-81ED-4DB2-BD59-A6C34878D82A}">
                    <a16:rowId xmlns:a16="http://schemas.microsoft.com/office/drawing/2014/main" val="1000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err="1">
                          <a:latin typeface="Arial" pitchFamily="34" charset="0"/>
                          <a:cs typeface="Arial" pitchFamily="34" charset="0"/>
                        </a:rPr>
                        <a:t>Lingkungan</a:t>
                      </a:r>
                      <a:r>
                        <a:rPr lang="en-US" sz="800" baseline="0" dirty="0">
                          <a:latin typeface="Arial" pitchFamily="34" charset="0"/>
                          <a:cs typeface="Arial" pitchFamily="34" charset="0"/>
                        </a:rPr>
                        <a:t> </a:t>
                      </a:r>
                      <a:r>
                        <a:rPr lang="en-US" sz="800" baseline="0" dirty="0" err="1">
                          <a:latin typeface="Arial" pitchFamily="34" charset="0"/>
                          <a:cs typeface="Arial" pitchFamily="34" charset="0"/>
                        </a:rPr>
                        <a:t>Pendukung</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0,158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0,158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0,158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0,136</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0,132</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0,078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r"/>
                      <a:r>
                        <a:rPr lang="en-US" sz="800" dirty="0">
                          <a:latin typeface="Arial" pitchFamily="34" charset="0"/>
                          <a:cs typeface="Arial" pitchFamily="34" charset="0"/>
                        </a:rPr>
                        <a:t>0,204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r"/>
                      <a:r>
                        <a:rPr lang="en-US" sz="800" dirty="0">
                          <a:latin typeface="Arial" pitchFamily="34" charset="0"/>
                          <a:cs typeface="Arial" pitchFamily="34" charset="0"/>
                        </a:rPr>
                        <a:t>0,146</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r>
                        <a:rPr lang="en-US" sz="800" dirty="0" err="1">
                          <a:latin typeface="Arial" pitchFamily="34" charset="0"/>
                          <a:cs typeface="Arial" pitchFamily="34" charset="0"/>
                        </a:rPr>
                        <a:t>Hubungan</a:t>
                      </a:r>
                      <a:r>
                        <a:rPr lang="en-US" sz="800" dirty="0">
                          <a:latin typeface="Arial" pitchFamily="34" charset="0"/>
                          <a:cs typeface="Arial" pitchFamily="34" charset="0"/>
                        </a:rPr>
                        <a:t> </a:t>
                      </a:r>
                      <a:r>
                        <a:rPr lang="en-US" sz="800" dirty="0" err="1">
                          <a:latin typeface="Arial" pitchFamily="34" charset="0"/>
                          <a:cs typeface="Arial" pitchFamily="34" charset="0"/>
                        </a:rPr>
                        <a:t>Kerja</a:t>
                      </a:r>
                      <a:r>
                        <a:rPr lang="en-US" sz="800" dirty="0">
                          <a:latin typeface="Arial" pitchFamily="34" charset="0"/>
                          <a:cs typeface="Arial" pitchFamily="34" charset="0"/>
                        </a:rPr>
                        <a:t> </a:t>
                      </a:r>
                      <a:r>
                        <a:rPr lang="en-US" sz="800" dirty="0" err="1">
                          <a:latin typeface="Arial" pitchFamily="34" charset="0"/>
                          <a:cs typeface="Arial" pitchFamily="34" charset="0"/>
                        </a:rPr>
                        <a:t>Sama</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0,704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0,598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r"/>
                      <a:r>
                        <a:rPr lang="en-US" sz="800" dirty="0">
                          <a:latin typeface="Arial" pitchFamily="34" charset="0"/>
                          <a:cs typeface="Arial" pitchFamily="34" charset="0"/>
                        </a:rPr>
                        <a:t>0,598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r"/>
                      <a:r>
                        <a:rPr lang="en-US" sz="800" dirty="0">
                          <a:latin typeface="Arial" pitchFamily="34" charset="0"/>
                          <a:cs typeface="Arial" pitchFamily="34" charset="0"/>
                        </a:rPr>
                        <a:t>0,704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0,704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0,704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0,704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0,674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r>
                        <a:rPr lang="en-US" sz="800" dirty="0">
                          <a:latin typeface="Arial" pitchFamily="34" charset="0"/>
                          <a:cs typeface="Arial" pitchFamily="34" charset="0"/>
                        </a:rPr>
                        <a:t>Internal </a:t>
                      </a:r>
                      <a:r>
                        <a:rPr lang="en-US" sz="800" dirty="0" err="1">
                          <a:latin typeface="Arial" pitchFamily="34" charset="0"/>
                          <a:cs typeface="Arial" pitchFamily="34" charset="0"/>
                        </a:rPr>
                        <a:t>Organisasi</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1,357</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1,276</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1,204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1,072</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r"/>
                      <a:r>
                        <a:rPr lang="en-US" sz="800" dirty="0">
                          <a:latin typeface="Arial" pitchFamily="34" charset="0"/>
                          <a:cs typeface="Arial" pitchFamily="34" charset="0"/>
                        </a:rPr>
                        <a:t>1,276</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1,204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1,655</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r"/>
                      <a:r>
                        <a:rPr lang="en-US" sz="800" dirty="0">
                          <a:latin typeface="Arial" pitchFamily="34" charset="0"/>
                          <a:cs typeface="Arial" pitchFamily="34" charset="0"/>
                        </a:rPr>
                        <a:t>1,254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r>
                        <a:rPr lang="en-US" sz="800" dirty="0" err="1">
                          <a:latin typeface="Arial" pitchFamily="34" charset="0"/>
                          <a:cs typeface="Arial" pitchFamily="34" charset="0"/>
                        </a:rPr>
                        <a:t>Tenaga</a:t>
                      </a:r>
                      <a:r>
                        <a:rPr lang="en-US" sz="800" dirty="0">
                          <a:latin typeface="Arial" pitchFamily="34" charset="0"/>
                          <a:cs typeface="Arial" pitchFamily="34" charset="0"/>
                        </a:rPr>
                        <a:t> </a:t>
                      </a:r>
                      <a:r>
                        <a:rPr lang="en-US" sz="800" dirty="0" err="1">
                          <a:latin typeface="Arial" pitchFamily="34" charset="0"/>
                          <a:cs typeface="Arial" pitchFamily="34" charset="0"/>
                        </a:rPr>
                        <a:t>Kerja</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0,310</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0,445</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r"/>
                      <a:r>
                        <a:rPr lang="en-US" sz="800" dirty="0">
                          <a:latin typeface="Arial" pitchFamily="34" charset="0"/>
                          <a:cs typeface="Arial" pitchFamily="34" charset="0"/>
                        </a:rPr>
                        <a:t>0,310</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0,445</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r"/>
                      <a:r>
                        <a:rPr lang="en-US" sz="800" dirty="0">
                          <a:latin typeface="Arial" pitchFamily="34" charset="0"/>
                          <a:cs typeface="Arial" pitchFamily="34" charset="0"/>
                        </a:rPr>
                        <a:t>0,333</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0,355</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a:r>
                        <a:rPr lang="en-US" sz="800" dirty="0">
                          <a:latin typeface="Arial" pitchFamily="34" charset="0"/>
                          <a:cs typeface="Arial" pitchFamily="34" charset="0"/>
                        </a:rPr>
                        <a:t>0,234</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00"/>
                    </a:solidFill>
                  </a:tcPr>
                </a:tc>
                <a:tc>
                  <a:txBody>
                    <a:bodyPr/>
                    <a:lstStyle/>
                    <a:p>
                      <a:pPr algn="r"/>
                      <a:r>
                        <a:rPr lang="en-US" sz="800" dirty="0">
                          <a:latin typeface="Arial" pitchFamily="34" charset="0"/>
                          <a:cs typeface="Arial" pitchFamily="34" charset="0"/>
                        </a:rPr>
                        <a:t>0,348</a:t>
                      </a:r>
                      <a:endParaRPr lang="en-US" sz="800" b="1" dirty="0">
                        <a:solidFill>
                          <a:schemeClr val="bg1"/>
                        </a:solidFill>
                        <a:latin typeface="Arial" pitchFamily="34" charset="0"/>
                        <a:cs typeface="Arial"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r>
                        <a:rPr lang="en-US" sz="800" b="1" dirty="0">
                          <a:solidFill>
                            <a:schemeClr val="bg1"/>
                          </a:solidFill>
                          <a:latin typeface="Arial" pitchFamily="34" charset="0"/>
                          <a:cs typeface="Arial" pitchFamily="34" charset="0"/>
                        </a:rPr>
                        <a:t>Total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2,529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2,477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2,270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2,357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2,445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2,341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2,797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r"/>
                      <a:r>
                        <a:rPr lang="en-US" sz="800" b="1" dirty="0">
                          <a:solidFill>
                            <a:schemeClr val="bg1"/>
                          </a:solidFill>
                          <a:latin typeface="Arial" pitchFamily="34" charset="0"/>
                          <a:cs typeface="Arial" pitchFamily="34" charset="0"/>
                        </a:rPr>
                        <a:t>2,422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0006"/>
                  </a:ext>
                </a:extLst>
              </a:tr>
            </a:tbl>
          </a:graphicData>
        </a:graphic>
      </p:graphicFrame>
      <p:sp>
        <p:nvSpPr>
          <p:cNvPr id="12" name="TextBox 11"/>
          <p:cNvSpPr txBox="1"/>
          <p:nvPr/>
        </p:nvSpPr>
        <p:spPr>
          <a:xfrm>
            <a:off x="7776990" y="3254405"/>
            <a:ext cx="1143000" cy="400110"/>
          </a:xfrm>
          <a:prstGeom prst="rect">
            <a:avLst/>
          </a:prstGeom>
          <a:solidFill>
            <a:srgbClr val="FFFF00"/>
          </a:solidFill>
        </p:spPr>
        <p:txBody>
          <a:bodyPr wrap="square" rtlCol="0">
            <a:spAutoFit/>
          </a:bodyPr>
          <a:lstStyle/>
          <a:p>
            <a:pPr algn="ctr"/>
            <a:r>
              <a:rPr lang="en-US" sz="1000" i="1" dirty="0" err="1">
                <a:latin typeface="Arial" pitchFamily="34" charset="0"/>
                <a:cs typeface="Arial" pitchFamily="34" charset="0"/>
              </a:rPr>
              <a:t>Nilai</a:t>
            </a:r>
            <a:r>
              <a:rPr lang="en-US" sz="1000" i="1" dirty="0">
                <a:latin typeface="Arial" pitchFamily="34" charset="0"/>
                <a:cs typeface="Arial" pitchFamily="34" charset="0"/>
              </a:rPr>
              <a:t> </a:t>
            </a:r>
            <a:r>
              <a:rPr lang="en-US" sz="1000" i="1" dirty="0" err="1">
                <a:latin typeface="Arial" pitchFamily="34" charset="0"/>
                <a:cs typeface="Arial" pitchFamily="34" charset="0"/>
              </a:rPr>
              <a:t>Terkecil</a:t>
            </a:r>
            <a:r>
              <a:rPr lang="en-US" sz="1000" i="1" dirty="0">
                <a:latin typeface="Arial" pitchFamily="34" charset="0"/>
                <a:cs typeface="Arial" pitchFamily="34" charset="0"/>
              </a:rPr>
              <a:t> </a:t>
            </a:r>
            <a:br>
              <a:rPr lang="en-US" sz="1000" i="1" dirty="0">
                <a:latin typeface="Arial" pitchFamily="34" charset="0"/>
                <a:cs typeface="Arial" pitchFamily="34" charset="0"/>
              </a:rPr>
            </a:br>
            <a:r>
              <a:rPr lang="en-US" sz="1000" i="1" dirty="0">
                <a:latin typeface="Arial" pitchFamily="34" charset="0"/>
                <a:cs typeface="Arial" pitchFamily="34" charset="0"/>
              </a:rPr>
              <a:t>Per </a:t>
            </a:r>
            <a:r>
              <a:rPr lang="en-US" sz="1000" i="1" dirty="0" err="1">
                <a:latin typeface="Arial" pitchFamily="34" charset="0"/>
                <a:cs typeface="Arial" pitchFamily="34" charset="0"/>
              </a:rPr>
              <a:t>Faktor</a:t>
            </a:r>
            <a:endParaRPr lang="en-US" sz="1000" i="1" dirty="0">
              <a:latin typeface="Arial" pitchFamily="34" charset="0"/>
              <a:cs typeface="Arial" pitchFamily="34" charset="0"/>
            </a:endParaRPr>
          </a:p>
        </p:txBody>
      </p:sp>
      <p:sp>
        <p:nvSpPr>
          <p:cNvPr id="13" name="TextBox 12"/>
          <p:cNvSpPr txBox="1"/>
          <p:nvPr/>
        </p:nvSpPr>
        <p:spPr>
          <a:xfrm>
            <a:off x="7776990" y="3653657"/>
            <a:ext cx="1143000" cy="400110"/>
          </a:xfrm>
          <a:prstGeom prst="rect">
            <a:avLst/>
          </a:prstGeom>
          <a:solidFill>
            <a:srgbClr val="92D050"/>
          </a:solidFill>
        </p:spPr>
        <p:txBody>
          <a:bodyPr wrap="square" rtlCol="0">
            <a:spAutoFit/>
          </a:bodyPr>
          <a:lstStyle/>
          <a:p>
            <a:pPr algn="ctr"/>
            <a:r>
              <a:rPr lang="en-US" sz="1000" i="1" dirty="0" err="1">
                <a:latin typeface="Arial" pitchFamily="34" charset="0"/>
                <a:cs typeface="Arial" pitchFamily="34" charset="0"/>
              </a:rPr>
              <a:t>Nilai</a:t>
            </a:r>
            <a:r>
              <a:rPr lang="en-US" sz="1000" i="1" dirty="0">
                <a:latin typeface="Arial" pitchFamily="34" charset="0"/>
                <a:cs typeface="Arial" pitchFamily="34" charset="0"/>
              </a:rPr>
              <a:t> </a:t>
            </a:r>
            <a:r>
              <a:rPr lang="en-US" sz="1000" i="1" dirty="0" err="1">
                <a:latin typeface="Arial" pitchFamily="34" charset="0"/>
                <a:cs typeface="Arial" pitchFamily="34" charset="0"/>
              </a:rPr>
              <a:t>Terbesar</a:t>
            </a:r>
            <a:r>
              <a:rPr lang="en-US" sz="1000" i="1" dirty="0">
                <a:latin typeface="Arial" pitchFamily="34" charset="0"/>
                <a:cs typeface="Arial" pitchFamily="34" charset="0"/>
              </a:rPr>
              <a:t> Per </a:t>
            </a:r>
            <a:r>
              <a:rPr lang="en-US" sz="1000" i="1" dirty="0" err="1">
                <a:latin typeface="Arial" pitchFamily="34" charset="0"/>
                <a:cs typeface="Arial" pitchFamily="34" charset="0"/>
              </a:rPr>
              <a:t>Faktor</a:t>
            </a:r>
            <a:endParaRPr lang="en-US" sz="1000" i="1" dirty="0">
              <a:latin typeface="Arial" pitchFamily="34" charset="0"/>
              <a:cs typeface="Arial" pitchFamily="34" charset="0"/>
            </a:endParaRPr>
          </a:p>
        </p:txBody>
      </p:sp>
      <p:sp>
        <p:nvSpPr>
          <p:cNvPr id="14" name="TextBox 13"/>
          <p:cNvSpPr txBox="1"/>
          <p:nvPr/>
        </p:nvSpPr>
        <p:spPr>
          <a:xfrm>
            <a:off x="7696200" y="3008184"/>
            <a:ext cx="1143000" cy="246221"/>
          </a:xfrm>
          <a:prstGeom prst="rect">
            <a:avLst/>
          </a:prstGeom>
          <a:noFill/>
        </p:spPr>
        <p:txBody>
          <a:bodyPr wrap="square" rtlCol="0">
            <a:spAutoFit/>
          </a:bodyPr>
          <a:lstStyle/>
          <a:p>
            <a:r>
              <a:rPr lang="en-US" sz="1000" b="1" i="1" dirty="0" err="1">
                <a:latin typeface="Arial" pitchFamily="34" charset="0"/>
                <a:cs typeface="Arial" pitchFamily="34" charset="0"/>
              </a:rPr>
              <a:t>Keterangan</a:t>
            </a:r>
            <a:r>
              <a:rPr lang="en-US" sz="1000" b="1" i="1" dirty="0">
                <a:latin typeface="Arial" pitchFamily="34" charset="0"/>
                <a:cs typeface="Arial" pitchFamily="34" charset="0"/>
              </a:rPr>
              <a:t>:</a:t>
            </a:r>
          </a:p>
        </p:txBody>
      </p:sp>
    </p:spTree>
    <p:extLst>
      <p:ext uri="{BB962C8B-B14F-4D97-AF65-F5344CB8AC3E}">
        <p14:creationId xmlns:p14="http://schemas.microsoft.com/office/powerpoint/2010/main" val="3541019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marL="0" indent="0" algn="just">
              <a:buNone/>
            </a:pPr>
            <a:r>
              <a:rPr lang="en-US" sz="1800" dirty="0"/>
              <a:t>	</a:t>
            </a:r>
            <a:r>
              <a:rPr lang="en-US" sz="1800" dirty="0" err="1"/>
              <a:t>Dilihat</a:t>
            </a:r>
            <a:r>
              <a:rPr lang="en-US" sz="1800" dirty="0"/>
              <a:t> </a:t>
            </a:r>
            <a:r>
              <a:rPr lang="en-US" sz="1800" dirty="0" err="1"/>
              <a:t>dari</a:t>
            </a:r>
            <a:r>
              <a:rPr lang="en-US" sz="1800" dirty="0"/>
              <a:t> </a:t>
            </a:r>
            <a:r>
              <a:rPr lang="en-US" sz="1800" dirty="0" err="1"/>
              <a:t>faktor</a:t>
            </a:r>
            <a:r>
              <a:rPr lang="en-US" sz="1800" dirty="0"/>
              <a:t> </a:t>
            </a:r>
            <a:r>
              <a:rPr lang="en-US" sz="1800" dirty="0" err="1"/>
              <a:t>utama</a:t>
            </a:r>
            <a:r>
              <a:rPr lang="en-US" sz="1800" dirty="0"/>
              <a:t>, </a:t>
            </a:r>
            <a:r>
              <a:rPr lang="en-US" sz="1800" dirty="0" err="1"/>
              <a:t>skoring</a:t>
            </a:r>
            <a:r>
              <a:rPr lang="en-US" sz="1800" dirty="0"/>
              <a:t> </a:t>
            </a:r>
            <a:r>
              <a:rPr lang="en-US" sz="1800" dirty="0" err="1"/>
              <a:t>terkecil</a:t>
            </a:r>
            <a:r>
              <a:rPr lang="en-US" sz="1800" dirty="0"/>
              <a:t> </a:t>
            </a:r>
            <a:r>
              <a:rPr lang="en-US" sz="1800" dirty="0" err="1"/>
              <a:t>merupakan</a:t>
            </a:r>
            <a:r>
              <a:rPr lang="en-US" sz="1800" dirty="0"/>
              <a:t> </a:t>
            </a:r>
            <a:r>
              <a:rPr lang="en-US" sz="1800" dirty="0" err="1"/>
              <a:t>faktor</a:t>
            </a:r>
            <a:r>
              <a:rPr lang="en-US" sz="1800" dirty="0"/>
              <a:t> </a:t>
            </a:r>
            <a:r>
              <a:rPr lang="en-US" sz="1800" dirty="0" err="1"/>
              <a:t>Lingkungan</a:t>
            </a:r>
            <a:r>
              <a:rPr lang="en-US" sz="1800" dirty="0"/>
              <a:t> </a:t>
            </a:r>
            <a:r>
              <a:rPr lang="en-US" sz="1800" dirty="0" err="1"/>
              <a:t>Pendukung</a:t>
            </a:r>
            <a:r>
              <a:rPr lang="en-US" sz="1800" dirty="0"/>
              <a:t> DLHK Kota Bandung (0,078), </a:t>
            </a:r>
            <a:r>
              <a:rPr lang="en-US" sz="1800" dirty="0" err="1"/>
              <a:t>hal</a:t>
            </a:r>
            <a:r>
              <a:rPr lang="en-US" sz="1800" dirty="0"/>
              <a:t> </a:t>
            </a:r>
            <a:r>
              <a:rPr lang="en-US" sz="1800" dirty="0" err="1"/>
              <a:t>ini</a:t>
            </a:r>
            <a:r>
              <a:rPr lang="en-US" sz="1800" dirty="0"/>
              <a:t> </a:t>
            </a:r>
            <a:r>
              <a:rPr lang="en-US" sz="1800" dirty="0" err="1"/>
              <a:t>dikarenakan</a:t>
            </a:r>
            <a:r>
              <a:rPr lang="en-US" sz="1800" dirty="0"/>
              <a:t> </a:t>
            </a:r>
            <a:r>
              <a:rPr lang="en-US" sz="1800" i="1" dirty="0"/>
              <a:t>Cable Car</a:t>
            </a:r>
            <a:r>
              <a:rPr lang="en-US" sz="1800" dirty="0"/>
              <a:t> </a:t>
            </a:r>
            <a:r>
              <a:rPr lang="en-US" sz="1800" b="1" dirty="0" err="1"/>
              <a:t>belum</a:t>
            </a:r>
            <a:r>
              <a:rPr lang="en-US" sz="1800" b="1" dirty="0"/>
              <a:t> </a:t>
            </a:r>
            <a:r>
              <a:rPr lang="en-US" sz="1800" b="1" dirty="0" err="1"/>
              <a:t>memasuki</a:t>
            </a:r>
            <a:r>
              <a:rPr lang="en-US" sz="1800" b="1" dirty="0"/>
              <a:t> </a:t>
            </a:r>
            <a:r>
              <a:rPr lang="en-US" sz="1800" b="1" dirty="0" err="1"/>
              <a:t>tahap</a:t>
            </a:r>
            <a:r>
              <a:rPr lang="en-US" sz="1800" b="1" dirty="0"/>
              <a:t> AMDAL </a:t>
            </a:r>
            <a:r>
              <a:rPr lang="en-US" sz="1800" dirty="0" err="1"/>
              <a:t>sehingga</a:t>
            </a:r>
            <a:r>
              <a:rPr lang="en-US" sz="1800" dirty="0"/>
              <a:t> DLHK </a:t>
            </a:r>
            <a:r>
              <a:rPr lang="en-US" sz="1800" dirty="0" err="1"/>
              <a:t>belum</a:t>
            </a:r>
            <a:r>
              <a:rPr lang="en-US" sz="1800" dirty="0"/>
              <a:t> </a:t>
            </a:r>
            <a:r>
              <a:rPr lang="en-US" sz="1800" dirty="0" err="1"/>
              <a:t>melakukan</a:t>
            </a:r>
            <a:r>
              <a:rPr lang="en-US" sz="1800" dirty="0"/>
              <a:t> </a:t>
            </a:r>
            <a:r>
              <a:rPr lang="en-US" sz="1800" dirty="0" err="1"/>
              <a:t>konsultasi</a:t>
            </a:r>
            <a:r>
              <a:rPr lang="en-US" sz="1800" dirty="0"/>
              <a:t> </a:t>
            </a:r>
            <a:r>
              <a:rPr lang="en-US" sz="1800" dirty="0" err="1"/>
              <a:t>publik</a:t>
            </a:r>
            <a:r>
              <a:rPr lang="en-US" sz="1800" dirty="0"/>
              <a:t> </a:t>
            </a:r>
            <a:r>
              <a:rPr lang="en-US" sz="1800" dirty="0" err="1"/>
              <a:t>untuk</a:t>
            </a:r>
            <a:r>
              <a:rPr lang="en-US" sz="1800" dirty="0"/>
              <a:t> </a:t>
            </a:r>
            <a:r>
              <a:rPr lang="en-US" sz="1800" dirty="0" err="1"/>
              <a:t>memahami</a:t>
            </a:r>
            <a:r>
              <a:rPr lang="en-US" sz="1800" dirty="0"/>
              <a:t> </a:t>
            </a:r>
            <a:r>
              <a:rPr lang="en-US" sz="1800" dirty="0" err="1"/>
              <a:t>dampak</a:t>
            </a:r>
            <a:r>
              <a:rPr lang="en-US" sz="1800" dirty="0"/>
              <a:t> </a:t>
            </a:r>
            <a:r>
              <a:rPr lang="en-US" sz="1800" dirty="0" err="1"/>
              <a:t>sosial</a:t>
            </a:r>
            <a:r>
              <a:rPr lang="en-US" sz="1800" dirty="0"/>
              <a:t> </a:t>
            </a:r>
            <a:r>
              <a:rPr lang="en-US" sz="1800" dirty="0" err="1"/>
              <a:t>dan</a:t>
            </a:r>
            <a:r>
              <a:rPr lang="en-US" sz="1800" dirty="0"/>
              <a:t> </a:t>
            </a:r>
            <a:r>
              <a:rPr lang="en-US" sz="1800" dirty="0" err="1"/>
              <a:t>ekonomi</a:t>
            </a:r>
            <a:r>
              <a:rPr lang="en-US" sz="1800" dirty="0"/>
              <a:t> </a:t>
            </a:r>
            <a:r>
              <a:rPr lang="en-US" sz="1800" dirty="0" err="1"/>
              <a:t>dari</a:t>
            </a:r>
            <a:r>
              <a:rPr lang="en-US" sz="1800" dirty="0"/>
              <a:t> </a:t>
            </a:r>
            <a:r>
              <a:rPr lang="en-US" sz="1800" dirty="0" err="1"/>
              <a:t>pembangunan</a:t>
            </a:r>
            <a:r>
              <a:rPr lang="en-US" sz="1800" dirty="0"/>
              <a:t> </a:t>
            </a:r>
            <a:r>
              <a:rPr lang="en-US" sz="1800" i="1" dirty="0"/>
              <a:t>Cable Car</a:t>
            </a:r>
            <a:r>
              <a:rPr lang="en-US" sz="1800" dirty="0"/>
              <a:t> </a:t>
            </a:r>
            <a:r>
              <a:rPr lang="en-US" sz="1800" dirty="0" err="1"/>
              <a:t>serta</a:t>
            </a:r>
            <a:r>
              <a:rPr lang="en-US" sz="1800" dirty="0"/>
              <a:t> </a:t>
            </a:r>
            <a:r>
              <a:rPr lang="en-US" sz="1800" dirty="0" err="1"/>
              <a:t>belum</a:t>
            </a:r>
            <a:r>
              <a:rPr lang="en-US" sz="1800" dirty="0"/>
              <a:t> </a:t>
            </a:r>
            <a:r>
              <a:rPr lang="en-US" sz="1800" dirty="0" err="1"/>
              <a:t>dapat</a:t>
            </a:r>
            <a:r>
              <a:rPr lang="en-US" sz="1800" dirty="0"/>
              <a:t> </a:t>
            </a:r>
            <a:r>
              <a:rPr lang="en-US" sz="1800" dirty="0" err="1"/>
              <a:t>mengeluarkan</a:t>
            </a:r>
            <a:r>
              <a:rPr lang="en-US" sz="1800" dirty="0"/>
              <a:t> </a:t>
            </a:r>
            <a:r>
              <a:rPr lang="en-US" sz="1800" dirty="0" err="1"/>
              <a:t>rekomendasi</a:t>
            </a:r>
            <a:r>
              <a:rPr lang="en-US" sz="1800" dirty="0"/>
              <a:t> </a:t>
            </a:r>
            <a:r>
              <a:rPr lang="en-US" sz="1800" dirty="0" err="1"/>
              <a:t>izin</a:t>
            </a:r>
            <a:r>
              <a:rPr lang="en-US" sz="1800" dirty="0"/>
              <a:t> RKL-RPL </a:t>
            </a:r>
            <a:r>
              <a:rPr lang="en-US" sz="1800" dirty="0" err="1"/>
              <a:t>atau</a:t>
            </a:r>
            <a:r>
              <a:rPr lang="en-US" sz="1800" dirty="0"/>
              <a:t> SKKLH. </a:t>
            </a:r>
            <a:r>
              <a:rPr lang="en-US" sz="1800" dirty="0" err="1"/>
              <a:t>Selain</a:t>
            </a:r>
            <a:r>
              <a:rPr lang="en-US" sz="1800" dirty="0"/>
              <a:t> </a:t>
            </a:r>
            <a:r>
              <a:rPr lang="en-US" sz="1800" dirty="0" err="1"/>
              <a:t>itu</a:t>
            </a:r>
            <a:r>
              <a:rPr lang="en-US" sz="1800" dirty="0"/>
              <a:t>, </a:t>
            </a:r>
            <a:r>
              <a:rPr lang="en-US" sz="1800" dirty="0" err="1"/>
              <a:t>tanpa</a:t>
            </a:r>
            <a:r>
              <a:rPr lang="en-US" sz="1800" dirty="0"/>
              <a:t> </a:t>
            </a:r>
            <a:r>
              <a:rPr lang="en-US" sz="1800" dirty="0" err="1"/>
              <a:t>adanya</a:t>
            </a:r>
            <a:r>
              <a:rPr lang="en-US" sz="1800" dirty="0"/>
              <a:t> </a:t>
            </a:r>
            <a:r>
              <a:rPr lang="en-US" sz="1800" dirty="0" err="1"/>
              <a:t>dorongan</a:t>
            </a:r>
            <a:r>
              <a:rPr lang="en-US" sz="1800" dirty="0"/>
              <a:t> </a:t>
            </a:r>
            <a:r>
              <a:rPr lang="en-US" sz="1800" dirty="0" err="1"/>
              <a:t>atau</a:t>
            </a:r>
            <a:r>
              <a:rPr lang="en-US" sz="1800" dirty="0"/>
              <a:t> </a:t>
            </a:r>
            <a:r>
              <a:rPr lang="en-US" sz="1800" dirty="0" err="1"/>
              <a:t>arahan</a:t>
            </a:r>
            <a:r>
              <a:rPr lang="en-US" sz="1800" dirty="0"/>
              <a:t> </a:t>
            </a:r>
            <a:r>
              <a:rPr lang="en-US" sz="1800" dirty="0" err="1"/>
              <a:t>dari</a:t>
            </a:r>
            <a:r>
              <a:rPr lang="en-US" sz="1800" dirty="0"/>
              <a:t> </a:t>
            </a:r>
            <a:r>
              <a:rPr lang="en-US" sz="1800" dirty="0" err="1"/>
              <a:t>Pemerintah</a:t>
            </a:r>
            <a:r>
              <a:rPr lang="en-US" sz="1800" dirty="0"/>
              <a:t> Kota Bandung, DLHK </a:t>
            </a:r>
            <a:r>
              <a:rPr lang="en-US" sz="1800" dirty="0" err="1"/>
              <a:t>tidak</a:t>
            </a:r>
            <a:r>
              <a:rPr lang="en-US" sz="1800" dirty="0"/>
              <a:t> </a:t>
            </a:r>
            <a:r>
              <a:rPr lang="en-US" sz="1800" dirty="0" err="1"/>
              <a:t>dapat</a:t>
            </a:r>
            <a:r>
              <a:rPr lang="en-US" sz="1800" dirty="0"/>
              <a:t> </a:t>
            </a:r>
            <a:r>
              <a:rPr lang="en-US" sz="1800" dirty="0" err="1"/>
              <a:t>mengambil</a:t>
            </a:r>
            <a:r>
              <a:rPr lang="en-US" sz="1800" dirty="0"/>
              <a:t> </a:t>
            </a:r>
            <a:r>
              <a:rPr lang="en-US" sz="1800" dirty="0" err="1"/>
              <a:t>tindakan</a:t>
            </a:r>
            <a:r>
              <a:rPr lang="en-US" sz="1800" dirty="0"/>
              <a:t> </a:t>
            </a:r>
            <a:r>
              <a:rPr lang="en-US" sz="1800" dirty="0" err="1"/>
              <a:t>apapun</a:t>
            </a:r>
            <a:r>
              <a:rPr lang="en-US" sz="1800" dirty="0"/>
              <a:t>.</a:t>
            </a:r>
          </a:p>
          <a:p>
            <a:pPr marL="0" indent="0">
              <a:buNone/>
            </a:pPr>
            <a:endParaRPr lang="en-US" sz="1800" dirty="0"/>
          </a:p>
          <a:p>
            <a:pPr marL="0" indent="0" algn="just">
              <a:buNone/>
            </a:pPr>
            <a:r>
              <a:rPr lang="en-US" sz="1800" dirty="0"/>
              <a:t>	</a:t>
            </a:r>
            <a:r>
              <a:rPr lang="en-US" sz="1800" dirty="0" err="1"/>
              <a:t>Pada</a:t>
            </a:r>
            <a:r>
              <a:rPr lang="en-US" sz="1800" dirty="0"/>
              <a:t> </a:t>
            </a:r>
            <a:r>
              <a:rPr lang="en-US" sz="1800" dirty="0" err="1"/>
              <a:t>sisi</a:t>
            </a:r>
            <a:r>
              <a:rPr lang="en-US" sz="1800" dirty="0"/>
              <a:t> lain, PT ADP </a:t>
            </a:r>
            <a:r>
              <a:rPr lang="en-US" sz="1800" dirty="0" err="1"/>
              <a:t>merupakan</a:t>
            </a:r>
            <a:r>
              <a:rPr lang="en-US" sz="1800" dirty="0"/>
              <a:t> </a:t>
            </a:r>
            <a:r>
              <a:rPr lang="en-US" sz="1800" dirty="0" err="1"/>
              <a:t>lembaga</a:t>
            </a:r>
            <a:r>
              <a:rPr lang="en-US" sz="1800" dirty="0"/>
              <a:t> </a:t>
            </a:r>
            <a:r>
              <a:rPr lang="en-US" sz="1800" dirty="0" err="1"/>
              <a:t>dengan</a:t>
            </a:r>
            <a:r>
              <a:rPr lang="en-US" sz="1800" dirty="0"/>
              <a:t> </a:t>
            </a:r>
            <a:r>
              <a:rPr lang="en-US" sz="1800" dirty="0" err="1"/>
              <a:t>skoring</a:t>
            </a:r>
            <a:r>
              <a:rPr lang="en-US" sz="1800" dirty="0"/>
              <a:t> </a:t>
            </a:r>
            <a:r>
              <a:rPr lang="en-US" sz="1800" dirty="0" err="1"/>
              <a:t>faktor</a:t>
            </a:r>
            <a:r>
              <a:rPr lang="en-US" sz="1800" dirty="0"/>
              <a:t> </a:t>
            </a:r>
            <a:r>
              <a:rPr lang="en-US" sz="1800" dirty="0" err="1"/>
              <a:t>Lingkungan</a:t>
            </a:r>
            <a:r>
              <a:rPr lang="en-US" sz="1800" dirty="0"/>
              <a:t> </a:t>
            </a:r>
            <a:r>
              <a:rPr lang="en-US" sz="1800" dirty="0" err="1"/>
              <a:t>Pendukung</a:t>
            </a:r>
            <a:r>
              <a:rPr lang="en-US" sz="1800" dirty="0"/>
              <a:t> </a:t>
            </a:r>
            <a:r>
              <a:rPr lang="en-US" sz="1800" dirty="0" err="1"/>
              <a:t>terbesar</a:t>
            </a:r>
            <a:r>
              <a:rPr lang="en-US" sz="1800" dirty="0"/>
              <a:t> (0,204), </a:t>
            </a:r>
            <a:r>
              <a:rPr lang="en-US" sz="1800" dirty="0" err="1"/>
              <a:t>hal</a:t>
            </a:r>
            <a:r>
              <a:rPr lang="en-US" sz="1800" dirty="0"/>
              <a:t> </a:t>
            </a:r>
            <a:r>
              <a:rPr lang="en-US" sz="1800" dirty="0" err="1"/>
              <a:t>ini</a:t>
            </a:r>
            <a:r>
              <a:rPr lang="en-US" sz="1800" dirty="0"/>
              <a:t> </a:t>
            </a:r>
            <a:r>
              <a:rPr lang="en-US" sz="1800" dirty="0" err="1"/>
              <a:t>dikarenakan</a:t>
            </a:r>
            <a:r>
              <a:rPr lang="en-US" sz="1800" dirty="0"/>
              <a:t> </a:t>
            </a:r>
            <a:r>
              <a:rPr lang="en-US" sz="1800" dirty="0" err="1"/>
              <a:t>lembaga</a:t>
            </a:r>
            <a:r>
              <a:rPr lang="en-US" sz="1800" dirty="0"/>
              <a:t> </a:t>
            </a:r>
            <a:r>
              <a:rPr lang="en-US" sz="1800" dirty="0" err="1"/>
              <a:t>memandang</a:t>
            </a:r>
            <a:r>
              <a:rPr lang="en-US" sz="1800" dirty="0"/>
              <a:t> </a:t>
            </a:r>
            <a:r>
              <a:rPr lang="en-US" sz="1800" dirty="0" err="1"/>
              <a:t>masyarakat</a:t>
            </a:r>
            <a:r>
              <a:rPr lang="en-US" sz="1800" dirty="0"/>
              <a:t> </a:t>
            </a:r>
            <a:r>
              <a:rPr lang="en-US" sz="1800" dirty="0" err="1"/>
              <a:t>secara</a:t>
            </a:r>
            <a:r>
              <a:rPr lang="en-US" sz="1800" dirty="0"/>
              <a:t> </a:t>
            </a:r>
            <a:r>
              <a:rPr lang="en-US" sz="1800" dirty="0" err="1"/>
              <a:t>umum</a:t>
            </a:r>
            <a:r>
              <a:rPr lang="en-US" sz="1800" dirty="0"/>
              <a:t> </a:t>
            </a:r>
            <a:r>
              <a:rPr lang="en-US" sz="1800" dirty="0" err="1"/>
              <a:t>serta</a:t>
            </a:r>
            <a:r>
              <a:rPr lang="en-US" sz="1800" dirty="0"/>
              <a:t> </a:t>
            </a:r>
            <a:r>
              <a:rPr lang="en-US" sz="1800" dirty="0" err="1"/>
              <a:t>Pemerintah</a:t>
            </a:r>
            <a:r>
              <a:rPr lang="en-US" sz="1800" dirty="0"/>
              <a:t> Kota Bandung </a:t>
            </a:r>
            <a:r>
              <a:rPr lang="en-US" sz="1800" dirty="0" err="1"/>
              <a:t>mendukung</a:t>
            </a:r>
            <a:r>
              <a:rPr lang="en-US" sz="1800" dirty="0"/>
              <a:t> </a:t>
            </a:r>
            <a:r>
              <a:rPr lang="en-US" sz="1800" dirty="0" err="1"/>
              <a:t>pembangunan</a:t>
            </a:r>
            <a:r>
              <a:rPr lang="en-US" sz="1800" dirty="0"/>
              <a:t> </a:t>
            </a:r>
            <a:r>
              <a:rPr lang="en-US" sz="1800" i="1" dirty="0"/>
              <a:t>Cable Car</a:t>
            </a:r>
            <a:r>
              <a:rPr lang="en-US" sz="1800" dirty="0"/>
              <a:t>. Hal </a:t>
            </a:r>
            <a:r>
              <a:rPr lang="en-US" sz="1800" dirty="0" err="1"/>
              <a:t>ini</a:t>
            </a:r>
            <a:r>
              <a:rPr lang="en-US" sz="1800" dirty="0"/>
              <a:t>, </a:t>
            </a:r>
            <a:r>
              <a:rPr lang="en-US" sz="1800" dirty="0" err="1"/>
              <a:t>disertai</a:t>
            </a:r>
            <a:r>
              <a:rPr lang="en-US" sz="1800" dirty="0"/>
              <a:t> </a:t>
            </a:r>
            <a:r>
              <a:rPr lang="en-US" sz="1800" dirty="0" err="1"/>
              <a:t>dengan</a:t>
            </a:r>
            <a:r>
              <a:rPr lang="en-US" sz="1800" dirty="0"/>
              <a:t> </a:t>
            </a:r>
            <a:r>
              <a:rPr lang="en-US" sz="1800" i="1" dirty="0"/>
              <a:t>property development</a:t>
            </a:r>
            <a:r>
              <a:rPr lang="en-US" sz="1800" dirty="0"/>
              <a:t> yang </a:t>
            </a:r>
            <a:r>
              <a:rPr lang="en-US" sz="1800" dirty="0" err="1"/>
              <a:t>dilakukan</a:t>
            </a:r>
            <a:r>
              <a:rPr lang="en-US" sz="1800" dirty="0"/>
              <a:t> di </a:t>
            </a:r>
            <a:r>
              <a:rPr lang="en-US" sz="1800" dirty="0" err="1"/>
              <a:t>sekitar</a:t>
            </a:r>
            <a:r>
              <a:rPr lang="en-US" sz="1800" dirty="0"/>
              <a:t> </a:t>
            </a:r>
            <a:r>
              <a:rPr lang="en-US" sz="1800" dirty="0" err="1"/>
              <a:t>kawasan</a:t>
            </a:r>
            <a:r>
              <a:rPr lang="en-US" sz="1800" dirty="0"/>
              <a:t> Terminal </a:t>
            </a:r>
            <a:r>
              <a:rPr lang="en-US" sz="1800" dirty="0" err="1"/>
              <a:t>Gelap</a:t>
            </a:r>
            <a:r>
              <a:rPr lang="en-US" sz="1800" dirty="0"/>
              <a:t> </a:t>
            </a:r>
            <a:r>
              <a:rPr lang="en-US" sz="1800" dirty="0" err="1"/>
              <a:t>Nyawang</a:t>
            </a:r>
            <a:r>
              <a:rPr lang="en-US" sz="1800" dirty="0"/>
              <a:t> yang </a:t>
            </a:r>
            <a:r>
              <a:rPr lang="en-US" sz="1800" dirty="0" err="1"/>
              <a:t>dipandang</a:t>
            </a:r>
            <a:r>
              <a:rPr lang="en-US" sz="1800" dirty="0"/>
              <a:t> </a:t>
            </a:r>
            <a:r>
              <a:rPr lang="en-US" sz="1800" dirty="0" err="1"/>
              <a:t>meringankan</a:t>
            </a:r>
            <a:r>
              <a:rPr lang="en-US" sz="1800" dirty="0"/>
              <a:t> </a:t>
            </a:r>
            <a:r>
              <a:rPr lang="en-US" sz="1800" dirty="0" err="1"/>
              <a:t>biaya</a:t>
            </a:r>
            <a:r>
              <a:rPr lang="en-US" sz="1800" dirty="0"/>
              <a:t> </a:t>
            </a:r>
            <a:r>
              <a:rPr lang="en-US" sz="1800" dirty="0" err="1"/>
              <a:t>pembangunan</a:t>
            </a:r>
            <a:endParaRPr lang="en-US" sz="1800" dirty="0"/>
          </a:p>
        </p:txBody>
      </p:sp>
      <p:sp>
        <p:nvSpPr>
          <p:cNvPr id="4" name="Parallelogram 3"/>
          <p:cNvSpPr/>
          <p:nvPr/>
        </p:nvSpPr>
        <p:spPr>
          <a:xfrm>
            <a:off x="-457200" y="285750"/>
            <a:ext cx="3505200" cy="60960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latin typeface="Arial" pitchFamily="34" charset="0"/>
                <a:cs typeface="Arial" pitchFamily="34" charset="0"/>
              </a:rPr>
              <a:t>KESIMPULAN</a:t>
            </a:r>
          </a:p>
        </p:txBody>
      </p:sp>
    </p:spTree>
    <p:extLst>
      <p:ext uri="{BB962C8B-B14F-4D97-AF65-F5344CB8AC3E}">
        <p14:creationId xmlns:p14="http://schemas.microsoft.com/office/powerpoint/2010/main" val="3266468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lgn="just">
              <a:buNone/>
            </a:pPr>
            <a:r>
              <a:rPr lang="en-US" sz="1800" dirty="0"/>
              <a:t>	PT. ADP </a:t>
            </a:r>
            <a:r>
              <a:rPr lang="en-US" sz="1800" dirty="0" err="1"/>
              <a:t>merupakan</a:t>
            </a:r>
            <a:r>
              <a:rPr lang="en-US" sz="1800" dirty="0"/>
              <a:t> </a:t>
            </a:r>
            <a:r>
              <a:rPr lang="en-US" sz="1800" dirty="0" err="1"/>
              <a:t>lembaga</a:t>
            </a:r>
            <a:r>
              <a:rPr lang="en-US" sz="1800" dirty="0"/>
              <a:t> </a:t>
            </a:r>
            <a:r>
              <a:rPr lang="en-US" sz="1800" dirty="0" err="1"/>
              <a:t>dengan</a:t>
            </a:r>
            <a:r>
              <a:rPr lang="en-US" sz="1800" dirty="0"/>
              <a:t> </a:t>
            </a:r>
            <a:r>
              <a:rPr lang="en-US" sz="1800" dirty="0" err="1"/>
              <a:t>skoring</a:t>
            </a:r>
            <a:r>
              <a:rPr lang="en-US" sz="1800" dirty="0"/>
              <a:t> Internal </a:t>
            </a:r>
            <a:r>
              <a:rPr lang="en-US" sz="1800" dirty="0" err="1"/>
              <a:t>Organisasi</a:t>
            </a:r>
            <a:r>
              <a:rPr lang="en-US" sz="1800" dirty="0"/>
              <a:t> </a:t>
            </a:r>
            <a:r>
              <a:rPr lang="en-US" sz="1800" dirty="0" err="1"/>
              <a:t>tertinggi</a:t>
            </a:r>
            <a:r>
              <a:rPr lang="en-US" sz="1800" dirty="0"/>
              <a:t> (1,655) </a:t>
            </a:r>
            <a:r>
              <a:rPr lang="en-US" sz="1800" dirty="0" err="1"/>
              <a:t>dan</a:t>
            </a:r>
            <a:r>
              <a:rPr lang="en-US" sz="1800" dirty="0"/>
              <a:t> </a:t>
            </a:r>
            <a:r>
              <a:rPr lang="en-US" sz="1800" dirty="0" err="1"/>
              <a:t>skoring</a:t>
            </a:r>
            <a:r>
              <a:rPr lang="en-US" sz="1800" dirty="0"/>
              <a:t> </a:t>
            </a:r>
            <a:r>
              <a:rPr lang="en-US" sz="1800" dirty="0" err="1"/>
              <a:t>tertinggi</a:t>
            </a:r>
            <a:r>
              <a:rPr lang="en-US" sz="1800" dirty="0"/>
              <a:t> </a:t>
            </a:r>
            <a:r>
              <a:rPr lang="en-US" sz="1800" dirty="0" err="1"/>
              <a:t>secara</a:t>
            </a:r>
            <a:r>
              <a:rPr lang="en-US" sz="1800" dirty="0"/>
              <a:t> </a:t>
            </a:r>
            <a:r>
              <a:rPr lang="en-US" sz="1800" dirty="0" err="1"/>
              <a:t>menyeluruh</a:t>
            </a:r>
            <a:r>
              <a:rPr lang="en-US" sz="1800" dirty="0"/>
              <a:t> (2,797). Hal </a:t>
            </a:r>
            <a:r>
              <a:rPr lang="en-US" sz="1800" dirty="0" err="1"/>
              <a:t>ini</a:t>
            </a:r>
            <a:r>
              <a:rPr lang="en-US" sz="1800" dirty="0"/>
              <a:t> </a:t>
            </a:r>
            <a:r>
              <a:rPr lang="en-US" sz="1800" dirty="0" err="1"/>
              <a:t>dapat</a:t>
            </a:r>
            <a:r>
              <a:rPr lang="en-US" sz="1800" dirty="0"/>
              <a:t> </a:t>
            </a:r>
            <a:r>
              <a:rPr lang="en-US" sz="1800" dirty="0" err="1"/>
              <a:t>dikarenakan</a:t>
            </a:r>
            <a:r>
              <a:rPr lang="en-US" sz="1800" dirty="0"/>
              <a:t>, </a:t>
            </a:r>
            <a:r>
              <a:rPr lang="en-US" sz="1800" dirty="0" err="1"/>
              <a:t>dibandingkan</a:t>
            </a:r>
            <a:r>
              <a:rPr lang="en-US" sz="1800" dirty="0"/>
              <a:t> </a:t>
            </a:r>
            <a:r>
              <a:rPr lang="en-US" sz="1800" dirty="0" err="1"/>
              <a:t>dengan</a:t>
            </a:r>
            <a:r>
              <a:rPr lang="en-US" sz="1800" dirty="0"/>
              <a:t> </a:t>
            </a:r>
            <a:r>
              <a:rPr lang="en-US" sz="1800" dirty="0" err="1"/>
              <a:t>lembaga</a:t>
            </a:r>
            <a:r>
              <a:rPr lang="en-US" sz="1800" dirty="0"/>
              <a:t> </a:t>
            </a:r>
            <a:r>
              <a:rPr lang="en-US" sz="1800" dirty="0" err="1"/>
              <a:t>pemerintah</a:t>
            </a:r>
            <a:r>
              <a:rPr lang="en-US" sz="1800" dirty="0"/>
              <a:t> Kota Bandung </a:t>
            </a:r>
            <a:r>
              <a:rPr lang="en-US" sz="1800" dirty="0" err="1"/>
              <a:t>lainnya</a:t>
            </a:r>
            <a:r>
              <a:rPr lang="en-US" sz="1800" dirty="0"/>
              <a:t>, PT. ADP </a:t>
            </a:r>
            <a:r>
              <a:rPr lang="en-US" sz="1800" dirty="0" err="1"/>
              <a:t>merupakan</a:t>
            </a:r>
            <a:r>
              <a:rPr lang="en-US" sz="1800" dirty="0"/>
              <a:t> </a:t>
            </a:r>
            <a:r>
              <a:rPr lang="en-US" sz="1800" b="1" dirty="0" err="1"/>
              <a:t>satu-satunya</a:t>
            </a:r>
            <a:r>
              <a:rPr lang="en-US" sz="1800" b="1" dirty="0"/>
              <a:t> </a:t>
            </a:r>
            <a:r>
              <a:rPr lang="en-US" sz="1800" b="1" dirty="0" err="1"/>
              <a:t>lembaga</a:t>
            </a:r>
            <a:r>
              <a:rPr lang="en-US" sz="1800" b="1" dirty="0"/>
              <a:t> </a:t>
            </a:r>
            <a:r>
              <a:rPr lang="en-US" sz="1800" b="1" dirty="0" err="1"/>
              <a:t>dengan</a:t>
            </a:r>
            <a:r>
              <a:rPr lang="en-US" sz="1800" b="1" dirty="0"/>
              <a:t> </a:t>
            </a:r>
            <a:r>
              <a:rPr lang="en-US" sz="1800" b="1" dirty="0" err="1"/>
              <a:t>Komitmen</a:t>
            </a:r>
            <a:r>
              <a:rPr lang="en-US" sz="1800" b="1" dirty="0"/>
              <a:t> </a:t>
            </a:r>
            <a:r>
              <a:rPr lang="en-US" sz="1800" b="1" dirty="0" err="1"/>
              <a:t>Pimpinan</a:t>
            </a:r>
            <a:r>
              <a:rPr lang="en-US" sz="1800" b="1" dirty="0"/>
              <a:t> yang </a:t>
            </a:r>
            <a:r>
              <a:rPr lang="en-US" sz="1800" b="1" dirty="0" err="1"/>
              <a:t>tinggi</a:t>
            </a:r>
            <a:r>
              <a:rPr lang="en-US" sz="1800" b="1" dirty="0"/>
              <a:t> </a:t>
            </a:r>
            <a:r>
              <a:rPr lang="en-US" sz="1800" b="1" dirty="0" err="1"/>
              <a:t>terhadap</a:t>
            </a:r>
            <a:r>
              <a:rPr lang="en-US" sz="1800" b="1" dirty="0"/>
              <a:t> </a:t>
            </a:r>
            <a:r>
              <a:rPr lang="en-US" sz="1800" b="1" dirty="0" err="1"/>
              <a:t>pembangunan</a:t>
            </a:r>
            <a:r>
              <a:rPr lang="en-US" sz="1800" b="1" dirty="0"/>
              <a:t> Cable Car.</a:t>
            </a:r>
            <a:r>
              <a:rPr lang="en-US" sz="1800" dirty="0"/>
              <a:t> Hal </a:t>
            </a:r>
            <a:r>
              <a:rPr lang="en-US" sz="1800" dirty="0" err="1"/>
              <a:t>ini</a:t>
            </a:r>
            <a:r>
              <a:rPr lang="en-US" sz="1800" dirty="0"/>
              <a:t> </a:t>
            </a:r>
            <a:r>
              <a:rPr lang="en-US" sz="1800" dirty="0" err="1"/>
              <a:t>penting</a:t>
            </a:r>
            <a:r>
              <a:rPr lang="en-US" sz="1800" dirty="0"/>
              <a:t> </a:t>
            </a:r>
            <a:r>
              <a:rPr lang="en-US" sz="1800" dirty="0" err="1"/>
              <a:t>karena</a:t>
            </a:r>
            <a:r>
              <a:rPr lang="en-US" sz="1800" dirty="0"/>
              <a:t> </a:t>
            </a:r>
            <a:r>
              <a:rPr lang="en-US" sz="1800" dirty="0" err="1"/>
              <a:t>Komitmen</a:t>
            </a:r>
            <a:r>
              <a:rPr lang="en-US" sz="1800" dirty="0"/>
              <a:t> </a:t>
            </a:r>
            <a:r>
              <a:rPr lang="en-US" sz="1800" dirty="0" err="1"/>
              <a:t>Pimpinan</a:t>
            </a:r>
            <a:r>
              <a:rPr lang="en-US" sz="1800" dirty="0"/>
              <a:t> </a:t>
            </a:r>
            <a:r>
              <a:rPr lang="en-US" sz="1800" dirty="0" err="1"/>
              <a:t>merupakan</a:t>
            </a:r>
            <a:r>
              <a:rPr lang="en-US" sz="1800" dirty="0"/>
              <a:t> sub-</a:t>
            </a:r>
            <a:r>
              <a:rPr lang="en-US" sz="1800" dirty="0" err="1"/>
              <a:t>faktor</a:t>
            </a:r>
            <a:r>
              <a:rPr lang="en-US" sz="1800" dirty="0"/>
              <a:t> </a:t>
            </a:r>
            <a:r>
              <a:rPr lang="en-US" sz="1800" dirty="0" err="1"/>
              <a:t>dengan</a:t>
            </a:r>
            <a:r>
              <a:rPr lang="en-US" sz="1800" dirty="0"/>
              <a:t> </a:t>
            </a:r>
            <a:r>
              <a:rPr lang="en-US" sz="1800" dirty="0" err="1"/>
              <a:t>bobot</a:t>
            </a:r>
            <a:r>
              <a:rPr lang="en-US" sz="1800" dirty="0"/>
              <a:t> </a:t>
            </a:r>
            <a:r>
              <a:rPr lang="en-US" sz="1800" dirty="0" err="1"/>
              <a:t>terbesar</a:t>
            </a:r>
            <a:r>
              <a:rPr lang="en-US" sz="1800" dirty="0"/>
              <a:t> (25,13%) </a:t>
            </a:r>
            <a:r>
              <a:rPr lang="en-US" sz="1800" dirty="0" err="1"/>
              <a:t>dalam</a:t>
            </a:r>
            <a:r>
              <a:rPr lang="en-US" sz="1800" dirty="0"/>
              <a:t> </a:t>
            </a:r>
            <a:r>
              <a:rPr lang="en-US" sz="1800" dirty="0" err="1"/>
              <a:t>memengaruhi</a:t>
            </a:r>
            <a:r>
              <a:rPr lang="en-US" sz="1800" dirty="0"/>
              <a:t> </a:t>
            </a:r>
            <a:r>
              <a:rPr lang="en-US" sz="1800" dirty="0" err="1"/>
              <a:t>kapasitas</a:t>
            </a:r>
            <a:r>
              <a:rPr lang="en-US" sz="1800" dirty="0"/>
              <a:t> </a:t>
            </a:r>
            <a:r>
              <a:rPr lang="en-US" sz="1800" dirty="0" err="1"/>
              <a:t>suatu</a:t>
            </a:r>
            <a:r>
              <a:rPr lang="en-US" sz="1800" dirty="0"/>
              <a:t> </a:t>
            </a:r>
            <a:r>
              <a:rPr lang="en-US" sz="1800" dirty="0" err="1"/>
              <a:t>kelembagaan</a:t>
            </a:r>
            <a:r>
              <a:rPr lang="en-US" sz="1800" dirty="0"/>
              <a:t>.</a:t>
            </a:r>
          </a:p>
          <a:p>
            <a:pPr marL="0" indent="0">
              <a:buNone/>
            </a:pPr>
            <a:endParaRPr lang="en-US" sz="1800" dirty="0"/>
          </a:p>
          <a:p>
            <a:pPr marL="0" indent="0" algn="just">
              <a:buNone/>
            </a:pPr>
            <a:r>
              <a:rPr lang="en-US" sz="1800" dirty="0"/>
              <a:t>	</a:t>
            </a:r>
            <a:r>
              <a:rPr lang="en-US" sz="1800" dirty="0" err="1"/>
              <a:t>Meskipun</a:t>
            </a:r>
            <a:r>
              <a:rPr lang="en-US" sz="1800" dirty="0"/>
              <a:t> </a:t>
            </a:r>
            <a:r>
              <a:rPr lang="en-US" sz="1800" dirty="0" err="1"/>
              <a:t>itu</a:t>
            </a:r>
            <a:r>
              <a:rPr lang="en-US" sz="1800" dirty="0"/>
              <a:t>, PT ADP </a:t>
            </a:r>
            <a:r>
              <a:rPr lang="en-US" sz="1800" dirty="0" err="1"/>
              <a:t>merupakan</a:t>
            </a:r>
            <a:r>
              <a:rPr lang="en-US" sz="1800" dirty="0"/>
              <a:t> </a:t>
            </a:r>
            <a:r>
              <a:rPr lang="en-US" sz="1800" dirty="0" err="1"/>
              <a:t>lembaga</a:t>
            </a:r>
            <a:r>
              <a:rPr lang="en-US" sz="1800" dirty="0"/>
              <a:t> </a:t>
            </a:r>
            <a:r>
              <a:rPr lang="en-US" sz="1800" dirty="0" err="1"/>
              <a:t>dengan</a:t>
            </a:r>
            <a:r>
              <a:rPr lang="en-US" sz="1800" dirty="0"/>
              <a:t> </a:t>
            </a:r>
            <a:r>
              <a:rPr lang="en-US" sz="1800" dirty="0" err="1"/>
              <a:t>skoring</a:t>
            </a:r>
            <a:r>
              <a:rPr lang="en-US" sz="1800" dirty="0"/>
              <a:t> </a:t>
            </a:r>
            <a:r>
              <a:rPr lang="en-US" sz="1800" dirty="0" err="1"/>
              <a:t>faktor</a:t>
            </a:r>
            <a:r>
              <a:rPr lang="en-US" sz="1800" dirty="0"/>
              <a:t> </a:t>
            </a:r>
            <a:r>
              <a:rPr lang="en-US" sz="1800" dirty="0" err="1"/>
              <a:t>Tenaga</a:t>
            </a:r>
            <a:r>
              <a:rPr lang="en-US" sz="1800" dirty="0"/>
              <a:t> </a:t>
            </a:r>
            <a:r>
              <a:rPr lang="en-US" sz="1800" dirty="0" err="1"/>
              <a:t>Kerja</a:t>
            </a:r>
            <a:r>
              <a:rPr lang="en-US" sz="1800" dirty="0"/>
              <a:t> </a:t>
            </a:r>
            <a:r>
              <a:rPr lang="en-US" sz="1800" dirty="0" err="1"/>
              <a:t>terendah</a:t>
            </a:r>
            <a:r>
              <a:rPr lang="en-US" sz="1800" dirty="0"/>
              <a:t> pula (0,234). </a:t>
            </a:r>
            <a:r>
              <a:rPr lang="en-US" sz="1800" dirty="0" err="1"/>
              <a:t>Rendahnya</a:t>
            </a:r>
            <a:r>
              <a:rPr lang="en-US" sz="1800" dirty="0"/>
              <a:t> </a:t>
            </a:r>
            <a:r>
              <a:rPr lang="en-US" sz="1800" dirty="0" err="1"/>
              <a:t>faktor</a:t>
            </a:r>
            <a:r>
              <a:rPr lang="en-US" sz="1800" dirty="0"/>
              <a:t> </a:t>
            </a:r>
            <a:r>
              <a:rPr lang="en-US" sz="1800" dirty="0" err="1"/>
              <a:t>tersebut</a:t>
            </a:r>
            <a:r>
              <a:rPr lang="en-US" sz="1800" dirty="0"/>
              <a:t> </a:t>
            </a:r>
            <a:r>
              <a:rPr lang="en-US" sz="1800" dirty="0" err="1"/>
              <a:t>dikarenakan</a:t>
            </a:r>
            <a:r>
              <a:rPr lang="en-US" sz="1800" dirty="0"/>
              <a:t> </a:t>
            </a:r>
            <a:r>
              <a:rPr lang="en-US" sz="1800" dirty="0" err="1"/>
              <a:t>saat</a:t>
            </a:r>
            <a:r>
              <a:rPr lang="en-US" sz="1800" dirty="0"/>
              <a:t> </a:t>
            </a:r>
            <a:r>
              <a:rPr lang="en-US" sz="1800" dirty="0" err="1"/>
              <a:t>ini</a:t>
            </a:r>
            <a:r>
              <a:rPr lang="en-US" sz="1800" dirty="0"/>
              <a:t> PT ADP </a:t>
            </a:r>
            <a:r>
              <a:rPr lang="en-US" sz="1800" b="1" dirty="0" err="1"/>
              <a:t>hanya</a:t>
            </a:r>
            <a:r>
              <a:rPr lang="en-US" sz="1800" b="1" dirty="0"/>
              <a:t> </a:t>
            </a:r>
            <a:r>
              <a:rPr lang="en-US" sz="1800" b="1" dirty="0" err="1"/>
              <a:t>terdiri</a:t>
            </a:r>
            <a:r>
              <a:rPr lang="en-US" sz="1800" b="1" dirty="0"/>
              <a:t> </a:t>
            </a:r>
            <a:r>
              <a:rPr lang="en-US" sz="1800" b="1" dirty="0" err="1"/>
              <a:t>atas</a:t>
            </a:r>
            <a:r>
              <a:rPr lang="en-US" sz="1800" b="1" dirty="0"/>
              <a:t> </a:t>
            </a:r>
            <a:r>
              <a:rPr lang="en-US" sz="1800" b="1" dirty="0" err="1"/>
              <a:t>manajemen</a:t>
            </a:r>
            <a:r>
              <a:rPr lang="en-US" sz="1800" b="1" dirty="0"/>
              <a:t> </a:t>
            </a:r>
            <a:r>
              <a:rPr lang="en-US" sz="1800" b="1" dirty="0" err="1"/>
              <a:t>inti</a:t>
            </a:r>
            <a:r>
              <a:rPr lang="en-US" sz="1800" b="1" dirty="0"/>
              <a:t> </a:t>
            </a:r>
            <a:r>
              <a:rPr lang="en-US" sz="1800" b="1" dirty="0" err="1"/>
              <a:t>saja</a:t>
            </a:r>
            <a:r>
              <a:rPr lang="en-US" sz="1800" dirty="0"/>
              <a:t>, </a:t>
            </a:r>
            <a:r>
              <a:rPr lang="en-US" sz="1800" dirty="0" err="1"/>
              <a:t>selagi</a:t>
            </a:r>
            <a:r>
              <a:rPr lang="en-US" sz="1800" dirty="0"/>
              <a:t> </a:t>
            </a:r>
            <a:r>
              <a:rPr lang="en-US" sz="1800" dirty="0" err="1"/>
              <a:t>kegiatan</a:t>
            </a:r>
            <a:r>
              <a:rPr lang="en-US" sz="1800" dirty="0"/>
              <a:t> </a:t>
            </a:r>
            <a:r>
              <a:rPr lang="en-US" sz="1800" dirty="0" err="1"/>
              <a:t>perekrutan</a:t>
            </a:r>
            <a:r>
              <a:rPr lang="en-US" sz="1800" dirty="0"/>
              <a:t> </a:t>
            </a:r>
            <a:r>
              <a:rPr lang="en-US" sz="1800" dirty="0" err="1"/>
              <a:t>dan</a:t>
            </a:r>
            <a:r>
              <a:rPr lang="en-US" sz="1800" dirty="0"/>
              <a:t> </a:t>
            </a:r>
            <a:r>
              <a:rPr lang="en-US" sz="1800" dirty="0" err="1"/>
              <a:t>pelatihan</a:t>
            </a:r>
            <a:r>
              <a:rPr lang="en-US" sz="1800" dirty="0"/>
              <a:t> </a:t>
            </a:r>
            <a:r>
              <a:rPr lang="en-US" sz="1800" dirty="0" err="1"/>
              <a:t>hanya</a:t>
            </a:r>
            <a:r>
              <a:rPr lang="en-US" sz="1800" dirty="0"/>
              <a:t> </a:t>
            </a:r>
            <a:r>
              <a:rPr lang="en-US" sz="1800" dirty="0" err="1"/>
              <a:t>dilakukan</a:t>
            </a:r>
            <a:r>
              <a:rPr lang="en-US" sz="1800" dirty="0"/>
              <a:t> </a:t>
            </a:r>
            <a:r>
              <a:rPr lang="en-US" sz="1800" dirty="0" err="1"/>
              <a:t>ketika</a:t>
            </a:r>
            <a:r>
              <a:rPr lang="en-US" sz="1800" dirty="0"/>
              <a:t> Cable Car </a:t>
            </a:r>
            <a:r>
              <a:rPr lang="en-US" sz="1800" dirty="0" err="1"/>
              <a:t>akan</a:t>
            </a:r>
            <a:r>
              <a:rPr lang="en-US" sz="1800" dirty="0"/>
              <a:t> </a:t>
            </a:r>
            <a:r>
              <a:rPr lang="en-US" sz="1800" dirty="0" err="1"/>
              <a:t>memasuki</a:t>
            </a:r>
            <a:r>
              <a:rPr lang="en-US" sz="1800" dirty="0"/>
              <a:t> </a:t>
            </a:r>
            <a:r>
              <a:rPr lang="en-US" sz="1800" dirty="0" err="1"/>
              <a:t>tahap</a:t>
            </a:r>
            <a:r>
              <a:rPr lang="en-US" sz="1800" dirty="0"/>
              <a:t> </a:t>
            </a:r>
            <a:r>
              <a:rPr lang="en-US" sz="1800" dirty="0" err="1"/>
              <a:t>implementasi</a:t>
            </a:r>
            <a:r>
              <a:rPr lang="en-US" sz="1800" dirty="0"/>
              <a:t>.</a:t>
            </a:r>
          </a:p>
        </p:txBody>
      </p:sp>
      <p:sp>
        <p:nvSpPr>
          <p:cNvPr id="4" name="Parallelogram 3"/>
          <p:cNvSpPr/>
          <p:nvPr/>
        </p:nvSpPr>
        <p:spPr>
          <a:xfrm>
            <a:off x="-457200" y="285750"/>
            <a:ext cx="3505200" cy="609600"/>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dirty="0">
                <a:latin typeface="Arial" pitchFamily="34" charset="0"/>
                <a:cs typeface="Arial" pitchFamily="34" charset="0"/>
              </a:rPr>
              <a:t>KESIMPULAN</a:t>
            </a:r>
          </a:p>
        </p:txBody>
      </p:sp>
    </p:spTree>
    <p:extLst>
      <p:ext uri="{BB962C8B-B14F-4D97-AF65-F5344CB8AC3E}">
        <p14:creationId xmlns:p14="http://schemas.microsoft.com/office/powerpoint/2010/main" val="1941285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endParaRPr lang="en-US" dirty="0"/>
          </a:p>
          <a:p>
            <a:pPr marL="0" indent="0">
              <a:buNone/>
            </a:pPr>
            <a:r>
              <a:rPr lang="en-US" dirty="0" err="1"/>
              <a:t>Inovasi</a:t>
            </a:r>
            <a:r>
              <a:rPr lang="en-US" dirty="0"/>
              <a:t> </a:t>
            </a:r>
            <a:r>
              <a:rPr lang="en-US" dirty="0" err="1"/>
              <a:t>dalam</a:t>
            </a:r>
            <a:r>
              <a:rPr lang="en-US" dirty="0"/>
              <a:t> </a:t>
            </a:r>
            <a:r>
              <a:rPr lang="en-US" dirty="0" err="1"/>
              <a:t>Pengelolaan</a:t>
            </a:r>
            <a:r>
              <a:rPr lang="en-US" dirty="0"/>
              <a:t> </a:t>
            </a:r>
            <a:r>
              <a:rPr lang="en-US" dirty="0" err="1"/>
              <a:t>Infrastruktur</a:t>
            </a:r>
            <a:endParaRPr lang="en-US" dirty="0"/>
          </a:p>
          <a:p>
            <a:endParaRPr lang="en-US" dirty="0"/>
          </a:p>
          <a:p>
            <a:pPr marL="0" indent="0">
              <a:buNone/>
            </a:pPr>
            <a:r>
              <a:rPr lang="en-US" dirty="0" err="1"/>
              <a:t>Contoh</a:t>
            </a:r>
            <a:r>
              <a:rPr lang="en-US" dirty="0"/>
              <a:t>: </a:t>
            </a:r>
            <a:r>
              <a:rPr lang="en-US" dirty="0" err="1"/>
              <a:t>aplikasi</a:t>
            </a:r>
            <a:r>
              <a:rPr lang="en-US" dirty="0"/>
              <a:t> </a:t>
            </a:r>
            <a:r>
              <a:rPr lang="en-US" dirty="0" err="1"/>
              <a:t>IoT</a:t>
            </a:r>
            <a:r>
              <a:rPr lang="en-US" dirty="0"/>
              <a:t> </a:t>
            </a:r>
            <a:r>
              <a:rPr lang="en-US" dirty="0" err="1"/>
              <a:t>dalam</a:t>
            </a:r>
            <a:r>
              <a:rPr lang="en-US" dirty="0"/>
              <a:t> </a:t>
            </a:r>
            <a:r>
              <a:rPr lang="en-US" dirty="0" err="1"/>
              <a:t>pengelolaan</a:t>
            </a:r>
            <a:r>
              <a:rPr lang="en-US" dirty="0"/>
              <a:t> </a:t>
            </a:r>
            <a:r>
              <a:rPr lang="en-US" dirty="0" err="1"/>
              <a:t>lalu</a:t>
            </a:r>
            <a:r>
              <a:rPr lang="en-US" dirty="0"/>
              <a:t> </a:t>
            </a:r>
            <a:r>
              <a:rPr lang="en-US" dirty="0" err="1"/>
              <a:t>lintas</a:t>
            </a:r>
            <a:r>
              <a:rPr lang="en-US" dirty="0"/>
              <a:t> masa </a:t>
            </a:r>
            <a:r>
              <a:rPr lang="en-US" dirty="0" err="1"/>
              <a:t>depan</a:t>
            </a:r>
            <a:r>
              <a:rPr lang="en-US" dirty="0"/>
              <a:t> </a:t>
            </a:r>
            <a:r>
              <a:rPr lang="en-US" dirty="0" err="1"/>
              <a:t>dengan</a:t>
            </a:r>
            <a:r>
              <a:rPr lang="en-US" dirty="0"/>
              <a:t> auto car system</a:t>
            </a:r>
          </a:p>
        </p:txBody>
      </p:sp>
    </p:spTree>
    <p:extLst>
      <p:ext uri="{BB962C8B-B14F-4D97-AF65-F5344CB8AC3E}">
        <p14:creationId xmlns:p14="http://schemas.microsoft.com/office/powerpoint/2010/main" val="1921776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2688" y="666750"/>
            <a:ext cx="7772400" cy="857250"/>
          </a:xfrm>
        </p:spPr>
        <p:txBody>
          <a:bodyPr>
            <a:normAutofit/>
          </a:bodyPr>
          <a:lstStyle/>
          <a:p>
            <a:r>
              <a:rPr lang="en-US" sz="2800" dirty="0">
                <a:latin typeface="Times New Roman"/>
                <a:cs typeface="Times New Roman"/>
              </a:rPr>
              <a:t>NEW PUBLIC MANAGEMENT</a:t>
            </a:r>
          </a:p>
        </p:txBody>
      </p:sp>
      <p:sp>
        <p:nvSpPr>
          <p:cNvPr id="3" name="Content Placeholder 2"/>
          <p:cNvSpPr>
            <a:spLocks noGrp="1"/>
          </p:cNvSpPr>
          <p:nvPr>
            <p:ph idx="1"/>
          </p:nvPr>
        </p:nvSpPr>
        <p:spPr>
          <a:xfrm>
            <a:off x="914400" y="1885950"/>
            <a:ext cx="7772400" cy="3429000"/>
          </a:xfrm>
        </p:spPr>
        <p:txBody>
          <a:bodyPr/>
          <a:lstStyle/>
          <a:p>
            <a:pPr marL="0" indent="0">
              <a:buNone/>
            </a:pPr>
            <a:r>
              <a:rPr lang="en-US" dirty="0">
                <a:latin typeface="Times New Roman"/>
                <a:cs typeface="Times New Roman"/>
              </a:rPr>
              <a:t>A</a:t>
            </a:r>
            <a:r>
              <a:rPr lang="en-US">
                <a:latin typeface="Times New Roman"/>
                <a:cs typeface="Times New Roman"/>
              </a:rPr>
              <a:t>n </a:t>
            </a:r>
            <a:r>
              <a:rPr lang="en-US" dirty="0">
                <a:latin typeface="Times New Roman"/>
                <a:cs typeface="Times New Roman"/>
              </a:rPr>
              <a:t>approach in public administration that  employs knowledge and experiences acquired in business   management and other disciplines to improve efficiency, effectiveness, and general performance of public services in modern bureaucracies.’’ </a:t>
            </a:r>
            <a:endParaRPr lang="en-US" dirty="0">
              <a:effectLst/>
              <a:latin typeface="Times New Roman"/>
              <a:cs typeface="Times New Roman"/>
            </a:endParaRPr>
          </a:p>
        </p:txBody>
      </p:sp>
    </p:spTree>
    <p:extLst>
      <p:ext uri="{BB962C8B-B14F-4D97-AF65-F5344CB8AC3E}">
        <p14:creationId xmlns:p14="http://schemas.microsoft.com/office/powerpoint/2010/main" val="53689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Seven doctrinal components of NPM (Hood)</a:t>
            </a:r>
          </a:p>
        </p:txBody>
      </p:sp>
      <p:sp>
        <p:nvSpPr>
          <p:cNvPr id="3" name="Content Placeholder 2"/>
          <p:cNvSpPr>
            <a:spLocks noGrp="1"/>
          </p:cNvSpPr>
          <p:nvPr>
            <p:ph idx="1"/>
          </p:nvPr>
        </p:nvSpPr>
        <p:spPr>
          <a:xfrm>
            <a:off x="762000" y="1200150"/>
            <a:ext cx="7543800" cy="3791467"/>
          </a:xfrm>
        </p:spPr>
        <p:txBody>
          <a:bodyPr>
            <a:normAutofit fontScale="92500"/>
          </a:bodyPr>
          <a:lstStyle/>
          <a:p>
            <a:pPr marL="385763" indent="-385763">
              <a:buFont typeface="+mj-lt"/>
              <a:buAutoNum type="arabicPeriod"/>
            </a:pPr>
            <a:r>
              <a:rPr lang="en-US" dirty="0"/>
              <a:t>‘Hands on’’ professional management in the public sector.</a:t>
            </a:r>
          </a:p>
          <a:p>
            <a:pPr marL="385763" indent="-385763">
              <a:buFont typeface="+mj-lt"/>
              <a:buAutoNum type="arabicPeriod"/>
            </a:pPr>
            <a:r>
              <a:rPr lang="en-US" dirty="0"/>
              <a:t>Explicit standards &amp; measurement of performance: defined as PIs (Performance Indicators).</a:t>
            </a:r>
          </a:p>
          <a:p>
            <a:pPr marL="385763" indent="-385763">
              <a:buFont typeface="+mj-lt"/>
              <a:buAutoNum type="arabicPeriod"/>
            </a:pPr>
            <a:r>
              <a:rPr lang="en-US" dirty="0"/>
              <a:t>The greater emphasis on output control.</a:t>
            </a:r>
          </a:p>
          <a:p>
            <a:pPr marL="385763" indent="-385763">
              <a:buFont typeface="+mj-lt"/>
              <a:buAutoNum type="arabicPeriod"/>
            </a:pPr>
            <a:r>
              <a:rPr lang="en-US" dirty="0"/>
              <a:t>Shifting to the disaggregation of unit</a:t>
            </a:r>
          </a:p>
          <a:p>
            <a:pPr marL="385763" indent="-385763">
              <a:buFont typeface="+mj-lt"/>
              <a:buAutoNum type="arabicPeriod"/>
            </a:pPr>
            <a:r>
              <a:rPr lang="en-US" dirty="0"/>
              <a:t>Shifting to a greater competition.</a:t>
            </a:r>
          </a:p>
          <a:p>
            <a:pPr marL="385763" indent="-385763">
              <a:buFont typeface="+mj-lt"/>
              <a:buAutoNum type="arabicPeriod"/>
            </a:pPr>
            <a:r>
              <a:rPr lang="en-US" dirty="0"/>
              <a:t>Stressing on private sector styles of man- </a:t>
            </a:r>
            <a:r>
              <a:rPr lang="en-US" dirty="0" err="1"/>
              <a:t>agement</a:t>
            </a:r>
            <a:r>
              <a:rPr lang="en-US" dirty="0"/>
              <a:t> practice.</a:t>
            </a:r>
          </a:p>
          <a:p>
            <a:pPr marL="385763" indent="-385763">
              <a:buFont typeface="+mj-lt"/>
              <a:buAutoNum type="arabicPeriod"/>
            </a:pPr>
            <a:r>
              <a:rPr lang="en-US" dirty="0"/>
              <a:t>Stressing on greater discipline and parsimony in resource use. </a:t>
            </a:r>
          </a:p>
          <a:p>
            <a:endParaRPr lang="en-US" dirty="0"/>
          </a:p>
        </p:txBody>
      </p:sp>
    </p:spTree>
    <p:extLst>
      <p:ext uri="{BB962C8B-B14F-4D97-AF65-F5344CB8AC3E}">
        <p14:creationId xmlns:p14="http://schemas.microsoft.com/office/powerpoint/2010/main" val="602108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281" y="1437624"/>
            <a:ext cx="4643438" cy="3157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1873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Architecture of a Connected Car Solution with Dealer Integration</a:t>
            </a:r>
            <a:endParaRPr lang="en-US" dirty="0"/>
          </a:p>
        </p:txBody>
      </p:sp>
      <p:sp>
        <p:nvSpPr>
          <p:cNvPr id="3" name="Footer Placeholder 2"/>
          <p:cNvSpPr>
            <a:spLocks noGrp="1"/>
          </p:cNvSpPr>
          <p:nvPr>
            <p:ph type="ftr" sz="quarter" idx="11"/>
          </p:nvPr>
        </p:nvSpPr>
        <p:spPr/>
        <p:txBody>
          <a:bodyPr/>
          <a:lstStyle/>
          <a:p>
            <a:r>
              <a:rPr lang="en-GB">
                <a:solidFill>
                  <a:srgbClr val="808080"/>
                </a:solidFill>
              </a:rPr>
              <a:t>Presentation title</a:t>
            </a:r>
            <a:endParaRPr lang="en-GB" dirty="0">
              <a:solidFill>
                <a:srgbClr val="808080"/>
              </a:solidFill>
            </a:endParaRPr>
          </a:p>
        </p:txBody>
      </p:sp>
      <p:pic>
        <p:nvPicPr>
          <p:cNvPr id="4" name="Picture 3"/>
          <p:cNvPicPr>
            <a:picLocks noChangeAspect="1"/>
          </p:cNvPicPr>
          <p:nvPr/>
        </p:nvPicPr>
        <p:blipFill>
          <a:blip r:embed="rId2"/>
          <a:stretch>
            <a:fillRect/>
          </a:stretch>
        </p:blipFill>
        <p:spPr>
          <a:xfrm>
            <a:off x="1708875" y="1281175"/>
            <a:ext cx="5726251" cy="2581151"/>
          </a:xfrm>
          <a:prstGeom prst="rect">
            <a:avLst/>
          </a:prstGeom>
        </p:spPr>
      </p:pic>
    </p:spTree>
    <p:extLst>
      <p:ext uri="{BB962C8B-B14F-4D97-AF65-F5344CB8AC3E}">
        <p14:creationId xmlns:p14="http://schemas.microsoft.com/office/powerpoint/2010/main" val="1458420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43000" y="1428974"/>
            <a:ext cx="6858000" cy="3270785"/>
          </a:xfrm>
          <a:prstGeom prst="rect">
            <a:avLst/>
          </a:prstGeom>
        </p:spPr>
      </p:pic>
      <p:sp>
        <p:nvSpPr>
          <p:cNvPr id="4" name="Rectangle 3"/>
          <p:cNvSpPr/>
          <p:nvPr/>
        </p:nvSpPr>
        <p:spPr>
          <a:xfrm>
            <a:off x="1418286" y="456650"/>
            <a:ext cx="6090097" cy="646331"/>
          </a:xfrm>
          <a:prstGeom prst="rect">
            <a:avLst/>
          </a:prstGeom>
        </p:spPr>
        <p:txBody>
          <a:bodyPr wrap="square">
            <a:spAutoFit/>
          </a:bodyPr>
          <a:lstStyle/>
          <a:p>
            <a:r>
              <a:rPr lang="en-US" dirty="0">
                <a:latin typeface="AGaramondPro-Regular"/>
              </a:rPr>
              <a:t>“Autonomous driving” will be completely impossible without the ability of vehicles to exchange information with one another.</a:t>
            </a:r>
            <a:endParaRPr lang="en-US" dirty="0"/>
          </a:p>
        </p:txBody>
      </p:sp>
    </p:spTree>
    <p:extLst>
      <p:ext uri="{BB962C8B-B14F-4D97-AF65-F5344CB8AC3E}">
        <p14:creationId xmlns:p14="http://schemas.microsoft.com/office/powerpoint/2010/main" val="1520963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05979"/>
            <a:ext cx="5636117" cy="634368"/>
          </a:xfrm>
        </p:spPr>
        <p:txBody>
          <a:bodyPr>
            <a:normAutofit fontScale="90000"/>
          </a:bodyPr>
          <a:lstStyle/>
          <a:p>
            <a:r>
              <a:rPr lang="en-US" b="1" dirty="0"/>
              <a:t>C2C (Car-to-Car)</a:t>
            </a:r>
          </a:p>
        </p:txBody>
      </p:sp>
      <p:sp>
        <p:nvSpPr>
          <p:cNvPr id="3" name="Footer Placeholder 2"/>
          <p:cNvSpPr>
            <a:spLocks noGrp="1"/>
          </p:cNvSpPr>
          <p:nvPr>
            <p:ph type="ftr" sz="quarter" idx="12"/>
          </p:nvPr>
        </p:nvSpPr>
        <p:spPr/>
        <p:txBody>
          <a:bodyPr/>
          <a:lstStyle/>
          <a:p>
            <a:r>
              <a:rPr lang="en-GB">
                <a:solidFill>
                  <a:srgbClr val="808080"/>
                </a:solidFill>
              </a:rPr>
              <a:t>Presentation title</a:t>
            </a:r>
            <a:endParaRPr lang="en-GB" dirty="0">
              <a:solidFill>
                <a:srgbClr val="808080"/>
              </a:solidFill>
            </a:endParaRPr>
          </a:p>
        </p:txBody>
      </p:sp>
      <p:pic>
        <p:nvPicPr>
          <p:cNvPr id="4" name="Picture 3"/>
          <p:cNvPicPr>
            <a:picLocks noChangeAspect="1"/>
          </p:cNvPicPr>
          <p:nvPr/>
        </p:nvPicPr>
        <p:blipFill>
          <a:blip r:embed="rId2"/>
          <a:stretch>
            <a:fillRect/>
          </a:stretch>
        </p:blipFill>
        <p:spPr>
          <a:xfrm>
            <a:off x="2313905" y="1149414"/>
            <a:ext cx="4257540" cy="3781302"/>
          </a:xfrm>
          <a:prstGeom prst="rect">
            <a:avLst/>
          </a:prstGeom>
        </p:spPr>
      </p:pic>
    </p:spTree>
    <p:extLst>
      <p:ext uri="{BB962C8B-B14F-4D97-AF65-F5344CB8AC3E}">
        <p14:creationId xmlns:p14="http://schemas.microsoft.com/office/powerpoint/2010/main" val="1338568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772531"/>
            <a:ext cx="5894412" cy="529568"/>
          </a:xfrm>
        </p:spPr>
        <p:txBody>
          <a:bodyPr>
            <a:normAutofit/>
          </a:bodyPr>
          <a:lstStyle/>
          <a:p>
            <a:r>
              <a:rPr lang="en-US" sz="2400" dirty="0" err="1"/>
              <a:t>Definisi</a:t>
            </a:r>
            <a:r>
              <a:rPr lang="en-US" sz="2400" dirty="0"/>
              <a:t> </a:t>
            </a:r>
            <a:r>
              <a:rPr lang="en-US" sz="2400" dirty="0" err="1"/>
              <a:t>Kelembagaan</a:t>
            </a:r>
            <a:r>
              <a:rPr lang="en-US" sz="2400" dirty="0"/>
              <a:t> (2)</a:t>
            </a:r>
          </a:p>
        </p:txBody>
      </p:sp>
      <p:sp>
        <p:nvSpPr>
          <p:cNvPr id="4" name="Content Placeholder 2"/>
          <p:cNvSpPr>
            <a:spLocks noGrp="1"/>
          </p:cNvSpPr>
          <p:nvPr>
            <p:ph idx="1"/>
          </p:nvPr>
        </p:nvSpPr>
        <p:spPr>
          <a:xfrm>
            <a:off x="1160585" y="1581150"/>
            <a:ext cx="5703570" cy="2667000"/>
          </a:xfrm>
        </p:spPr>
        <p:txBody>
          <a:bodyPr>
            <a:noAutofit/>
          </a:bodyPr>
          <a:lstStyle/>
          <a:p>
            <a:pPr marL="342900" indent="-342900" algn="just"/>
            <a:r>
              <a:rPr lang="en-US" sz="1800" dirty="0"/>
              <a:t>Institutions are broadly defined as </a:t>
            </a:r>
            <a:r>
              <a:rPr lang="en-US" sz="1800" b="1" dirty="0">
                <a:solidFill>
                  <a:schemeClr val="accent1">
                    <a:lumMod val="50000"/>
                  </a:schemeClr>
                </a:solidFill>
              </a:rPr>
              <a:t>systems of rules, either formal or informal (soft or hard)</a:t>
            </a:r>
            <a:r>
              <a:rPr lang="en-US" sz="1800" dirty="0">
                <a:solidFill>
                  <a:schemeClr val="accent1">
                    <a:lumMod val="50000"/>
                  </a:schemeClr>
                </a:solidFill>
              </a:rPr>
              <a:t>,</a:t>
            </a:r>
            <a:r>
              <a:rPr lang="en-US" sz="1800" dirty="0"/>
              <a:t> and those rules define the boundaries and interaction within/across institutions.</a:t>
            </a:r>
          </a:p>
          <a:p>
            <a:pPr marL="0" indent="0" algn="just">
              <a:buNone/>
            </a:pPr>
            <a:endParaRPr lang="en-US" sz="675" dirty="0"/>
          </a:p>
          <a:p>
            <a:pPr marL="342900" indent="-342900" algn="just"/>
            <a:r>
              <a:rPr lang="en-US" sz="1800" b="1" dirty="0">
                <a:solidFill>
                  <a:schemeClr val="accent1">
                    <a:lumMod val="50000"/>
                  </a:schemeClr>
                </a:solidFill>
              </a:rPr>
              <a:t>Institutions are also likely to be organizations</a:t>
            </a:r>
            <a:r>
              <a:rPr lang="en-US" sz="1800" dirty="0"/>
              <a:t>; the physical embodiment of an institution, that is, people who carry out a particular set of activities. </a:t>
            </a:r>
          </a:p>
          <a:p>
            <a:pPr marL="0" indent="0" algn="just">
              <a:buNone/>
            </a:pPr>
            <a:endParaRPr lang="en-US" sz="675" dirty="0"/>
          </a:p>
          <a:p>
            <a:pPr marL="342900" indent="-342900" algn="just"/>
            <a:endParaRPr lang="en-US" sz="1800" dirty="0"/>
          </a:p>
        </p:txBody>
      </p:sp>
    </p:spTree>
    <p:extLst>
      <p:ext uri="{BB962C8B-B14F-4D97-AF65-F5344CB8AC3E}">
        <p14:creationId xmlns:p14="http://schemas.microsoft.com/office/powerpoint/2010/main" val="581292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609600" y="1085850"/>
            <a:ext cx="8077200" cy="3429000"/>
          </a:xfrm>
        </p:spPr>
        <p:txBody>
          <a:bodyPr/>
          <a:lstStyle/>
          <a:p>
            <a:pPr marL="0" indent="0">
              <a:buNone/>
            </a:pPr>
            <a:endParaRPr lang="en-US" dirty="0"/>
          </a:p>
          <a:p>
            <a:pPr marL="0" indent="0">
              <a:buNone/>
            </a:pPr>
            <a:endParaRPr lang="en-US" dirty="0"/>
          </a:p>
          <a:p>
            <a:pPr marL="0" indent="0" algn="ctr">
              <a:buNone/>
            </a:pPr>
            <a:r>
              <a:rPr lang="en-US" sz="2800" dirty="0" err="1"/>
              <a:t>Terimakasih</a:t>
            </a:r>
            <a:endParaRPr lang="en-US" sz="2800" dirty="0"/>
          </a:p>
        </p:txBody>
      </p:sp>
    </p:spTree>
    <p:extLst>
      <p:ext uri="{BB962C8B-B14F-4D97-AF65-F5344CB8AC3E}">
        <p14:creationId xmlns:p14="http://schemas.microsoft.com/office/powerpoint/2010/main" val="1344025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733550"/>
            <a:ext cx="5715000" cy="3108722"/>
          </a:xfrm>
        </p:spPr>
        <p:txBody>
          <a:bodyPr/>
          <a:lstStyle/>
          <a:p>
            <a:pPr marL="342900" indent="-342900" algn="just"/>
            <a:r>
              <a:rPr lang="en-GB" sz="1800" dirty="0">
                <a:solidFill>
                  <a:prstClr val="black"/>
                </a:solidFill>
              </a:rPr>
              <a:t>The term ‘institution' is also used to refer to many different types of entities including organizations as well as the </a:t>
            </a:r>
            <a:r>
              <a:rPr lang="en-GB" sz="1800" b="1" dirty="0">
                <a:solidFill>
                  <a:srgbClr val="4F81BD">
                    <a:lumMod val="50000"/>
                  </a:srgbClr>
                </a:solidFill>
              </a:rPr>
              <a:t>rules, norms, and strategies used to structure patterns of interaction within and across organizations. </a:t>
            </a:r>
          </a:p>
          <a:p>
            <a:pPr marL="342900" indent="-342900" algn="just"/>
            <a:endParaRPr lang="en-GB" sz="1800" b="1" dirty="0">
              <a:solidFill>
                <a:srgbClr val="4F81BD">
                  <a:lumMod val="50000"/>
                </a:srgbClr>
              </a:solidFill>
            </a:endParaRPr>
          </a:p>
          <a:p>
            <a:pPr marL="342900" indent="-342900" algn="just"/>
            <a:r>
              <a:rPr lang="en-GB" sz="1800" i="1" dirty="0">
                <a:solidFill>
                  <a:prstClr val="black"/>
                </a:solidFill>
              </a:rPr>
              <a:t>“While the buildings in which organized entities are located are quite visible, institutions themselves are usually invisible.” </a:t>
            </a:r>
            <a:r>
              <a:rPr lang="en-GB" sz="1800" dirty="0">
                <a:solidFill>
                  <a:prstClr val="black"/>
                </a:solidFill>
              </a:rPr>
              <a:t>(</a:t>
            </a:r>
            <a:r>
              <a:rPr lang="en-GB" sz="1800" dirty="0" err="1">
                <a:solidFill>
                  <a:prstClr val="black"/>
                </a:solidFill>
              </a:rPr>
              <a:t>Ostrom</a:t>
            </a:r>
            <a:r>
              <a:rPr lang="en-GB" sz="1800" dirty="0">
                <a:solidFill>
                  <a:prstClr val="black"/>
                </a:solidFill>
              </a:rPr>
              <a:t>, 1990, p.822-823)</a:t>
            </a:r>
            <a:endParaRPr lang="en-US" sz="1800" dirty="0">
              <a:solidFill>
                <a:prstClr val="black"/>
              </a:solidFill>
            </a:endParaRPr>
          </a:p>
          <a:p>
            <a:endParaRPr lang="en-US" dirty="0"/>
          </a:p>
        </p:txBody>
      </p:sp>
      <p:sp>
        <p:nvSpPr>
          <p:cNvPr id="4" name="Title 2"/>
          <p:cNvSpPr>
            <a:spLocks noGrp="1"/>
          </p:cNvSpPr>
          <p:nvPr>
            <p:ph type="title"/>
          </p:nvPr>
        </p:nvSpPr>
        <p:spPr>
          <a:xfrm>
            <a:off x="914400" y="628651"/>
            <a:ext cx="6172200" cy="857250"/>
          </a:xfrm>
        </p:spPr>
        <p:txBody>
          <a:bodyPr>
            <a:normAutofit/>
          </a:bodyPr>
          <a:lstStyle/>
          <a:p>
            <a:r>
              <a:rPr lang="en-US" sz="2400" dirty="0" err="1"/>
              <a:t>Definisi</a:t>
            </a:r>
            <a:r>
              <a:rPr lang="en-US" sz="2400" dirty="0"/>
              <a:t> </a:t>
            </a:r>
            <a:r>
              <a:rPr lang="en-US" sz="2400" dirty="0" err="1"/>
              <a:t>Kelembagaan</a:t>
            </a:r>
            <a:r>
              <a:rPr lang="en-US" sz="2400" dirty="0"/>
              <a:t> (3)</a:t>
            </a:r>
          </a:p>
        </p:txBody>
      </p:sp>
    </p:spTree>
    <p:extLst>
      <p:ext uri="{BB962C8B-B14F-4D97-AF65-F5344CB8AC3E}">
        <p14:creationId xmlns:p14="http://schemas.microsoft.com/office/powerpoint/2010/main" val="88341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12545" y="438150"/>
            <a:ext cx="6366510" cy="583574"/>
          </a:xfrm>
        </p:spPr>
        <p:txBody>
          <a:bodyPr>
            <a:noAutofit/>
          </a:bodyPr>
          <a:lstStyle/>
          <a:p>
            <a:pPr algn="ctr"/>
            <a:r>
              <a:rPr lang="en-US" sz="2400" dirty="0"/>
              <a:t>What makes Institutions?</a:t>
            </a:r>
          </a:p>
        </p:txBody>
      </p:sp>
      <p:graphicFrame>
        <p:nvGraphicFramePr>
          <p:cNvPr id="2" name="Diagram 1"/>
          <p:cNvGraphicFramePr/>
          <p:nvPr>
            <p:extLst>
              <p:ext uri="{D42A27DB-BD31-4B8C-83A1-F6EECF244321}">
                <p14:modId xmlns:p14="http://schemas.microsoft.com/office/powerpoint/2010/main" val="945646901"/>
              </p:ext>
            </p:extLst>
          </p:nvPr>
        </p:nvGraphicFramePr>
        <p:xfrm>
          <a:off x="1600200" y="1123950"/>
          <a:ext cx="5791200" cy="3790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407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438150"/>
            <a:ext cx="5715000" cy="583574"/>
          </a:xfrm>
        </p:spPr>
        <p:txBody>
          <a:bodyPr>
            <a:normAutofit/>
          </a:bodyPr>
          <a:lstStyle/>
          <a:p>
            <a:r>
              <a:rPr lang="en-US" sz="2400" dirty="0"/>
              <a:t>Defining Governance (1)</a:t>
            </a:r>
          </a:p>
        </p:txBody>
      </p:sp>
      <p:sp>
        <p:nvSpPr>
          <p:cNvPr id="4" name="Content Placeholder 2"/>
          <p:cNvSpPr>
            <a:spLocks noGrp="1"/>
          </p:cNvSpPr>
          <p:nvPr>
            <p:ph type="body" sz="quarter" idx="4294967295"/>
          </p:nvPr>
        </p:nvSpPr>
        <p:spPr>
          <a:xfrm>
            <a:off x="928634" y="1169377"/>
            <a:ext cx="6767565" cy="3486150"/>
          </a:xfrm>
        </p:spPr>
        <p:txBody>
          <a:bodyPr>
            <a:noAutofit/>
          </a:bodyPr>
          <a:lstStyle/>
          <a:p>
            <a:pPr marL="342900" indent="-342900"/>
            <a:r>
              <a:rPr lang="en-US" sz="1800" dirty="0"/>
              <a:t>Governance is a process that brings together actors from the public and the private sphere to steer(parts of) societies by a variety of mechanisms that include institutions, but also partnerships, networks, belief systems, etc. (</a:t>
            </a:r>
            <a:r>
              <a:rPr lang="en-US" sz="1800" dirty="0" err="1"/>
              <a:t>Biermann</a:t>
            </a:r>
            <a:r>
              <a:rPr lang="en-US" sz="1800" dirty="0"/>
              <a:t> </a:t>
            </a:r>
            <a:r>
              <a:rPr lang="en-US" sz="1800" i="1" dirty="0"/>
              <a:t>et al.</a:t>
            </a:r>
            <a:r>
              <a:rPr lang="en-US" sz="1800" dirty="0"/>
              <a:t>, 2009)</a:t>
            </a:r>
          </a:p>
          <a:p>
            <a:pPr marL="342900" indent="-342900"/>
            <a:r>
              <a:rPr lang="en-US" sz="1800" dirty="0"/>
              <a:t>Institutions is a part and parcel of the concept of Governance</a:t>
            </a:r>
          </a:p>
          <a:p>
            <a:pPr marL="342900" indent="-342900"/>
            <a:r>
              <a:rPr lang="en-US" sz="1800" dirty="0"/>
              <a:t>6 dimensions of Governance: Accountability, Transparency, Productive relationships, Advocacy, Clarity of Purpose, Responsiveness</a:t>
            </a:r>
            <a:endParaRPr lang="en-US" sz="1800" i="1" dirty="0"/>
          </a:p>
          <a:p>
            <a:pPr marL="0" indent="0">
              <a:buNone/>
            </a:pPr>
            <a:r>
              <a:rPr lang="en-US" sz="1800" i="1" dirty="0"/>
              <a:t>Discussion: How are we faring on these dimensions in our present system of urban transport governance today?</a:t>
            </a:r>
          </a:p>
          <a:p>
            <a:pPr marL="0" indent="0">
              <a:buNone/>
            </a:pPr>
            <a:endParaRPr lang="en-US" sz="2100" dirty="0"/>
          </a:p>
          <a:p>
            <a:pPr marL="0" indent="0" algn="just">
              <a:buNone/>
            </a:pPr>
            <a:endParaRPr lang="en-US" sz="2100" dirty="0"/>
          </a:p>
        </p:txBody>
      </p:sp>
    </p:spTree>
    <p:extLst>
      <p:ext uri="{BB962C8B-B14F-4D97-AF65-F5344CB8AC3E}">
        <p14:creationId xmlns:p14="http://schemas.microsoft.com/office/powerpoint/2010/main" val="1614239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998136" y="1733550"/>
            <a:ext cx="6088464" cy="2870597"/>
          </a:xfrm>
        </p:spPr>
        <p:txBody>
          <a:bodyPr>
            <a:normAutofit/>
          </a:bodyPr>
          <a:lstStyle/>
          <a:p>
            <a:r>
              <a:rPr lang="en-GB" sz="2100" dirty="0"/>
              <a:t>Create a policy and vision, framework to ensure cities adopt a sustainable path of growth</a:t>
            </a:r>
          </a:p>
          <a:p>
            <a:r>
              <a:rPr lang="en-GB" sz="2100" dirty="0"/>
              <a:t>Provide funds for the cities to implement this vision by physical infrastructure and capacity creation, maintenance and constant improvement</a:t>
            </a:r>
          </a:p>
          <a:p>
            <a:endParaRPr lang="en-US" sz="2100" dirty="0"/>
          </a:p>
        </p:txBody>
      </p:sp>
      <p:sp>
        <p:nvSpPr>
          <p:cNvPr id="5" name="Title 2"/>
          <p:cNvSpPr>
            <a:spLocks noGrp="1"/>
          </p:cNvSpPr>
          <p:nvPr>
            <p:ph type="title"/>
          </p:nvPr>
        </p:nvSpPr>
        <p:spPr>
          <a:xfrm>
            <a:off x="990600" y="742950"/>
            <a:ext cx="6000750" cy="765572"/>
          </a:xfrm>
        </p:spPr>
        <p:txBody>
          <a:bodyPr>
            <a:normAutofit/>
          </a:bodyPr>
          <a:lstStyle/>
          <a:p>
            <a:r>
              <a:rPr lang="en-US" sz="2400" dirty="0"/>
              <a:t>Defining Governance (2)</a:t>
            </a:r>
          </a:p>
        </p:txBody>
      </p:sp>
    </p:spTree>
    <p:extLst>
      <p:ext uri="{BB962C8B-B14F-4D97-AF65-F5344CB8AC3E}">
        <p14:creationId xmlns:p14="http://schemas.microsoft.com/office/powerpoint/2010/main" val="1366296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39520" y="1504950"/>
            <a:ext cx="6756680" cy="2308324"/>
          </a:xfrm>
          <a:prstGeom prst="rect">
            <a:avLst/>
          </a:prstGeom>
        </p:spPr>
        <p:txBody>
          <a:bodyPr wrap="square">
            <a:spAutoFit/>
          </a:bodyPr>
          <a:lstStyle/>
          <a:p>
            <a:pPr marL="342900" indent="-342900">
              <a:buFont typeface="Arial" panose="020B0604020202020204" pitchFamily="34" charset="0"/>
              <a:buChar char="•"/>
            </a:pPr>
            <a:r>
              <a:rPr lang="en-GB" sz="2400" dirty="0"/>
              <a:t>Regulate the sector to ensure discipline, order, efficiency, travel safety, good health and environment, public spaces and liveability</a:t>
            </a:r>
          </a:p>
          <a:p>
            <a:pPr marL="342900" indent="-342900">
              <a:buFont typeface="Arial" panose="020B0604020202020204" pitchFamily="34" charset="0"/>
              <a:buChar char="•"/>
            </a:pPr>
            <a:r>
              <a:rPr lang="en-GB" sz="2400" dirty="0"/>
              <a:t>Plan for public transport and other ‘clean, green and high quality’ mobility services and facilities</a:t>
            </a:r>
          </a:p>
          <a:p>
            <a:pPr marL="342900" indent="-342900">
              <a:buFont typeface="Arial" panose="020B0604020202020204" pitchFamily="34" charset="0"/>
              <a:buChar char="•"/>
            </a:pPr>
            <a:r>
              <a:rPr lang="en-GB" sz="2400" dirty="0"/>
              <a:t>Set fares, standards, quality norms, etc.</a:t>
            </a:r>
          </a:p>
        </p:txBody>
      </p:sp>
      <p:sp>
        <p:nvSpPr>
          <p:cNvPr id="4" name="Title 2"/>
          <p:cNvSpPr>
            <a:spLocks noGrp="1"/>
          </p:cNvSpPr>
          <p:nvPr>
            <p:ph type="title"/>
          </p:nvPr>
        </p:nvSpPr>
        <p:spPr>
          <a:xfrm>
            <a:off x="914400" y="514350"/>
            <a:ext cx="7772400" cy="857250"/>
          </a:xfrm>
        </p:spPr>
        <p:txBody>
          <a:bodyPr>
            <a:normAutofit/>
          </a:bodyPr>
          <a:lstStyle/>
          <a:p>
            <a:r>
              <a:rPr lang="en-US" sz="2400" dirty="0"/>
              <a:t>Defining Governance (3)</a:t>
            </a:r>
          </a:p>
        </p:txBody>
      </p:sp>
    </p:spTree>
    <p:extLst>
      <p:ext uri="{BB962C8B-B14F-4D97-AF65-F5344CB8AC3E}">
        <p14:creationId xmlns:p14="http://schemas.microsoft.com/office/powerpoint/2010/main" val="307461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1501"/>
            <a:ext cx="7772400" cy="857250"/>
          </a:xfrm>
        </p:spPr>
        <p:txBody>
          <a:bodyPr>
            <a:normAutofit/>
          </a:bodyPr>
          <a:lstStyle/>
          <a:p>
            <a:r>
              <a:rPr lang="en-US" sz="2400" dirty="0" err="1"/>
              <a:t>Tipologi</a:t>
            </a:r>
            <a:r>
              <a:rPr lang="en-US" sz="2400" dirty="0"/>
              <a:t> </a:t>
            </a:r>
            <a:r>
              <a:rPr lang="en-US" sz="2400" dirty="0" err="1"/>
              <a:t>Kelembagaan</a:t>
            </a:r>
            <a:endParaRPr lang="en-US" sz="2400" dirty="0"/>
          </a:p>
        </p:txBody>
      </p:sp>
      <p:sp>
        <p:nvSpPr>
          <p:cNvPr id="3" name="Content Placeholder 2"/>
          <p:cNvSpPr>
            <a:spLocks noGrp="1"/>
          </p:cNvSpPr>
          <p:nvPr>
            <p:ph idx="1"/>
          </p:nvPr>
        </p:nvSpPr>
        <p:spPr>
          <a:xfrm>
            <a:off x="914400" y="1581150"/>
            <a:ext cx="6705600" cy="3165872"/>
          </a:xfrm>
        </p:spPr>
        <p:txBody>
          <a:bodyPr>
            <a:normAutofit/>
          </a:bodyPr>
          <a:lstStyle/>
          <a:p>
            <a:r>
              <a:rPr lang="en-US" sz="2100" dirty="0"/>
              <a:t>Williamson (2000), an institutional economist, provides a typology as a framework for analyzing institutions and the ways in which they may impact decisions and behavior, both positively and negatively (</a:t>
            </a:r>
            <a:r>
              <a:rPr lang="en-US" sz="2100" dirty="0" err="1"/>
              <a:t>Stough</a:t>
            </a:r>
            <a:r>
              <a:rPr lang="en-US" sz="2100" dirty="0"/>
              <a:t>, 2004). Williamson views institutions as taking one of four forms: informal, formal, governance, and resource allocation/employment related. </a:t>
            </a:r>
          </a:p>
        </p:txBody>
      </p:sp>
    </p:spTree>
    <p:extLst>
      <p:ext uri="{BB962C8B-B14F-4D97-AF65-F5344CB8AC3E}">
        <p14:creationId xmlns:p14="http://schemas.microsoft.com/office/powerpoint/2010/main" val="663775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454</TotalTime>
  <Words>2676</Words>
  <Application>Microsoft Office PowerPoint</Application>
  <PresentationFormat>On-screen Show (16:9)</PresentationFormat>
  <Paragraphs>744</Paragraphs>
  <Slides>30</Slides>
  <Notes>6</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AGaramondPro-Regular</vt:lpstr>
      <vt:lpstr>Arial</vt:lpstr>
      <vt:lpstr>Calibri</vt:lpstr>
      <vt:lpstr>Franklin Gothic Book</vt:lpstr>
      <vt:lpstr>Perpetua</vt:lpstr>
      <vt:lpstr>Times New Roman</vt:lpstr>
      <vt:lpstr>Wingdings</vt:lpstr>
      <vt:lpstr>Wingdings 2</vt:lpstr>
      <vt:lpstr>Equity</vt:lpstr>
      <vt:lpstr>PowerPoint Presentation</vt:lpstr>
      <vt:lpstr>Definisi Kelembagaan (1)</vt:lpstr>
      <vt:lpstr>Definisi Kelembagaan (2)</vt:lpstr>
      <vt:lpstr>Definisi Kelembagaan (3)</vt:lpstr>
      <vt:lpstr>What makes Institutions?</vt:lpstr>
      <vt:lpstr>Defining Governance (1)</vt:lpstr>
      <vt:lpstr>Defining Governance (2)</vt:lpstr>
      <vt:lpstr>Defining Governance (3)</vt:lpstr>
      <vt:lpstr>Tipologi Kelembagaan</vt:lpstr>
      <vt:lpstr>PowerPoint Presentation</vt:lpstr>
      <vt:lpstr>Q-methodology result: four actor’s perception systems (PS)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PUBLIC MANAGEMENT</vt:lpstr>
      <vt:lpstr>Seven doctrinal components of NPM (Hood)</vt:lpstr>
      <vt:lpstr>PowerPoint Presentation</vt:lpstr>
      <vt:lpstr>Architecture of a Connected Car Solution with Dealer Integration</vt:lpstr>
      <vt:lpstr>PowerPoint Presentation</vt:lpstr>
      <vt:lpstr>C2C (Car-to-Car)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SOEHOED</cp:lastModifiedBy>
  <cp:revision>44</cp:revision>
  <dcterms:created xsi:type="dcterms:W3CDTF">2020-03-11T02:02:14Z</dcterms:created>
  <dcterms:modified xsi:type="dcterms:W3CDTF">2020-03-13T01:39:31Z</dcterms:modified>
</cp:coreProperties>
</file>