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99" r:id="rId3"/>
  </p:sldMasterIdLst>
  <p:notesMasterIdLst>
    <p:notesMasterId r:id="rId8"/>
  </p:notesMasterIdLst>
  <p:sldIdLst>
    <p:sldId id="258" r:id="rId4"/>
    <p:sldId id="291" r:id="rId5"/>
    <p:sldId id="292" r:id="rId6"/>
    <p:sldId id="279" r:id="rId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D49EF66-D60B-498E-9CCC-A69DFFC6A4B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2B40000-C129-4390-ADEA-0EFBC6E06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4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8500" y="820738"/>
            <a:ext cx="5465763" cy="4098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1FE656F-DB61-4E45-9DEA-7C2523560C32}" type="slidenum">
              <a:rPr lang="en-US">
                <a:solidFill>
                  <a:prstClr val="black"/>
                </a:solidFill>
                <a:latin typeface="Arial" charset="0"/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2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9" y="2130447"/>
            <a:ext cx="77724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5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BF1-270C-480D-B892-85AD5D15FB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2CFC2-2D12-4392-B5B4-2122FE259E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1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5" y="274658"/>
            <a:ext cx="2057399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5" y="274658"/>
            <a:ext cx="6019799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7133-8641-4C40-B60A-465BF98299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32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1" y="3786190"/>
            <a:ext cx="9144000" cy="3071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31" tIns="45625" rIns="91231" bIns="45625" rtlCol="0" anchor="ctr"/>
          <a:lstStyle/>
          <a:p>
            <a:pPr algn="ctr"/>
            <a:endParaRPr lang="id-ID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" y="3675071"/>
            <a:ext cx="9144000" cy="141287"/>
          </a:xfrm>
          <a:prstGeom prst="rect">
            <a:avLst/>
          </a:prstGeom>
          <a:solidFill>
            <a:schemeClr val="bg1"/>
          </a:solidFill>
          <a:ln w="50800" cap="rnd" cmpd="thickThin" algn="ctr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31" tIns="45625" rIns="91231" bIns="45625" anchor="ctr"/>
          <a:lstStyle/>
          <a:p>
            <a:pPr algn="ctr">
              <a:defRPr/>
            </a:pPr>
            <a:endParaRPr lang="id-ID" sz="1800" b="1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9144000" cy="3702050"/>
          </a:xfrm>
          <a:prstGeom prst="rect">
            <a:avLst/>
          </a:prstGeom>
          <a:solidFill>
            <a:srgbClr val="FFFFC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31" tIns="45625" rIns="91231" bIns="45625" anchor="ctr"/>
          <a:lstStyle/>
          <a:p>
            <a:pPr algn="ctr">
              <a:defRPr/>
            </a:pPr>
            <a:endParaRPr lang="id-ID" sz="1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14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3675063"/>
            <a:ext cx="9144000" cy="385762"/>
          </a:xfrm>
          <a:prstGeom prst="rect">
            <a:avLst/>
          </a:prstGeom>
          <a:solidFill>
            <a:schemeClr val="accent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 dirty="0">
              <a:solidFill>
                <a:srgbClr val="438086"/>
              </a:solidFill>
            </a:endParaRPr>
          </a:p>
        </p:txBody>
      </p:sp>
      <p:sp>
        <p:nvSpPr>
          <p:cNvPr id="21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3"/>
          <a:stretch/>
        </p:blipFill>
        <p:spPr>
          <a:xfrm>
            <a:off x="-38980" y="136476"/>
            <a:ext cx="2834530" cy="3607584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0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14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11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52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7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952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638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10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88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6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713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67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6A10-294E-46A0-9CA6-90E07D7A35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01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8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38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2000" y="6286520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707C-DBD2-4056-9BD7-D7972DFBF00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95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6520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28B0F-27E2-4C33-9BB4-FB7B1D81292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63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6520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E22D0-2788-4AD1-941B-B2330283043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812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AF3209-14B8-4CC5-8B31-56B3817D44BE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D293-CA98-4BB0-8114-7CAB10BD9B76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0703362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 userDrawn="1"/>
        </p:nvSpPr>
        <p:spPr>
          <a:xfrm flipH="1">
            <a:off x="8459789" y="6381750"/>
            <a:ext cx="649287" cy="431800"/>
          </a:xfrm>
          <a:prstGeom prst="homePlat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1F5F7-8AAA-4504-9430-C82A81C41E0D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6CC19-3552-41D6-907E-2B140E6C4A5F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4068989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1A7B60-7410-452B-A1F0-9F715D641871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2CC01-2B57-4694-A536-50D41AF6CBF1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873543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EED0A6-DD65-481F-B64F-3AE77C750328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2BFF1-C3EF-4CA8-B4BC-E043CE894771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8700631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E60F88-E7AF-490C-AC61-BD99A1EFD65F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CC560-64D0-4AEA-B1B9-682EA37B6056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853089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010A3F-E541-4C1F-8D19-C8995EEC3D08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AF3F3-44D7-46D6-ABBE-7398EA20B5C8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01855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22" y="4406922"/>
            <a:ext cx="7772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22" y="2906713"/>
            <a:ext cx="77724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57FE-7ECA-4117-A87C-544328176F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18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ED3675-2C27-45B3-B151-0657CBE6D1E4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C7962-7133-4080-81D2-AB7BE9C79E3E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4033880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F26C3A-4FD8-472B-A2D8-EACC17D073BB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37261-55E8-4711-96CE-9F9EACB42966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5582867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DB0C2B-1FFD-44E8-9F29-9658D0CBD355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58373-C33E-4877-A1EF-177FC57FCD03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3495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F04C37-B2BE-4634-A326-6764B02534BB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856AE-F4A1-4EF7-AFBD-86F073056111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26900258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BE6413-254C-4646-9D6D-51E4C9904953}" type="datetime1">
              <a:rPr lang="id-ID"/>
              <a:pPr>
                <a:defRPr/>
              </a:pPr>
              <a:t>20/03/2017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22EE-6250-4548-83F2-55DC3CFF5542}" type="slidenum">
              <a:rPr lang="id-ID" altLang="en-US"/>
              <a:pPr/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8943923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786188"/>
            <a:ext cx="9144000" cy="30718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31" tIns="45625" rIns="91231" bIns="456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675067"/>
            <a:ext cx="9144000" cy="141287"/>
          </a:xfrm>
          <a:prstGeom prst="rect">
            <a:avLst/>
          </a:prstGeom>
          <a:solidFill>
            <a:schemeClr val="bg1"/>
          </a:solidFill>
          <a:ln w="50800" cap="rnd" cmpd="thickThin" algn="ctr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31" tIns="45625" rIns="91231" bIns="456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FFFFC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231" tIns="45625" rIns="91231" bIns="456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75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1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A9E0-F496-4C2B-862D-2E956E3EF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5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3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75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25E8-E453-492F-B6ED-06E86AA3A49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33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B1B7-6435-446E-9216-175136839E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2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1FA9-5FE6-4C08-B2D8-77B755C4AC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6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6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ACA9-236F-400F-8BA9-1ADC79071F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7FA5-D975-43EB-999D-9E174A1FB7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5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5" y="274638"/>
            <a:ext cx="82296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600206"/>
            <a:ext cx="82296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48E4A-F9D9-4D2A-A7EB-0FE37103FA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7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92D05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FFFFFF"/>
              </a:solidFill>
            </a:endParaRPr>
          </a:p>
        </p:txBody>
      </p:sp>
      <p:sp>
        <p:nvSpPr>
          <p:cNvPr id="2063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64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438086"/>
              </a:solidFill>
              <a:latin typeface="Tahoma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d-ID" b="1">
              <a:solidFill>
                <a:srgbClr val="438086"/>
              </a:solidFill>
              <a:latin typeface="Tahoma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83"/>
          <a:stretch/>
        </p:blipFill>
        <p:spPr>
          <a:xfrm>
            <a:off x="0" y="0"/>
            <a:ext cx="1656184" cy="2107872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2" name="Slide Number Placeholder 1"/>
          <p:cNvSpPr txBox="1">
            <a:spLocks/>
          </p:cNvSpPr>
          <p:nvPr userDrawn="1"/>
        </p:nvSpPr>
        <p:spPr bwMode="auto">
          <a:xfrm>
            <a:off x="7848600" y="6627813"/>
            <a:ext cx="1295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id-ID" sz="900" dirty="0">
                <a:solidFill>
                  <a:srgbClr val="1F497D"/>
                </a:solidFill>
                <a:cs typeface="Times New Roman" panose="02020603050405020304" pitchFamily="18" charset="0"/>
              </a:rPr>
              <a:t>Slide - </a:t>
            </a:r>
            <a:fld id="{DF2A33E0-26AB-4ACA-91CB-94A6D8F12C84}" type="slidenum">
              <a:rPr lang="id-ID" sz="900">
                <a:solidFill>
                  <a:srgbClr val="1F497D"/>
                </a:solidFill>
                <a:cs typeface="Times New Roman" panose="02020603050405020304" pitchFamily="18" charset="0"/>
              </a:rPr>
              <a:pPr algn="r" eaLnBrk="1" hangingPunct="1"/>
              <a:t>‹#›</a:t>
            </a:fld>
            <a:endParaRPr lang="id-ID" sz="900" dirty="0">
              <a:solidFill>
                <a:srgbClr val="1F497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2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D2D2E45-71FE-40FA-92D2-1B1A56501ED4}" type="datetime1">
              <a:rPr lang="id-ID">
                <a:latin typeface="Arial" pitchFamily="34" charset="0"/>
                <a:cs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20/03/2017</a:t>
            </a:fld>
            <a:endParaRPr lang="id-ID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C46A6BB-94F1-40F1-9BA3-9073CDD3F22A}" type="slidenum">
              <a:rPr lang="en-US" altLang="en-US">
                <a:latin typeface="Arial" pitchFamily="34" charset="0"/>
                <a:cs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77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588" y="-12491"/>
            <a:ext cx="9169179" cy="688298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 rot="6618830">
            <a:off x="4458316" y="-908849"/>
            <a:ext cx="5592041" cy="5031397"/>
            <a:chOff x="4755531" y="-1689083"/>
            <a:chExt cx="6012497" cy="3684305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133912">
              <a:off x="6494645" y="-90769"/>
              <a:ext cx="4273383" cy="2085991"/>
            </a:xfrm>
            <a:prstGeom prst="rect">
              <a:avLst/>
            </a:prstGeom>
            <a:effectLst>
              <a:glow rad="12700">
                <a:srgbClr val="0070C0">
                  <a:alpha val="7000"/>
                </a:srgbClr>
              </a:glow>
              <a:reflection blurRad="495300" stA="0" endPos="36000" dist="431800" dir="5400000" sy="-100000" algn="bl" rotWithShape="0"/>
              <a:softEdge rad="0"/>
            </a:effectLst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1308">
              <a:off x="4755531" y="-1689083"/>
              <a:ext cx="4273383" cy="2085991"/>
            </a:xfrm>
            <a:prstGeom prst="rect">
              <a:avLst/>
            </a:prstGeom>
            <a:effectLst>
              <a:glow rad="12700">
                <a:srgbClr val="0070C0">
                  <a:alpha val="7000"/>
                </a:srgbClr>
              </a:glow>
              <a:reflection blurRad="495300" stA="0" endPos="36000" dist="431800" dir="5400000" sy="-100000" algn="bl" rotWithShape="0"/>
              <a:softEdge rad="0"/>
            </a:effectLst>
          </p:spPr>
        </p:pic>
      </p:grpSp>
      <p:sp>
        <p:nvSpPr>
          <p:cNvPr id="22" name="Rounded Rectangle 21"/>
          <p:cNvSpPr/>
          <p:nvPr/>
        </p:nvSpPr>
        <p:spPr>
          <a:xfrm>
            <a:off x="43829" y="379692"/>
            <a:ext cx="9132544" cy="1916831"/>
          </a:xfrm>
          <a:prstGeom prst="roundRect">
            <a:avLst>
              <a:gd name="adj" fmla="val 2381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505200"/>
            <a:ext cx="9144000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31" tIns="45625" rIns="91231" bIns="45625" rtlCol="0" anchor="ctr"/>
          <a:lstStyle/>
          <a:p>
            <a:pPr algn="ctr"/>
            <a:r>
              <a:rPr lang="id-ID" b="1" dirty="0">
                <a:solidFill>
                  <a:prstClr val="black"/>
                </a:solidFill>
                <a:latin typeface="Trebuchet MS" pitchFamily="34" charset="0"/>
              </a:rPr>
              <a:t>                                                                                               </a:t>
            </a:r>
            <a:r>
              <a:rPr lang="id-ID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Disampaikan O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id-ID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1" y="525528"/>
            <a:ext cx="8763000" cy="223224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72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20" descr="Gedung-sate.jpg"/>
          <p:cNvPicPr>
            <a:picLocks noChangeAspect="1"/>
          </p:cNvPicPr>
          <p:nvPr/>
        </p:nvPicPr>
        <p:blipFill>
          <a:blip r:embed="rId5" cstate="print"/>
          <a:srcRect l="17513" t="8889" b="35556"/>
          <a:stretch>
            <a:fillRect/>
          </a:stretch>
        </p:blipFill>
        <p:spPr>
          <a:xfrm>
            <a:off x="360863" y="2373785"/>
            <a:ext cx="2714612" cy="3345912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00" y="8254"/>
            <a:ext cx="3746593" cy="1828846"/>
          </a:xfrm>
          <a:prstGeom prst="rect">
            <a:avLst/>
          </a:prstGeom>
          <a:effectLst>
            <a:glow rad="12700">
              <a:srgbClr val="0070C0">
                <a:alpha val="7000"/>
              </a:srgbClr>
            </a:glow>
            <a:reflection blurRad="495300" stA="0" endPos="36000" dist="431800" dir="5400000" sy="-100000" algn="bl" rotWithShape="0"/>
            <a:softEdge rad="0"/>
          </a:effectLst>
        </p:spPr>
      </p:pic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99393" y="705174"/>
            <a:ext cx="8588658" cy="144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9679" tIns="44849" rIns="89679" bIns="44849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b="1" dirty="0" smtClean="0">
                <a:solidFill>
                  <a:srgbClr val="3C8D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PENJELASAN TEKNIS</a:t>
            </a:r>
            <a:endParaRPr lang="sv-SE" sz="2000" b="1" dirty="0" smtClean="0">
              <a:solidFill>
                <a:srgbClr val="3C8D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 GABUNGAN OPD/BIRO </a:t>
            </a:r>
            <a:endParaRPr lang="sv-SE" sz="20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2000" b="1" dirty="0" smtClean="0">
                <a:solidFill>
                  <a:srgbClr val="3C8D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RKPD </a:t>
            </a:r>
            <a:r>
              <a:rPr lang="id-ID" sz="2000" b="1" dirty="0">
                <a:solidFill>
                  <a:srgbClr val="3C8D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PROVINSI JAWA BARAT TAHUN 2018</a:t>
            </a:r>
            <a:endParaRPr lang="sv-SE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D" sz="2800" b="1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60746" y="3963555"/>
            <a:ext cx="565465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3736" eaLnBrk="0" hangingPunct="0"/>
            <a:r>
              <a:rPr lang="id-ID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Ir. </a:t>
            </a:r>
            <a:r>
              <a:rPr lang="id-ID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Yuke</a:t>
            </a:r>
            <a:r>
              <a:rPr lang="id-ID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Mauliani</a:t>
            </a:r>
            <a:r>
              <a:rPr lang="id-ID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Septina</a:t>
            </a:r>
            <a:r>
              <a:rPr lang="id-ID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M. Si</a:t>
            </a:r>
          </a:p>
          <a:p>
            <a:pPr algn="r" defTabSz="913736" eaLnBrk="0" hangingPunct="0"/>
            <a:r>
              <a:rPr lang="en-US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Pendanaan</a:t>
            </a: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Pembangunan Daerah</a:t>
            </a:r>
          </a:p>
          <a:p>
            <a:pPr algn="r" defTabSz="913736" eaLnBrk="0" hangingPunct="0"/>
            <a:r>
              <a:rPr lang="id-ID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PPEDA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Jawa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Barat</a:t>
            </a:r>
            <a:endParaRPr lang="id-ID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913736" eaLnBrk="0" hangingPunct="0"/>
            <a:endParaRPr lang="id-ID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defTabSz="913736" eaLnBrk="0" hangingPunct="0"/>
            <a:r>
              <a:rPr lang="id-ID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Bandung, </a:t>
            </a:r>
            <a:r>
              <a:rPr lang="en-U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id-ID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Maret 2017</a:t>
            </a: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99393" y="5638800"/>
            <a:ext cx="8915400" cy="1066800"/>
            <a:chOff x="152401" y="5638800"/>
            <a:chExt cx="8915400" cy="1066800"/>
          </a:xfrm>
        </p:grpSpPr>
        <p:sp>
          <p:nvSpPr>
            <p:cNvPr id="28" name="Rounded Rectangle 27"/>
            <p:cNvSpPr/>
            <p:nvPr/>
          </p:nvSpPr>
          <p:spPr>
            <a:xfrm>
              <a:off x="152401" y="5638800"/>
              <a:ext cx="8915400" cy="1066800"/>
            </a:xfrm>
            <a:prstGeom prst="roundRect">
              <a:avLst>
                <a:gd name="adj" fmla="val 2381"/>
              </a:avLst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30" name="Picture 2" descr="E:\pak roni\FUR COVER\schewhart[transparan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4321" y="5780904"/>
              <a:ext cx="772296" cy="7722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3" descr="E:\pak roni\FUR COVER\iso[transparan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722" y="5786246"/>
              <a:ext cx="792878" cy="690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3" descr="E:\backup\220px-West_Java_coa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8600" y="5698027"/>
              <a:ext cx="839762" cy="931373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/>
          </p:nvSpPr>
          <p:spPr>
            <a:xfrm>
              <a:off x="1164844" y="5664489"/>
              <a:ext cx="351988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 A P </a:t>
              </a:r>
              <a:r>
                <a:rPr lang="en-US" sz="3200" b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32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D A</a:t>
              </a:r>
              <a:r>
                <a:rPr lang="en-US" sz="28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US" sz="28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Provinsi</a:t>
              </a:r>
              <a:r>
                <a:rPr lang="en-US" sz="2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Jawa</a:t>
              </a:r>
              <a:r>
                <a:rPr lang="en-US" sz="2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Barat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60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 rot="5400000">
            <a:off x="3506380" y="2292376"/>
            <a:ext cx="2236128" cy="622242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6741-C63A-4F95-8C4C-E6A5F38CFF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100" y="21133"/>
            <a:ext cx="8737600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d-ID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JADWAL DAN MEKANISME 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d-ID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ORUM GABUNGAN PERANGKAT DAERAH PROVINSI </a:t>
            </a:r>
            <a:r>
              <a:rPr lang="id-ID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(RAKORTEK)</a:t>
            </a:r>
            <a:endParaRPr lang="id-ID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100" y="791008"/>
            <a:ext cx="3718775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d-ID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Tanggal Pelaksanaan : 21 – 22 Maret 2017</a:t>
            </a:r>
            <a:endParaRPr lang="id-ID" sz="1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15806"/>
              </p:ext>
            </p:extLst>
          </p:nvPr>
        </p:nvGraphicFramePr>
        <p:xfrm>
          <a:off x="165100" y="1233741"/>
          <a:ext cx="8750301" cy="268131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25450"/>
                <a:gridCol w="3067050"/>
                <a:gridCol w="746308"/>
                <a:gridCol w="1930217"/>
                <a:gridCol w="2581276"/>
              </a:tblGrid>
              <a:tr h="404047"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id-ID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ACARA UTAMA</a:t>
                      </a:r>
                      <a:endParaRPr lang="id-ID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DURASI</a:t>
                      </a:r>
                      <a:endParaRPr lang="id-ID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PENYAJI</a:t>
                      </a:r>
                      <a:endParaRPr lang="id-ID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PESERTA</a:t>
                      </a:r>
                      <a:endParaRPr lang="id-ID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8868"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Pembukaan dan Pengarahan Kepala Bappeda Provinsi Jawa Barat</a:t>
                      </a:r>
                      <a:endParaRPr lang="id-ID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Menit</a:t>
                      </a: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Kepala Bappeda Provinsi</a:t>
                      </a:r>
                      <a:r>
                        <a:rPr lang="id-ID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Jawa Barat</a:t>
                      </a: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Kepala </a:t>
                      </a:r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Bappeda</a:t>
                      </a:r>
                      <a:r>
                        <a:rPr lang="id-ID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Provinsi Jawa Barat.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Kepala</a:t>
                      </a:r>
                      <a:r>
                        <a:rPr lang="id-ID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PD Provinsi Jawa Barat.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Kepala Bappeda</a:t>
                      </a:r>
                      <a:r>
                        <a:rPr lang="id-ID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Kabupaten/Kota.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id-ID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 Penyusun RKPD Provinsi Jawa Barat</a:t>
                      </a:r>
                    </a:p>
                    <a:p>
                      <a:pPr marL="0" indent="0">
                        <a:buNone/>
                      </a:pP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4637"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Pengarahan sidang </a:t>
                      </a:r>
                      <a:r>
                        <a:rPr lang="id-ID" sz="11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kelompok</a:t>
                      </a:r>
                      <a:endParaRPr lang="id-ID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611" marR="76611" marT="35359" marB="35359"/>
                </a:tc>
                <a:tc>
                  <a:txBody>
                    <a:bodyPr/>
                    <a:lstStyle/>
                    <a:p>
                      <a:pPr algn="ctr"/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4637">
                <a:tc>
                  <a:txBody>
                    <a:bodyPr/>
                    <a:lstStyle/>
                    <a:p>
                      <a:pPr algn="ctr"/>
                      <a:r>
                        <a:rPr lang="id-ID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Sidang Kelompok (BL dan BTL top </a:t>
                      </a:r>
                      <a:r>
                        <a:rPr lang="id-ID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down</a:t>
                      </a:r>
                      <a:r>
                        <a:rPr lang="id-ID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	</a:t>
                      </a:r>
                    </a:p>
                  </a:txBody>
                  <a:tcPr marL="76611" marR="76611" marT="35359" marB="35359"/>
                </a:tc>
                <a:tc>
                  <a:txBody>
                    <a:bodyPr/>
                    <a:lstStyle/>
                    <a:p>
                      <a:pPr algn="ctr"/>
                      <a:endParaRPr lang="id-ID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4637">
                <a:tc>
                  <a:txBody>
                    <a:bodyPr/>
                    <a:lstStyle/>
                    <a:p>
                      <a:pPr algn="ctr"/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d-ID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Pembahasan Usulan Kegiatan Prioritas Belanja Langsung PD Provinsi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id-ID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Pembahasan Usulan Kegiatan Prioritas BTL top </a:t>
                      </a:r>
                      <a:r>
                        <a:rPr lang="id-ID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</a:t>
                      </a:r>
                      <a:endParaRPr lang="id-ID" sz="11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6611" marR="76611" marT="35359" marB="35359"/>
                </a:tc>
                <a:tc>
                  <a:txBody>
                    <a:bodyPr/>
                    <a:lstStyle/>
                    <a:p>
                      <a:pPr algn="ctr"/>
                      <a:endParaRPr lang="id-ID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Bappeda Provinsi Jawa Barat</a:t>
                      </a:r>
                      <a:endParaRPr lang="id-ID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id-ID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2137312" y="4388550"/>
          <a:ext cx="4944675" cy="2016989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269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7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3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id-ID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9060" marR="99060"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id-ID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UTPUT</a:t>
                      </a:r>
                      <a:endParaRPr lang="id-ID" sz="11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9060" marR="99060"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2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d-ID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"/>
                          <a:cs typeface="Arial" panose="020B0604020202020204" pitchFamily="34" charset="0"/>
                        </a:rPr>
                        <a:t>Daftar usulan kegiatan Prioritas Perangkat Daerah hasil forum PD yang telah disinergikan sebagai bahan Rancangan RKPD.</a:t>
                      </a:r>
                      <a:endParaRPr lang="id-ID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"/>
                        <a:cs typeface="Arial" panose="020B0604020202020204" pitchFamily="34" charset="0"/>
                      </a:endParaRPr>
                    </a:p>
                  </a:txBody>
                  <a:tcPr marL="76611" marR="76611" marT="35359" marB="35359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d-ID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  <a:ea typeface=""/>
                          <a:cs typeface=""/>
                        </a:defRPr>
                      </a:lvl9pPr>
                    </a:lstStyle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"/>
                          <a:cs typeface="Arial" panose="020B0604020202020204" pitchFamily="34" charset="0"/>
                        </a:rPr>
                        <a:t>Daftar usulan kegiatan Prioritas hasil Musrenbang Kabupaten/Kota bersifat top down yang telah disinergikan sebagai bahan Rancangan RKPD.</a:t>
                      </a:r>
                      <a:endParaRPr lang="id-ID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"/>
                        <a:cs typeface="Arial" panose="020B0604020202020204" pitchFamily="34" charset="0"/>
                      </a:endParaRPr>
                    </a:p>
                  </a:txBody>
                  <a:tcPr marL="76611" marR="76611" marT="35359" marB="35359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5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lang="id-ID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"/>
                          <a:cs typeface="Arial" panose="020B0604020202020204" pitchFamily="34" charset="0"/>
                        </a:rPr>
                        <a:t>Dokumen hasil telaahan terhadap pokok-pokok pikiran DPRD.</a:t>
                      </a:r>
                      <a:endParaRPr lang="id-ID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"/>
                        <a:cs typeface="Arial" panose="020B0604020202020204" pitchFamily="34" charset="0"/>
                      </a:endParaRPr>
                    </a:p>
                  </a:txBody>
                  <a:tcPr marL="76611" marR="76611" marT="35359" marB="35359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endParaRPr lang="id-ID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9060" marR="99060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"/>
                          <a:cs typeface="Arial" panose="020B0604020202020204" pitchFamily="34" charset="0"/>
                        </a:rPr>
                        <a:t>Berita Acara Forum Gabungan PD Provinsi.</a:t>
                      </a:r>
                      <a:endParaRPr lang="id-ID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"/>
                        <a:cs typeface="Arial" panose="020B0604020202020204" pitchFamily="34" charset="0"/>
                      </a:endParaRPr>
                    </a:p>
                  </a:txBody>
                  <a:tcPr marL="76611" marR="76611" marT="35359" marB="35359">
                    <a:cell3D prstMaterial="dkEdge">
                      <a:bevel w="77470" h="12700" prst="softRound"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Striped Right Arrow 12"/>
          <p:cNvSpPr/>
          <p:nvPr/>
        </p:nvSpPr>
        <p:spPr>
          <a:xfrm rot="5400000">
            <a:off x="4464342" y="3937047"/>
            <a:ext cx="290616" cy="356509"/>
          </a:xfrm>
          <a:prstGeom prst="stripedRightArrow">
            <a:avLst>
              <a:gd name="adj1" fmla="val 50000"/>
              <a:gd name="adj2" fmla="val 4610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49780" y="791008"/>
            <a:ext cx="4606839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d-ID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empat</a:t>
            </a:r>
            <a:r>
              <a:rPr lang="id-ID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Pelaksanaan : </a:t>
            </a:r>
            <a:r>
              <a:rPr lang="en-US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Bappeda</a:t>
            </a:r>
            <a:r>
              <a:rPr lang="en-US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US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Jawa</a:t>
            </a:r>
            <a:r>
              <a:rPr lang="en-US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Barat</a:t>
            </a:r>
            <a:endParaRPr lang="id-ID" sz="1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2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9282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89"/>
            <a:ext cx="9144000" cy="453495"/>
          </a:xfrm>
        </p:spPr>
        <p:txBody>
          <a:bodyPr/>
          <a:lstStyle/>
          <a:p>
            <a:r>
              <a:rPr lang="en-US" sz="3600" b="1" dirty="0" err="1" smtClean="0"/>
              <a:t>Catatan</a:t>
            </a:r>
            <a:r>
              <a:rPr lang="en-US" sz="3600" b="1" dirty="0" smtClean="0"/>
              <a:t> Forum </a:t>
            </a:r>
            <a:r>
              <a:rPr lang="en-US" sz="3600" b="1" dirty="0" err="1" smtClean="0"/>
              <a:t>Gabungan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8147"/>
            <a:ext cx="8229600" cy="1729720"/>
          </a:xfrm>
        </p:spPr>
        <p:txBody>
          <a:bodyPr/>
          <a:lstStyle/>
          <a:p>
            <a:r>
              <a:rPr lang="en-US" sz="1400" dirty="0" err="1" smtClean="0"/>
              <a:t>Mitra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PD (</a:t>
            </a:r>
            <a:r>
              <a:rPr lang="en-US" sz="1400" dirty="0" err="1" smtClean="0"/>
              <a:t>Perangkat</a:t>
            </a:r>
            <a:r>
              <a:rPr lang="en-US" sz="1400" dirty="0" smtClean="0"/>
              <a:t> Daerah)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menerima</a:t>
            </a:r>
            <a:r>
              <a:rPr lang="en-US" sz="1400" dirty="0" smtClean="0"/>
              <a:t> 2 (</a:t>
            </a:r>
            <a:r>
              <a:rPr lang="en-US" sz="1400" dirty="0" err="1" smtClean="0"/>
              <a:t>Dua</a:t>
            </a:r>
            <a:r>
              <a:rPr lang="en-US" sz="1400" dirty="0" smtClean="0"/>
              <a:t>) </a:t>
            </a:r>
            <a:r>
              <a:rPr lang="en-US" sz="1400" dirty="0" err="1" smtClean="0"/>
              <a:t>buah</a:t>
            </a:r>
            <a:r>
              <a:rPr lang="en-US" sz="1400" dirty="0" smtClean="0"/>
              <a:t> format : </a:t>
            </a:r>
          </a:p>
          <a:p>
            <a:pPr marL="804863" indent="-457200">
              <a:buAutoNum type="arabicParenR"/>
            </a:pPr>
            <a:r>
              <a:rPr lang="en-US" sz="1400" dirty="0" smtClean="0"/>
              <a:t>Format </a:t>
            </a:r>
            <a:r>
              <a:rPr lang="en-US" sz="1400" dirty="0" err="1" smtClean="0"/>
              <a:t>Lembar</a:t>
            </a:r>
            <a:r>
              <a:rPr lang="en-US" sz="1400" dirty="0" smtClean="0"/>
              <a:t> </a:t>
            </a:r>
            <a:r>
              <a:rPr lang="en-US" sz="1400" dirty="0" err="1" smtClean="0"/>
              <a:t>Verifikasi</a:t>
            </a:r>
            <a:r>
              <a:rPr lang="en-US" sz="1400" dirty="0" smtClean="0"/>
              <a:t> </a:t>
            </a:r>
            <a:r>
              <a:rPr lang="en-US" sz="1400" dirty="0" err="1" smtClean="0"/>
              <a:t>Belanja</a:t>
            </a:r>
            <a:r>
              <a:rPr lang="en-US" sz="1400" dirty="0" smtClean="0"/>
              <a:t> </a:t>
            </a:r>
            <a:r>
              <a:rPr lang="en-US" sz="1400" dirty="0" err="1" smtClean="0"/>
              <a:t>Langsung</a:t>
            </a:r>
            <a:r>
              <a:rPr lang="en-US" sz="1400" dirty="0" smtClean="0"/>
              <a:t>; </a:t>
            </a:r>
          </a:p>
          <a:p>
            <a:pPr marL="804863" indent="-457200">
              <a:buAutoNum type="arabicParenR"/>
            </a:pPr>
            <a:r>
              <a:rPr lang="en-US" sz="1400" dirty="0" smtClean="0"/>
              <a:t>Format </a:t>
            </a:r>
            <a:r>
              <a:rPr lang="en-US" sz="1400" dirty="0" err="1" smtClean="0"/>
              <a:t>Kesepakatan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Perencana</a:t>
            </a:r>
            <a:r>
              <a:rPr lang="en-US" sz="1400" dirty="0" smtClean="0"/>
              <a:t> </a:t>
            </a:r>
            <a:r>
              <a:rPr lang="en-US" sz="1400" dirty="0" err="1" smtClean="0"/>
              <a:t>Bappeda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Perangkat</a:t>
            </a:r>
            <a:r>
              <a:rPr lang="en-US" sz="1400" dirty="0" smtClean="0"/>
              <a:t> Daerah  </a:t>
            </a:r>
            <a:r>
              <a:rPr lang="en-US" sz="1400" dirty="0" err="1" smtClean="0"/>
              <a:t>untuk</a:t>
            </a:r>
            <a:r>
              <a:rPr lang="en-US" sz="1400" dirty="0" smtClean="0"/>
              <a:t> BTL Top Down; </a:t>
            </a:r>
          </a:p>
          <a:p>
            <a:pPr marL="347663" indent="0">
              <a:buNone/>
            </a:pPr>
            <a:r>
              <a:rPr lang="en-US" sz="1400" dirty="0" smtClean="0"/>
              <a:t>Format </a:t>
            </a:r>
            <a:r>
              <a:rPr lang="en-US" sz="1400" dirty="0" err="1" smtClean="0"/>
              <a:t>tersebut</a:t>
            </a:r>
            <a:r>
              <a:rPr lang="en-US" sz="1400" dirty="0" smtClean="0"/>
              <a:t> </a:t>
            </a:r>
            <a:r>
              <a:rPr lang="en-US" sz="1400" dirty="0" err="1" smtClean="0"/>
              <a:t>harus</a:t>
            </a:r>
            <a:r>
              <a:rPr lang="en-US" sz="1400" dirty="0" smtClean="0"/>
              <a:t> </a:t>
            </a:r>
            <a:r>
              <a:rPr lang="en-US" sz="1400" dirty="0" err="1" smtClean="0"/>
              <a:t>dikembalikan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PP di </a:t>
            </a:r>
            <a:r>
              <a:rPr lang="en-US" sz="1400" dirty="0" err="1" smtClean="0"/>
              <a:t>akhir</a:t>
            </a:r>
            <a:r>
              <a:rPr lang="en-US" sz="1400" dirty="0" smtClean="0"/>
              <a:t> </a:t>
            </a:r>
            <a:r>
              <a:rPr lang="en-US" sz="1400" dirty="0" err="1" smtClean="0"/>
              <a:t>acara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direkapitulasi</a:t>
            </a:r>
            <a:r>
              <a:rPr lang="en-US" sz="1400" dirty="0" smtClean="0"/>
              <a:t>, </a:t>
            </a:r>
            <a:r>
              <a:rPr lang="en-US" sz="1400" dirty="0" err="1" smtClean="0"/>
              <a:t>setelah</a:t>
            </a:r>
            <a:r>
              <a:rPr lang="en-US" sz="1400" dirty="0" smtClean="0"/>
              <a:t> </a:t>
            </a:r>
            <a:r>
              <a:rPr lang="en-US" sz="1400" dirty="0" err="1" smtClean="0"/>
              <a:t>ditandatangani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Kepala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Perencana</a:t>
            </a:r>
            <a:r>
              <a:rPr lang="en-US" sz="1400" dirty="0" smtClean="0"/>
              <a:t> </a:t>
            </a:r>
            <a:r>
              <a:rPr lang="en-US" sz="1400" dirty="0" err="1" smtClean="0"/>
              <a:t>Bappeda</a:t>
            </a:r>
            <a:r>
              <a:rPr lang="en-US" sz="1400" dirty="0" smtClean="0"/>
              <a:t>, Para </a:t>
            </a:r>
            <a:r>
              <a:rPr lang="en-US" sz="1400" dirty="0" err="1" smtClean="0"/>
              <a:t>Kasubid</a:t>
            </a:r>
            <a:r>
              <a:rPr lang="en-US" sz="1400" dirty="0" smtClean="0"/>
              <a:t> </a:t>
            </a:r>
            <a:r>
              <a:rPr lang="en-US" sz="1400" dirty="0" err="1" smtClean="0"/>
              <a:t>Perencana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Utusan</a:t>
            </a:r>
            <a:r>
              <a:rPr lang="en-US" sz="1400" dirty="0" smtClean="0"/>
              <a:t> PD;  </a:t>
            </a:r>
          </a:p>
          <a:p>
            <a:pPr marL="347663" indent="-347663"/>
            <a:r>
              <a:rPr lang="en-US" sz="1400" dirty="0" err="1"/>
              <a:t>Mitra</a:t>
            </a:r>
            <a:r>
              <a:rPr lang="en-US" sz="1400" dirty="0"/>
              <a:t> </a:t>
            </a:r>
            <a:r>
              <a:rPr lang="en-US" sz="1400" dirty="0" err="1"/>
              <a:t>Bidang</a:t>
            </a:r>
            <a:r>
              <a:rPr lang="en-US" sz="1400" dirty="0"/>
              <a:t> PD </a:t>
            </a:r>
            <a:r>
              <a:rPr lang="en-US" sz="1400" dirty="0" err="1"/>
              <a:t>Bappeda</a:t>
            </a:r>
            <a:r>
              <a:rPr lang="en-US" sz="1400" dirty="0"/>
              <a:t> </a:t>
            </a:r>
            <a:r>
              <a:rPr lang="en-US" sz="1400" dirty="0" err="1"/>
              <a:t>Provinsi</a:t>
            </a:r>
            <a:r>
              <a:rPr lang="en-US" sz="1400" dirty="0"/>
              <a:t> </a:t>
            </a:r>
            <a:r>
              <a:rPr lang="en-US" sz="1400" dirty="0" err="1"/>
              <a:t>memverifikasi</a:t>
            </a:r>
            <a:r>
              <a:rPr lang="en-US" sz="1400" dirty="0"/>
              <a:t> </a:t>
            </a:r>
            <a:r>
              <a:rPr lang="en-US" sz="1400" dirty="0" err="1"/>
              <a:t>usulan</a:t>
            </a:r>
            <a:r>
              <a:rPr lang="en-US" sz="1400" dirty="0"/>
              <a:t> </a:t>
            </a:r>
            <a:r>
              <a:rPr lang="en-US" sz="1400" dirty="0" err="1"/>
              <a:t>kegiatan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Belanja</a:t>
            </a:r>
            <a:r>
              <a:rPr lang="en-US" sz="1400" b="1" dirty="0">
                <a:solidFill>
                  <a:srgbClr val="0000FF"/>
                </a:solidFill>
              </a:rPr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Langsung</a:t>
            </a:r>
            <a:r>
              <a:rPr lang="en-US" sz="1400" b="1" dirty="0">
                <a:solidFill>
                  <a:srgbClr val="0000FF"/>
                </a:solidFill>
              </a:rPr>
              <a:t> </a:t>
            </a:r>
            <a:r>
              <a:rPr lang="en-US" sz="1400" dirty="0" err="1"/>
              <a:t>melalui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Sistem</a:t>
            </a:r>
            <a:r>
              <a:rPr lang="en-US" sz="1400" b="1" dirty="0">
                <a:solidFill>
                  <a:srgbClr val="0000FF"/>
                </a:solidFill>
              </a:rPr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RKPDJabar</a:t>
            </a:r>
            <a:r>
              <a:rPr lang="en-US" sz="1400" b="1" dirty="0">
                <a:solidFill>
                  <a:srgbClr val="0000FF"/>
                </a:solidFill>
              </a:rPr>
              <a:t> Online 2101</a:t>
            </a:r>
            <a:r>
              <a:rPr lang="en-US" sz="1400" dirty="0"/>
              <a:t>; </a:t>
            </a:r>
            <a:r>
              <a:rPr lang="en-US" sz="1400" dirty="0" err="1" smtClean="0"/>
              <a:t>sedangkan</a:t>
            </a:r>
            <a:r>
              <a:rPr lang="en-US" sz="1400" dirty="0" smtClean="0"/>
              <a:t> </a:t>
            </a:r>
            <a:r>
              <a:rPr lang="en-US" sz="1400" dirty="0" err="1" smtClean="0"/>
              <a:t>verifikasi</a:t>
            </a:r>
            <a:r>
              <a:rPr lang="en-US" sz="1400" dirty="0" smtClean="0"/>
              <a:t> BTL TOP DOWN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secara</a:t>
            </a:r>
            <a:r>
              <a:rPr lang="en-US" sz="1400" dirty="0" smtClean="0"/>
              <a:t> online.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CC19-3552-41D6-907E-2B140E6C4A5F}" type="slidenum">
              <a:rPr lang="id-ID" altLang="en-US" smtClean="0"/>
              <a:pPr/>
              <a:t>3</a:t>
            </a:fld>
            <a:endParaRPr lang="id-ID" altLang="en-US"/>
          </a:p>
        </p:txBody>
      </p:sp>
      <p:sp>
        <p:nvSpPr>
          <p:cNvPr id="6" name="Flowchart: Delay 5"/>
          <p:cNvSpPr/>
          <p:nvPr/>
        </p:nvSpPr>
        <p:spPr>
          <a:xfrm>
            <a:off x="0" y="508687"/>
            <a:ext cx="2559739" cy="499076"/>
          </a:xfrm>
          <a:prstGeom prst="flowChartDelay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129728" y="573559"/>
            <a:ext cx="1697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id-ID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Maret </a:t>
            </a:r>
            <a:r>
              <a:rPr lang="id-ID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84261" y="2884379"/>
            <a:ext cx="2559739" cy="499076"/>
            <a:chOff x="6584261" y="4613963"/>
            <a:chExt cx="2559739" cy="499076"/>
          </a:xfrm>
        </p:grpSpPr>
        <p:sp>
          <p:nvSpPr>
            <p:cNvPr id="9" name="Flowchart: Delay 8"/>
            <p:cNvSpPr/>
            <p:nvPr/>
          </p:nvSpPr>
          <p:spPr>
            <a:xfrm rot="10800000">
              <a:off x="6584261" y="4613963"/>
              <a:ext cx="2559739" cy="499076"/>
            </a:xfrm>
            <a:prstGeom prst="flowChartDelay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43328" y="4702529"/>
              <a:ext cx="16979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id-ID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Maret </a:t>
              </a:r>
              <a:r>
                <a:rPr lang="id-ID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57200" y="5386181"/>
            <a:ext cx="8229600" cy="1335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sz="1400" b="1" dirty="0" err="1" smtClean="0"/>
              <a:t>Ruangan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Kelompok</a:t>
            </a:r>
            <a:r>
              <a:rPr lang="en-US" sz="1400" b="1" dirty="0" smtClean="0"/>
              <a:t> : 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/>
              <a:t>	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Fisik</a:t>
            </a:r>
            <a:r>
              <a:rPr lang="en-US" sz="1400" b="1" dirty="0" smtClean="0"/>
              <a:t> 	: RS. 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Fisik</a:t>
            </a:r>
            <a:r>
              <a:rPr lang="en-US" sz="1400" b="1" dirty="0" smtClean="0"/>
              <a:t>; 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/>
              <a:t>	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Ekonomi</a:t>
            </a:r>
            <a:r>
              <a:rPr lang="en-US" sz="1400" b="1" dirty="0" smtClean="0"/>
              <a:t> 	: RS. 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Ekonomi</a:t>
            </a:r>
            <a:r>
              <a:rPr lang="en-US" sz="1400" b="1" dirty="0" smtClean="0"/>
              <a:t>; 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/>
              <a:t>	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Pemsosbud</a:t>
            </a:r>
            <a:r>
              <a:rPr lang="en-US" sz="1400" b="1" dirty="0" smtClean="0"/>
              <a:t>	: RS. </a:t>
            </a:r>
            <a:r>
              <a:rPr lang="en-US" sz="1400" b="1" dirty="0" err="1" smtClean="0"/>
              <a:t>Bidang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Pemsosbud</a:t>
            </a:r>
            <a:endParaRPr lang="en-US" sz="1400" b="1" dirty="0" smtClean="0"/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/>
              <a:t>			  RS. </a:t>
            </a:r>
            <a:r>
              <a:rPr lang="en-US" sz="1400" b="1" dirty="0" err="1" smtClean="0"/>
              <a:t>Soehoed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Warnaen</a:t>
            </a:r>
            <a:endParaRPr lang="en-US" sz="1400" b="1" dirty="0" smtClean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5198538"/>
            <a:ext cx="9144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57200" y="3466880"/>
            <a:ext cx="8229600" cy="13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 smtClean="0"/>
              <a:t>Mitra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Bappeda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Utusan</a:t>
            </a:r>
            <a:r>
              <a:rPr lang="en-US" sz="1400" dirty="0" smtClean="0"/>
              <a:t> PD (</a:t>
            </a:r>
            <a:r>
              <a:rPr lang="en-US" sz="1400" dirty="0" err="1" smtClean="0"/>
              <a:t>Perangkat</a:t>
            </a:r>
            <a:r>
              <a:rPr lang="en-US" sz="1400" dirty="0" smtClean="0"/>
              <a:t> Daerah)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menerima</a:t>
            </a:r>
            <a:r>
              <a:rPr lang="en-US" sz="1400" dirty="0" smtClean="0"/>
              <a:t> masing2 </a:t>
            </a:r>
            <a:r>
              <a:rPr lang="en-US" sz="1400" dirty="0" err="1" smtClean="0"/>
              <a:t>berupa</a:t>
            </a:r>
            <a:r>
              <a:rPr lang="en-US" sz="1400" dirty="0" smtClean="0"/>
              <a:t> 1 (</a:t>
            </a:r>
            <a:r>
              <a:rPr lang="en-US" sz="1400" dirty="0" err="1" smtClean="0"/>
              <a:t>satu</a:t>
            </a:r>
            <a:r>
              <a:rPr lang="en-US" sz="1400" dirty="0" smtClean="0"/>
              <a:t>) </a:t>
            </a:r>
            <a:r>
              <a:rPr lang="en-US" sz="1400" dirty="0" err="1" smtClean="0"/>
              <a:t>buah</a:t>
            </a:r>
            <a:r>
              <a:rPr lang="en-US" sz="1400" dirty="0" smtClean="0"/>
              <a:t> format : </a:t>
            </a:r>
            <a:r>
              <a:rPr lang="en-US" sz="1400" b="1" dirty="0" smtClean="0"/>
              <a:t>Format </a:t>
            </a:r>
            <a:r>
              <a:rPr lang="en-US" sz="1400" b="1" dirty="0" err="1" smtClean="0"/>
              <a:t>Lembar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Verifikasi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Belanja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Tidak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Langsung</a:t>
            </a:r>
            <a:r>
              <a:rPr lang="en-US" sz="1400" b="1" dirty="0" smtClean="0"/>
              <a:t> (BTL) TOP DOWN; </a:t>
            </a:r>
          </a:p>
          <a:p>
            <a:r>
              <a:rPr lang="en-US" sz="1400" dirty="0" smtClean="0"/>
              <a:t>Format BTL TOP DOWN </a:t>
            </a:r>
            <a:r>
              <a:rPr lang="en-US" sz="1400" dirty="0" err="1" smtClean="0"/>
              <a:t>tersebut</a:t>
            </a:r>
            <a:r>
              <a:rPr lang="en-US" sz="1400" dirty="0" smtClean="0"/>
              <a:t> </a:t>
            </a:r>
            <a:r>
              <a:rPr lang="en-US" sz="1400" dirty="0" err="1" smtClean="0"/>
              <a:t>harus</a:t>
            </a:r>
            <a:r>
              <a:rPr lang="en-US" sz="1400" dirty="0" smtClean="0"/>
              <a:t> di </a:t>
            </a:r>
            <a:r>
              <a:rPr lang="en-US" sz="1400" dirty="0" err="1" smtClean="0"/>
              <a:t>klarifikasi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BAPPEDA KAB/KOTA </a:t>
            </a:r>
            <a:r>
              <a:rPr lang="en-US" sz="1400" dirty="0" err="1" smtClean="0"/>
              <a:t>selaku</a:t>
            </a:r>
            <a:r>
              <a:rPr lang="en-US" sz="1400" dirty="0" smtClean="0"/>
              <a:t> </a:t>
            </a:r>
            <a:r>
              <a:rPr lang="en-US" sz="1400" dirty="0" err="1" smtClean="0"/>
              <a:t>pelaksana</a:t>
            </a:r>
            <a:r>
              <a:rPr lang="en-US" sz="1400" dirty="0" smtClean="0"/>
              <a:t> program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kegiatan</a:t>
            </a:r>
            <a:r>
              <a:rPr lang="en-US" sz="1400" dirty="0" smtClean="0"/>
              <a:t> di </a:t>
            </a:r>
            <a:r>
              <a:rPr lang="en-US" sz="1400" dirty="0" err="1" smtClean="0"/>
              <a:t>lapangan</a:t>
            </a:r>
            <a:r>
              <a:rPr lang="en-US" sz="1400" dirty="0" smtClean="0"/>
              <a:t>; </a:t>
            </a:r>
          </a:p>
          <a:p>
            <a:r>
              <a:rPr lang="en-US" sz="1400" dirty="0" err="1" smtClean="0"/>
              <a:t>Perangkat</a:t>
            </a:r>
            <a:r>
              <a:rPr lang="en-US" sz="1400" dirty="0" smtClean="0"/>
              <a:t> Daerah </a:t>
            </a:r>
            <a:r>
              <a:rPr lang="en-US" sz="1400" dirty="0" err="1" smtClean="0"/>
              <a:t>menginputkan</a:t>
            </a:r>
            <a:r>
              <a:rPr lang="en-US" sz="1400" dirty="0" smtClean="0"/>
              <a:t> program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kegiatan</a:t>
            </a:r>
            <a:r>
              <a:rPr lang="en-US" sz="1400" dirty="0" smtClean="0"/>
              <a:t> BTL TOP DOWN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Sistem</a:t>
            </a:r>
            <a:r>
              <a:rPr lang="en-US" sz="1400" dirty="0" smtClean="0"/>
              <a:t> </a:t>
            </a:r>
            <a:r>
              <a:rPr lang="en-US" sz="1400" dirty="0" err="1" smtClean="0"/>
              <a:t>RKPDJabar</a:t>
            </a:r>
            <a:r>
              <a:rPr lang="en-US" sz="1400" dirty="0" smtClean="0"/>
              <a:t> Online 2101. (</a:t>
            </a:r>
            <a:r>
              <a:rPr lang="en-US" sz="1400" dirty="0" err="1" smtClean="0"/>
              <a:t>Jadwal</a:t>
            </a:r>
            <a:r>
              <a:rPr lang="en-US" sz="1400" dirty="0" smtClean="0"/>
              <a:t> input </a:t>
            </a:r>
            <a:r>
              <a:rPr lang="en-US" sz="1400" dirty="0" err="1" smtClean="0"/>
              <a:t>kegiatan</a:t>
            </a:r>
            <a:r>
              <a:rPr lang="en-US" sz="1400" dirty="0" smtClean="0"/>
              <a:t>,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diinformasikan</a:t>
            </a:r>
            <a:r>
              <a:rPr lang="en-US" sz="1400" dirty="0" smtClean="0"/>
              <a:t> </a:t>
            </a:r>
            <a:r>
              <a:rPr lang="en-US" sz="1400" dirty="0" err="1" smtClean="0"/>
              <a:t>kemudian</a:t>
            </a:r>
            <a:r>
              <a:rPr lang="en-US" sz="1400" dirty="0" smtClean="0"/>
              <a:t>); 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24949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3276600"/>
            <a:ext cx="9144000" cy="1066800"/>
            <a:chOff x="0" y="3124200"/>
            <a:chExt cx="9144000" cy="3733800"/>
          </a:xfrm>
          <a:solidFill>
            <a:srgbClr val="002060"/>
          </a:solidFill>
        </p:grpSpPr>
        <p:sp>
          <p:nvSpPr>
            <p:cNvPr id="6" name="Rectangle 5"/>
            <p:cNvSpPr/>
            <p:nvPr/>
          </p:nvSpPr>
          <p:spPr>
            <a:xfrm>
              <a:off x="0" y="3581400"/>
              <a:ext cx="9144000" cy="3276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3124200"/>
              <a:ext cx="914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4" name="Picture 3" descr="Gedung-sate.jpg"/>
          <p:cNvPicPr>
            <a:picLocks noChangeAspect="1"/>
          </p:cNvPicPr>
          <p:nvPr/>
        </p:nvPicPr>
        <p:blipFill>
          <a:blip r:embed="rId2" cstate="print"/>
          <a:srcRect l="17513" t="8889" b="35556"/>
          <a:stretch>
            <a:fillRect/>
          </a:stretch>
        </p:blipFill>
        <p:spPr>
          <a:xfrm>
            <a:off x="-324544" y="1447802"/>
            <a:ext cx="2714612" cy="373379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20838" name="Subtitle 2"/>
          <p:cNvSpPr txBox="1">
            <a:spLocks/>
          </p:cNvSpPr>
          <p:nvPr/>
        </p:nvSpPr>
        <p:spPr bwMode="auto">
          <a:xfrm>
            <a:off x="3563938" y="3284538"/>
            <a:ext cx="455453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7" tIns="45705" rIns="91407" bIns="45705"/>
          <a:lstStyle/>
          <a:p>
            <a:pPr marL="341313" indent="-341313" algn="ctr" defTabSz="912813">
              <a:defRPr/>
            </a:pPr>
            <a:r>
              <a:rPr lang="en-US" sz="6600" dirty="0">
                <a:solidFill>
                  <a:srgbClr val="1F497D">
                    <a:lumMod val="40000"/>
                    <a:lumOff val="60000"/>
                  </a:srgbClr>
                </a:solidFill>
                <a:latin typeface="Mistral" pitchFamily="66" charset="0"/>
              </a:rPr>
              <a:t>TERIMA KASIH</a:t>
            </a:r>
          </a:p>
        </p:txBody>
      </p:sp>
      <p:pic>
        <p:nvPicPr>
          <p:cNvPr id="33807" name="Picture 16" descr="C:\Users\vaio\Desktop\logo jabar is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381" y="5638800"/>
            <a:ext cx="1500187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8" name="Picture 16" descr="tagline bappeda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89576"/>
            <a:ext cx="2532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12072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397</Words>
  <Application>Microsoft Office PowerPoint</Application>
  <PresentationFormat>On-screen Show (4:3)</PresentationFormat>
  <Paragraphs>66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MS PGothic</vt:lpstr>
      <vt:lpstr>Arial</vt:lpstr>
      <vt:lpstr>Calibri</vt:lpstr>
      <vt:lpstr>Georgia</vt:lpstr>
      <vt:lpstr>Mistral</vt:lpstr>
      <vt:lpstr>Tahoma</vt:lpstr>
      <vt:lpstr>Times New Roman</vt:lpstr>
      <vt:lpstr>Trebuchet MS</vt:lpstr>
      <vt:lpstr>Wingdings 2</vt:lpstr>
      <vt:lpstr>1_Office Theme</vt:lpstr>
      <vt:lpstr>1_Urban</vt:lpstr>
      <vt:lpstr>2_Office Theme</vt:lpstr>
      <vt:lpstr>PowerPoint Presentation</vt:lpstr>
      <vt:lpstr>PowerPoint Presentation</vt:lpstr>
      <vt:lpstr>Catatan Forum Gabungan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Bella B</dc:creator>
  <cp:lastModifiedBy>Bella B</cp:lastModifiedBy>
  <cp:revision>17</cp:revision>
  <cp:lastPrinted>2017-03-21T01:55:42Z</cp:lastPrinted>
  <dcterms:created xsi:type="dcterms:W3CDTF">2017-03-17T01:28:53Z</dcterms:created>
  <dcterms:modified xsi:type="dcterms:W3CDTF">2017-03-21T01:56:37Z</dcterms:modified>
</cp:coreProperties>
</file>